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81" r:id="rId4"/>
  </p:sldMasterIdLst>
  <p:notesMasterIdLst>
    <p:notesMasterId r:id="rId74"/>
  </p:notesMasterIdLst>
  <p:sldIdLst>
    <p:sldId id="256" r:id="rId5"/>
    <p:sldId id="264" r:id="rId6"/>
    <p:sldId id="435" r:id="rId7"/>
    <p:sldId id="373" r:id="rId8"/>
    <p:sldId id="552" r:id="rId9"/>
    <p:sldId id="263" r:id="rId10"/>
    <p:sldId id="286" r:id="rId11"/>
    <p:sldId id="4132" r:id="rId12"/>
    <p:sldId id="4134" r:id="rId13"/>
    <p:sldId id="4154" r:id="rId14"/>
    <p:sldId id="267" r:id="rId15"/>
    <p:sldId id="934" r:id="rId16"/>
    <p:sldId id="1565" r:id="rId17"/>
    <p:sldId id="21224" r:id="rId18"/>
    <p:sldId id="21230" r:id="rId19"/>
    <p:sldId id="936" r:id="rId20"/>
    <p:sldId id="867" r:id="rId21"/>
    <p:sldId id="2620" r:id="rId22"/>
    <p:sldId id="2517" r:id="rId23"/>
    <p:sldId id="294" r:id="rId24"/>
    <p:sldId id="756" r:id="rId25"/>
    <p:sldId id="757" r:id="rId26"/>
    <p:sldId id="403" r:id="rId27"/>
    <p:sldId id="2623" r:id="rId28"/>
    <p:sldId id="2630" r:id="rId29"/>
    <p:sldId id="2147196833" r:id="rId30"/>
    <p:sldId id="261" r:id="rId31"/>
    <p:sldId id="2627" r:id="rId32"/>
    <p:sldId id="2632" r:id="rId33"/>
    <p:sldId id="281" r:id="rId34"/>
    <p:sldId id="496" r:id="rId35"/>
    <p:sldId id="444" r:id="rId36"/>
    <p:sldId id="2625" r:id="rId37"/>
    <p:sldId id="2626" r:id="rId38"/>
    <p:sldId id="2633" r:id="rId39"/>
    <p:sldId id="4163" r:id="rId40"/>
    <p:sldId id="2147196788" r:id="rId41"/>
    <p:sldId id="273" r:id="rId42"/>
    <p:sldId id="1009" r:id="rId43"/>
    <p:sldId id="1007" r:id="rId44"/>
    <p:sldId id="962" r:id="rId45"/>
    <p:sldId id="1014" r:id="rId46"/>
    <p:sldId id="379" r:id="rId47"/>
    <p:sldId id="2147196832" r:id="rId48"/>
    <p:sldId id="409" r:id="rId49"/>
    <p:sldId id="414" r:id="rId50"/>
    <p:sldId id="470" r:id="rId51"/>
    <p:sldId id="499" r:id="rId52"/>
    <p:sldId id="511" r:id="rId53"/>
    <p:sldId id="492" r:id="rId54"/>
    <p:sldId id="21207" r:id="rId55"/>
    <p:sldId id="2863" r:id="rId56"/>
    <p:sldId id="4156" r:id="rId57"/>
    <p:sldId id="4157" r:id="rId58"/>
    <p:sldId id="4159" r:id="rId59"/>
    <p:sldId id="2861" r:id="rId60"/>
    <p:sldId id="4155" r:id="rId61"/>
    <p:sldId id="537" r:id="rId62"/>
    <p:sldId id="1762" r:id="rId63"/>
    <p:sldId id="487" r:id="rId64"/>
    <p:sldId id="333" r:id="rId65"/>
    <p:sldId id="4162" r:id="rId66"/>
    <p:sldId id="4586" r:id="rId67"/>
    <p:sldId id="2147196831" r:id="rId68"/>
    <p:sldId id="1573" r:id="rId69"/>
    <p:sldId id="1571" r:id="rId70"/>
    <p:sldId id="4125" r:id="rId71"/>
    <p:sldId id="1243" r:id="rId72"/>
    <p:sldId id="125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EE21F1-2EB8-4913-890A-99C35B31A03E}" v="32" dt="2024-09-20T06:12:38.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71" d="100"/>
          <a:sy n="71" d="100"/>
        </p:scale>
        <p:origin x="41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o Rossi" userId="5f3cad6b-d350-4291-a038-0a9554b355a4" providerId="ADAL" clId="{EEEE21F1-2EB8-4913-890A-99C35B31A03E}"/>
    <pc:docChg chg="undo custSel addSld delSld modSld sldOrd">
      <pc:chgData name="Lucio Rossi" userId="5f3cad6b-d350-4291-a038-0a9554b355a4" providerId="ADAL" clId="{EEEE21F1-2EB8-4913-890A-99C35B31A03E}" dt="2024-09-20T06:12:07.506" v="705" actId="20577"/>
      <pc:docMkLst>
        <pc:docMk/>
      </pc:docMkLst>
      <pc:sldChg chg="del">
        <pc:chgData name="Lucio Rossi" userId="5f3cad6b-d350-4291-a038-0a9554b355a4" providerId="ADAL" clId="{EEEE21F1-2EB8-4913-890A-99C35B31A03E}" dt="2024-09-19T23:25:38.114" v="106" actId="2696"/>
        <pc:sldMkLst>
          <pc:docMk/>
          <pc:sldMk cId="4217505978" sldId="281"/>
        </pc:sldMkLst>
      </pc:sldChg>
      <pc:sldChg chg="ord">
        <pc:chgData name="Lucio Rossi" userId="5f3cad6b-d350-4291-a038-0a9554b355a4" providerId="ADAL" clId="{EEEE21F1-2EB8-4913-890A-99C35B31A03E}" dt="2024-09-19T23:30:12.317" v="126"/>
        <pc:sldMkLst>
          <pc:docMk/>
          <pc:sldMk cId="798457685" sldId="379"/>
        </pc:sldMkLst>
      </pc:sldChg>
      <pc:sldChg chg="modSp del mod ord">
        <pc:chgData name="Lucio Rossi" userId="5f3cad6b-d350-4291-a038-0a9554b355a4" providerId="ADAL" clId="{EEEE21F1-2EB8-4913-890A-99C35B31A03E}" dt="2024-09-19T23:31:51.724" v="146" actId="47"/>
        <pc:sldMkLst>
          <pc:docMk/>
          <pc:sldMk cId="2899706013" sldId="380"/>
        </pc:sldMkLst>
        <pc:spChg chg="mod">
          <ac:chgData name="Lucio Rossi" userId="5f3cad6b-d350-4291-a038-0a9554b355a4" providerId="ADAL" clId="{EEEE21F1-2EB8-4913-890A-99C35B31A03E}" dt="2024-09-19T23:31:37.701" v="145" actId="20577"/>
          <ac:spMkLst>
            <pc:docMk/>
            <pc:sldMk cId="2899706013" sldId="380"/>
            <ac:spMk id="2" creationId="{00000000-0000-0000-0000-000000000000}"/>
          </ac:spMkLst>
        </pc:spChg>
      </pc:sldChg>
      <pc:sldChg chg="modSp mod ord">
        <pc:chgData name="Lucio Rossi" userId="5f3cad6b-d350-4291-a038-0a9554b355a4" providerId="ADAL" clId="{EEEE21F1-2EB8-4913-890A-99C35B31A03E}" dt="2024-09-20T06:11:48.581" v="703" actId="20577"/>
        <pc:sldMkLst>
          <pc:docMk/>
          <pc:sldMk cId="4021714583" sldId="409"/>
        </pc:sldMkLst>
        <pc:spChg chg="mod">
          <ac:chgData name="Lucio Rossi" userId="5f3cad6b-d350-4291-a038-0a9554b355a4" providerId="ADAL" clId="{EEEE21F1-2EB8-4913-890A-99C35B31A03E}" dt="2024-09-19T23:26:43.320" v="112" actId="20577"/>
          <ac:spMkLst>
            <pc:docMk/>
            <pc:sldMk cId="4021714583" sldId="409"/>
            <ac:spMk id="7" creationId="{00000000-0000-0000-0000-000000000000}"/>
          </ac:spMkLst>
        </pc:spChg>
        <pc:spChg chg="mod">
          <ac:chgData name="Lucio Rossi" userId="5f3cad6b-d350-4291-a038-0a9554b355a4" providerId="ADAL" clId="{EEEE21F1-2EB8-4913-890A-99C35B31A03E}" dt="2024-09-20T06:11:09.473" v="701" actId="20577"/>
          <ac:spMkLst>
            <pc:docMk/>
            <pc:sldMk cId="4021714583" sldId="409"/>
            <ac:spMk id="8" creationId="{00000000-0000-0000-0000-000000000000}"/>
          </ac:spMkLst>
        </pc:spChg>
        <pc:spChg chg="mod">
          <ac:chgData name="Lucio Rossi" userId="5f3cad6b-d350-4291-a038-0a9554b355a4" providerId="ADAL" clId="{EEEE21F1-2EB8-4913-890A-99C35B31A03E}" dt="2024-09-20T06:11:48.581" v="703" actId="20577"/>
          <ac:spMkLst>
            <pc:docMk/>
            <pc:sldMk cId="4021714583" sldId="409"/>
            <ac:spMk id="13" creationId="{00000000-0000-0000-0000-000000000000}"/>
          </ac:spMkLst>
        </pc:spChg>
        <pc:spChg chg="mod">
          <ac:chgData name="Lucio Rossi" userId="5f3cad6b-d350-4291-a038-0a9554b355a4" providerId="ADAL" clId="{EEEE21F1-2EB8-4913-890A-99C35B31A03E}" dt="2024-09-20T06:10:43.043" v="697" actId="1076"/>
          <ac:spMkLst>
            <pc:docMk/>
            <pc:sldMk cId="4021714583" sldId="409"/>
            <ac:spMk id="17" creationId="{00000000-0000-0000-0000-000000000000}"/>
          </ac:spMkLst>
        </pc:spChg>
        <pc:cxnChg chg="mod">
          <ac:chgData name="Lucio Rossi" userId="5f3cad6b-d350-4291-a038-0a9554b355a4" providerId="ADAL" clId="{EEEE21F1-2EB8-4913-890A-99C35B31A03E}" dt="2024-09-20T06:10:43.043" v="697" actId="1076"/>
          <ac:cxnSpMkLst>
            <pc:docMk/>
            <pc:sldMk cId="4021714583" sldId="409"/>
            <ac:cxnSpMk id="10" creationId="{00000000-0000-0000-0000-000000000000}"/>
          </ac:cxnSpMkLst>
        </pc:cxnChg>
      </pc:sldChg>
      <pc:sldChg chg="modSp mod ord">
        <pc:chgData name="Lucio Rossi" userId="5f3cad6b-d350-4291-a038-0a9554b355a4" providerId="ADAL" clId="{EEEE21F1-2EB8-4913-890A-99C35B31A03E}" dt="2024-09-20T06:06:00.857" v="685" actId="14100"/>
        <pc:sldMkLst>
          <pc:docMk/>
          <pc:sldMk cId="4146065074" sldId="444"/>
        </pc:sldMkLst>
        <pc:spChg chg="mod">
          <ac:chgData name="Lucio Rossi" userId="5f3cad6b-d350-4291-a038-0a9554b355a4" providerId="ADAL" clId="{EEEE21F1-2EB8-4913-890A-99C35B31A03E}" dt="2024-09-20T06:06:00.857" v="685" actId="14100"/>
          <ac:spMkLst>
            <pc:docMk/>
            <pc:sldMk cId="4146065074" sldId="444"/>
            <ac:spMk id="2" creationId="{00000000-0000-0000-0000-000000000000}"/>
          </ac:spMkLst>
        </pc:spChg>
      </pc:sldChg>
      <pc:sldChg chg="modSp mod">
        <pc:chgData name="Lucio Rossi" userId="5f3cad6b-d350-4291-a038-0a9554b355a4" providerId="ADAL" clId="{EEEE21F1-2EB8-4913-890A-99C35B31A03E}" dt="2024-09-19T23:29:10.511" v="122" actId="1076"/>
        <pc:sldMkLst>
          <pc:docMk/>
          <pc:sldMk cId="1095549869" sldId="496"/>
        </pc:sldMkLst>
        <pc:spChg chg="mod">
          <ac:chgData name="Lucio Rossi" userId="5f3cad6b-d350-4291-a038-0a9554b355a4" providerId="ADAL" clId="{EEEE21F1-2EB8-4913-890A-99C35B31A03E}" dt="2024-09-19T23:29:10.511" v="122" actId="1076"/>
          <ac:spMkLst>
            <pc:docMk/>
            <pc:sldMk cId="1095549869" sldId="496"/>
            <ac:spMk id="9" creationId="{1B833B55-687F-43EA-9F96-6A7F239088D1}"/>
          </ac:spMkLst>
        </pc:spChg>
        <pc:picChg chg="mod">
          <ac:chgData name="Lucio Rossi" userId="5f3cad6b-d350-4291-a038-0a9554b355a4" providerId="ADAL" clId="{EEEE21F1-2EB8-4913-890A-99C35B31A03E}" dt="2024-09-19T23:28:55.384" v="120" actId="1076"/>
          <ac:picMkLst>
            <pc:docMk/>
            <pc:sldMk cId="1095549869" sldId="496"/>
            <ac:picMk id="26" creationId="{00000000-0000-0000-0000-000000000000}"/>
          </ac:picMkLst>
        </pc:picChg>
      </pc:sldChg>
      <pc:sldChg chg="del">
        <pc:chgData name="Lucio Rossi" userId="5f3cad6b-d350-4291-a038-0a9554b355a4" providerId="ADAL" clId="{EEEE21F1-2EB8-4913-890A-99C35B31A03E}" dt="2024-09-19T23:25:02.141" v="105" actId="2696"/>
        <pc:sldMkLst>
          <pc:docMk/>
          <pc:sldMk cId="3718066402" sldId="496"/>
        </pc:sldMkLst>
      </pc:sldChg>
      <pc:sldChg chg="ord">
        <pc:chgData name="Lucio Rossi" userId="5f3cad6b-d350-4291-a038-0a9554b355a4" providerId="ADAL" clId="{EEEE21F1-2EB8-4913-890A-99C35B31A03E}" dt="2024-09-19T23:31:04.267" v="128"/>
        <pc:sldMkLst>
          <pc:docMk/>
          <pc:sldMk cId="103392823" sldId="537"/>
        </pc:sldMkLst>
      </pc:sldChg>
      <pc:sldChg chg="modSp mod">
        <pc:chgData name="Lucio Rossi" userId="5f3cad6b-d350-4291-a038-0a9554b355a4" providerId="ADAL" clId="{EEEE21F1-2EB8-4913-890A-99C35B31A03E}" dt="2024-09-20T05:58:56.972" v="621" actId="20577"/>
        <pc:sldMkLst>
          <pc:docMk/>
          <pc:sldMk cId="1525622066" sldId="757"/>
        </pc:sldMkLst>
        <pc:spChg chg="mod">
          <ac:chgData name="Lucio Rossi" userId="5f3cad6b-d350-4291-a038-0a9554b355a4" providerId="ADAL" clId="{EEEE21F1-2EB8-4913-890A-99C35B31A03E}" dt="2024-09-20T05:58:56.972" v="621" actId="20577"/>
          <ac:spMkLst>
            <pc:docMk/>
            <pc:sldMk cId="1525622066" sldId="757"/>
            <ac:spMk id="3" creationId="{00000000-0000-0000-0000-000000000000}"/>
          </ac:spMkLst>
        </pc:spChg>
      </pc:sldChg>
      <pc:sldChg chg="del">
        <pc:chgData name="Lucio Rossi" userId="5f3cad6b-d350-4291-a038-0a9554b355a4" providerId="ADAL" clId="{EEEE21F1-2EB8-4913-890A-99C35B31A03E}" dt="2024-09-19T22:55:47.964" v="0" actId="47"/>
        <pc:sldMkLst>
          <pc:docMk/>
          <pc:sldMk cId="2901265345" sldId="903"/>
        </pc:sldMkLst>
      </pc:sldChg>
      <pc:sldChg chg="del">
        <pc:chgData name="Lucio Rossi" userId="5f3cad6b-d350-4291-a038-0a9554b355a4" providerId="ADAL" clId="{EEEE21F1-2EB8-4913-890A-99C35B31A03E}" dt="2024-09-20T05:53:47.803" v="542" actId="47"/>
        <pc:sldMkLst>
          <pc:docMk/>
          <pc:sldMk cId="665242197" sldId="935"/>
        </pc:sldMkLst>
      </pc:sldChg>
      <pc:sldChg chg="addSp modSp">
        <pc:chgData name="Lucio Rossi" userId="5f3cad6b-d350-4291-a038-0a9554b355a4" providerId="ADAL" clId="{EEEE21F1-2EB8-4913-890A-99C35B31A03E}" dt="2024-09-19T23:21:05.010" v="98"/>
        <pc:sldMkLst>
          <pc:docMk/>
          <pc:sldMk cId="19423851" sldId="962"/>
        </pc:sldMkLst>
        <pc:spChg chg="add mod">
          <ac:chgData name="Lucio Rossi" userId="5f3cad6b-d350-4291-a038-0a9554b355a4" providerId="ADAL" clId="{EEEE21F1-2EB8-4913-890A-99C35B31A03E}" dt="2024-09-19T23:21:05.010" v="98"/>
          <ac:spMkLst>
            <pc:docMk/>
            <pc:sldMk cId="19423851" sldId="962"/>
            <ac:spMk id="2" creationId="{1CA00CFF-6809-C3C2-6484-151E771918BB}"/>
          </ac:spMkLst>
        </pc:spChg>
      </pc:sldChg>
      <pc:sldChg chg="addSp modSp mod">
        <pc:chgData name="Lucio Rossi" userId="5f3cad6b-d350-4291-a038-0a9554b355a4" providerId="ADAL" clId="{EEEE21F1-2EB8-4913-890A-99C35B31A03E}" dt="2024-09-20T06:08:35.151" v="691" actId="14100"/>
        <pc:sldMkLst>
          <pc:docMk/>
          <pc:sldMk cId="65244309" sldId="1007"/>
        </pc:sldMkLst>
        <pc:spChg chg="add mod">
          <ac:chgData name="Lucio Rossi" userId="5f3cad6b-d350-4291-a038-0a9554b355a4" providerId="ADAL" clId="{EEEE21F1-2EB8-4913-890A-99C35B31A03E}" dt="2024-09-19T23:20:48.579" v="97" actId="20577"/>
          <ac:spMkLst>
            <pc:docMk/>
            <pc:sldMk cId="65244309" sldId="1007"/>
            <ac:spMk id="6" creationId="{095C2931-CD7E-1B03-3BAB-F13284CC300B}"/>
          </ac:spMkLst>
        </pc:spChg>
        <pc:spChg chg="mod">
          <ac:chgData name="Lucio Rossi" userId="5f3cad6b-d350-4291-a038-0a9554b355a4" providerId="ADAL" clId="{EEEE21F1-2EB8-4913-890A-99C35B31A03E}" dt="2024-09-20T06:08:35.151" v="691" actId="14100"/>
          <ac:spMkLst>
            <pc:docMk/>
            <pc:sldMk cId="65244309" sldId="1007"/>
            <ac:spMk id="8" creationId="{03DCBA80-C3D9-3E0B-E3E6-961012F8A5B2}"/>
          </ac:spMkLst>
        </pc:spChg>
      </pc:sldChg>
      <pc:sldChg chg="addSp modSp mod">
        <pc:chgData name="Lucio Rossi" userId="5f3cad6b-d350-4291-a038-0a9554b355a4" providerId="ADAL" clId="{EEEE21F1-2EB8-4913-890A-99C35B31A03E}" dt="2024-09-20T06:08:25.790" v="689" actId="1076"/>
        <pc:sldMkLst>
          <pc:docMk/>
          <pc:sldMk cId="1888971860" sldId="1009"/>
        </pc:sldMkLst>
        <pc:spChg chg="add mod">
          <ac:chgData name="Lucio Rossi" userId="5f3cad6b-d350-4291-a038-0a9554b355a4" providerId="ADAL" clId="{EEEE21F1-2EB8-4913-890A-99C35B31A03E}" dt="2024-09-20T06:08:25.790" v="689" actId="1076"/>
          <ac:spMkLst>
            <pc:docMk/>
            <pc:sldMk cId="1888971860" sldId="1009"/>
            <ac:spMk id="6" creationId="{B041002B-2C11-A985-E847-8CBA12FA1EEE}"/>
          </ac:spMkLst>
        </pc:spChg>
        <pc:spChg chg="mod">
          <ac:chgData name="Lucio Rossi" userId="5f3cad6b-d350-4291-a038-0a9554b355a4" providerId="ADAL" clId="{EEEE21F1-2EB8-4913-890A-99C35B31A03E}" dt="2024-09-19T23:19:41.012" v="50" actId="27636"/>
          <ac:spMkLst>
            <pc:docMk/>
            <pc:sldMk cId="1888971860" sldId="1009"/>
            <ac:spMk id="7" creationId="{426C651B-2EEF-995A-996A-2AF298D7CD7A}"/>
          </ac:spMkLst>
        </pc:spChg>
      </pc:sldChg>
      <pc:sldChg chg="addSp modSp mod">
        <pc:chgData name="Lucio Rossi" userId="5f3cad6b-d350-4291-a038-0a9554b355a4" providerId="ADAL" clId="{EEEE21F1-2EB8-4913-890A-99C35B31A03E}" dt="2024-09-19T23:21:11.285" v="100" actId="1076"/>
        <pc:sldMkLst>
          <pc:docMk/>
          <pc:sldMk cId="1800683644" sldId="1014"/>
        </pc:sldMkLst>
        <pc:spChg chg="add mod">
          <ac:chgData name="Lucio Rossi" userId="5f3cad6b-d350-4291-a038-0a9554b355a4" providerId="ADAL" clId="{EEEE21F1-2EB8-4913-890A-99C35B31A03E}" dt="2024-09-19T23:21:11.285" v="100" actId="1076"/>
          <ac:spMkLst>
            <pc:docMk/>
            <pc:sldMk cId="1800683644" sldId="1014"/>
            <ac:spMk id="2" creationId="{972F2C65-95E1-EC44-C08C-A52BCE0A6B54}"/>
          </ac:spMkLst>
        </pc:spChg>
        <pc:spChg chg="mod">
          <ac:chgData name="Lucio Rossi" userId="5f3cad6b-d350-4291-a038-0a9554b355a4" providerId="ADAL" clId="{EEEE21F1-2EB8-4913-890A-99C35B31A03E}" dt="2024-09-19T23:20:12.488" v="53" actId="14100"/>
          <ac:spMkLst>
            <pc:docMk/>
            <pc:sldMk cId="1800683644" sldId="1014"/>
            <ac:spMk id="8" creationId="{03DCBA80-C3D9-3E0B-E3E6-961012F8A5B2}"/>
          </ac:spMkLst>
        </pc:spChg>
      </pc:sldChg>
      <pc:sldChg chg="ord">
        <pc:chgData name="Lucio Rossi" userId="5f3cad6b-d350-4291-a038-0a9554b355a4" providerId="ADAL" clId="{EEEE21F1-2EB8-4913-890A-99C35B31A03E}" dt="2024-09-20T06:07:25.569" v="687"/>
        <pc:sldMkLst>
          <pc:docMk/>
          <pc:sldMk cId="61929994" sldId="1243"/>
        </pc:sldMkLst>
      </pc:sldChg>
      <pc:sldChg chg="ord">
        <pc:chgData name="Lucio Rossi" userId="5f3cad6b-d350-4291-a038-0a9554b355a4" providerId="ADAL" clId="{EEEE21F1-2EB8-4913-890A-99C35B31A03E}" dt="2024-09-20T06:07:25.569" v="687"/>
        <pc:sldMkLst>
          <pc:docMk/>
          <pc:sldMk cId="3262439545" sldId="1250"/>
        </pc:sldMkLst>
      </pc:sldChg>
      <pc:sldChg chg="del">
        <pc:chgData name="Lucio Rossi" userId="5f3cad6b-d350-4291-a038-0a9554b355a4" providerId="ADAL" clId="{EEEE21F1-2EB8-4913-890A-99C35B31A03E}" dt="2024-09-19T23:14:28.253" v="48" actId="47"/>
        <pc:sldMkLst>
          <pc:docMk/>
          <pc:sldMk cId="1368734564" sldId="1396"/>
        </pc:sldMkLst>
      </pc:sldChg>
      <pc:sldChg chg="del">
        <pc:chgData name="Lucio Rossi" userId="5f3cad6b-d350-4291-a038-0a9554b355a4" providerId="ADAL" clId="{EEEE21F1-2EB8-4913-890A-99C35B31A03E}" dt="2024-09-19T23:22:51.650" v="101" actId="2696"/>
        <pc:sldMkLst>
          <pc:docMk/>
          <pc:sldMk cId="2408197529" sldId="1565"/>
        </pc:sldMkLst>
      </pc:sldChg>
      <pc:sldChg chg="del">
        <pc:chgData name="Lucio Rossi" userId="5f3cad6b-d350-4291-a038-0a9554b355a4" providerId="ADAL" clId="{EEEE21F1-2EB8-4913-890A-99C35B31A03E}" dt="2024-09-19T23:12:26.660" v="46" actId="47"/>
        <pc:sldMkLst>
          <pc:docMk/>
          <pc:sldMk cId="0" sldId="1566"/>
        </pc:sldMkLst>
      </pc:sldChg>
      <pc:sldChg chg="del">
        <pc:chgData name="Lucio Rossi" userId="5f3cad6b-d350-4291-a038-0a9554b355a4" providerId="ADAL" clId="{EEEE21F1-2EB8-4913-890A-99C35B31A03E}" dt="2024-09-19T23:24:48.270" v="104" actId="2696"/>
        <pc:sldMkLst>
          <pc:docMk/>
          <pc:sldMk cId="1212447689" sldId="1571"/>
        </pc:sldMkLst>
      </pc:sldChg>
      <pc:sldChg chg="del">
        <pc:chgData name="Lucio Rossi" userId="5f3cad6b-d350-4291-a038-0a9554b355a4" providerId="ADAL" clId="{EEEE21F1-2EB8-4913-890A-99C35B31A03E}" dt="2024-09-19T23:24:48.270" v="104" actId="2696"/>
        <pc:sldMkLst>
          <pc:docMk/>
          <pc:sldMk cId="881933296" sldId="1573"/>
        </pc:sldMkLst>
      </pc:sldChg>
      <pc:sldChg chg="ord">
        <pc:chgData name="Lucio Rossi" userId="5f3cad6b-d350-4291-a038-0a9554b355a4" providerId="ADAL" clId="{EEEE21F1-2EB8-4913-890A-99C35B31A03E}" dt="2024-09-19T23:31:04.267" v="128"/>
        <pc:sldMkLst>
          <pc:docMk/>
          <pc:sldMk cId="2073685459" sldId="1762"/>
        </pc:sldMkLst>
      </pc:sldChg>
      <pc:sldChg chg="del">
        <pc:chgData name="Lucio Rossi" userId="5f3cad6b-d350-4291-a038-0a9554b355a4" providerId="ADAL" clId="{EEEE21F1-2EB8-4913-890A-99C35B31A03E}" dt="2024-09-19T22:56:19.324" v="1" actId="47"/>
        <pc:sldMkLst>
          <pc:docMk/>
          <pc:sldMk cId="3724323806" sldId="2622"/>
        </pc:sldMkLst>
      </pc:sldChg>
      <pc:sldChg chg="del">
        <pc:chgData name="Lucio Rossi" userId="5f3cad6b-d350-4291-a038-0a9554b355a4" providerId="ADAL" clId="{EEEE21F1-2EB8-4913-890A-99C35B31A03E}" dt="2024-09-20T06:03:16.593" v="632" actId="47"/>
        <pc:sldMkLst>
          <pc:docMk/>
          <pc:sldMk cId="177779555" sldId="2624"/>
        </pc:sldMkLst>
      </pc:sldChg>
      <pc:sldChg chg="ord">
        <pc:chgData name="Lucio Rossi" userId="5f3cad6b-d350-4291-a038-0a9554b355a4" providerId="ADAL" clId="{EEEE21F1-2EB8-4913-890A-99C35B31A03E}" dt="2024-09-19T23:25:57.053" v="108"/>
        <pc:sldMkLst>
          <pc:docMk/>
          <pc:sldMk cId="3103142042" sldId="2625"/>
        </pc:sldMkLst>
      </pc:sldChg>
      <pc:sldChg chg="del">
        <pc:chgData name="Lucio Rossi" userId="5f3cad6b-d350-4291-a038-0a9554b355a4" providerId="ADAL" clId="{EEEE21F1-2EB8-4913-890A-99C35B31A03E}" dt="2024-09-19T23:08:14.967" v="44" actId="47"/>
        <pc:sldMkLst>
          <pc:docMk/>
          <pc:sldMk cId="4014601711" sldId="2629"/>
        </pc:sldMkLst>
      </pc:sldChg>
      <pc:sldChg chg="modSp mod">
        <pc:chgData name="Lucio Rossi" userId="5f3cad6b-d350-4291-a038-0a9554b355a4" providerId="ADAL" clId="{EEEE21F1-2EB8-4913-890A-99C35B31A03E}" dt="2024-09-20T06:04:33.570" v="639" actId="20577"/>
        <pc:sldMkLst>
          <pc:docMk/>
          <pc:sldMk cId="716710402" sldId="2632"/>
        </pc:sldMkLst>
        <pc:spChg chg="mod">
          <ac:chgData name="Lucio Rossi" userId="5f3cad6b-d350-4291-a038-0a9554b355a4" providerId="ADAL" clId="{EEEE21F1-2EB8-4913-890A-99C35B31A03E}" dt="2024-09-20T06:04:33.570" v="639" actId="20577"/>
          <ac:spMkLst>
            <pc:docMk/>
            <pc:sldMk cId="716710402" sldId="2632"/>
            <ac:spMk id="27" creationId="{2E838C48-846A-B6D0-D3FD-8321CF25C657}"/>
          </ac:spMkLst>
        </pc:spChg>
      </pc:sldChg>
      <pc:sldChg chg="del">
        <pc:chgData name="Lucio Rossi" userId="5f3cad6b-d350-4291-a038-0a9554b355a4" providerId="ADAL" clId="{EEEE21F1-2EB8-4913-890A-99C35B31A03E}" dt="2024-09-19T23:14:32.031" v="49" actId="47"/>
        <pc:sldMkLst>
          <pc:docMk/>
          <pc:sldMk cId="0" sldId="2789"/>
        </pc:sldMkLst>
      </pc:sldChg>
      <pc:sldChg chg="modSp mod">
        <pc:chgData name="Lucio Rossi" userId="5f3cad6b-d350-4291-a038-0a9554b355a4" providerId="ADAL" clId="{EEEE21F1-2EB8-4913-890A-99C35B31A03E}" dt="2024-09-20T06:12:07.506" v="705" actId="20577"/>
        <pc:sldMkLst>
          <pc:docMk/>
          <pc:sldMk cId="3139495561" sldId="2863"/>
        </pc:sldMkLst>
        <pc:spChg chg="mod">
          <ac:chgData name="Lucio Rossi" userId="5f3cad6b-d350-4291-a038-0a9554b355a4" providerId="ADAL" clId="{EEEE21F1-2EB8-4913-890A-99C35B31A03E}" dt="2024-09-20T06:12:07.506" v="705" actId="20577"/>
          <ac:spMkLst>
            <pc:docMk/>
            <pc:sldMk cId="3139495561" sldId="2863"/>
            <ac:spMk id="3" creationId="{24F3D190-08FD-AED2-E730-F0E974DF1863}"/>
          </ac:spMkLst>
        </pc:spChg>
      </pc:sldChg>
      <pc:sldChg chg="del">
        <pc:chgData name="Lucio Rossi" userId="5f3cad6b-d350-4291-a038-0a9554b355a4" providerId="ADAL" clId="{EEEE21F1-2EB8-4913-890A-99C35B31A03E}" dt="2024-09-19T23:24:48.270" v="104" actId="2696"/>
        <pc:sldMkLst>
          <pc:docMk/>
          <pc:sldMk cId="2183532801" sldId="4125"/>
        </pc:sldMkLst>
      </pc:sldChg>
      <pc:sldChg chg="modSp mod">
        <pc:chgData name="Lucio Rossi" userId="5f3cad6b-d350-4291-a038-0a9554b355a4" providerId="ADAL" clId="{EEEE21F1-2EB8-4913-890A-99C35B31A03E}" dt="2024-09-20T05:53:24.727" v="541" actId="20577"/>
        <pc:sldMkLst>
          <pc:docMk/>
          <pc:sldMk cId="3214337046" sldId="4132"/>
        </pc:sldMkLst>
        <pc:spChg chg="mod">
          <ac:chgData name="Lucio Rossi" userId="5f3cad6b-d350-4291-a038-0a9554b355a4" providerId="ADAL" clId="{EEEE21F1-2EB8-4913-890A-99C35B31A03E}" dt="2024-09-20T05:53:24.727" v="541" actId="20577"/>
          <ac:spMkLst>
            <pc:docMk/>
            <pc:sldMk cId="3214337046" sldId="4132"/>
            <ac:spMk id="2" creationId="{93E58EB0-B465-E647-8B70-D35E7FA2208C}"/>
          </ac:spMkLst>
        </pc:spChg>
      </pc:sldChg>
      <pc:sldChg chg="del">
        <pc:chgData name="Lucio Rossi" userId="5f3cad6b-d350-4291-a038-0a9554b355a4" providerId="ADAL" clId="{EEEE21F1-2EB8-4913-890A-99C35B31A03E}" dt="2024-09-19T23:22:51.650" v="101" actId="2696"/>
        <pc:sldMkLst>
          <pc:docMk/>
          <pc:sldMk cId="779241843" sldId="4133"/>
        </pc:sldMkLst>
      </pc:sldChg>
      <pc:sldChg chg="del">
        <pc:chgData name="Lucio Rossi" userId="5f3cad6b-d350-4291-a038-0a9554b355a4" providerId="ADAL" clId="{EEEE21F1-2EB8-4913-890A-99C35B31A03E}" dt="2024-09-20T05:56:49.897" v="543" actId="47"/>
        <pc:sldMkLst>
          <pc:docMk/>
          <pc:sldMk cId="1808423572" sldId="4133"/>
        </pc:sldMkLst>
      </pc:sldChg>
      <pc:sldChg chg="del">
        <pc:chgData name="Lucio Rossi" userId="5f3cad6b-d350-4291-a038-0a9554b355a4" providerId="ADAL" clId="{EEEE21F1-2EB8-4913-890A-99C35B31A03E}" dt="2024-09-19T23:23:34.101" v="102" actId="2696"/>
        <pc:sldMkLst>
          <pc:docMk/>
          <pc:sldMk cId="2506760251" sldId="4134"/>
        </pc:sldMkLst>
      </pc:sldChg>
      <pc:sldChg chg="del">
        <pc:chgData name="Lucio Rossi" userId="5f3cad6b-d350-4291-a038-0a9554b355a4" providerId="ADAL" clId="{EEEE21F1-2EB8-4913-890A-99C35B31A03E}" dt="2024-09-19T23:12:48.708" v="47" actId="47"/>
        <pc:sldMkLst>
          <pc:docMk/>
          <pc:sldMk cId="4147928871" sldId="4143"/>
        </pc:sldMkLst>
      </pc:sldChg>
      <pc:sldChg chg="modSp mod">
        <pc:chgData name="Lucio Rossi" userId="5f3cad6b-d350-4291-a038-0a9554b355a4" providerId="ADAL" clId="{EEEE21F1-2EB8-4913-890A-99C35B31A03E}" dt="2024-09-19T23:24:13.497" v="103" actId="20577"/>
        <pc:sldMkLst>
          <pc:docMk/>
          <pc:sldMk cId="2028387900" sldId="4154"/>
        </pc:sldMkLst>
        <pc:spChg chg="mod">
          <ac:chgData name="Lucio Rossi" userId="5f3cad6b-d350-4291-a038-0a9554b355a4" providerId="ADAL" clId="{EEEE21F1-2EB8-4913-890A-99C35B31A03E}" dt="2024-09-19T23:24:13.497" v="103" actId="20577"/>
          <ac:spMkLst>
            <pc:docMk/>
            <pc:sldMk cId="2028387900" sldId="4154"/>
            <ac:spMk id="2" creationId="{158F15DE-CC14-0044-AF3F-1C8B113BD4E8}"/>
          </ac:spMkLst>
        </pc:spChg>
      </pc:sldChg>
      <pc:sldChg chg="del">
        <pc:chgData name="Lucio Rossi" userId="5f3cad6b-d350-4291-a038-0a9554b355a4" providerId="ADAL" clId="{EEEE21F1-2EB8-4913-890A-99C35B31A03E}" dt="2024-09-19T23:23:34.101" v="102" actId="2696"/>
        <pc:sldMkLst>
          <pc:docMk/>
          <pc:sldMk cId="2929716133" sldId="4154"/>
        </pc:sldMkLst>
      </pc:sldChg>
      <pc:sldChg chg="ord">
        <pc:chgData name="Lucio Rossi" userId="5f3cad6b-d350-4291-a038-0a9554b355a4" providerId="ADAL" clId="{EEEE21F1-2EB8-4913-890A-99C35B31A03E}" dt="2024-09-19T23:31:04.267" v="128"/>
        <pc:sldMkLst>
          <pc:docMk/>
          <pc:sldMk cId="3961054379" sldId="4155"/>
        </pc:sldMkLst>
      </pc:sldChg>
      <pc:sldChg chg="del">
        <pc:chgData name="Lucio Rossi" userId="5f3cad6b-d350-4291-a038-0a9554b355a4" providerId="ADAL" clId="{EEEE21F1-2EB8-4913-890A-99C35B31A03E}" dt="2024-09-19T23:11:52.724" v="45" actId="47"/>
        <pc:sldMkLst>
          <pc:docMk/>
          <pc:sldMk cId="126145288" sldId="4158"/>
        </pc:sldMkLst>
      </pc:sldChg>
      <pc:sldChg chg="modSp mod">
        <pc:chgData name="Lucio Rossi" userId="5f3cad6b-d350-4291-a038-0a9554b355a4" providerId="ADAL" clId="{EEEE21F1-2EB8-4913-890A-99C35B31A03E}" dt="2024-09-20T05:50:25.086" v="534" actId="20577"/>
        <pc:sldMkLst>
          <pc:docMk/>
          <pc:sldMk cId="981709240" sldId="4159"/>
        </pc:sldMkLst>
        <pc:spChg chg="mod">
          <ac:chgData name="Lucio Rossi" userId="5f3cad6b-d350-4291-a038-0a9554b355a4" providerId="ADAL" clId="{EEEE21F1-2EB8-4913-890A-99C35B31A03E}" dt="2024-09-20T05:50:25.086" v="534" actId="20577"/>
          <ac:spMkLst>
            <pc:docMk/>
            <pc:sldMk cId="981709240" sldId="4159"/>
            <ac:spMk id="8" creationId="{698CAA93-F1EF-DAF2-ABF6-D0690DD3E3BD}"/>
          </ac:spMkLst>
        </pc:spChg>
      </pc:sldChg>
      <pc:sldChg chg="del">
        <pc:chgData name="Lucio Rossi" userId="5f3cad6b-d350-4291-a038-0a9554b355a4" providerId="ADAL" clId="{EEEE21F1-2EB8-4913-890A-99C35B31A03E}" dt="2024-09-19T23:41:37.691" v="302" actId="47"/>
        <pc:sldMkLst>
          <pc:docMk/>
          <pc:sldMk cId="2056150477" sldId="4161"/>
        </pc:sldMkLst>
      </pc:sldChg>
      <pc:sldChg chg="ord">
        <pc:chgData name="Lucio Rossi" userId="5f3cad6b-d350-4291-a038-0a9554b355a4" providerId="ADAL" clId="{EEEE21F1-2EB8-4913-890A-99C35B31A03E}" dt="2024-09-19T23:29:43.927" v="124"/>
        <pc:sldMkLst>
          <pc:docMk/>
          <pc:sldMk cId="2379885403" sldId="4163"/>
        </pc:sldMkLst>
      </pc:sldChg>
      <pc:sldChg chg="addSp modSp mod">
        <pc:chgData name="Lucio Rossi" userId="5f3cad6b-d350-4291-a038-0a9554b355a4" providerId="ADAL" clId="{EEEE21F1-2EB8-4913-890A-99C35B31A03E}" dt="2024-09-20T05:48:40.500" v="501" actId="14100"/>
        <pc:sldMkLst>
          <pc:docMk/>
          <pc:sldMk cId="2503285108" sldId="21207"/>
        </pc:sldMkLst>
        <pc:spChg chg="add mod">
          <ac:chgData name="Lucio Rossi" userId="5f3cad6b-d350-4291-a038-0a9554b355a4" providerId="ADAL" clId="{EEEE21F1-2EB8-4913-890A-99C35B31A03E}" dt="2024-09-20T05:48:40.500" v="501" actId="14100"/>
          <ac:spMkLst>
            <pc:docMk/>
            <pc:sldMk cId="2503285108" sldId="21207"/>
            <ac:spMk id="4" creationId="{6A9C28D0-3FE2-4E37-8B1A-07B33A654A60}"/>
          </ac:spMkLst>
        </pc:spChg>
      </pc:sldChg>
      <pc:sldChg chg="addSp modSp mod">
        <pc:chgData name="Lucio Rossi" userId="5f3cad6b-d350-4291-a038-0a9554b355a4" providerId="ADAL" clId="{EEEE21F1-2EB8-4913-890A-99C35B31A03E}" dt="2024-09-19T23:06:44.077" v="43" actId="20577"/>
        <pc:sldMkLst>
          <pc:docMk/>
          <pc:sldMk cId="3242142737" sldId="21224"/>
        </pc:sldMkLst>
        <pc:spChg chg="add mod">
          <ac:chgData name="Lucio Rossi" userId="5f3cad6b-d350-4291-a038-0a9554b355a4" providerId="ADAL" clId="{EEEE21F1-2EB8-4913-890A-99C35B31A03E}" dt="2024-09-19T23:06:44.077" v="43" actId="20577"/>
          <ac:spMkLst>
            <pc:docMk/>
            <pc:sldMk cId="3242142737" sldId="21224"/>
            <ac:spMk id="2" creationId="{FAD3616C-6378-0979-BCCB-E3F95BC8DB03}"/>
          </ac:spMkLst>
        </pc:spChg>
        <pc:spChg chg="mod">
          <ac:chgData name="Lucio Rossi" userId="5f3cad6b-d350-4291-a038-0a9554b355a4" providerId="ADAL" clId="{EEEE21F1-2EB8-4913-890A-99C35B31A03E}" dt="2024-09-19T23:05:41.022" v="5" actId="1076"/>
          <ac:spMkLst>
            <pc:docMk/>
            <pc:sldMk cId="3242142737" sldId="21224"/>
            <ac:spMk id="19" creationId="{5A22249E-07CA-8433-0B4A-8CF84AD0817E}"/>
          </ac:spMkLst>
        </pc:spChg>
        <pc:picChg chg="mod">
          <ac:chgData name="Lucio Rossi" userId="5f3cad6b-d350-4291-a038-0a9554b355a4" providerId="ADAL" clId="{EEEE21F1-2EB8-4913-890A-99C35B31A03E}" dt="2024-09-19T23:05:43.261" v="6" actId="1076"/>
          <ac:picMkLst>
            <pc:docMk/>
            <pc:sldMk cId="3242142737" sldId="21224"/>
            <ac:picMk id="18" creationId="{7D139273-D34B-4504-F2D6-860F44803CF2}"/>
          </ac:picMkLst>
        </pc:picChg>
        <pc:picChg chg="mod">
          <ac:chgData name="Lucio Rossi" userId="5f3cad6b-d350-4291-a038-0a9554b355a4" providerId="ADAL" clId="{EEEE21F1-2EB8-4913-890A-99C35B31A03E}" dt="2024-09-19T23:05:33.872" v="2" actId="1076"/>
          <ac:picMkLst>
            <pc:docMk/>
            <pc:sldMk cId="3242142737" sldId="21224"/>
            <ac:picMk id="20" creationId="{91BB73B4-8B93-AAFD-7C2C-3EE4D7E8A02E}"/>
          </ac:picMkLst>
        </pc:picChg>
      </pc:sldChg>
      <pc:sldChg chg="modSp mod">
        <pc:chgData name="Lucio Rossi" userId="5f3cad6b-d350-4291-a038-0a9554b355a4" providerId="ADAL" clId="{EEEE21F1-2EB8-4913-890A-99C35B31A03E}" dt="2024-09-19T23:06:04.786" v="8" actId="113"/>
        <pc:sldMkLst>
          <pc:docMk/>
          <pc:sldMk cId="4267833818" sldId="21230"/>
        </pc:sldMkLst>
        <pc:spChg chg="mod">
          <ac:chgData name="Lucio Rossi" userId="5f3cad6b-d350-4291-a038-0a9554b355a4" providerId="ADAL" clId="{EEEE21F1-2EB8-4913-890A-99C35B31A03E}" dt="2024-09-19T23:06:04.786" v="8" actId="113"/>
          <ac:spMkLst>
            <pc:docMk/>
            <pc:sldMk cId="4267833818" sldId="21230"/>
            <ac:spMk id="31" creationId="{073EFD0A-01F0-3C45-6320-D4C091D4CFA6}"/>
          </ac:spMkLst>
        </pc:spChg>
      </pc:sldChg>
      <pc:sldChg chg="addSp delSp modAnim">
        <pc:chgData name="Lucio Rossi" userId="5f3cad6b-d350-4291-a038-0a9554b355a4" providerId="ADAL" clId="{EEEE21F1-2EB8-4913-890A-99C35B31A03E}" dt="2024-09-20T06:10:00.373" v="693" actId="478"/>
        <pc:sldMkLst>
          <pc:docMk/>
          <pc:sldMk cId="3696807914" sldId="2147196832"/>
        </pc:sldMkLst>
        <pc:grpChg chg="add del">
          <ac:chgData name="Lucio Rossi" userId="5f3cad6b-d350-4291-a038-0a9554b355a4" providerId="ADAL" clId="{EEEE21F1-2EB8-4913-890A-99C35B31A03E}" dt="2024-09-20T06:10:00.373" v="693" actId="478"/>
          <ac:grpSpMkLst>
            <pc:docMk/>
            <pc:sldMk cId="3696807914" sldId="2147196832"/>
            <ac:grpSpMk id="5" creationId="{B89BCA04-7F98-65E9-E7A3-3A2C26620D67}"/>
          </ac:grpSpMkLst>
        </pc:grpChg>
      </pc:sldChg>
      <pc:sldChg chg="addSp modSp new mod modAnim">
        <pc:chgData name="Lucio Rossi" userId="5f3cad6b-d350-4291-a038-0a9554b355a4" providerId="ADAL" clId="{EEEE21F1-2EB8-4913-890A-99C35B31A03E}" dt="2024-09-20T06:02:37.128" v="631" actId="20577"/>
        <pc:sldMkLst>
          <pc:docMk/>
          <pc:sldMk cId="2286996567" sldId="2147196833"/>
        </pc:sldMkLst>
        <pc:spChg chg="mod">
          <ac:chgData name="Lucio Rossi" userId="5f3cad6b-d350-4291-a038-0a9554b355a4" providerId="ADAL" clId="{EEEE21F1-2EB8-4913-890A-99C35B31A03E}" dt="2024-09-20T06:02:37.128" v="631" actId="20577"/>
          <ac:spMkLst>
            <pc:docMk/>
            <pc:sldMk cId="2286996567" sldId="2147196833"/>
            <ac:spMk id="2" creationId="{151F0BDE-8244-E160-CF01-5C9C17282F36}"/>
          </ac:spMkLst>
        </pc:spChg>
        <pc:spChg chg="add mod">
          <ac:chgData name="Lucio Rossi" userId="5f3cad6b-d350-4291-a038-0a9554b355a4" providerId="ADAL" clId="{EEEE21F1-2EB8-4913-890A-99C35B31A03E}" dt="2024-09-19T23:44:17.014" v="315" actId="1076"/>
          <ac:spMkLst>
            <pc:docMk/>
            <pc:sldMk cId="2286996567" sldId="2147196833"/>
            <ac:spMk id="7" creationId="{6C196E99-1185-5919-4D61-D0FDD39B39BD}"/>
          </ac:spMkLst>
        </pc:spChg>
        <pc:spChg chg="add mod">
          <ac:chgData name="Lucio Rossi" userId="5f3cad6b-d350-4291-a038-0a9554b355a4" providerId="ADAL" clId="{EEEE21F1-2EB8-4913-890A-99C35B31A03E}" dt="2024-09-19T23:44:34.032" v="316" actId="1076"/>
          <ac:spMkLst>
            <pc:docMk/>
            <pc:sldMk cId="2286996567" sldId="2147196833"/>
            <ac:spMk id="8" creationId="{3D858A94-930F-C8D8-4815-7152B7367B8D}"/>
          </ac:spMkLst>
        </pc:spChg>
        <pc:picChg chg="add mod">
          <ac:chgData name="Lucio Rossi" userId="5f3cad6b-d350-4291-a038-0a9554b355a4" providerId="ADAL" clId="{EEEE21F1-2EB8-4913-890A-99C35B31A03E}" dt="2024-09-19T23:43:49.955" v="309" actId="1076"/>
          <ac:picMkLst>
            <pc:docMk/>
            <pc:sldMk cId="2286996567" sldId="2147196833"/>
            <ac:picMk id="6" creationId="{854ECD5C-C4F7-3EB2-BE36-3E3F6F42E43C}"/>
          </ac:picMkLst>
        </pc:picChg>
      </pc:sldChg>
      <pc:sldMasterChg chg="delSldLayout">
        <pc:chgData name="Lucio Rossi" userId="5f3cad6b-d350-4291-a038-0a9554b355a4" providerId="ADAL" clId="{EEEE21F1-2EB8-4913-890A-99C35B31A03E}" dt="2024-09-19T23:25:02.141" v="105" actId="2696"/>
        <pc:sldMasterMkLst>
          <pc:docMk/>
          <pc:sldMasterMk cId="1988030524" sldId="2147483666"/>
        </pc:sldMasterMkLst>
        <pc:sldLayoutChg chg="del">
          <pc:chgData name="Lucio Rossi" userId="5f3cad6b-d350-4291-a038-0a9554b355a4" providerId="ADAL" clId="{EEEE21F1-2EB8-4913-890A-99C35B31A03E}" dt="2024-09-19T23:14:28.253" v="48" actId="47"/>
          <pc:sldLayoutMkLst>
            <pc:docMk/>
            <pc:sldMasterMk cId="1988030524" sldId="2147483666"/>
            <pc:sldLayoutMk cId="2385511082" sldId="2147483678"/>
          </pc:sldLayoutMkLst>
        </pc:sldLayoutChg>
        <pc:sldLayoutChg chg="del">
          <pc:chgData name="Lucio Rossi" userId="5f3cad6b-d350-4291-a038-0a9554b355a4" providerId="ADAL" clId="{EEEE21F1-2EB8-4913-890A-99C35B31A03E}" dt="2024-09-19T23:23:34.101" v="102" actId="2696"/>
          <pc:sldLayoutMkLst>
            <pc:docMk/>
            <pc:sldMasterMk cId="1988030524" sldId="2147483666"/>
            <pc:sldLayoutMk cId="2861269318" sldId="2147483680"/>
          </pc:sldLayoutMkLst>
        </pc:sldLayoutChg>
        <pc:sldLayoutChg chg="del">
          <pc:chgData name="Lucio Rossi" userId="5f3cad6b-d350-4291-a038-0a9554b355a4" providerId="ADAL" clId="{EEEE21F1-2EB8-4913-890A-99C35B31A03E}" dt="2024-09-19T23:25:02.141" v="105" actId="2696"/>
          <pc:sldLayoutMkLst>
            <pc:docMk/>
            <pc:sldMasterMk cId="1988030524" sldId="2147483666"/>
            <pc:sldLayoutMk cId="481109235" sldId="214748368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057B1-B9D8-B44B-AC21-8401F3904CBE}" type="doc">
      <dgm:prSet loTypeId="urn:microsoft.com/office/officeart/2005/8/layout/radial3" loCatId="process" qsTypeId="urn:microsoft.com/office/officeart/2005/8/quickstyle/simple1" qsCatId="simple" csTypeId="urn:microsoft.com/office/officeart/2005/8/colors/colorful2" csCatId="colorful" phldr="1"/>
      <dgm:spPr/>
      <dgm:t>
        <a:bodyPr/>
        <a:lstStyle/>
        <a:p>
          <a:endParaRPr lang="en-US"/>
        </a:p>
      </dgm:t>
    </dgm:pt>
    <dgm:pt modelId="{D07851FC-878C-BB45-BC3B-C24923756E42}">
      <dgm:prSet phldrT="[Text]" custT="1"/>
      <dgm:spPr/>
      <dgm:t>
        <a:bodyPr/>
        <a:lstStyle/>
        <a:p>
          <a:r>
            <a:rPr lang="en-US" sz="5400" dirty="0"/>
            <a:t>RF</a:t>
          </a:r>
          <a:r>
            <a:rPr lang="en-US" sz="6500" dirty="0"/>
            <a:t> </a:t>
          </a:r>
        </a:p>
      </dgm:t>
    </dgm:pt>
    <dgm:pt modelId="{2923EB9A-2FD3-104D-94AE-8DD11C61A16A}" type="parTrans" cxnId="{CA6D6751-B9F5-7847-8337-03DF1CE907CE}">
      <dgm:prSet/>
      <dgm:spPr/>
      <dgm:t>
        <a:bodyPr/>
        <a:lstStyle/>
        <a:p>
          <a:endParaRPr lang="en-US"/>
        </a:p>
      </dgm:t>
    </dgm:pt>
    <dgm:pt modelId="{E286D274-1836-114C-99C4-61C450B1F113}" type="sibTrans" cxnId="{CA6D6751-B9F5-7847-8337-03DF1CE907CE}">
      <dgm:prSet/>
      <dgm:spPr/>
      <dgm:t>
        <a:bodyPr/>
        <a:lstStyle/>
        <a:p>
          <a:endParaRPr lang="en-US"/>
        </a:p>
      </dgm:t>
    </dgm:pt>
    <dgm:pt modelId="{02787625-8747-3D48-965C-888BEA2BDEC3}">
      <dgm:prSet phldrT="[Text]"/>
      <dgm:spPr>
        <a:ln w="28575">
          <a:solidFill>
            <a:srgbClr val="2F2F2F"/>
          </a:solidFill>
        </a:ln>
      </dgm:spPr>
      <dgm:t>
        <a:bodyPr/>
        <a:lstStyle/>
        <a:p>
          <a:r>
            <a:rPr lang="en-US" dirty="0"/>
            <a:t>Bulk Nb</a:t>
          </a:r>
        </a:p>
      </dgm:t>
    </dgm:pt>
    <dgm:pt modelId="{AF9CA8C2-FB57-5E49-8A7E-2EA4DEB86E0F}" type="parTrans" cxnId="{47036ECF-B0EC-364B-9BC9-5B5D8E5C437A}">
      <dgm:prSet/>
      <dgm:spPr/>
      <dgm:t>
        <a:bodyPr/>
        <a:lstStyle/>
        <a:p>
          <a:endParaRPr lang="en-US"/>
        </a:p>
      </dgm:t>
    </dgm:pt>
    <dgm:pt modelId="{D07D9890-AA5D-3047-97A8-7868F9F8FC28}" type="sibTrans" cxnId="{47036ECF-B0EC-364B-9BC9-5B5D8E5C437A}">
      <dgm:prSet/>
      <dgm:spPr/>
      <dgm:t>
        <a:bodyPr/>
        <a:lstStyle/>
        <a:p>
          <a:endParaRPr lang="en-US"/>
        </a:p>
      </dgm:t>
    </dgm:pt>
    <dgm:pt modelId="{51B690E5-7D6A-EC40-B072-F2B8547E7C2B}">
      <dgm:prSet phldrT="[Text]"/>
      <dgm:spPr/>
      <dgm:t>
        <a:bodyPr/>
        <a:lstStyle/>
        <a:p>
          <a:r>
            <a:rPr lang="en-US" dirty="0"/>
            <a:t>Thin films</a:t>
          </a:r>
        </a:p>
      </dgm:t>
    </dgm:pt>
    <dgm:pt modelId="{74F97B13-3605-544A-9365-7E41D5E36EA3}" type="parTrans" cxnId="{CF290F77-9B3F-A942-A3F6-B948447AE161}">
      <dgm:prSet/>
      <dgm:spPr/>
      <dgm:t>
        <a:bodyPr/>
        <a:lstStyle/>
        <a:p>
          <a:endParaRPr lang="en-US"/>
        </a:p>
      </dgm:t>
    </dgm:pt>
    <dgm:pt modelId="{CE78D7CC-AE72-2740-A0D2-280DA1B97078}" type="sibTrans" cxnId="{CF290F77-9B3F-A942-A3F6-B948447AE161}">
      <dgm:prSet/>
      <dgm:spPr/>
      <dgm:t>
        <a:bodyPr/>
        <a:lstStyle/>
        <a:p>
          <a:endParaRPr lang="en-US"/>
        </a:p>
      </dgm:t>
    </dgm:pt>
    <dgm:pt modelId="{F436E181-C61D-A048-8371-E6BD9569A10B}">
      <dgm:prSet phldrT="[Text]"/>
      <dgm:spPr>
        <a:ln w="28575">
          <a:solidFill>
            <a:srgbClr val="2F2F2F"/>
          </a:solidFill>
        </a:ln>
      </dgm:spPr>
      <dgm:t>
        <a:bodyPr/>
        <a:lstStyle/>
        <a:p>
          <a:r>
            <a:rPr lang="en-US" dirty="0"/>
            <a:t>Couplers</a:t>
          </a:r>
        </a:p>
      </dgm:t>
    </dgm:pt>
    <dgm:pt modelId="{595DCBB9-EAF4-9549-A2A1-D5A58CA1620A}" type="parTrans" cxnId="{0B366408-D350-4A42-8A3E-597EB6E39518}">
      <dgm:prSet/>
      <dgm:spPr/>
      <dgm:t>
        <a:bodyPr/>
        <a:lstStyle/>
        <a:p>
          <a:endParaRPr lang="en-US"/>
        </a:p>
      </dgm:t>
    </dgm:pt>
    <dgm:pt modelId="{620049FA-2D38-5743-94C7-A56882AE891E}" type="sibTrans" cxnId="{0B366408-D350-4A42-8A3E-597EB6E39518}">
      <dgm:prSet/>
      <dgm:spPr/>
      <dgm:t>
        <a:bodyPr/>
        <a:lstStyle/>
        <a:p>
          <a:endParaRPr lang="en-US"/>
        </a:p>
      </dgm:t>
    </dgm:pt>
    <dgm:pt modelId="{F4C0B634-3523-134B-A821-59587B8FB086}">
      <dgm:prSet phldrT="[Text]"/>
      <dgm:spPr/>
      <dgm:t>
        <a:bodyPr/>
        <a:lstStyle/>
        <a:p>
          <a:r>
            <a:rPr lang="en-US" dirty="0"/>
            <a:t>NC High Gradient </a:t>
          </a:r>
        </a:p>
      </dgm:t>
    </dgm:pt>
    <dgm:pt modelId="{5348B372-271B-BC4C-8AB2-D9E7C7EE5F58}" type="parTrans" cxnId="{0B40E826-E6BF-8C43-8A88-DEA07B192869}">
      <dgm:prSet/>
      <dgm:spPr/>
      <dgm:t>
        <a:bodyPr/>
        <a:lstStyle/>
        <a:p>
          <a:endParaRPr lang="en-US"/>
        </a:p>
      </dgm:t>
    </dgm:pt>
    <dgm:pt modelId="{0D9583F3-9DCB-1C40-8A88-4506DCA8CBB8}" type="sibTrans" cxnId="{0B40E826-E6BF-8C43-8A88-DEA07B192869}">
      <dgm:prSet/>
      <dgm:spPr/>
      <dgm:t>
        <a:bodyPr/>
        <a:lstStyle/>
        <a:p>
          <a:endParaRPr lang="en-US"/>
        </a:p>
      </dgm:t>
    </dgm:pt>
    <dgm:pt modelId="{0BC045B2-885B-1F4A-A28D-B12EBD257934}">
      <dgm:prSet phldrT="[Text]"/>
      <dgm:spPr>
        <a:ln>
          <a:noFill/>
        </a:ln>
      </dgm:spPr>
      <dgm:t>
        <a:bodyPr/>
        <a:lstStyle/>
        <a:p>
          <a:r>
            <a:rPr lang="en-US" dirty="0"/>
            <a:t>RF power sources </a:t>
          </a:r>
        </a:p>
      </dgm:t>
    </dgm:pt>
    <dgm:pt modelId="{B98AEAD6-214B-6245-9C9E-035EE8C84E06}" type="parTrans" cxnId="{6DBD0712-67EF-4641-918A-CF8C3CE77E09}">
      <dgm:prSet/>
      <dgm:spPr/>
      <dgm:t>
        <a:bodyPr/>
        <a:lstStyle/>
        <a:p>
          <a:endParaRPr lang="en-US"/>
        </a:p>
      </dgm:t>
    </dgm:pt>
    <dgm:pt modelId="{3D48ED79-EAB7-EA47-985E-4E8E16D5BA24}" type="sibTrans" cxnId="{6DBD0712-67EF-4641-918A-CF8C3CE77E09}">
      <dgm:prSet/>
      <dgm:spPr/>
      <dgm:t>
        <a:bodyPr/>
        <a:lstStyle/>
        <a:p>
          <a:endParaRPr lang="en-US"/>
        </a:p>
      </dgm:t>
    </dgm:pt>
    <dgm:pt modelId="{966956D8-B450-D344-8ED6-266D7FC60CCE}">
      <dgm:prSet phldrT="[Text]"/>
      <dgm:spPr>
        <a:ln w="28575">
          <a:solidFill>
            <a:srgbClr val="2F2F2F"/>
          </a:solidFill>
        </a:ln>
      </dgm:spPr>
      <dgm:t>
        <a:bodyPr/>
        <a:lstStyle/>
        <a:p>
          <a:r>
            <a:rPr lang="en-US" dirty="0"/>
            <a:t>LLRF, AI, ML</a:t>
          </a:r>
        </a:p>
      </dgm:t>
    </dgm:pt>
    <dgm:pt modelId="{76F3BE6C-E4AF-BC4B-9997-84A2A2B476E4}" type="parTrans" cxnId="{A318840A-F5C3-C94C-A6E5-1EC157B96DEF}">
      <dgm:prSet/>
      <dgm:spPr/>
      <dgm:t>
        <a:bodyPr/>
        <a:lstStyle/>
        <a:p>
          <a:endParaRPr lang="en-US"/>
        </a:p>
      </dgm:t>
    </dgm:pt>
    <dgm:pt modelId="{A568FF34-E780-AE40-B1DF-8909012AD240}" type="sibTrans" cxnId="{A318840A-F5C3-C94C-A6E5-1EC157B96DEF}">
      <dgm:prSet/>
      <dgm:spPr/>
      <dgm:t>
        <a:bodyPr/>
        <a:lstStyle/>
        <a:p>
          <a:endParaRPr lang="en-US"/>
        </a:p>
      </dgm:t>
    </dgm:pt>
    <dgm:pt modelId="{189D997D-E979-6D43-8C36-67B1B848355B}" type="pres">
      <dgm:prSet presAssocID="{845057B1-B9D8-B44B-AC21-8401F3904CBE}" presName="composite" presStyleCnt="0">
        <dgm:presLayoutVars>
          <dgm:chMax val="1"/>
          <dgm:dir/>
          <dgm:resizeHandles val="exact"/>
        </dgm:presLayoutVars>
      </dgm:prSet>
      <dgm:spPr/>
    </dgm:pt>
    <dgm:pt modelId="{25B85970-EF9F-204E-BDE8-8979D640F784}" type="pres">
      <dgm:prSet presAssocID="{845057B1-B9D8-B44B-AC21-8401F3904CBE}" presName="radial" presStyleCnt="0">
        <dgm:presLayoutVars>
          <dgm:animLvl val="ctr"/>
        </dgm:presLayoutVars>
      </dgm:prSet>
      <dgm:spPr/>
    </dgm:pt>
    <dgm:pt modelId="{6115D821-0EFD-2A40-AC14-BE8C45E9BFF5}" type="pres">
      <dgm:prSet presAssocID="{D07851FC-878C-BB45-BC3B-C24923756E42}" presName="centerShape" presStyleLbl="vennNode1" presStyleIdx="0" presStyleCnt="7"/>
      <dgm:spPr/>
    </dgm:pt>
    <dgm:pt modelId="{5DC1375B-3304-C040-A6F2-ABD1E1507479}" type="pres">
      <dgm:prSet presAssocID="{02787625-8747-3D48-965C-888BEA2BDEC3}" presName="node" presStyleLbl="vennNode1" presStyleIdx="1" presStyleCnt="7" custRadScaleRad="96876" custRadScaleInc="-47">
        <dgm:presLayoutVars>
          <dgm:bulletEnabled val="1"/>
        </dgm:presLayoutVars>
      </dgm:prSet>
      <dgm:spPr/>
    </dgm:pt>
    <dgm:pt modelId="{E01E2A91-BFEC-754A-8D68-CEB705BA04A6}" type="pres">
      <dgm:prSet presAssocID="{51B690E5-7D6A-EC40-B072-F2B8547E7C2B}" presName="node" presStyleLbl="vennNode1" presStyleIdx="2" presStyleCnt="7">
        <dgm:presLayoutVars>
          <dgm:bulletEnabled val="1"/>
        </dgm:presLayoutVars>
      </dgm:prSet>
      <dgm:spPr/>
    </dgm:pt>
    <dgm:pt modelId="{CA2835C5-A85F-2344-BD43-74BA46FD33D2}" type="pres">
      <dgm:prSet presAssocID="{F436E181-C61D-A048-8371-E6BD9569A10B}" presName="node" presStyleLbl="vennNode1" presStyleIdx="3" presStyleCnt="7">
        <dgm:presLayoutVars>
          <dgm:bulletEnabled val="1"/>
        </dgm:presLayoutVars>
      </dgm:prSet>
      <dgm:spPr/>
    </dgm:pt>
    <dgm:pt modelId="{2CA018B7-35A2-E441-B2B7-F4880E2DF2CF}" type="pres">
      <dgm:prSet presAssocID="{F4C0B634-3523-134B-A821-59587B8FB086}" presName="node" presStyleLbl="vennNode1" presStyleIdx="4" presStyleCnt="7">
        <dgm:presLayoutVars>
          <dgm:bulletEnabled val="1"/>
        </dgm:presLayoutVars>
      </dgm:prSet>
      <dgm:spPr/>
    </dgm:pt>
    <dgm:pt modelId="{7D19A8EC-87F5-1346-BA99-4492FD53601E}" type="pres">
      <dgm:prSet presAssocID="{0BC045B2-885B-1F4A-A28D-B12EBD257934}" presName="node" presStyleLbl="vennNode1" presStyleIdx="5" presStyleCnt="7">
        <dgm:presLayoutVars>
          <dgm:bulletEnabled val="1"/>
        </dgm:presLayoutVars>
      </dgm:prSet>
      <dgm:spPr/>
    </dgm:pt>
    <dgm:pt modelId="{DEBAA711-00A4-7F42-B243-2533D373741E}" type="pres">
      <dgm:prSet presAssocID="{966956D8-B450-D344-8ED6-266D7FC60CCE}" presName="node" presStyleLbl="vennNode1" presStyleIdx="6" presStyleCnt="7">
        <dgm:presLayoutVars>
          <dgm:bulletEnabled val="1"/>
        </dgm:presLayoutVars>
      </dgm:prSet>
      <dgm:spPr/>
    </dgm:pt>
  </dgm:ptLst>
  <dgm:cxnLst>
    <dgm:cxn modelId="{0B366408-D350-4A42-8A3E-597EB6E39518}" srcId="{D07851FC-878C-BB45-BC3B-C24923756E42}" destId="{F436E181-C61D-A048-8371-E6BD9569A10B}" srcOrd="2" destOrd="0" parTransId="{595DCBB9-EAF4-9549-A2A1-D5A58CA1620A}" sibTransId="{620049FA-2D38-5743-94C7-A56882AE891E}"/>
    <dgm:cxn modelId="{A318840A-F5C3-C94C-A6E5-1EC157B96DEF}" srcId="{D07851FC-878C-BB45-BC3B-C24923756E42}" destId="{966956D8-B450-D344-8ED6-266D7FC60CCE}" srcOrd="5" destOrd="0" parTransId="{76F3BE6C-E4AF-BC4B-9997-84A2A2B476E4}" sibTransId="{A568FF34-E780-AE40-B1DF-8909012AD240}"/>
    <dgm:cxn modelId="{6DBD0712-67EF-4641-918A-CF8C3CE77E09}" srcId="{D07851FC-878C-BB45-BC3B-C24923756E42}" destId="{0BC045B2-885B-1F4A-A28D-B12EBD257934}" srcOrd="4" destOrd="0" parTransId="{B98AEAD6-214B-6245-9C9E-035EE8C84E06}" sibTransId="{3D48ED79-EAB7-EA47-985E-4E8E16D5BA24}"/>
    <dgm:cxn modelId="{71274A1F-2D8A-0347-A421-86810334F3D1}" type="presOf" srcId="{D07851FC-878C-BB45-BC3B-C24923756E42}" destId="{6115D821-0EFD-2A40-AC14-BE8C45E9BFF5}" srcOrd="0" destOrd="0" presId="urn:microsoft.com/office/officeart/2005/8/layout/radial3"/>
    <dgm:cxn modelId="{0B40E826-E6BF-8C43-8A88-DEA07B192869}" srcId="{D07851FC-878C-BB45-BC3B-C24923756E42}" destId="{F4C0B634-3523-134B-A821-59587B8FB086}" srcOrd="3" destOrd="0" parTransId="{5348B372-271B-BC4C-8AB2-D9E7C7EE5F58}" sibTransId="{0D9583F3-9DCB-1C40-8A88-4506DCA8CBB8}"/>
    <dgm:cxn modelId="{38AC123F-14C7-254E-B898-C75EF3E08575}" type="presOf" srcId="{F436E181-C61D-A048-8371-E6BD9569A10B}" destId="{CA2835C5-A85F-2344-BD43-74BA46FD33D2}" srcOrd="0" destOrd="0" presId="urn:microsoft.com/office/officeart/2005/8/layout/radial3"/>
    <dgm:cxn modelId="{3A8BC03F-A6F3-BE49-AA69-BA1DB4FF4BFB}" type="presOf" srcId="{51B690E5-7D6A-EC40-B072-F2B8547E7C2B}" destId="{E01E2A91-BFEC-754A-8D68-CEB705BA04A6}" srcOrd="0" destOrd="0" presId="urn:microsoft.com/office/officeart/2005/8/layout/radial3"/>
    <dgm:cxn modelId="{CA6D6751-B9F5-7847-8337-03DF1CE907CE}" srcId="{845057B1-B9D8-B44B-AC21-8401F3904CBE}" destId="{D07851FC-878C-BB45-BC3B-C24923756E42}" srcOrd="0" destOrd="0" parTransId="{2923EB9A-2FD3-104D-94AE-8DD11C61A16A}" sibTransId="{E286D274-1836-114C-99C4-61C450B1F113}"/>
    <dgm:cxn modelId="{CF290F77-9B3F-A942-A3F6-B948447AE161}" srcId="{D07851FC-878C-BB45-BC3B-C24923756E42}" destId="{51B690E5-7D6A-EC40-B072-F2B8547E7C2B}" srcOrd="1" destOrd="0" parTransId="{74F97B13-3605-544A-9365-7E41D5E36EA3}" sibTransId="{CE78D7CC-AE72-2740-A0D2-280DA1B97078}"/>
    <dgm:cxn modelId="{4AB2BEA6-AA4B-F544-8DBB-AAAD6AF46A77}" type="presOf" srcId="{02787625-8747-3D48-965C-888BEA2BDEC3}" destId="{5DC1375B-3304-C040-A6F2-ABD1E1507479}" srcOrd="0" destOrd="0" presId="urn:microsoft.com/office/officeart/2005/8/layout/radial3"/>
    <dgm:cxn modelId="{20365DAA-4950-3D44-B791-520BE5DFF27B}" type="presOf" srcId="{845057B1-B9D8-B44B-AC21-8401F3904CBE}" destId="{189D997D-E979-6D43-8C36-67B1B848355B}" srcOrd="0" destOrd="0" presId="urn:microsoft.com/office/officeart/2005/8/layout/radial3"/>
    <dgm:cxn modelId="{47036ECF-B0EC-364B-9BC9-5B5D8E5C437A}" srcId="{D07851FC-878C-BB45-BC3B-C24923756E42}" destId="{02787625-8747-3D48-965C-888BEA2BDEC3}" srcOrd="0" destOrd="0" parTransId="{AF9CA8C2-FB57-5E49-8A7E-2EA4DEB86E0F}" sibTransId="{D07D9890-AA5D-3047-97A8-7868F9F8FC28}"/>
    <dgm:cxn modelId="{B8C4D4D4-E4DB-494D-9065-C3F062FC9F91}" type="presOf" srcId="{966956D8-B450-D344-8ED6-266D7FC60CCE}" destId="{DEBAA711-00A4-7F42-B243-2533D373741E}" srcOrd="0" destOrd="0" presId="urn:microsoft.com/office/officeart/2005/8/layout/radial3"/>
    <dgm:cxn modelId="{3DB30BE5-845F-1E4B-B46A-336482058C88}" type="presOf" srcId="{F4C0B634-3523-134B-A821-59587B8FB086}" destId="{2CA018B7-35A2-E441-B2B7-F4880E2DF2CF}" srcOrd="0" destOrd="0" presId="urn:microsoft.com/office/officeart/2005/8/layout/radial3"/>
    <dgm:cxn modelId="{FE5332EA-F279-1246-B596-ECD48D50F2E5}" type="presOf" srcId="{0BC045B2-885B-1F4A-A28D-B12EBD257934}" destId="{7D19A8EC-87F5-1346-BA99-4492FD53601E}" srcOrd="0" destOrd="0" presId="urn:microsoft.com/office/officeart/2005/8/layout/radial3"/>
    <dgm:cxn modelId="{BC3FA717-2C4F-F54F-B466-068E40BE3991}" type="presParOf" srcId="{189D997D-E979-6D43-8C36-67B1B848355B}" destId="{25B85970-EF9F-204E-BDE8-8979D640F784}" srcOrd="0" destOrd="0" presId="urn:microsoft.com/office/officeart/2005/8/layout/radial3"/>
    <dgm:cxn modelId="{C11589DE-1163-FC4F-8064-BF7B1250EE59}" type="presParOf" srcId="{25B85970-EF9F-204E-BDE8-8979D640F784}" destId="{6115D821-0EFD-2A40-AC14-BE8C45E9BFF5}" srcOrd="0" destOrd="0" presId="urn:microsoft.com/office/officeart/2005/8/layout/radial3"/>
    <dgm:cxn modelId="{2C757421-C603-3B42-81B9-41830A78AEA0}" type="presParOf" srcId="{25B85970-EF9F-204E-BDE8-8979D640F784}" destId="{5DC1375B-3304-C040-A6F2-ABD1E1507479}" srcOrd="1" destOrd="0" presId="urn:microsoft.com/office/officeart/2005/8/layout/radial3"/>
    <dgm:cxn modelId="{74FCA5A2-4321-AF4C-B7B8-3510FCB1391D}" type="presParOf" srcId="{25B85970-EF9F-204E-BDE8-8979D640F784}" destId="{E01E2A91-BFEC-754A-8D68-CEB705BA04A6}" srcOrd="2" destOrd="0" presId="urn:microsoft.com/office/officeart/2005/8/layout/radial3"/>
    <dgm:cxn modelId="{4168686C-8B32-7749-AE4A-6202C3D8D5E4}" type="presParOf" srcId="{25B85970-EF9F-204E-BDE8-8979D640F784}" destId="{CA2835C5-A85F-2344-BD43-74BA46FD33D2}" srcOrd="3" destOrd="0" presId="urn:microsoft.com/office/officeart/2005/8/layout/radial3"/>
    <dgm:cxn modelId="{D18A040A-695F-E340-AEB9-C0619A6FFF84}" type="presParOf" srcId="{25B85970-EF9F-204E-BDE8-8979D640F784}" destId="{2CA018B7-35A2-E441-B2B7-F4880E2DF2CF}" srcOrd="4" destOrd="0" presId="urn:microsoft.com/office/officeart/2005/8/layout/radial3"/>
    <dgm:cxn modelId="{E459D826-544D-7745-9ED2-2A0DE08A981F}" type="presParOf" srcId="{25B85970-EF9F-204E-BDE8-8979D640F784}" destId="{7D19A8EC-87F5-1346-BA99-4492FD53601E}" srcOrd="5" destOrd="0" presId="urn:microsoft.com/office/officeart/2005/8/layout/radial3"/>
    <dgm:cxn modelId="{79CAB0A1-100C-D649-9396-031B019DDFD6}" type="presParOf" srcId="{25B85970-EF9F-204E-BDE8-8979D640F784}" destId="{DEBAA711-00A4-7F42-B243-2533D373741E}"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5057B1-B9D8-B44B-AC21-8401F3904CBE}" type="doc">
      <dgm:prSet loTypeId="urn:microsoft.com/office/officeart/2005/8/layout/radial3" loCatId="process" qsTypeId="urn:microsoft.com/office/officeart/2005/8/quickstyle/simple1" qsCatId="simple" csTypeId="urn:microsoft.com/office/officeart/2005/8/colors/colorful2" csCatId="colorful" phldr="1"/>
      <dgm:spPr/>
      <dgm:t>
        <a:bodyPr/>
        <a:lstStyle/>
        <a:p>
          <a:endParaRPr lang="en-US"/>
        </a:p>
      </dgm:t>
    </dgm:pt>
    <dgm:pt modelId="{D07851FC-878C-BB45-BC3B-C24923756E42}">
      <dgm:prSet phldrT="[Text]" custT="1"/>
      <dgm:spPr/>
      <dgm:t>
        <a:bodyPr/>
        <a:lstStyle/>
        <a:p>
          <a:r>
            <a:rPr lang="en-US" sz="4800" dirty="0"/>
            <a:t>RF</a:t>
          </a:r>
          <a:r>
            <a:rPr lang="en-US" sz="6500" dirty="0"/>
            <a:t> </a:t>
          </a:r>
        </a:p>
      </dgm:t>
    </dgm:pt>
    <dgm:pt modelId="{2923EB9A-2FD3-104D-94AE-8DD11C61A16A}" type="parTrans" cxnId="{CA6D6751-B9F5-7847-8337-03DF1CE907CE}">
      <dgm:prSet/>
      <dgm:spPr/>
      <dgm:t>
        <a:bodyPr/>
        <a:lstStyle/>
        <a:p>
          <a:endParaRPr lang="en-US"/>
        </a:p>
      </dgm:t>
    </dgm:pt>
    <dgm:pt modelId="{E286D274-1836-114C-99C4-61C450B1F113}" type="sibTrans" cxnId="{CA6D6751-B9F5-7847-8337-03DF1CE907CE}">
      <dgm:prSet/>
      <dgm:spPr/>
      <dgm:t>
        <a:bodyPr/>
        <a:lstStyle/>
        <a:p>
          <a:endParaRPr lang="en-US"/>
        </a:p>
      </dgm:t>
    </dgm:pt>
    <dgm:pt modelId="{02787625-8747-3D48-965C-888BEA2BDEC3}">
      <dgm:prSet phldrT="[Text]"/>
      <dgm:spPr/>
      <dgm:t>
        <a:bodyPr/>
        <a:lstStyle/>
        <a:p>
          <a:r>
            <a:rPr lang="en-US" dirty="0"/>
            <a:t>Bulk Nb</a:t>
          </a:r>
        </a:p>
      </dgm:t>
    </dgm:pt>
    <dgm:pt modelId="{AF9CA8C2-FB57-5E49-8A7E-2EA4DEB86E0F}" type="parTrans" cxnId="{47036ECF-B0EC-364B-9BC9-5B5D8E5C437A}">
      <dgm:prSet/>
      <dgm:spPr/>
      <dgm:t>
        <a:bodyPr/>
        <a:lstStyle/>
        <a:p>
          <a:endParaRPr lang="en-US"/>
        </a:p>
      </dgm:t>
    </dgm:pt>
    <dgm:pt modelId="{D07D9890-AA5D-3047-97A8-7868F9F8FC28}" type="sibTrans" cxnId="{47036ECF-B0EC-364B-9BC9-5B5D8E5C437A}">
      <dgm:prSet/>
      <dgm:spPr/>
      <dgm:t>
        <a:bodyPr/>
        <a:lstStyle/>
        <a:p>
          <a:endParaRPr lang="en-US"/>
        </a:p>
      </dgm:t>
    </dgm:pt>
    <dgm:pt modelId="{51B690E5-7D6A-EC40-B072-F2B8547E7C2B}">
      <dgm:prSet phldrT="[Text]"/>
      <dgm:spPr>
        <a:ln w="28575">
          <a:solidFill>
            <a:srgbClr val="2F2F2F"/>
          </a:solidFill>
        </a:ln>
      </dgm:spPr>
      <dgm:t>
        <a:bodyPr/>
        <a:lstStyle/>
        <a:p>
          <a:r>
            <a:rPr lang="en-US" dirty="0"/>
            <a:t>Thin films</a:t>
          </a:r>
        </a:p>
      </dgm:t>
    </dgm:pt>
    <dgm:pt modelId="{74F97B13-3605-544A-9365-7E41D5E36EA3}" type="parTrans" cxnId="{CF290F77-9B3F-A942-A3F6-B948447AE161}">
      <dgm:prSet/>
      <dgm:spPr/>
      <dgm:t>
        <a:bodyPr/>
        <a:lstStyle/>
        <a:p>
          <a:endParaRPr lang="en-US"/>
        </a:p>
      </dgm:t>
    </dgm:pt>
    <dgm:pt modelId="{CE78D7CC-AE72-2740-A0D2-280DA1B97078}" type="sibTrans" cxnId="{CF290F77-9B3F-A942-A3F6-B948447AE161}">
      <dgm:prSet/>
      <dgm:spPr/>
      <dgm:t>
        <a:bodyPr/>
        <a:lstStyle/>
        <a:p>
          <a:endParaRPr lang="en-US"/>
        </a:p>
      </dgm:t>
    </dgm:pt>
    <dgm:pt modelId="{F436E181-C61D-A048-8371-E6BD9569A10B}">
      <dgm:prSet phldrT="[Text]"/>
      <dgm:spPr/>
      <dgm:t>
        <a:bodyPr/>
        <a:lstStyle/>
        <a:p>
          <a:r>
            <a:rPr lang="en-US" dirty="0"/>
            <a:t>Couplers</a:t>
          </a:r>
        </a:p>
      </dgm:t>
    </dgm:pt>
    <dgm:pt modelId="{595DCBB9-EAF4-9549-A2A1-D5A58CA1620A}" type="parTrans" cxnId="{0B366408-D350-4A42-8A3E-597EB6E39518}">
      <dgm:prSet/>
      <dgm:spPr/>
      <dgm:t>
        <a:bodyPr/>
        <a:lstStyle/>
        <a:p>
          <a:endParaRPr lang="en-US"/>
        </a:p>
      </dgm:t>
    </dgm:pt>
    <dgm:pt modelId="{620049FA-2D38-5743-94C7-A56882AE891E}" type="sibTrans" cxnId="{0B366408-D350-4A42-8A3E-597EB6E39518}">
      <dgm:prSet/>
      <dgm:spPr/>
      <dgm:t>
        <a:bodyPr/>
        <a:lstStyle/>
        <a:p>
          <a:endParaRPr lang="en-US"/>
        </a:p>
      </dgm:t>
    </dgm:pt>
    <dgm:pt modelId="{F4C0B634-3523-134B-A821-59587B8FB086}">
      <dgm:prSet phldrT="[Text]"/>
      <dgm:spPr>
        <a:ln>
          <a:noFill/>
        </a:ln>
      </dgm:spPr>
      <dgm:t>
        <a:bodyPr/>
        <a:lstStyle/>
        <a:p>
          <a:r>
            <a:rPr lang="en-US" dirty="0"/>
            <a:t>NC High Gradient </a:t>
          </a:r>
        </a:p>
      </dgm:t>
    </dgm:pt>
    <dgm:pt modelId="{5348B372-271B-BC4C-8AB2-D9E7C7EE5F58}" type="parTrans" cxnId="{0B40E826-E6BF-8C43-8A88-DEA07B192869}">
      <dgm:prSet/>
      <dgm:spPr/>
      <dgm:t>
        <a:bodyPr/>
        <a:lstStyle/>
        <a:p>
          <a:endParaRPr lang="en-US"/>
        </a:p>
      </dgm:t>
    </dgm:pt>
    <dgm:pt modelId="{0D9583F3-9DCB-1C40-8A88-4506DCA8CBB8}" type="sibTrans" cxnId="{0B40E826-E6BF-8C43-8A88-DEA07B192869}">
      <dgm:prSet/>
      <dgm:spPr/>
      <dgm:t>
        <a:bodyPr/>
        <a:lstStyle/>
        <a:p>
          <a:endParaRPr lang="en-US"/>
        </a:p>
      </dgm:t>
    </dgm:pt>
    <dgm:pt modelId="{0BC045B2-885B-1F4A-A28D-B12EBD257934}">
      <dgm:prSet phldrT="[Text]"/>
      <dgm:spPr/>
      <dgm:t>
        <a:bodyPr/>
        <a:lstStyle/>
        <a:p>
          <a:r>
            <a:rPr lang="en-US" dirty="0"/>
            <a:t>RF power sources </a:t>
          </a:r>
        </a:p>
      </dgm:t>
    </dgm:pt>
    <dgm:pt modelId="{B98AEAD6-214B-6245-9C9E-035EE8C84E06}" type="parTrans" cxnId="{6DBD0712-67EF-4641-918A-CF8C3CE77E09}">
      <dgm:prSet/>
      <dgm:spPr/>
      <dgm:t>
        <a:bodyPr/>
        <a:lstStyle/>
        <a:p>
          <a:endParaRPr lang="en-US"/>
        </a:p>
      </dgm:t>
    </dgm:pt>
    <dgm:pt modelId="{3D48ED79-EAB7-EA47-985E-4E8E16D5BA24}" type="sibTrans" cxnId="{6DBD0712-67EF-4641-918A-CF8C3CE77E09}">
      <dgm:prSet/>
      <dgm:spPr/>
      <dgm:t>
        <a:bodyPr/>
        <a:lstStyle/>
        <a:p>
          <a:endParaRPr lang="en-US"/>
        </a:p>
      </dgm:t>
    </dgm:pt>
    <dgm:pt modelId="{966956D8-B450-D344-8ED6-266D7FC60CCE}">
      <dgm:prSet phldrT="[Text]"/>
      <dgm:spPr/>
      <dgm:t>
        <a:bodyPr/>
        <a:lstStyle/>
        <a:p>
          <a:r>
            <a:rPr lang="en-US" dirty="0"/>
            <a:t>LLRF, AI, ML</a:t>
          </a:r>
        </a:p>
      </dgm:t>
    </dgm:pt>
    <dgm:pt modelId="{76F3BE6C-E4AF-BC4B-9997-84A2A2B476E4}" type="parTrans" cxnId="{A318840A-F5C3-C94C-A6E5-1EC157B96DEF}">
      <dgm:prSet/>
      <dgm:spPr/>
      <dgm:t>
        <a:bodyPr/>
        <a:lstStyle/>
        <a:p>
          <a:endParaRPr lang="en-US"/>
        </a:p>
      </dgm:t>
    </dgm:pt>
    <dgm:pt modelId="{A568FF34-E780-AE40-B1DF-8909012AD240}" type="sibTrans" cxnId="{A318840A-F5C3-C94C-A6E5-1EC157B96DEF}">
      <dgm:prSet/>
      <dgm:spPr/>
      <dgm:t>
        <a:bodyPr/>
        <a:lstStyle/>
        <a:p>
          <a:endParaRPr lang="en-US"/>
        </a:p>
      </dgm:t>
    </dgm:pt>
    <dgm:pt modelId="{189D997D-E979-6D43-8C36-67B1B848355B}" type="pres">
      <dgm:prSet presAssocID="{845057B1-B9D8-B44B-AC21-8401F3904CBE}" presName="composite" presStyleCnt="0">
        <dgm:presLayoutVars>
          <dgm:chMax val="1"/>
          <dgm:dir/>
          <dgm:resizeHandles val="exact"/>
        </dgm:presLayoutVars>
      </dgm:prSet>
      <dgm:spPr/>
    </dgm:pt>
    <dgm:pt modelId="{25B85970-EF9F-204E-BDE8-8979D640F784}" type="pres">
      <dgm:prSet presAssocID="{845057B1-B9D8-B44B-AC21-8401F3904CBE}" presName="radial" presStyleCnt="0">
        <dgm:presLayoutVars>
          <dgm:animLvl val="ctr"/>
        </dgm:presLayoutVars>
      </dgm:prSet>
      <dgm:spPr/>
    </dgm:pt>
    <dgm:pt modelId="{6115D821-0EFD-2A40-AC14-BE8C45E9BFF5}" type="pres">
      <dgm:prSet presAssocID="{D07851FC-878C-BB45-BC3B-C24923756E42}" presName="centerShape" presStyleLbl="vennNode1" presStyleIdx="0" presStyleCnt="7"/>
      <dgm:spPr/>
    </dgm:pt>
    <dgm:pt modelId="{5DC1375B-3304-C040-A6F2-ABD1E1507479}" type="pres">
      <dgm:prSet presAssocID="{02787625-8747-3D48-965C-888BEA2BDEC3}" presName="node" presStyleLbl="vennNode1" presStyleIdx="1" presStyleCnt="7">
        <dgm:presLayoutVars>
          <dgm:bulletEnabled val="1"/>
        </dgm:presLayoutVars>
      </dgm:prSet>
      <dgm:spPr/>
    </dgm:pt>
    <dgm:pt modelId="{E01E2A91-BFEC-754A-8D68-CEB705BA04A6}" type="pres">
      <dgm:prSet presAssocID="{51B690E5-7D6A-EC40-B072-F2B8547E7C2B}" presName="node" presStyleLbl="vennNode1" presStyleIdx="2" presStyleCnt="7">
        <dgm:presLayoutVars>
          <dgm:bulletEnabled val="1"/>
        </dgm:presLayoutVars>
      </dgm:prSet>
      <dgm:spPr/>
    </dgm:pt>
    <dgm:pt modelId="{CA2835C5-A85F-2344-BD43-74BA46FD33D2}" type="pres">
      <dgm:prSet presAssocID="{F436E181-C61D-A048-8371-E6BD9569A10B}" presName="node" presStyleLbl="vennNode1" presStyleIdx="3" presStyleCnt="7">
        <dgm:presLayoutVars>
          <dgm:bulletEnabled val="1"/>
        </dgm:presLayoutVars>
      </dgm:prSet>
      <dgm:spPr/>
    </dgm:pt>
    <dgm:pt modelId="{2CA018B7-35A2-E441-B2B7-F4880E2DF2CF}" type="pres">
      <dgm:prSet presAssocID="{F4C0B634-3523-134B-A821-59587B8FB086}" presName="node" presStyleLbl="vennNode1" presStyleIdx="4" presStyleCnt="7">
        <dgm:presLayoutVars>
          <dgm:bulletEnabled val="1"/>
        </dgm:presLayoutVars>
      </dgm:prSet>
      <dgm:spPr/>
    </dgm:pt>
    <dgm:pt modelId="{7D19A8EC-87F5-1346-BA99-4492FD53601E}" type="pres">
      <dgm:prSet presAssocID="{0BC045B2-885B-1F4A-A28D-B12EBD257934}" presName="node" presStyleLbl="vennNode1" presStyleIdx="5" presStyleCnt="7">
        <dgm:presLayoutVars>
          <dgm:bulletEnabled val="1"/>
        </dgm:presLayoutVars>
      </dgm:prSet>
      <dgm:spPr/>
    </dgm:pt>
    <dgm:pt modelId="{DEBAA711-00A4-7F42-B243-2533D373741E}" type="pres">
      <dgm:prSet presAssocID="{966956D8-B450-D344-8ED6-266D7FC60CCE}" presName="node" presStyleLbl="vennNode1" presStyleIdx="6" presStyleCnt="7">
        <dgm:presLayoutVars>
          <dgm:bulletEnabled val="1"/>
        </dgm:presLayoutVars>
      </dgm:prSet>
      <dgm:spPr/>
    </dgm:pt>
  </dgm:ptLst>
  <dgm:cxnLst>
    <dgm:cxn modelId="{0B366408-D350-4A42-8A3E-597EB6E39518}" srcId="{D07851FC-878C-BB45-BC3B-C24923756E42}" destId="{F436E181-C61D-A048-8371-E6BD9569A10B}" srcOrd="2" destOrd="0" parTransId="{595DCBB9-EAF4-9549-A2A1-D5A58CA1620A}" sibTransId="{620049FA-2D38-5743-94C7-A56882AE891E}"/>
    <dgm:cxn modelId="{A318840A-F5C3-C94C-A6E5-1EC157B96DEF}" srcId="{D07851FC-878C-BB45-BC3B-C24923756E42}" destId="{966956D8-B450-D344-8ED6-266D7FC60CCE}" srcOrd="5" destOrd="0" parTransId="{76F3BE6C-E4AF-BC4B-9997-84A2A2B476E4}" sibTransId="{A568FF34-E780-AE40-B1DF-8909012AD240}"/>
    <dgm:cxn modelId="{6DBD0712-67EF-4641-918A-CF8C3CE77E09}" srcId="{D07851FC-878C-BB45-BC3B-C24923756E42}" destId="{0BC045B2-885B-1F4A-A28D-B12EBD257934}" srcOrd="4" destOrd="0" parTransId="{B98AEAD6-214B-6245-9C9E-035EE8C84E06}" sibTransId="{3D48ED79-EAB7-EA47-985E-4E8E16D5BA24}"/>
    <dgm:cxn modelId="{71274A1F-2D8A-0347-A421-86810334F3D1}" type="presOf" srcId="{D07851FC-878C-BB45-BC3B-C24923756E42}" destId="{6115D821-0EFD-2A40-AC14-BE8C45E9BFF5}" srcOrd="0" destOrd="0" presId="urn:microsoft.com/office/officeart/2005/8/layout/radial3"/>
    <dgm:cxn modelId="{0B40E826-E6BF-8C43-8A88-DEA07B192869}" srcId="{D07851FC-878C-BB45-BC3B-C24923756E42}" destId="{F4C0B634-3523-134B-A821-59587B8FB086}" srcOrd="3" destOrd="0" parTransId="{5348B372-271B-BC4C-8AB2-D9E7C7EE5F58}" sibTransId="{0D9583F3-9DCB-1C40-8A88-4506DCA8CBB8}"/>
    <dgm:cxn modelId="{38AC123F-14C7-254E-B898-C75EF3E08575}" type="presOf" srcId="{F436E181-C61D-A048-8371-E6BD9569A10B}" destId="{CA2835C5-A85F-2344-BD43-74BA46FD33D2}" srcOrd="0" destOrd="0" presId="urn:microsoft.com/office/officeart/2005/8/layout/radial3"/>
    <dgm:cxn modelId="{3A8BC03F-A6F3-BE49-AA69-BA1DB4FF4BFB}" type="presOf" srcId="{51B690E5-7D6A-EC40-B072-F2B8547E7C2B}" destId="{E01E2A91-BFEC-754A-8D68-CEB705BA04A6}" srcOrd="0" destOrd="0" presId="urn:microsoft.com/office/officeart/2005/8/layout/radial3"/>
    <dgm:cxn modelId="{CA6D6751-B9F5-7847-8337-03DF1CE907CE}" srcId="{845057B1-B9D8-B44B-AC21-8401F3904CBE}" destId="{D07851FC-878C-BB45-BC3B-C24923756E42}" srcOrd="0" destOrd="0" parTransId="{2923EB9A-2FD3-104D-94AE-8DD11C61A16A}" sibTransId="{E286D274-1836-114C-99C4-61C450B1F113}"/>
    <dgm:cxn modelId="{CF290F77-9B3F-A942-A3F6-B948447AE161}" srcId="{D07851FC-878C-BB45-BC3B-C24923756E42}" destId="{51B690E5-7D6A-EC40-B072-F2B8547E7C2B}" srcOrd="1" destOrd="0" parTransId="{74F97B13-3605-544A-9365-7E41D5E36EA3}" sibTransId="{CE78D7CC-AE72-2740-A0D2-280DA1B97078}"/>
    <dgm:cxn modelId="{4AB2BEA6-AA4B-F544-8DBB-AAAD6AF46A77}" type="presOf" srcId="{02787625-8747-3D48-965C-888BEA2BDEC3}" destId="{5DC1375B-3304-C040-A6F2-ABD1E1507479}" srcOrd="0" destOrd="0" presId="urn:microsoft.com/office/officeart/2005/8/layout/radial3"/>
    <dgm:cxn modelId="{20365DAA-4950-3D44-B791-520BE5DFF27B}" type="presOf" srcId="{845057B1-B9D8-B44B-AC21-8401F3904CBE}" destId="{189D997D-E979-6D43-8C36-67B1B848355B}" srcOrd="0" destOrd="0" presId="urn:microsoft.com/office/officeart/2005/8/layout/radial3"/>
    <dgm:cxn modelId="{47036ECF-B0EC-364B-9BC9-5B5D8E5C437A}" srcId="{D07851FC-878C-BB45-BC3B-C24923756E42}" destId="{02787625-8747-3D48-965C-888BEA2BDEC3}" srcOrd="0" destOrd="0" parTransId="{AF9CA8C2-FB57-5E49-8A7E-2EA4DEB86E0F}" sibTransId="{D07D9890-AA5D-3047-97A8-7868F9F8FC28}"/>
    <dgm:cxn modelId="{B8C4D4D4-E4DB-494D-9065-C3F062FC9F91}" type="presOf" srcId="{966956D8-B450-D344-8ED6-266D7FC60CCE}" destId="{DEBAA711-00A4-7F42-B243-2533D373741E}" srcOrd="0" destOrd="0" presId="urn:microsoft.com/office/officeart/2005/8/layout/radial3"/>
    <dgm:cxn modelId="{3DB30BE5-845F-1E4B-B46A-336482058C88}" type="presOf" srcId="{F4C0B634-3523-134B-A821-59587B8FB086}" destId="{2CA018B7-35A2-E441-B2B7-F4880E2DF2CF}" srcOrd="0" destOrd="0" presId="urn:microsoft.com/office/officeart/2005/8/layout/radial3"/>
    <dgm:cxn modelId="{FE5332EA-F279-1246-B596-ECD48D50F2E5}" type="presOf" srcId="{0BC045B2-885B-1F4A-A28D-B12EBD257934}" destId="{7D19A8EC-87F5-1346-BA99-4492FD53601E}" srcOrd="0" destOrd="0" presId="urn:microsoft.com/office/officeart/2005/8/layout/radial3"/>
    <dgm:cxn modelId="{BC3FA717-2C4F-F54F-B466-068E40BE3991}" type="presParOf" srcId="{189D997D-E979-6D43-8C36-67B1B848355B}" destId="{25B85970-EF9F-204E-BDE8-8979D640F784}" srcOrd="0" destOrd="0" presId="urn:microsoft.com/office/officeart/2005/8/layout/radial3"/>
    <dgm:cxn modelId="{C11589DE-1163-FC4F-8064-BF7B1250EE59}" type="presParOf" srcId="{25B85970-EF9F-204E-BDE8-8979D640F784}" destId="{6115D821-0EFD-2A40-AC14-BE8C45E9BFF5}" srcOrd="0" destOrd="0" presId="urn:microsoft.com/office/officeart/2005/8/layout/radial3"/>
    <dgm:cxn modelId="{2C757421-C603-3B42-81B9-41830A78AEA0}" type="presParOf" srcId="{25B85970-EF9F-204E-BDE8-8979D640F784}" destId="{5DC1375B-3304-C040-A6F2-ABD1E1507479}" srcOrd="1" destOrd="0" presId="urn:microsoft.com/office/officeart/2005/8/layout/radial3"/>
    <dgm:cxn modelId="{74FCA5A2-4321-AF4C-B7B8-3510FCB1391D}" type="presParOf" srcId="{25B85970-EF9F-204E-BDE8-8979D640F784}" destId="{E01E2A91-BFEC-754A-8D68-CEB705BA04A6}" srcOrd="2" destOrd="0" presId="urn:microsoft.com/office/officeart/2005/8/layout/radial3"/>
    <dgm:cxn modelId="{4168686C-8B32-7749-AE4A-6202C3D8D5E4}" type="presParOf" srcId="{25B85970-EF9F-204E-BDE8-8979D640F784}" destId="{CA2835C5-A85F-2344-BD43-74BA46FD33D2}" srcOrd="3" destOrd="0" presId="urn:microsoft.com/office/officeart/2005/8/layout/radial3"/>
    <dgm:cxn modelId="{D18A040A-695F-E340-AEB9-C0619A6FFF84}" type="presParOf" srcId="{25B85970-EF9F-204E-BDE8-8979D640F784}" destId="{2CA018B7-35A2-E441-B2B7-F4880E2DF2CF}" srcOrd="4" destOrd="0" presId="urn:microsoft.com/office/officeart/2005/8/layout/radial3"/>
    <dgm:cxn modelId="{E459D826-544D-7745-9ED2-2A0DE08A981F}" type="presParOf" srcId="{25B85970-EF9F-204E-BDE8-8979D640F784}" destId="{7D19A8EC-87F5-1346-BA99-4492FD53601E}" srcOrd="5" destOrd="0" presId="urn:microsoft.com/office/officeart/2005/8/layout/radial3"/>
    <dgm:cxn modelId="{79CAB0A1-100C-D649-9396-031B019DDFD6}" type="presParOf" srcId="{25B85970-EF9F-204E-BDE8-8979D640F784}" destId="{DEBAA711-00A4-7F42-B243-2533D373741E}"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F01ACB-63A2-F64F-98DD-AFE11A9D3044}" type="doc">
      <dgm:prSet loTypeId="urn:microsoft.com/office/officeart/2005/8/layout/hChevron3" loCatId="process" qsTypeId="urn:microsoft.com/office/officeart/2005/8/quickstyle/simple2" qsCatId="simple" csTypeId="urn:microsoft.com/office/officeart/2005/8/colors/accent1_3" csCatId="accent1" phldr="1"/>
      <dgm:spPr/>
      <dgm:t>
        <a:bodyPr/>
        <a:lstStyle/>
        <a:p>
          <a:endParaRPr lang="en-GB"/>
        </a:p>
      </dgm:t>
    </dgm:pt>
    <dgm:pt modelId="{0227E7E9-7E23-0441-8240-C6CB7A7729A0}">
      <dgm:prSet/>
      <dgm:spPr/>
      <dgm:t>
        <a:bodyPr/>
        <a:lstStyle/>
        <a:p>
          <a:r>
            <a:rPr lang="en-CH" b="1" dirty="0"/>
            <a:t>2021- 25:</a:t>
          </a:r>
        </a:p>
        <a:p>
          <a:r>
            <a:rPr lang="en-CH" dirty="0"/>
            <a:t>Feas</a:t>
          </a:r>
          <a:r>
            <a:rPr lang="en-US" dirty="0"/>
            <a:t>i</a:t>
          </a:r>
          <a:r>
            <a:rPr lang="en-CH" dirty="0"/>
            <a:t>bility Study</a:t>
          </a:r>
        </a:p>
      </dgm:t>
    </dgm:pt>
    <dgm:pt modelId="{85F6A209-F6CA-2E4E-B093-EAFD69E185A8}" type="parTrans" cxnId="{95B72EF7-9BE7-754B-8EB3-346E4436C4EA}">
      <dgm:prSet/>
      <dgm:spPr/>
      <dgm:t>
        <a:bodyPr/>
        <a:lstStyle/>
        <a:p>
          <a:endParaRPr lang="en-GB"/>
        </a:p>
      </dgm:t>
    </dgm:pt>
    <dgm:pt modelId="{E3062B64-B552-694C-8B17-A5610F87843E}" type="sibTrans" cxnId="{95B72EF7-9BE7-754B-8EB3-346E4436C4EA}">
      <dgm:prSet/>
      <dgm:spPr/>
      <dgm:t>
        <a:bodyPr/>
        <a:lstStyle/>
        <a:p>
          <a:endParaRPr lang="en-GB"/>
        </a:p>
      </dgm:t>
    </dgm:pt>
    <dgm:pt modelId="{6981F244-2E80-C841-AC94-AE628145D77D}">
      <dgm:prSet/>
      <dgm:spPr/>
      <dgm:t>
        <a:bodyPr/>
        <a:lstStyle/>
        <a:p>
          <a:r>
            <a:rPr lang="en-CH" b="1" dirty="0"/>
            <a:t>2028:</a:t>
          </a:r>
        </a:p>
        <a:p>
          <a:r>
            <a:rPr lang="en-CH" dirty="0"/>
            <a:t>project approval by CERN </a:t>
          </a:r>
          <a:r>
            <a:rPr lang="en-US" dirty="0"/>
            <a:t>C</a:t>
          </a:r>
          <a:r>
            <a:rPr lang="en-CH" dirty="0"/>
            <a:t>ouncil</a:t>
          </a:r>
        </a:p>
      </dgm:t>
    </dgm:pt>
    <dgm:pt modelId="{4A3E7A5E-E7CB-7449-B6E4-B999CEB5256E}" type="parTrans" cxnId="{169B1DEB-0B90-CF4C-AFE2-DA757CB26397}">
      <dgm:prSet/>
      <dgm:spPr/>
      <dgm:t>
        <a:bodyPr/>
        <a:lstStyle/>
        <a:p>
          <a:endParaRPr lang="en-GB"/>
        </a:p>
      </dgm:t>
    </dgm:pt>
    <dgm:pt modelId="{DA9D8263-0B19-BC43-8027-323D1286E137}" type="sibTrans" cxnId="{169B1DEB-0B90-CF4C-AFE2-DA757CB26397}">
      <dgm:prSet/>
      <dgm:spPr/>
      <dgm:t>
        <a:bodyPr/>
        <a:lstStyle/>
        <a:p>
          <a:endParaRPr lang="en-GB"/>
        </a:p>
      </dgm:t>
    </dgm:pt>
    <dgm:pt modelId="{ED599F73-8584-D345-9E70-A916F01F55AB}">
      <dgm:prSet/>
      <dgm:spPr/>
      <dgm:t>
        <a:bodyPr/>
        <a:lstStyle/>
        <a:p>
          <a:r>
            <a:rPr lang="en-CH" b="1" dirty="0"/>
            <a:t>2032: </a:t>
          </a:r>
          <a:r>
            <a:rPr lang="en-CH" dirty="0"/>
            <a:t>construction starts</a:t>
          </a:r>
        </a:p>
      </dgm:t>
    </dgm:pt>
    <dgm:pt modelId="{96316666-2B70-7F42-ABD2-BC9D277AA195}" type="parTrans" cxnId="{DC0316B8-BB31-9544-A776-3AAF811D29D9}">
      <dgm:prSet/>
      <dgm:spPr/>
      <dgm:t>
        <a:bodyPr/>
        <a:lstStyle/>
        <a:p>
          <a:endParaRPr lang="en-GB"/>
        </a:p>
      </dgm:t>
    </dgm:pt>
    <dgm:pt modelId="{2FB72EFA-9F48-674A-AC12-B8B43060BCE2}" type="sibTrans" cxnId="{DC0316B8-BB31-9544-A776-3AAF811D29D9}">
      <dgm:prSet/>
      <dgm:spPr/>
      <dgm:t>
        <a:bodyPr/>
        <a:lstStyle/>
        <a:p>
          <a:endParaRPr lang="en-GB"/>
        </a:p>
      </dgm:t>
    </dgm:pt>
    <dgm:pt modelId="{7356D165-BF64-6B40-9AB7-B566E3390470}">
      <dgm:prSet/>
      <dgm:spPr/>
      <dgm:t>
        <a:bodyPr/>
        <a:lstStyle/>
        <a:p>
          <a:r>
            <a:rPr lang="en-CH" b="1" dirty="0"/>
            <a:t>2041: </a:t>
          </a:r>
        </a:p>
        <a:p>
          <a:r>
            <a:rPr lang="en-CH" dirty="0"/>
            <a:t>HL- LHC ends</a:t>
          </a:r>
        </a:p>
      </dgm:t>
    </dgm:pt>
    <dgm:pt modelId="{14F5E7E3-56AF-3643-BDA4-80A7717E6C3D}" type="parTrans" cxnId="{5E5BB0E6-DF5A-FD4B-8A01-2AD889B38350}">
      <dgm:prSet/>
      <dgm:spPr/>
      <dgm:t>
        <a:bodyPr/>
        <a:lstStyle/>
        <a:p>
          <a:endParaRPr lang="en-GB"/>
        </a:p>
      </dgm:t>
    </dgm:pt>
    <dgm:pt modelId="{E818C3C4-ACEA-DF4D-A5D3-17DEF257EFD1}" type="sibTrans" cxnId="{5E5BB0E6-DF5A-FD4B-8A01-2AD889B38350}">
      <dgm:prSet/>
      <dgm:spPr/>
      <dgm:t>
        <a:bodyPr/>
        <a:lstStyle/>
        <a:p>
          <a:endParaRPr lang="en-GB"/>
        </a:p>
      </dgm:t>
    </dgm:pt>
    <dgm:pt modelId="{B95411AF-3890-ED4E-9744-05D84EE99F20}">
      <dgm:prSet/>
      <dgm:spPr/>
      <dgm:t>
        <a:bodyPr/>
        <a:lstStyle/>
        <a:p>
          <a:r>
            <a:rPr lang="en-CH" b="1" dirty="0"/>
            <a:t>2045: </a:t>
          </a:r>
        </a:p>
        <a:p>
          <a:r>
            <a:rPr lang="en-CH" dirty="0"/>
            <a:t>Operation of FCC-ee</a:t>
          </a:r>
        </a:p>
      </dgm:t>
    </dgm:pt>
    <dgm:pt modelId="{BD5A2A60-7C35-EB44-8450-7E39060A5EA7}" type="parTrans" cxnId="{AFA03389-89E0-5644-B6A9-48D87FD41410}">
      <dgm:prSet/>
      <dgm:spPr/>
      <dgm:t>
        <a:bodyPr/>
        <a:lstStyle/>
        <a:p>
          <a:endParaRPr lang="en-GB"/>
        </a:p>
      </dgm:t>
    </dgm:pt>
    <dgm:pt modelId="{AFFF860E-31F4-CF41-95BA-C8A0B3A5DFA2}" type="sibTrans" cxnId="{AFA03389-89E0-5644-B6A9-48D87FD41410}">
      <dgm:prSet/>
      <dgm:spPr/>
      <dgm:t>
        <a:bodyPr/>
        <a:lstStyle/>
        <a:p>
          <a:endParaRPr lang="en-GB"/>
        </a:p>
      </dgm:t>
    </dgm:pt>
    <dgm:pt modelId="{063F95EC-D9D1-6B4F-B5BE-C7A0A4D17FDF}">
      <dgm:prSet/>
      <dgm:spPr/>
      <dgm:t>
        <a:bodyPr/>
        <a:lstStyle/>
        <a:p>
          <a:r>
            <a:rPr lang="en-CH" b="1" dirty="0"/>
            <a:t>2070:</a:t>
          </a:r>
          <a:r>
            <a:rPr lang="en-CH" dirty="0"/>
            <a:t> </a:t>
          </a:r>
        </a:p>
        <a:p>
          <a:r>
            <a:rPr lang="en-CH" dirty="0"/>
            <a:t>Operation of FCC-hh</a:t>
          </a:r>
        </a:p>
      </dgm:t>
    </dgm:pt>
    <dgm:pt modelId="{E4CA127D-676F-7F4D-A7F7-5551A1636C9D}" type="parTrans" cxnId="{260FFD37-862D-494A-B21A-7E74E41C81AE}">
      <dgm:prSet/>
      <dgm:spPr/>
      <dgm:t>
        <a:bodyPr/>
        <a:lstStyle/>
        <a:p>
          <a:endParaRPr lang="en-GB"/>
        </a:p>
      </dgm:t>
    </dgm:pt>
    <dgm:pt modelId="{5C6DB946-CFA5-3D4D-BED8-90FA64CDE6C1}" type="sibTrans" cxnId="{260FFD37-862D-494A-B21A-7E74E41C81AE}">
      <dgm:prSet/>
      <dgm:spPr/>
      <dgm:t>
        <a:bodyPr/>
        <a:lstStyle/>
        <a:p>
          <a:endParaRPr lang="en-GB"/>
        </a:p>
      </dgm:t>
    </dgm:pt>
    <dgm:pt modelId="{1D38A8B4-7F18-8E48-9F55-4D3556A5E6E6}" type="pres">
      <dgm:prSet presAssocID="{EDF01ACB-63A2-F64F-98DD-AFE11A9D3044}" presName="Name0" presStyleCnt="0">
        <dgm:presLayoutVars>
          <dgm:dir/>
          <dgm:resizeHandles val="exact"/>
        </dgm:presLayoutVars>
      </dgm:prSet>
      <dgm:spPr/>
    </dgm:pt>
    <dgm:pt modelId="{4D6980F3-2D86-9F48-971D-49CCFCC88E5A}" type="pres">
      <dgm:prSet presAssocID="{0227E7E9-7E23-0441-8240-C6CB7A7729A0}" presName="parTxOnly" presStyleLbl="node1" presStyleIdx="0" presStyleCnt="6">
        <dgm:presLayoutVars>
          <dgm:bulletEnabled val="1"/>
        </dgm:presLayoutVars>
      </dgm:prSet>
      <dgm:spPr/>
    </dgm:pt>
    <dgm:pt modelId="{F51B1CA2-3D35-7B4F-B92F-8FD13AA25A8D}" type="pres">
      <dgm:prSet presAssocID="{E3062B64-B552-694C-8B17-A5610F87843E}" presName="parSpace" presStyleCnt="0"/>
      <dgm:spPr/>
    </dgm:pt>
    <dgm:pt modelId="{FC2260DD-68F1-4F49-82CD-972D68C66908}" type="pres">
      <dgm:prSet presAssocID="{6981F244-2E80-C841-AC94-AE628145D77D}" presName="parTxOnly" presStyleLbl="node1" presStyleIdx="1" presStyleCnt="6" custScaleX="106804">
        <dgm:presLayoutVars>
          <dgm:bulletEnabled val="1"/>
        </dgm:presLayoutVars>
      </dgm:prSet>
      <dgm:spPr/>
    </dgm:pt>
    <dgm:pt modelId="{91D29A6B-36AD-734A-B504-DF3A0E756E17}" type="pres">
      <dgm:prSet presAssocID="{DA9D8263-0B19-BC43-8027-323D1286E137}" presName="parSpace" presStyleCnt="0"/>
      <dgm:spPr/>
    </dgm:pt>
    <dgm:pt modelId="{C4F85E5A-3C29-D143-8DBD-F3EDBF648FB8}" type="pres">
      <dgm:prSet presAssocID="{ED599F73-8584-D345-9E70-A916F01F55AB}" presName="parTxOnly" presStyleLbl="node1" presStyleIdx="2" presStyleCnt="6">
        <dgm:presLayoutVars>
          <dgm:bulletEnabled val="1"/>
        </dgm:presLayoutVars>
      </dgm:prSet>
      <dgm:spPr/>
    </dgm:pt>
    <dgm:pt modelId="{B849228C-84E3-7B49-BDD6-658DC70D8B7A}" type="pres">
      <dgm:prSet presAssocID="{2FB72EFA-9F48-674A-AC12-B8B43060BCE2}" presName="parSpace" presStyleCnt="0"/>
      <dgm:spPr/>
    </dgm:pt>
    <dgm:pt modelId="{121887BC-A021-E141-B064-674BA466EF21}" type="pres">
      <dgm:prSet presAssocID="{7356D165-BF64-6B40-9AB7-B566E3390470}" presName="parTxOnly" presStyleLbl="node1" presStyleIdx="3" presStyleCnt="6">
        <dgm:presLayoutVars>
          <dgm:bulletEnabled val="1"/>
        </dgm:presLayoutVars>
      </dgm:prSet>
      <dgm:spPr/>
    </dgm:pt>
    <dgm:pt modelId="{76FF2DBA-2A13-7E48-B857-A75CA86E7E4E}" type="pres">
      <dgm:prSet presAssocID="{E818C3C4-ACEA-DF4D-A5D3-17DEF257EFD1}" presName="parSpace" presStyleCnt="0"/>
      <dgm:spPr/>
    </dgm:pt>
    <dgm:pt modelId="{0ACEDBD0-DFF6-2349-846B-A2A63FBF5117}" type="pres">
      <dgm:prSet presAssocID="{B95411AF-3890-ED4E-9744-05D84EE99F20}" presName="parTxOnly" presStyleLbl="node1" presStyleIdx="4" presStyleCnt="6">
        <dgm:presLayoutVars>
          <dgm:bulletEnabled val="1"/>
        </dgm:presLayoutVars>
      </dgm:prSet>
      <dgm:spPr/>
    </dgm:pt>
    <dgm:pt modelId="{17361CE8-E39D-DF49-979D-C142AF926ADB}" type="pres">
      <dgm:prSet presAssocID="{AFFF860E-31F4-CF41-95BA-C8A0B3A5DFA2}" presName="parSpace" presStyleCnt="0"/>
      <dgm:spPr/>
    </dgm:pt>
    <dgm:pt modelId="{C8198319-1547-4041-8597-015FDB4B7192}" type="pres">
      <dgm:prSet presAssocID="{063F95EC-D9D1-6B4F-B5BE-C7A0A4D17FDF}" presName="parTxOnly" presStyleLbl="node1" presStyleIdx="5" presStyleCnt="6">
        <dgm:presLayoutVars>
          <dgm:bulletEnabled val="1"/>
        </dgm:presLayoutVars>
      </dgm:prSet>
      <dgm:spPr/>
    </dgm:pt>
  </dgm:ptLst>
  <dgm:cxnLst>
    <dgm:cxn modelId="{AB0EBB17-13D5-BC45-96E7-A63866F918A5}" type="presOf" srcId="{ED599F73-8584-D345-9E70-A916F01F55AB}" destId="{C4F85E5A-3C29-D143-8DBD-F3EDBF648FB8}" srcOrd="0" destOrd="0" presId="urn:microsoft.com/office/officeart/2005/8/layout/hChevron3"/>
    <dgm:cxn modelId="{D446F71E-DE67-3746-A71D-7912247CB498}" type="presOf" srcId="{EDF01ACB-63A2-F64F-98DD-AFE11A9D3044}" destId="{1D38A8B4-7F18-8E48-9F55-4D3556A5E6E6}" srcOrd="0" destOrd="0" presId="urn:microsoft.com/office/officeart/2005/8/layout/hChevron3"/>
    <dgm:cxn modelId="{4B874F22-10B5-6846-AE63-0C6327E07FAD}" type="presOf" srcId="{063F95EC-D9D1-6B4F-B5BE-C7A0A4D17FDF}" destId="{C8198319-1547-4041-8597-015FDB4B7192}" srcOrd="0" destOrd="0" presId="urn:microsoft.com/office/officeart/2005/8/layout/hChevron3"/>
    <dgm:cxn modelId="{260FFD37-862D-494A-B21A-7E74E41C81AE}" srcId="{EDF01ACB-63A2-F64F-98DD-AFE11A9D3044}" destId="{063F95EC-D9D1-6B4F-B5BE-C7A0A4D17FDF}" srcOrd="5" destOrd="0" parTransId="{E4CA127D-676F-7F4D-A7F7-5551A1636C9D}" sibTransId="{5C6DB946-CFA5-3D4D-BED8-90FA64CDE6C1}"/>
    <dgm:cxn modelId="{92085C68-6435-3946-B3EF-740418662D9B}" type="presOf" srcId="{B95411AF-3890-ED4E-9744-05D84EE99F20}" destId="{0ACEDBD0-DFF6-2349-846B-A2A63FBF5117}" srcOrd="0" destOrd="0" presId="urn:microsoft.com/office/officeart/2005/8/layout/hChevron3"/>
    <dgm:cxn modelId="{AFA03389-89E0-5644-B6A9-48D87FD41410}" srcId="{EDF01ACB-63A2-F64F-98DD-AFE11A9D3044}" destId="{B95411AF-3890-ED4E-9744-05D84EE99F20}" srcOrd="4" destOrd="0" parTransId="{BD5A2A60-7C35-EB44-8450-7E39060A5EA7}" sibTransId="{AFFF860E-31F4-CF41-95BA-C8A0B3A5DFA2}"/>
    <dgm:cxn modelId="{9450078B-C2C8-6643-9552-EFE39F16DB81}" type="presOf" srcId="{0227E7E9-7E23-0441-8240-C6CB7A7729A0}" destId="{4D6980F3-2D86-9F48-971D-49CCFCC88E5A}" srcOrd="0" destOrd="0" presId="urn:microsoft.com/office/officeart/2005/8/layout/hChevron3"/>
    <dgm:cxn modelId="{76A48598-00BF-1644-A4B3-2841FF07D3E8}" type="presOf" srcId="{7356D165-BF64-6B40-9AB7-B566E3390470}" destId="{121887BC-A021-E141-B064-674BA466EF21}" srcOrd="0" destOrd="0" presId="urn:microsoft.com/office/officeart/2005/8/layout/hChevron3"/>
    <dgm:cxn modelId="{DC0316B8-BB31-9544-A776-3AAF811D29D9}" srcId="{EDF01ACB-63A2-F64F-98DD-AFE11A9D3044}" destId="{ED599F73-8584-D345-9E70-A916F01F55AB}" srcOrd="2" destOrd="0" parTransId="{96316666-2B70-7F42-ABD2-BC9D277AA195}" sibTransId="{2FB72EFA-9F48-674A-AC12-B8B43060BCE2}"/>
    <dgm:cxn modelId="{F8AE33C1-F7E3-824D-B343-2570776DA9D5}" type="presOf" srcId="{6981F244-2E80-C841-AC94-AE628145D77D}" destId="{FC2260DD-68F1-4F49-82CD-972D68C66908}" srcOrd="0" destOrd="0" presId="urn:microsoft.com/office/officeart/2005/8/layout/hChevron3"/>
    <dgm:cxn modelId="{5E5BB0E6-DF5A-FD4B-8A01-2AD889B38350}" srcId="{EDF01ACB-63A2-F64F-98DD-AFE11A9D3044}" destId="{7356D165-BF64-6B40-9AB7-B566E3390470}" srcOrd="3" destOrd="0" parTransId="{14F5E7E3-56AF-3643-BDA4-80A7717E6C3D}" sibTransId="{E818C3C4-ACEA-DF4D-A5D3-17DEF257EFD1}"/>
    <dgm:cxn modelId="{169B1DEB-0B90-CF4C-AFE2-DA757CB26397}" srcId="{EDF01ACB-63A2-F64F-98DD-AFE11A9D3044}" destId="{6981F244-2E80-C841-AC94-AE628145D77D}" srcOrd="1" destOrd="0" parTransId="{4A3E7A5E-E7CB-7449-B6E4-B999CEB5256E}" sibTransId="{DA9D8263-0B19-BC43-8027-323D1286E137}"/>
    <dgm:cxn modelId="{95B72EF7-9BE7-754B-8EB3-346E4436C4EA}" srcId="{EDF01ACB-63A2-F64F-98DD-AFE11A9D3044}" destId="{0227E7E9-7E23-0441-8240-C6CB7A7729A0}" srcOrd="0" destOrd="0" parTransId="{85F6A209-F6CA-2E4E-B093-EAFD69E185A8}" sibTransId="{E3062B64-B552-694C-8B17-A5610F87843E}"/>
    <dgm:cxn modelId="{9D914FCB-8777-9E4E-8EF4-7F31929EAA48}" type="presParOf" srcId="{1D38A8B4-7F18-8E48-9F55-4D3556A5E6E6}" destId="{4D6980F3-2D86-9F48-971D-49CCFCC88E5A}" srcOrd="0" destOrd="0" presId="urn:microsoft.com/office/officeart/2005/8/layout/hChevron3"/>
    <dgm:cxn modelId="{01670655-1220-4146-9B2F-15FC67DDC8BC}" type="presParOf" srcId="{1D38A8B4-7F18-8E48-9F55-4D3556A5E6E6}" destId="{F51B1CA2-3D35-7B4F-B92F-8FD13AA25A8D}" srcOrd="1" destOrd="0" presId="urn:microsoft.com/office/officeart/2005/8/layout/hChevron3"/>
    <dgm:cxn modelId="{77242CB7-631D-AC44-AA8C-3914D218C928}" type="presParOf" srcId="{1D38A8B4-7F18-8E48-9F55-4D3556A5E6E6}" destId="{FC2260DD-68F1-4F49-82CD-972D68C66908}" srcOrd="2" destOrd="0" presId="urn:microsoft.com/office/officeart/2005/8/layout/hChevron3"/>
    <dgm:cxn modelId="{101B3FA6-FE1E-B64A-92A5-5768E4319F10}" type="presParOf" srcId="{1D38A8B4-7F18-8E48-9F55-4D3556A5E6E6}" destId="{91D29A6B-36AD-734A-B504-DF3A0E756E17}" srcOrd="3" destOrd="0" presId="urn:microsoft.com/office/officeart/2005/8/layout/hChevron3"/>
    <dgm:cxn modelId="{B9813A37-2121-E04A-BFF8-E60B9B8DA859}" type="presParOf" srcId="{1D38A8B4-7F18-8E48-9F55-4D3556A5E6E6}" destId="{C4F85E5A-3C29-D143-8DBD-F3EDBF648FB8}" srcOrd="4" destOrd="0" presId="urn:microsoft.com/office/officeart/2005/8/layout/hChevron3"/>
    <dgm:cxn modelId="{678A9AE3-22BD-F843-99D4-0FA58F22CC6E}" type="presParOf" srcId="{1D38A8B4-7F18-8E48-9F55-4D3556A5E6E6}" destId="{B849228C-84E3-7B49-BDD6-658DC70D8B7A}" srcOrd="5" destOrd="0" presId="urn:microsoft.com/office/officeart/2005/8/layout/hChevron3"/>
    <dgm:cxn modelId="{E7024B5A-C420-1B42-AA93-5EE4EB9DD452}" type="presParOf" srcId="{1D38A8B4-7F18-8E48-9F55-4D3556A5E6E6}" destId="{121887BC-A021-E141-B064-674BA466EF21}" srcOrd="6" destOrd="0" presId="urn:microsoft.com/office/officeart/2005/8/layout/hChevron3"/>
    <dgm:cxn modelId="{D994F126-EEB6-6C47-984E-EEAB476EC8E1}" type="presParOf" srcId="{1D38A8B4-7F18-8E48-9F55-4D3556A5E6E6}" destId="{76FF2DBA-2A13-7E48-B857-A75CA86E7E4E}" srcOrd="7" destOrd="0" presId="urn:microsoft.com/office/officeart/2005/8/layout/hChevron3"/>
    <dgm:cxn modelId="{29B3F674-D8DE-614B-A27E-C1FD88E92FCE}" type="presParOf" srcId="{1D38A8B4-7F18-8E48-9F55-4D3556A5E6E6}" destId="{0ACEDBD0-DFF6-2349-846B-A2A63FBF5117}" srcOrd="8" destOrd="0" presId="urn:microsoft.com/office/officeart/2005/8/layout/hChevron3"/>
    <dgm:cxn modelId="{40F8F024-4511-8A4C-83BA-D995F983B363}" type="presParOf" srcId="{1D38A8B4-7F18-8E48-9F55-4D3556A5E6E6}" destId="{17361CE8-E39D-DF49-979D-C142AF926ADB}" srcOrd="9" destOrd="0" presId="urn:microsoft.com/office/officeart/2005/8/layout/hChevron3"/>
    <dgm:cxn modelId="{7AA7485B-3E77-1D41-BE14-D7DB35AF292E}" type="presParOf" srcId="{1D38A8B4-7F18-8E48-9F55-4D3556A5E6E6}" destId="{C8198319-1547-4041-8597-015FDB4B7192}" srcOrd="10"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5D821-0EFD-2A40-AC14-BE8C45E9BFF5}">
      <dsp:nvSpPr>
        <dsp:cNvPr id="0" name=""/>
        <dsp:cNvSpPr/>
      </dsp:nvSpPr>
      <dsp:spPr>
        <a:xfrm>
          <a:off x="705199" y="711443"/>
          <a:ext cx="1756811" cy="175681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RF</a:t>
          </a:r>
          <a:r>
            <a:rPr lang="en-US" sz="6500" kern="1200" dirty="0"/>
            <a:t> </a:t>
          </a:r>
        </a:p>
      </dsp:txBody>
      <dsp:txXfrm>
        <a:off x="962478" y="968722"/>
        <a:ext cx="1242253" cy="1242253"/>
      </dsp:txXfrm>
    </dsp:sp>
    <dsp:sp modelId="{5DC1375B-3304-C040-A6F2-ABD1E1507479}">
      <dsp:nvSpPr>
        <dsp:cNvPr id="0" name=""/>
        <dsp:cNvSpPr/>
      </dsp:nvSpPr>
      <dsp:spPr>
        <a:xfrm>
          <a:off x="1143856" y="42299"/>
          <a:ext cx="878405" cy="878405"/>
        </a:xfrm>
        <a:prstGeom prst="ellipse">
          <a:avLst/>
        </a:prstGeom>
        <a:solidFill>
          <a:schemeClr val="accent2">
            <a:alpha val="50000"/>
            <a:hueOff val="-242561"/>
            <a:satOff val="-13988"/>
            <a:lumOff val="1438"/>
            <a:alphaOff val="0"/>
          </a:schemeClr>
        </a:solidFill>
        <a:ln w="28575" cap="flat" cmpd="sng" algn="ctr">
          <a:solidFill>
            <a:srgbClr val="2F2F2F"/>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Bulk Nb</a:t>
          </a:r>
        </a:p>
      </dsp:txBody>
      <dsp:txXfrm>
        <a:off x="1272495" y="170938"/>
        <a:ext cx="621127" cy="621127"/>
      </dsp:txXfrm>
    </dsp:sp>
    <dsp:sp modelId="{E01E2A91-BFEC-754A-8D68-CEB705BA04A6}">
      <dsp:nvSpPr>
        <dsp:cNvPr id="0" name=""/>
        <dsp:cNvSpPr/>
      </dsp:nvSpPr>
      <dsp:spPr>
        <a:xfrm>
          <a:off x="2135211" y="578602"/>
          <a:ext cx="878405" cy="878405"/>
        </a:xfrm>
        <a:prstGeom prst="ellipse">
          <a:avLst/>
        </a:prstGeom>
        <a:solidFill>
          <a:schemeClr val="accent2">
            <a:alpha val="50000"/>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Thin films</a:t>
          </a:r>
        </a:p>
      </dsp:txBody>
      <dsp:txXfrm>
        <a:off x="2263850" y="707241"/>
        <a:ext cx="621127" cy="621127"/>
      </dsp:txXfrm>
    </dsp:sp>
    <dsp:sp modelId="{CA2835C5-A85F-2344-BD43-74BA46FD33D2}">
      <dsp:nvSpPr>
        <dsp:cNvPr id="0" name=""/>
        <dsp:cNvSpPr/>
      </dsp:nvSpPr>
      <dsp:spPr>
        <a:xfrm>
          <a:off x="2135211" y="1722690"/>
          <a:ext cx="878405" cy="878405"/>
        </a:xfrm>
        <a:prstGeom prst="ellipse">
          <a:avLst/>
        </a:prstGeom>
        <a:solidFill>
          <a:schemeClr val="accent2">
            <a:alpha val="50000"/>
            <a:hueOff val="-727682"/>
            <a:satOff val="-41964"/>
            <a:lumOff val="4314"/>
            <a:alphaOff val="0"/>
          </a:schemeClr>
        </a:solidFill>
        <a:ln w="28575" cap="flat" cmpd="sng" algn="ctr">
          <a:solidFill>
            <a:srgbClr val="2F2F2F"/>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Couplers</a:t>
          </a:r>
        </a:p>
      </dsp:txBody>
      <dsp:txXfrm>
        <a:off x="2263850" y="1851329"/>
        <a:ext cx="621127" cy="621127"/>
      </dsp:txXfrm>
    </dsp:sp>
    <dsp:sp modelId="{2CA018B7-35A2-E441-B2B7-F4880E2DF2CF}">
      <dsp:nvSpPr>
        <dsp:cNvPr id="0" name=""/>
        <dsp:cNvSpPr/>
      </dsp:nvSpPr>
      <dsp:spPr>
        <a:xfrm>
          <a:off x="1144402" y="2294735"/>
          <a:ext cx="878405" cy="878405"/>
        </a:xfrm>
        <a:prstGeom prst="ellipse">
          <a:avLst/>
        </a:prstGeom>
        <a:solidFill>
          <a:schemeClr val="accent2">
            <a:alpha val="50000"/>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NC High Gradient </a:t>
          </a:r>
        </a:p>
      </dsp:txBody>
      <dsp:txXfrm>
        <a:off x="1273041" y="2423374"/>
        <a:ext cx="621127" cy="621127"/>
      </dsp:txXfrm>
    </dsp:sp>
    <dsp:sp modelId="{7D19A8EC-87F5-1346-BA99-4492FD53601E}">
      <dsp:nvSpPr>
        <dsp:cNvPr id="0" name=""/>
        <dsp:cNvSpPr/>
      </dsp:nvSpPr>
      <dsp:spPr>
        <a:xfrm>
          <a:off x="153592" y="1722690"/>
          <a:ext cx="878405" cy="878405"/>
        </a:xfrm>
        <a:prstGeom prst="ellipse">
          <a:avLst/>
        </a:prstGeom>
        <a:solidFill>
          <a:schemeClr val="accent2">
            <a:alpha val="50000"/>
            <a:hueOff val="-1212803"/>
            <a:satOff val="-69940"/>
            <a:lumOff val="719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RF power sources </a:t>
          </a:r>
        </a:p>
      </dsp:txBody>
      <dsp:txXfrm>
        <a:off x="282231" y="1851329"/>
        <a:ext cx="621127" cy="621127"/>
      </dsp:txXfrm>
    </dsp:sp>
    <dsp:sp modelId="{DEBAA711-00A4-7F42-B243-2533D373741E}">
      <dsp:nvSpPr>
        <dsp:cNvPr id="0" name=""/>
        <dsp:cNvSpPr/>
      </dsp:nvSpPr>
      <dsp:spPr>
        <a:xfrm>
          <a:off x="153592" y="578602"/>
          <a:ext cx="878405" cy="878405"/>
        </a:xfrm>
        <a:prstGeom prst="ellipse">
          <a:avLst/>
        </a:prstGeom>
        <a:solidFill>
          <a:schemeClr val="accent2">
            <a:alpha val="50000"/>
            <a:hueOff val="-1455363"/>
            <a:satOff val="-83928"/>
            <a:lumOff val="8628"/>
            <a:alphaOff val="0"/>
          </a:schemeClr>
        </a:solidFill>
        <a:ln w="28575" cap="flat" cmpd="sng" algn="ctr">
          <a:solidFill>
            <a:srgbClr val="2F2F2F"/>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LLRF, AI, ML</a:t>
          </a:r>
        </a:p>
      </dsp:txBody>
      <dsp:txXfrm>
        <a:off x="282231" y="707241"/>
        <a:ext cx="621127" cy="6211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5D821-0EFD-2A40-AC14-BE8C45E9BFF5}">
      <dsp:nvSpPr>
        <dsp:cNvPr id="0" name=""/>
        <dsp:cNvSpPr/>
      </dsp:nvSpPr>
      <dsp:spPr>
        <a:xfrm>
          <a:off x="593222" y="749770"/>
          <a:ext cx="1477851" cy="147785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RF</a:t>
          </a:r>
          <a:r>
            <a:rPr lang="en-US" sz="6500" kern="1200" dirty="0"/>
            <a:t> </a:t>
          </a:r>
        </a:p>
      </dsp:txBody>
      <dsp:txXfrm>
        <a:off x="809648" y="966196"/>
        <a:ext cx="1044999" cy="1044999"/>
      </dsp:txXfrm>
    </dsp:sp>
    <dsp:sp modelId="{5DC1375B-3304-C040-A6F2-ABD1E1507479}">
      <dsp:nvSpPr>
        <dsp:cNvPr id="0" name=""/>
        <dsp:cNvSpPr/>
      </dsp:nvSpPr>
      <dsp:spPr>
        <a:xfrm>
          <a:off x="962685" y="156811"/>
          <a:ext cx="738925" cy="738925"/>
        </a:xfrm>
        <a:prstGeom prst="ellipse">
          <a:avLst/>
        </a:prstGeom>
        <a:solidFill>
          <a:schemeClr val="accent2">
            <a:alpha val="50000"/>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Bulk Nb</a:t>
          </a:r>
        </a:p>
      </dsp:txBody>
      <dsp:txXfrm>
        <a:off x="1070898" y="265024"/>
        <a:ext cx="522499" cy="522499"/>
      </dsp:txXfrm>
    </dsp:sp>
    <dsp:sp modelId="{E01E2A91-BFEC-754A-8D68-CEB705BA04A6}">
      <dsp:nvSpPr>
        <dsp:cNvPr id="0" name=""/>
        <dsp:cNvSpPr/>
      </dsp:nvSpPr>
      <dsp:spPr>
        <a:xfrm>
          <a:off x="1796166" y="638022"/>
          <a:ext cx="738925" cy="738925"/>
        </a:xfrm>
        <a:prstGeom prst="ellipse">
          <a:avLst/>
        </a:prstGeom>
        <a:solidFill>
          <a:schemeClr val="accent2">
            <a:alpha val="50000"/>
            <a:hueOff val="-485121"/>
            <a:satOff val="-27976"/>
            <a:lumOff val="2876"/>
            <a:alphaOff val="0"/>
          </a:schemeClr>
        </a:solidFill>
        <a:ln w="28575" cap="flat" cmpd="sng" algn="ctr">
          <a:solidFill>
            <a:srgbClr val="2F2F2F"/>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Thin films</a:t>
          </a:r>
        </a:p>
      </dsp:txBody>
      <dsp:txXfrm>
        <a:off x="1904379" y="746235"/>
        <a:ext cx="522499" cy="522499"/>
      </dsp:txXfrm>
    </dsp:sp>
    <dsp:sp modelId="{CA2835C5-A85F-2344-BD43-74BA46FD33D2}">
      <dsp:nvSpPr>
        <dsp:cNvPr id="0" name=""/>
        <dsp:cNvSpPr/>
      </dsp:nvSpPr>
      <dsp:spPr>
        <a:xfrm>
          <a:off x="1796166" y="1600443"/>
          <a:ext cx="738925" cy="738925"/>
        </a:xfrm>
        <a:prstGeom prst="ellipse">
          <a:avLst/>
        </a:prstGeom>
        <a:solidFill>
          <a:schemeClr val="accent2">
            <a:alpha val="50000"/>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Couplers</a:t>
          </a:r>
        </a:p>
      </dsp:txBody>
      <dsp:txXfrm>
        <a:off x="1904379" y="1708656"/>
        <a:ext cx="522499" cy="522499"/>
      </dsp:txXfrm>
    </dsp:sp>
    <dsp:sp modelId="{2CA018B7-35A2-E441-B2B7-F4880E2DF2CF}">
      <dsp:nvSpPr>
        <dsp:cNvPr id="0" name=""/>
        <dsp:cNvSpPr/>
      </dsp:nvSpPr>
      <dsp:spPr>
        <a:xfrm>
          <a:off x="962685" y="2081654"/>
          <a:ext cx="738925" cy="738925"/>
        </a:xfrm>
        <a:prstGeom prst="ellipse">
          <a:avLst/>
        </a:prstGeom>
        <a:solidFill>
          <a:schemeClr val="accent2">
            <a:alpha val="50000"/>
            <a:hueOff val="-970242"/>
            <a:satOff val="-55952"/>
            <a:lumOff val="5752"/>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NC High Gradient </a:t>
          </a:r>
        </a:p>
      </dsp:txBody>
      <dsp:txXfrm>
        <a:off x="1070898" y="2189867"/>
        <a:ext cx="522499" cy="522499"/>
      </dsp:txXfrm>
    </dsp:sp>
    <dsp:sp modelId="{7D19A8EC-87F5-1346-BA99-4492FD53601E}">
      <dsp:nvSpPr>
        <dsp:cNvPr id="0" name=""/>
        <dsp:cNvSpPr/>
      </dsp:nvSpPr>
      <dsp:spPr>
        <a:xfrm>
          <a:off x="129203" y="1600443"/>
          <a:ext cx="738925" cy="738925"/>
        </a:xfrm>
        <a:prstGeom prst="ellipse">
          <a:avLst/>
        </a:prstGeom>
        <a:solidFill>
          <a:schemeClr val="accent2">
            <a:alpha val="50000"/>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RF power sources </a:t>
          </a:r>
        </a:p>
      </dsp:txBody>
      <dsp:txXfrm>
        <a:off x="237416" y="1708656"/>
        <a:ext cx="522499" cy="522499"/>
      </dsp:txXfrm>
    </dsp:sp>
    <dsp:sp modelId="{DEBAA711-00A4-7F42-B243-2533D373741E}">
      <dsp:nvSpPr>
        <dsp:cNvPr id="0" name=""/>
        <dsp:cNvSpPr/>
      </dsp:nvSpPr>
      <dsp:spPr>
        <a:xfrm>
          <a:off x="129203" y="638022"/>
          <a:ext cx="738925" cy="738925"/>
        </a:xfrm>
        <a:prstGeom prst="ellipse">
          <a:avLst/>
        </a:prstGeom>
        <a:solidFill>
          <a:schemeClr val="accent2">
            <a:alpha val="50000"/>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LLRF, AI, ML</a:t>
          </a:r>
        </a:p>
      </dsp:txBody>
      <dsp:txXfrm>
        <a:off x="237416" y="746235"/>
        <a:ext cx="522499" cy="522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980F3-2D86-9F48-971D-49CCFCC88E5A}">
      <dsp:nvSpPr>
        <dsp:cNvPr id="0" name=""/>
        <dsp:cNvSpPr/>
      </dsp:nvSpPr>
      <dsp:spPr>
        <a:xfrm>
          <a:off x="1470" y="71693"/>
          <a:ext cx="2321751" cy="928700"/>
        </a:xfrm>
        <a:prstGeom prst="homePlat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en-CH" sz="1700" b="1" kern="1200" dirty="0"/>
            <a:t>2021- 25:</a:t>
          </a:r>
        </a:p>
        <a:p>
          <a:pPr marL="0" lvl="0" indent="0" algn="ctr" defTabSz="755650">
            <a:lnSpc>
              <a:spcPct val="90000"/>
            </a:lnSpc>
            <a:spcBef>
              <a:spcPct val="0"/>
            </a:spcBef>
            <a:spcAft>
              <a:spcPct val="35000"/>
            </a:spcAft>
            <a:buNone/>
          </a:pPr>
          <a:r>
            <a:rPr lang="en-CH" sz="1700" kern="1200" dirty="0"/>
            <a:t>Feas</a:t>
          </a:r>
          <a:r>
            <a:rPr lang="en-US" sz="1700" kern="1200" dirty="0"/>
            <a:t>i</a:t>
          </a:r>
          <a:r>
            <a:rPr lang="en-CH" sz="1700" kern="1200" dirty="0"/>
            <a:t>bility Study</a:t>
          </a:r>
        </a:p>
      </dsp:txBody>
      <dsp:txXfrm>
        <a:off x="1470" y="71693"/>
        <a:ext cx="2089576" cy="928700"/>
      </dsp:txXfrm>
    </dsp:sp>
    <dsp:sp modelId="{FC2260DD-68F1-4F49-82CD-972D68C66908}">
      <dsp:nvSpPr>
        <dsp:cNvPr id="0" name=""/>
        <dsp:cNvSpPr/>
      </dsp:nvSpPr>
      <dsp:spPr>
        <a:xfrm>
          <a:off x="1858871" y="71693"/>
          <a:ext cx="2479723" cy="928700"/>
        </a:xfrm>
        <a:prstGeom prst="chevron">
          <a:avLst/>
        </a:prstGeom>
        <a:solidFill>
          <a:schemeClr val="accent1">
            <a:shade val="80000"/>
            <a:hueOff val="69857"/>
            <a:satOff val="-1251"/>
            <a:lumOff val="531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CH" sz="1700" b="1" kern="1200" dirty="0"/>
            <a:t>2028:</a:t>
          </a:r>
        </a:p>
        <a:p>
          <a:pPr marL="0" lvl="0" indent="0" algn="ctr" defTabSz="755650">
            <a:lnSpc>
              <a:spcPct val="90000"/>
            </a:lnSpc>
            <a:spcBef>
              <a:spcPct val="0"/>
            </a:spcBef>
            <a:spcAft>
              <a:spcPct val="35000"/>
            </a:spcAft>
            <a:buNone/>
          </a:pPr>
          <a:r>
            <a:rPr lang="en-CH" sz="1700" kern="1200" dirty="0"/>
            <a:t>project approval by CERN </a:t>
          </a:r>
          <a:r>
            <a:rPr lang="en-US" sz="1700" kern="1200" dirty="0"/>
            <a:t>C</a:t>
          </a:r>
          <a:r>
            <a:rPr lang="en-CH" sz="1700" kern="1200" dirty="0"/>
            <a:t>ouncil</a:t>
          </a:r>
        </a:p>
      </dsp:txBody>
      <dsp:txXfrm>
        <a:off x="2323221" y="71693"/>
        <a:ext cx="1551023" cy="928700"/>
      </dsp:txXfrm>
    </dsp:sp>
    <dsp:sp modelId="{C4F85E5A-3C29-D143-8DBD-F3EDBF648FB8}">
      <dsp:nvSpPr>
        <dsp:cNvPr id="0" name=""/>
        <dsp:cNvSpPr/>
      </dsp:nvSpPr>
      <dsp:spPr>
        <a:xfrm>
          <a:off x="3874244" y="71693"/>
          <a:ext cx="2321751" cy="928700"/>
        </a:xfrm>
        <a:prstGeom prst="chevron">
          <a:avLst/>
        </a:prstGeom>
        <a:solidFill>
          <a:schemeClr val="accent1">
            <a:shade val="80000"/>
            <a:hueOff val="139713"/>
            <a:satOff val="-2502"/>
            <a:lumOff val="1063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CH" sz="1700" b="1" kern="1200" dirty="0"/>
            <a:t>2032: </a:t>
          </a:r>
          <a:r>
            <a:rPr lang="en-CH" sz="1700" kern="1200" dirty="0"/>
            <a:t>construction starts</a:t>
          </a:r>
        </a:p>
      </dsp:txBody>
      <dsp:txXfrm>
        <a:off x="4338594" y="71693"/>
        <a:ext cx="1393051" cy="928700"/>
      </dsp:txXfrm>
    </dsp:sp>
    <dsp:sp modelId="{121887BC-A021-E141-B064-674BA466EF21}">
      <dsp:nvSpPr>
        <dsp:cNvPr id="0" name=""/>
        <dsp:cNvSpPr/>
      </dsp:nvSpPr>
      <dsp:spPr>
        <a:xfrm>
          <a:off x="5731645" y="71693"/>
          <a:ext cx="2321751" cy="928700"/>
        </a:xfrm>
        <a:prstGeom prst="chevron">
          <a:avLst/>
        </a:prstGeom>
        <a:solidFill>
          <a:schemeClr val="accent1">
            <a:shade val="80000"/>
            <a:hueOff val="209570"/>
            <a:satOff val="-3754"/>
            <a:lumOff val="1595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CH" sz="1700" b="1" kern="1200" dirty="0"/>
            <a:t>2041: </a:t>
          </a:r>
        </a:p>
        <a:p>
          <a:pPr marL="0" lvl="0" indent="0" algn="ctr" defTabSz="755650">
            <a:lnSpc>
              <a:spcPct val="90000"/>
            </a:lnSpc>
            <a:spcBef>
              <a:spcPct val="0"/>
            </a:spcBef>
            <a:spcAft>
              <a:spcPct val="35000"/>
            </a:spcAft>
            <a:buNone/>
          </a:pPr>
          <a:r>
            <a:rPr lang="en-CH" sz="1700" kern="1200" dirty="0"/>
            <a:t>HL- LHC ends</a:t>
          </a:r>
        </a:p>
      </dsp:txBody>
      <dsp:txXfrm>
        <a:off x="6195995" y="71693"/>
        <a:ext cx="1393051" cy="928700"/>
      </dsp:txXfrm>
    </dsp:sp>
    <dsp:sp modelId="{0ACEDBD0-DFF6-2349-846B-A2A63FBF5117}">
      <dsp:nvSpPr>
        <dsp:cNvPr id="0" name=""/>
        <dsp:cNvSpPr/>
      </dsp:nvSpPr>
      <dsp:spPr>
        <a:xfrm>
          <a:off x="7589046" y="71693"/>
          <a:ext cx="2321751" cy="928700"/>
        </a:xfrm>
        <a:prstGeom prst="chevron">
          <a:avLst/>
        </a:prstGeom>
        <a:solidFill>
          <a:schemeClr val="accent1">
            <a:shade val="80000"/>
            <a:hueOff val="279426"/>
            <a:satOff val="-5005"/>
            <a:lumOff val="2126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CH" sz="1700" b="1" kern="1200" dirty="0"/>
            <a:t>2045: </a:t>
          </a:r>
        </a:p>
        <a:p>
          <a:pPr marL="0" lvl="0" indent="0" algn="ctr" defTabSz="755650">
            <a:lnSpc>
              <a:spcPct val="90000"/>
            </a:lnSpc>
            <a:spcBef>
              <a:spcPct val="0"/>
            </a:spcBef>
            <a:spcAft>
              <a:spcPct val="35000"/>
            </a:spcAft>
            <a:buNone/>
          </a:pPr>
          <a:r>
            <a:rPr lang="en-CH" sz="1700" kern="1200" dirty="0"/>
            <a:t>Operation of FCC-ee</a:t>
          </a:r>
        </a:p>
      </dsp:txBody>
      <dsp:txXfrm>
        <a:off x="8053396" y="71693"/>
        <a:ext cx="1393051" cy="928700"/>
      </dsp:txXfrm>
    </dsp:sp>
    <dsp:sp modelId="{C8198319-1547-4041-8597-015FDB4B7192}">
      <dsp:nvSpPr>
        <dsp:cNvPr id="0" name=""/>
        <dsp:cNvSpPr/>
      </dsp:nvSpPr>
      <dsp:spPr>
        <a:xfrm>
          <a:off x="9446447" y="71693"/>
          <a:ext cx="2321751" cy="928700"/>
        </a:xfrm>
        <a:prstGeom prst="chevron">
          <a:avLst/>
        </a:prstGeom>
        <a:solidFill>
          <a:schemeClr val="accent1">
            <a:shade val="80000"/>
            <a:hueOff val="349283"/>
            <a:satOff val="-6256"/>
            <a:lumOff val="265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CH" sz="1700" b="1" kern="1200" dirty="0"/>
            <a:t>2070:</a:t>
          </a:r>
          <a:r>
            <a:rPr lang="en-CH" sz="1700" kern="1200" dirty="0"/>
            <a:t> </a:t>
          </a:r>
        </a:p>
        <a:p>
          <a:pPr marL="0" lvl="0" indent="0" algn="ctr" defTabSz="755650">
            <a:lnSpc>
              <a:spcPct val="90000"/>
            </a:lnSpc>
            <a:spcBef>
              <a:spcPct val="0"/>
            </a:spcBef>
            <a:spcAft>
              <a:spcPct val="35000"/>
            </a:spcAft>
            <a:buNone/>
          </a:pPr>
          <a:r>
            <a:rPr lang="en-CH" sz="1700" kern="1200" dirty="0"/>
            <a:t>Operation of FCC-hh</a:t>
          </a:r>
        </a:p>
      </dsp:txBody>
      <dsp:txXfrm>
        <a:off x="9910797" y="71693"/>
        <a:ext cx="1393051" cy="92870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FAA79-E372-41A2-9060-DA8B8BBD4BB6}"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1F527-9E13-4B69-A20E-FACCFBA1ED42}" type="slidenum">
              <a:rPr lang="en-US" smtClean="0"/>
              <a:t>‹#›</a:t>
            </a:fld>
            <a:endParaRPr lang="en-US"/>
          </a:p>
        </p:txBody>
      </p:sp>
    </p:spTree>
    <p:extLst>
      <p:ext uri="{BB962C8B-B14F-4D97-AF65-F5344CB8AC3E}">
        <p14:creationId xmlns:p14="http://schemas.microsoft.com/office/powerpoint/2010/main" val="130470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F078C-D620-47DD-AD65-3F7DD9434F09}" type="slidenum">
              <a:rPr lang="en-US"/>
              <a:pPr/>
              <a:t>4</a:t>
            </a:fld>
            <a:endParaRPr lang="en-US"/>
          </a:p>
        </p:txBody>
      </p:sp>
      <p:sp>
        <p:nvSpPr>
          <p:cNvPr id="398338"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98339" name="Rectangle 3"/>
          <p:cNvSpPr>
            <a:spLocks noGrp="1" noChangeArrowheads="1"/>
          </p:cNvSpPr>
          <p:nvPr>
            <p:ph type="body" idx="1"/>
          </p:nvPr>
        </p:nvSpPr>
        <p:spPr bwMode="auto">
          <a:xfrm>
            <a:off x="913652" y="4342778"/>
            <a:ext cx="5030698" cy="4115752"/>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281919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MgB2</a:t>
            </a:r>
            <a:r>
              <a:rPr lang="en-GB" sz="1200" b="0" i="0" kern="1200" dirty="0">
                <a:solidFill>
                  <a:schemeClr val="tx1"/>
                </a:solidFill>
                <a:effectLst/>
                <a:latin typeface="+mn-lt"/>
                <a:ea typeface="+mn-ea"/>
                <a:cs typeface="+mn-cs"/>
              </a:rPr>
              <a:t> is a intermetallic superconductor classified as a medium temperature superconductor.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04DCD-C511-4B12-9DBB-AC80DD19A4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111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translates the three axes in graphical form, reporting the field generated by a dipole magnet on the horizontal axis, and the total length of magnets produced on the vertical axis. </a:t>
            </a:r>
          </a:p>
          <a:p>
            <a:endParaRPr lang="en-US" dirty="0"/>
          </a:p>
          <a:p>
            <a:r>
              <a:rPr lang="en-US" dirty="0"/>
              <a:t>The horizontal axis is the line of exploration of field limits, new concepts and technology</a:t>
            </a:r>
          </a:p>
          <a:p>
            <a:endParaRPr lang="en-US" dirty="0"/>
          </a:p>
          <a:p>
            <a:r>
              <a:rPr lang="en-US" dirty="0"/>
              <a:t>The vertical axis is the direction of series production, where a robust and efficient process is required.</a:t>
            </a:r>
          </a:p>
          <a:p>
            <a:endParaRPr lang="en-US" dirty="0"/>
          </a:p>
          <a:p>
            <a:r>
              <a:rPr lang="en-US" dirty="0"/>
              <a:t>The blue line represents magnets that have been produced to date. At one extreme is the LHC, with an ultimate field of 9 T and nearly 20 km of magnets installed in the accelerator tunnel. At the other extreme are single realizations such as FRESCA2 or MDPCTI, with field in excess of 14.5 T but single magnetic length of the order of 1 m. In the middle is HL-LHC, with a few magnets built that have reached field levels of 11 T (operation) to 12 T (ultimate).</a:t>
            </a:r>
          </a:p>
          <a:p>
            <a:endParaRPr lang="en-US" dirty="0"/>
          </a:p>
          <a:p>
            <a:r>
              <a:rPr lang="en-US" dirty="0"/>
              <a:t>The search for high fields will push the boundary along the horizontal axis, looking at Nb3Sn (red) and HTS (purple), over the scale of length typical of demonstrators and models (1 m or less)</a:t>
            </a:r>
          </a:p>
          <a:p>
            <a:endParaRPr lang="en-US" dirty="0"/>
          </a:p>
          <a:p>
            <a:r>
              <a:rPr lang="en-US" dirty="0"/>
              <a:t>At the same time, we wish to review results and develop the technology relevant for the production on large scale, i.e. from a few tens of m to (potentially) km of accelerator magnets (blue).</a:t>
            </a:r>
          </a:p>
          <a:p>
            <a:endParaRPr lang="en-US" dirty="0"/>
          </a:p>
          <a:p>
            <a:r>
              <a:rPr lang="en-US" dirty="0"/>
              <a:t>A key of the approach is that both lines proceed simultaneously, the shaded area, to achieve the objective set for the next 5 to 7 years, i.e. demonstrate that Nb3Sn can be used in a large scale accelerator and probe the potential of HTS. There is an obvious interaction among the lines, as many of the technologies are shared, and the results in each line can influence the progress along the other lines.</a:t>
            </a:r>
          </a:p>
          <a:p>
            <a:endParaRPr lang="en-US" dirty="0"/>
          </a:p>
          <a:p>
            <a:r>
              <a:rPr lang="en-US" dirty="0"/>
              <a:t>Finally, and logically, the next step of this R&amp;D should be to take stock of both the push in maximum field and in production scale, to demonstrate on medium scale the maximum field that can be reached with Nb3Sn (green). But this is for the moment only a conjecture.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51F81B-0188-F944-95C5-D896A11FC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223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5201CB70-4936-4D56-BD85-7A85A016B86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5pPr>
            <a:lvl6pPr marL="2658184"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6pPr>
            <a:lvl7pPr marL="3141490"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7pPr>
            <a:lvl8pPr marL="3624796"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8pPr>
            <a:lvl9pPr marL="4108102" indent="-241653" defTabSz="483306" eaLnBrk="0" fontAlgn="base" hangingPunct="0">
              <a:spcBef>
                <a:spcPct val="3000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Lst>
              <a:defRPr sz="1300">
                <a:solidFill>
                  <a:srgbClr val="000000"/>
                </a:solidFill>
                <a:latin typeface="Times New Roman" panose="02020603050405020304" pitchFamily="18" charset="0"/>
              </a:defRPr>
            </a:lvl9pPr>
          </a:lstStyle>
          <a:p>
            <a:pPr defTabSz="966612">
              <a:spcBef>
                <a:spcPct val="0"/>
              </a:spcBef>
              <a:buClrTx/>
              <a:defRPr/>
            </a:pPr>
            <a:fld id="{66D6A5A0-806E-4E21-A59A-4D6E0AB8A473}" type="slidenum">
              <a:rPr lang="en-US" altLang="en-US">
                <a:latin typeface="Arial" panose="020B0604020202020204" pitchFamily="34" charset="0"/>
                <a:ea typeface="DejaVu Sans"/>
                <a:cs typeface="DejaVu Sans"/>
              </a:rPr>
              <a:pPr defTabSz="966612">
                <a:spcBef>
                  <a:spcPct val="0"/>
                </a:spcBef>
                <a:buClrTx/>
                <a:defRPr/>
              </a:pPr>
              <a:t>37</a:t>
            </a:fld>
            <a:endParaRPr lang="en-US" altLang="en-US">
              <a:latin typeface="Arial" panose="020B0604020202020204" pitchFamily="34" charset="0"/>
              <a:ea typeface="DejaVu Sans"/>
              <a:cs typeface="DejaVu Sans"/>
            </a:endParaRPr>
          </a:p>
        </p:txBody>
      </p:sp>
      <p:sp>
        <p:nvSpPr>
          <p:cNvPr id="55299" name="Rectangle 1">
            <a:extLst>
              <a:ext uri="{FF2B5EF4-FFF2-40B4-BE49-F238E27FC236}">
                <a16:creationId xmlns:a16="http://schemas.microsoft.com/office/drawing/2014/main" id="{B4A93988-550D-4E5D-98AD-CF08DFF369C9}"/>
              </a:ext>
            </a:extLst>
          </p:cNvPr>
          <p:cNvSpPr>
            <a:spLocks noGrp="1" noRot="1" noChangeAspect="1" noChangeArrowheads="1" noTextEdit="1"/>
          </p:cNvSpPr>
          <p:nvPr>
            <p:ph type="sldImg"/>
          </p:nvPr>
        </p:nvSpPr>
        <p:spPr>
          <a:xfrm>
            <a:off x="273050" y="854075"/>
            <a:ext cx="7505700" cy="4222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084EA72E-32BD-4BB9-A9BA-E79977EAB026}"/>
              </a:ext>
            </a:extLst>
          </p:cNvPr>
          <p:cNvSpPr txBox="1">
            <a:spLocks noChangeArrowheads="1"/>
          </p:cNvSpPr>
          <p:nvPr/>
        </p:nvSpPr>
        <p:spPr bwMode="auto">
          <a:xfrm>
            <a:off x="805785" y="5346520"/>
            <a:ext cx="6441346" cy="506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nchor="ctr"/>
          <a:lstStyle/>
          <a:p>
            <a:pPr defTabSz="966612">
              <a:lnSpc>
                <a:spcPct val="93000"/>
              </a:lnSpc>
              <a:buClr>
                <a:srgbClr val="000000"/>
              </a:buClr>
              <a:buSzPct val="100000"/>
              <a:defRPr/>
            </a:pPr>
            <a:endParaRPr lang="en-US" altLang="en-US" sz="1900">
              <a:solidFill>
                <a:srgbClr val="FFFFFF"/>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821531" rtl="0" eaLnBrk="1" fontAlgn="auto" latinLnBrk="0" hangingPunct="0">
              <a:lnSpc>
                <a:spcPct val="100000"/>
              </a:lnSpc>
              <a:spcBef>
                <a:spcPts val="0"/>
              </a:spcBef>
              <a:spcAft>
                <a:spcPts val="0"/>
              </a:spcAft>
              <a:buClrTx/>
              <a:buSzTx/>
              <a:buFontTx/>
              <a:buNone/>
              <a:tabLst/>
              <a:defRPr/>
            </a:pPr>
            <a:fld id="{9BE482A1-C57B-4646-B465-83AF9B114B9C}" type="slidenum">
              <a:rPr kumimoji="0" lang="en-US" sz="4000" b="0" i="0" u="none" strike="noStrike" kern="0" cap="none" spc="0" normalizeH="0" baseline="0" noProof="0" smtClean="0">
                <a:ln>
                  <a:noFill/>
                </a:ln>
                <a:solidFill>
                  <a:srgbClr val="000000"/>
                </a:solidFill>
                <a:effectLst/>
                <a:uLnTx/>
                <a:uFillTx/>
                <a:latin typeface="Avenir Book"/>
                <a:ea typeface="+mn-ea"/>
                <a:cs typeface="+mn-cs"/>
                <a:sym typeface="Avenir Book"/>
              </a:rPr>
              <a:pPr marL="0" marR="0" lvl="0" indent="0" algn="l" defTabSz="821531" rtl="0" eaLnBrk="1" fontAlgn="auto" latinLnBrk="0" hangingPunct="0">
                <a:lnSpc>
                  <a:spcPct val="100000"/>
                </a:lnSpc>
                <a:spcBef>
                  <a:spcPts val="0"/>
                </a:spcBef>
                <a:spcAft>
                  <a:spcPts val="0"/>
                </a:spcAft>
                <a:buClrTx/>
                <a:buSzTx/>
                <a:buFontTx/>
                <a:buNone/>
                <a:tabLst/>
                <a:defRPr/>
              </a:pPr>
              <a:t>67</a:t>
            </a:fld>
            <a:endParaRPr kumimoji="0" lang="en-US" sz="4000" b="0" i="0" u="none" strike="noStrike" kern="0" cap="none" spc="0" normalizeH="0" baseline="0" noProof="0">
              <a:ln>
                <a:noFill/>
              </a:ln>
              <a:solidFill>
                <a:srgbClr val="000000"/>
              </a:solidFill>
              <a:effectLst/>
              <a:uLnTx/>
              <a:uFillTx/>
              <a:latin typeface="Avenir Book"/>
              <a:ea typeface="+mn-ea"/>
              <a:cs typeface="+mn-cs"/>
              <a:sym typeface="Avenir Book"/>
            </a:endParaRPr>
          </a:p>
        </p:txBody>
      </p:sp>
    </p:spTree>
    <p:extLst>
      <p:ext uri="{BB962C8B-B14F-4D97-AF65-F5344CB8AC3E}">
        <p14:creationId xmlns:p14="http://schemas.microsoft.com/office/powerpoint/2010/main" val="255780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261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375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2A38D-8EC9-4302-BD09-EB2DA5085CA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91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Include Phys and </a:t>
            </a:r>
            <a:r>
              <a:rPr lang="en-US" dirty="0" err="1"/>
              <a:t>Det</a:t>
            </a:r>
            <a:r>
              <a:rPr lang="en-US" dirty="0"/>
              <a:t> studies </a:t>
            </a:r>
          </a:p>
        </p:txBody>
      </p:sp>
    </p:spTree>
    <p:extLst>
      <p:ext uri="{BB962C8B-B14F-4D97-AF65-F5344CB8AC3E}">
        <p14:creationId xmlns:p14="http://schemas.microsoft.com/office/powerpoint/2010/main" val="222481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pPr>
              <a:defRPr sz="1200"/>
            </a:pPr>
            <a:endParaRPr dirty="0"/>
          </a:p>
        </p:txBody>
      </p:sp>
    </p:spTree>
    <p:extLst>
      <p:ext uri="{BB962C8B-B14F-4D97-AF65-F5344CB8AC3E}">
        <p14:creationId xmlns:p14="http://schemas.microsoft.com/office/powerpoint/2010/main" val="2121059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14</a:t>
            </a:fld>
            <a:endParaRPr lang="en-US"/>
          </a:p>
        </p:txBody>
      </p:sp>
    </p:spTree>
    <p:extLst>
      <p:ext uri="{BB962C8B-B14F-4D97-AF65-F5344CB8AC3E}">
        <p14:creationId xmlns:p14="http://schemas.microsoft.com/office/powerpoint/2010/main" val="2078520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15</a:t>
            </a:fld>
            <a:endParaRPr lang="en-US"/>
          </a:p>
        </p:txBody>
      </p:sp>
    </p:spTree>
    <p:extLst>
      <p:ext uri="{BB962C8B-B14F-4D97-AF65-F5344CB8AC3E}">
        <p14:creationId xmlns:p14="http://schemas.microsoft.com/office/powerpoint/2010/main" val="1337149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763A8D-3216-4EB9-8921-08BDB36F614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1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763A8D-3216-4EB9-8921-08BDB36F614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0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hyperlink" Target="mailto:lars.rickard.stroem@cern.ch"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hyperlink" Target="mailto:lars.rickard.stroem@cern.ch"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5E59B-DE23-0958-E63F-6390B311C6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11B217-6E36-2A80-6326-D8B479AB95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D27593-1C11-BD0C-5DAF-8696165B08A8}"/>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53056B16-041F-3E43-285A-4954D316423B}"/>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E8CD12D8-E9AF-1BDE-7022-86F8A2F6E008}"/>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1336071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C2C8B-BF0D-D200-EC25-08CFF7C083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D88F15-D08C-5FE4-A817-82D44AF128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3C5ED-8FAD-F0C8-E3F7-FDBADB22480B}"/>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037DD04A-56A0-7D5C-EC36-18688E020AAD}"/>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6885436F-4BBE-0482-7BB7-8FCE488F46AA}"/>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328500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7D190-D6B3-F963-352B-20BBFDADA1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6A0117-1EB0-0268-0168-3FB3CE303A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E8820-A1CD-A266-76B9-F92CA4562381}"/>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6E1783C6-3416-C731-23DE-DDF846178F15}"/>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E9AC9692-657B-D2F1-EDA1-CA6B15525E6B}"/>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3102845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384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it-IT"/>
              <a:t>Accel. Technology - Lucio Rossi @ LCF24-SISSA-Trieste</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20 Sept 2024 - </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98413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40097" y="151314"/>
            <a:ext cx="595824" cy="239746"/>
          </a:xfrm>
        </p:spPr>
        <p:txBody>
          <a:bodyPr lIns="0" tIns="0" rIns="0" bIns="0"/>
          <a:lstStyle>
            <a:lvl1pPr>
              <a:defRPr sz="1558" b="0" i="0">
                <a:solidFill>
                  <a:schemeClr val="bg1"/>
                </a:solidFill>
                <a:latin typeface="Franklin Gothic Book"/>
                <a:cs typeface="Franklin Gothic Boo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it-IT"/>
              <a:t>Accel. Technology - Lucio Rossi @ LCF24-SISSA-Trieste</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20 Sept 2024 - </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98360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40097" y="151314"/>
            <a:ext cx="595824" cy="239746"/>
          </a:xfrm>
        </p:spPr>
        <p:txBody>
          <a:bodyPr lIns="0" tIns="0" rIns="0" bIns="0"/>
          <a:lstStyle>
            <a:lvl1pPr>
              <a:defRPr sz="1558" b="0" i="0">
                <a:solidFill>
                  <a:schemeClr val="bg1"/>
                </a:solidFill>
                <a:latin typeface="Franklin Gothic Book"/>
                <a:cs typeface="Franklin Gothic Book"/>
              </a:defRPr>
            </a:lvl1pPr>
          </a:lstStyle>
          <a:p>
            <a:endParaRPr/>
          </a:p>
        </p:txBody>
      </p:sp>
      <p:sp>
        <p:nvSpPr>
          <p:cNvPr id="3" name="Holder 3"/>
          <p:cNvSpPr>
            <a:spLocks noGrp="1"/>
          </p:cNvSpPr>
          <p:nvPr>
            <p:ph sz="half" idx="2"/>
          </p:nvPr>
        </p:nvSpPr>
        <p:spPr>
          <a:xfrm>
            <a:off x="609601" y="1577340"/>
            <a:ext cx="530351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1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it-IT"/>
              <a:t>Accel. Technology - Lucio Rossi @ LCF24-SISSA-Trieste</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20 Sept 2024 - </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3585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40097" y="151314"/>
            <a:ext cx="595824" cy="239746"/>
          </a:xfrm>
        </p:spPr>
        <p:txBody>
          <a:bodyPr lIns="0" tIns="0" rIns="0" bIns="0"/>
          <a:lstStyle>
            <a:lvl1pPr>
              <a:defRPr sz="1558" b="0" i="0">
                <a:solidFill>
                  <a:schemeClr val="bg1"/>
                </a:solidFill>
                <a:latin typeface="Franklin Gothic Book"/>
                <a:cs typeface="Franklin Gothic Boo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it-IT"/>
              <a:t>Accel. Technology - Lucio Rossi @ LCF24-SISSA-Trieste</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20 Sept 2024 - </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931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it-IT"/>
              <a:t>Accel. Technology - Lucio Rossi @ LCF24-SISSA-Trieste</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20 Sept 2024 - </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51621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BC1E3-4DE9-B84E-1A6D-8D8B91C5C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976711-9BCD-2698-3697-C3846D644E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3FE96C-89B1-65FC-F1EE-8E2610EA8D0F}"/>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9AD7FA93-0956-1AED-681D-1B0FC6BA3FDE}"/>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97A3E2CE-5D3B-C097-9F49-EC584907A014}"/>
              </a:ext>
            </a:extLst>
          </p:cNvPr>
          <p:cNvSpPr>
            <a:spLocks noGrp="1"/>
          </p:cNvSpPr>
          <p:nvPr>
            <p:ph type="sldNum" sz="quarter" idx="12"/>
          </p:nvPr>
        </p:nvSpPr>
        <p:spPr/>
        <p:txBody>
          <a:bodyPr/>
          <a:lstStyle/>
          <a:p>
            <a:fld id="{8C3D0E04-7EED-4935-AAFA-F1C7031611E0}" type="slidenum">
              <a:rPr lang="en-US" smtClean="0"/>
              <a:t>‹#›</a:t>
            </a:fld>
            <a:endParaRPr lang="en-US"/>
          </a:p>
        </p:txBody>
      </p:sp>
    </p:spTree>
    <p:extLst>
      <p:ext uri="{BB962C8B-B14F-4D97-AF65-F5344CB8AC3E}">
        <p14:creationId xmlns:p14="http://schemas.microsoft.com/office/powerpoint/2010/main" val="275749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5B58-762C-C0FF-75F4-27D692354C37}"/>
              </a:ext>
            </a:extLst>
          </p:cNvPr>
          <p:cNvSpPr>
            <a:spLocks noGrp="1"/>
          </p:cNvSpPr>
          <p:nvPr>
            <p:ph type="title"/>
          </p:nvPr>
        </p:nvSpPr>
        <p:spPr/>
        <p:txBody>
          <a:bodyPr/>
          <a:lstStyle>
            <a:lvl1pPr>
              <a:defRPr b="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1B9E8923-8267-747E-3DC6-F76A697D04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36878-F713-F981-DEE3-D969B7A75B57}"/>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5C8F2F74-088E-89FE-D5B4-7D3B51ACBB96}"/>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833569D3-754F-3F0D-17CE-AA7044996875}"/>
              </a:ext>
            </a:extLst>
          </p:cNvPr>
          <p:cNvSpPr>
            <a:spLocks noGrp="1"/>
          </p:cNvSpPr>
          <p:nvPr>
            <p:ph type="sldNum" sz="quarter" idx="12"/>
          </p:nvPr>
        </p:nvSpPr>
        <p:spPr/>
        <p:txBody>
          <a:bodyPr/>
          <a:lstStyle/>
          <a:p>
            <a:fld id="{8C3D0E04-7EED-4935-AAFA-F1C7031611E0}" type="slidenum">
              <a:rPr lang="en-US" smtClean="0"/>
              <a:t>‹#›</a:t>
            </a:fld>
            <a:endParaRPr lang="en-US"/>
          </a:p>
        </p:txBody>
      </p:sp>
    </p:spTree>
    <p:extLst>
      <p:ext uri="{BB962C8B-B14F-4D97-AF65-F5344CB8AC3E}">
        <p14:creationId xmlns:p14="http://schemas.microsoft.com/office/powerpoint/2010/main" val="4089877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5D07-E64B-7F1F-3077-A4D739FBE8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2E6CA-6AA3-5E9F-3E8F-1CEEC15D29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88283-C493-6C31-514C-F62BB8F2F91E}"/>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AFE14630-44DE-AFC5-BA2F-5D59D2A09EE6}"/>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536A2D80-E1CE-A3D6-58DC-703B953A2373}"/>
              </a:ext>
            </a:extLst>
          </p:cNvPr>
          <p:cNvSpPr>
            <a:spLocks noGrp="1"/>
          </p:cNvSpPr>
          <p:nvPr>
            <p:ph type="sldNum" sz="quarter" idx="12"/>
          </p:nvPr>
        </p:nvSpPr>
        <p:spPr/>
        <p:txBody>
          <a:bodyPr/>
          <a:lstStyle/>
          <a:p>
            <a:fld id="{8C3D0E04-7EED-4935-AAFA-F1C7031611E0}" type="slidenum">
              <a:rPr lang="en-US" smtClean="0"/>
              <a:t>‹#›</a:t>
            </a:fld>
            <a:endParaRPr lang="en-US"/>
          </a:p>
        </p:txBody>
      </p:sp>
    </p:spTree>
    <p:extLst>
      <p:ext uri="{BB962C8B-B14F-4D97-AF65-F5344CB8AC3E}">
        <p14:creationId xmlns:p14="http://schemas.microsoft.com/office/powerpoint/2010/main" val="416606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9BFF-A268-5131-82A5-A1C2B7B68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B7A7A-7D00-CCDC-5123-953049BAA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1A309E-F75C-7B52-9667-21C7F5ED2770}"/>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1BAB940B-8621-DD4F-9A8D-E5590435171B}"/>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F7535181-7906-CC4F-5986-A5CDD0412E1C}"/>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3920172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6E8A-5F7E-61B2-8916-01C4C7F07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9AD7B-43A9-0129-E132-4D3165D839EF}"/>
              </a:ext>
            </a:extLst>
          </p:cNvPr>
          <p:cNvSpPr>
            <a:spLocks noGrp="1"/>
          </p:cNvSpPr>
          <p:nvPr>
            <p:ph sz="half" idx="1"/>
          </p:nvPr>
        </p:nvSpPr>
        <p:spPr>
          <a:xfrm>
            <a:off x="838200" y="1320800"/>
            <a:ext cx="5181600" cy="485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F61B6-D867-2E96-6E63-0DD4AC3F6914}"/>
              </a:ext>
            </a:extLst>
          </p:cNvPr>
          <p:cNvSpPr>
            <a:spLocks noGrp="1"/>
          </p:cNvSpPr>
          <p:nvPr>
            <p:ph sz="half" idx="2"/>
          </p:nvPr>
        </p:nvSpPr>
        <p:spPr>
          <a:xfrm>
            <a:off x="6172200" y="1320800"/>
            <a:ext cx="5181600" cy="4856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AF908D-72BE-0E2F-F9B9-CC626977E41B}"/>
              </a:ext>
            </a:extLst>
          </p:cNvPr>
          <p:cNvSpPr>
            <a:spLocks noGrp="1"/>
          </p:cNvSpPr>
          <p:nvPr>
            <p:ph type="dt" sz="half" idx="10"/>
          </p:nvPr>
        </p:nvSpPr>
        <p:spPr/>
        <p:txBody>
          <a:bodyPr/>
          <a:lstStyle/>
          <a:p>
            <a:r>
              <a:rPr lang="en-US"/>
              <a:t>20 Sept 2024 - </a:t>
            </a:r>
          </a:p>
        </p:txBody>
      </p:sp>
      <p:sp>
        <p:nvSpPr>
          <p:cNvPr id="6" name="Footer Placeholder 5">
            <a:extLst>
              <a:ext uri="{FF2B5EF4-FFF2-40B4-BE49-F238E27FC236}">
                <a16:creationId xmlns:a16="http://schemas.microsoft.com/office/drawing/2014/main" id="{931A0DB5-0948-B729-1563-6CF7DD4C0084}"/>
              </a:ext>
            </a:extLst>
          </p:cNvPr>
          <p:cNvSpPr>
            <a:spLocks noGrp="1"/>
          </p:cNvSpPr>
          <p:nvPr>
            <p:ph type="ftr" sz="quarter" idx="11"/>
          </p:nvPr>
        </p:nvSpPr>
        <p:spPr/>
        <p:txBody>
          <a:bodyPr/>
          <a:lstStyle/>
          <a:p>
            <a:r>
              <a:rPr lang="it-IT"/>
              <a:t>Accel. Technology - Lucio Rossi @ LCF24-SISSA-Trieste</a:t>
            </a:r>
            <a:endParaRPr lang="en-US"/>
          </a:p>
        </p:txBody>
      </p:sp>
      <p:sp>
        <p:nvSpPr>
          <p:cNvPr id="7" name="Slide Number Placeholder 6">
            <a:extLst>
              <a:ext uri="{FF2B5EF4-FFF2-40B4-BE49-F238E27FC236}">
                <a16:creationId xmlns:a16="http://schemas.microsoft.com/office/drawing/2014/main" id="{E310CC9A-86A4-5D2F-802C-A88F7E925D0F}"/>
              </a:ext>
            </a:extLst>
          </p:cNvPr>
          <p:cNvSpPr>
            <a:spLocks noGrp="1"/>
          </p:cNvSpPr>
          <p:nvPr>
            <p:ph type="sldNum" sz="quarter" idx="12"/>
          </p:nvPr>
        </p:nvSpPr>
        <p:spPr/>
        <p:txBody>
          <a:bodyPr/>
          <a:lstStyle/>
          <a:p>
            <a:fld id="{8C3D0E04-7EED-4935-AAFA-F1C7031611E0}" type="slidenum">
              <a:rPr lang="en-US" smtClean="0"/>
              <a:t>‹#›</a:t>
            </a:fld>
            <a:endParaRPr lang="en-US"/>
          </a:p>
        </p:txBody>
      </p:sp>
    </p:spTree>
    <p:extLst>
      <p:ext uri="{BB962C8B-B14F-4D97-AF65-F5344CB8AC3E}">
        <p14:creationId xmlns:p14="http://schemas.microsoft.com/office/powerpoint/2010/main" val="3572224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54BF3C-5991-9C2F-F7E8-C34F1DD486D1}"/>
              </a:ext>
            </a:extLst>
          </p:cNvPr>
          <p:cNvSpPr>
            <a:spLocks noGrp="1"/>
          </p:cNvSpPr>
          <p:nvPr>
            <p:ph type="body" idx="1"/>
          </p:nvPr>
        </p:nvSpPr>
        <p:spPr>
          <a:xfrm>
            <a:off x="839788" y="105040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D8D39A-5247-9E22-5668-490DB8C500AC}"/>
              </a:ext>
            </a:extLst>
          </p:cNvPr>
          <p:cNvSpPr>
            <a:spLocks noGrp="1"/>
          </p:cNvSpPr>
          <p:nvPr>
            <p:ph sz="half" idx="2"/>
          </p:nvPr>
        </p:nvSpPr>
        <p:spPr>
          <a:xfrm>
            <a:off x="839788" y="1874319"/>
            <a:ext cx="5157787" cy="43153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4533B13-4F46-469D-773B-4DA35BE77641}"/>
              </a:ext>
            </a:extLst>
          </p:cNvPr>
          <p:cNvSpPr>
            <a:spLocks noGrp="1"/>
          </p:cNvSpPr>
          <p:nvPr>
            <p:ph type="body" sz="quarter" idx="3"/>
          </p:nvPr>
        </p:nvSpPr>
        <p:spPr>
          <a:xfrm>
            <a:off x="6172200" y="105040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6257A-63A0-8AF0-AC68-2A0ECD683379}"/>
              </a:ext>
            </a:extLst>
          </p:cNvPr>
          <p:cNvSpPr>
            <a:spLocks noGrp="1"/>
          </p:cNvSpPr>
          <p:nvPr>
            <p:ph sz="quarter" idx="4"/>
          </p:nvPr>
        </p:nvSpPr>
        <p:spPr>
          <a:xfrm>
            <a:off x="6172200" y="1874319"/>
            <a:ext cx="5183188" cy="4315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001C22-2736-9C1B-4473-B21FCB0F143F}"/>
              </a:ext>
            </a:extLst>
          </p:cNvPr>
          <p:cNvSpPr>
            <a:spLocks noGrp="1"/>
          </p:cNvSpPr>
          <p:nvPr>
            <p:ph type="dt" sz="half" idx="10"/>
          </p:nvPr>
        </p:nvSpPr>
        <p:spPr/>
        <p:txBody>
          <a:bodyPr/>
          <a:lstStyle/>
          <a:p>
            <a:r>
              <a:rPr lang="en-US"/>
              <a:t>20 Sept 2024 - </a:t>
            </a:r>
          </a:p>
        </p:txBody>
      </p:sp>
      <p:sp>
        <p:nvSpPr>
          <p:cNvPr id="8" name="Footer Placeholder 7">
            <a:extLst>
              <a:ext uri="{FF2B5EF4-FFF2-40B4-BE49-F238E27FC236}">
                <a16:creationId xmlns:a16="http://schemas.microsoft.com/office/drawing/2014/main" id="{44C9E02E-0225-0F4B-1592-0A36538D741A}"/>
              </a:ext>
            </a:extLst>
          </p:cNvPr>
          <p:cNvSpPr>
            <a:spLocks noGrp="1"/>
          </p:cNvSpPr>
          <p:nvPr>
            <p:ph type="ftr" sz="quarter" idx="11"/>
          </p:nvPr>
        </p:nvSpPr>
        <p:spPr/>
        <p:txBody>
          <a:bodyPr/>
          <a:lstStyle/>
          <a:p>
            <a:r>
              <a:rPr lang="it-IT"/>
              <a:t>Accel. Technology - Lucio Rossi @ LCF24-SISSA-Trieste</a:t>
            </a:r>
            <a:endParaRPr lang="en-US"/>
          </a:p>
        </p:txBody>
      </p:sp>
      <p:sp>
        <p:nvSpPr>
          <p:cNvPr id="9" name="Slide Number Placeholder 8">
            <a:extLst>
              <a:ext uri="{FF2B5EF4-FFF2-40B4-BE49-F238E27FC236}">
                <a16:creationId xmlns:a16="http://schemas.microsoft.com/office/drawing/2014/main" id="{601337EA-767D-EC02-3193-A927DE70A32A}"/>
              </a:ext>
            </a:extLst>
          </p:cNvPr>
          <p:cNvSpPr>
            <a:spLocks noGrp="1"/>
          </p:cNvSpPr>
          <p:nvPr>
            <p:ph type="sldNum" sz="quarter" idx="12"/>
          </p:nvPr>
        </p:nvSpPr>
        <p:spPr/>
        <p:txBody>
          <a:bodyPr/>
          <a:lstStyle/>
          <a:p>
            <a:fld id="{8C3D0E04-7EED-4935-AAFA-F1C7031611E0}" type="slidenum">
              <a:rPr lang="en-US" smtClean="0"/>
              <a:t>‹#›</a:t>
            </a:fld>
            <a:endParaRPr lang="en-US"/>
          </a:p>
        </p:txBody>
      </p:sp>
      <p:sp>
        <p:nvSpPr>
          <p:cNvPr id="10" name="Title Placeholder 1">
            <a:extLst>
              <a:ext uri="{FF2B5EF4-FFF2-40B4-BE49-F238E27FC236}">
                <a16:creationId xmlns:a16="http://schemas.microsoft.com/office/drawing/2014/main" id="{E7ABD1C6-A6D7-7D44-0A1B-C391641EC58F}"/>
              </a:ext>
            </a:extLst>
          </p:cNvPr>
          <p:cNvSpPr>
            <a:spLocks noGrp="1"/>
          </p:cNvSpPr>
          <p:nvPr>
            <p:ph type="title"/>
          </p:nvPr>
        </p:nvSpPr>
        <p:spPr>
          <a:xfrm>
            <a:off x="838200" y="365126"/>
            <a:ext cx="10515600" cy="66780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65647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3C135-F515-6538-85B9-2E6244706A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C26CCC-1201-3E86-6D50-50B2EF86169C}"/>
              </a:ext>
            </a:extLst>
          </p:cNvPr>
          <p:cNvSpPr>
            <a:spLocks noGrp="1"/>
          </p:cNvSpPr>
          <p:nvPr>
            <p:ph type="dt" sz="half" idx="10"/>
          </p:nvPr>
        </p:nvSpPr>
        <p:spPr/>
        <p:txBody>
          <a:bodyPr/>
          <a:lstStyle/>
          <a:p>
            <a:r>
              <a:rPr lang="en-US"/>
              <a:t>20 Sept 2024 - </a:t>
            </a:r>
          </a:p>
        </p:txBody>
      </p:sp>
      <p:sp>
        <p:nvSpPr>
          <p:cNvPr id="4" name="Footer Placeholder 3">
            <a:extLst>
              <a:ext uri="{FF2B5EF4-FFF2-40B4-BE49-F238E27FC236}">
                <a16:creationId xmlns:a16="http://schemas.microsoft.com/office/drawing/2014/main" id="{FCBF185C-4C48-4416-4BFD-3DAD093ACC03}"/>
              </a:ext>
            </a:extLst>
          </p:cNvPr>
          <p:cNvSpPr>
            <a:spLocks noGrp="1"/>
          </p:cNvSpPr>
          <p:nvPr>
            <p:ph type="ftr" sz="quarter" idx="11"/>
          </p:nvPr>
        </p:nvSpPr>
        <p:spPr/>
        <p:txBody>
          <a:bodyPr/>
          <a:lstStyle/>
          <a:p>
            <a:r>
              <a:rPr lang="it-IT"/>
              <a:t>Accel. Technology - Lucio Rossi @ LCF24-SISSA-Trieste</a:t>
            </a:r>
            <a:endParaRPr lang="en-US"/>
          </a:p>
        </p:txBody>
      </p:sp>
      <p:sp>
        <p:nvSpPr>
          <p:cNvPr id="5" name="Slide Number Placeholder 4">
            <a:extLst>
              <a:ext uri="{FF2B5EF4-FFF2-40B4-BE49-F238E27FC236}">
                <a16:creationId xmlns:a16="http://schemas.microsoft.com/office/drawing/2014/main" id="{FA02EECB-E1A1-2A8B-071A-E094C8D3825E}"/>
              </a:ext>
            </a:extLst>
          </p:cNvPr>
          <p:cNvSpPr>
            <a:spLocks noGrp="1"/>
          </p:cNvSpPr>
          <p:nvPr>
            <p:ph type="sldNum" sz="quarter" idx="12"/>
          </p:nvPr>
        </p:nvSpPr>
        <p:spPr/>
        <p:txBody>
          <a:bodyPr/>
          <a:lstStyle/>
          <a:p>
            <a:fld id="{8C3D0E04-7EED-4935-AAFA-F1C7031611E0}" type="slidenum">
              <a:rPr lang="en-US" smtClean="0"/>
              <a:t>‹#›</a:t>
            </a:fld>
            <a:endParaRPr lang="en-US"/>
          </a:p>
        </p:txBody>
      </p:sp>
    </p:spTree>
    <p:extLst>
      <p:ext uri="{BB962C8B-B14F-4D97-AF65-F5344CB8AC3E}">
        <p14:creationId xmlns:p14="http://schemas.microsoft.com/office/powerpoint/2010/main" val="3414050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47007-9448-F42E-BAD7-2B35C685CAE5}"/>
              </a:ext>
            </a:extLst>
          </p:cNvPr>
          <p:cNvSpPr>
            <a:spLocks noGrp="1"/>
          </p:cNvSpPr>
          <p:nvPr>
            <p:ph type="dt" sz="half" idx="10"/>
          </p:nvPr>
        </p:nvSpPr>
        <p:spPr/>
        <p:txBody>
          <a:bodyPr/>
          <a:lstStyle/>
          <a:p>
            <a:r>
              <a:rPr lang="en-US"/>
              <a:t>20 Sept 2024 - </a:t>
            </a:r>
          </a:p>
        </p:txBody>
      </p:sp>
      <p:sp>
        <p:nvSpPr>
          <p:cNvPr id="3" name="Footer Placeholder 2">
            <a:extLst>
              <a:ext uri="{FF2B5EF4-FFF2-40B4-BE49-F238E27FC236}">
                <a16:creationId xmlns:a16="http://schemas.microsoft.com/office/drawing/2014/main" id="{4D8C371A-23F5-1117-2E45-3D591D85B3B5}"/>
              </a:ext>
            </a:extLst>
          </p:cNvPr>
          <p:cNvSpPr>
            <a:spLocks noGrp="1"/>
          </p:cNvSpPr>
          <p:nvPr>
            <p:ph type="ftr" sz="quarter" idx="11"/>
          </p:nvPr>
        </p:nvSpPr>
        <p:spPr/>
        <p:txBody>
          <a:bodyPr/>
          <a:lstStyle/>
          <a:p>
            <a:r>
              <a:rPr lang="it-IT"/>
              <a:t>Accel. Technology - Lucio Rossi @ LCF24-SISSA-Trieste</a:t>
            </a:r>
            <a:endParaRPr lang="en-US"/>
          </a:p>
        </p:txBody>
      </p:sp>
      <p:sp>
        <p:nvSpPr>
          <p:cNvPr id="4" name="Slide Number Placeholder 3">
            <a:extLst>
              <a:ext uri="{FF2B5EF4-FFF2-40B4-BE49-F238E27FC236}">
                <a16:creationId xmlns:a16="http://schemas.microsoft.com/office/drawing/2014/main" id="{C5EC97F5-05E9-263E-B74B-F7BDCD0BF7A8}"/>
              </a:ext>
            </a:extLst>
          </p:cNvPr>
          <p:cNvSpPr>
            <a:spLocks noGrp="1"/>
          </p:cNvSpPr>
          <p:nvPr>
            <p:ph type="sldNum" sz="quarter" idx="12"/>
          </p:nvPr>
        </p:nvSpPr>
        <p:spPr/>
        <p:txBody>
          <a:bodyPr/>
          <a:lstStyle/>
          <a:p>
            <a:fld id="{8C3D0E04-7EED-4935-AAFA-F1C7031611E0}" type="slidenum">
              <a:rPr lang="en-US" smtClean="0"/>
              <a:t>‹#›</a:t>
            </a:fld>
            <a:endParaRPr lang="en-US"/>
          </a:p>
        </p:txBody>
      </p:sp>
    </p:spTree>
    <p:extLst>
      <p:ext uri="{BB962C8B-B14F-4D97-AF65-F5344CB8AC3E}">
        <p14:creationId xmlns:p14="http://schemas.microsoft.com/office/powerpoint/2010/main" val="1144228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4729-3F07-836A-5BF9-0156796CA44A}"/>
              </a:ext>
            </a:extLst>
          </p:cNvPr>
          <p:cNvSpPr>
            <a:spLocks noGrp="1"/>
          </p:cNvSpPr>
          <p:nvPr>
            <p:ph type="title"/>
          </p:nvPr>
        </p:nvSpPr>
        <p:spPr>
          <a:xfrm>
            <a:off x="839788" y="457200"/>
            <a:ext cx="3932237" cy="1112838"/>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ACE6C1A-D88E-F996-0EE0-A917E3C3962E}"/>
              </a:ext>
            </a:extLst>
          </p:cNvPr>
          <p:cNvSpPr>
            <a:spLocks noGrp="1"/>
          </p:cNvSpPr>
          <p:nvPr>
            <p:ph idx="1"/>
          </p:nvPr>
        </p:nvSpPr>
        <p:spPr>
          <a:xfrm>
            <a:off x="5183188" y="499533"/>
            <a:ext cx="6172200" cy="536151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2302396-E4A2-027D-E689-674A8547C8BE}"/>
              </a:ext>
            </a:extLst>
          </p:cNvPr>
          <p:cNvSpPr>
            <a:spLocks noGrp="1"/>
          </p:cNvSpPr>
          <p:nvPr>
            <p:ph type="body" sz="half" idx="2"/>
          </p:nvPr>
        </p:nvSpPr>
        <p:spPr>
          <a:xfrm>
            <a:off x="839788" y="1570038"/>
            <a:ext cx="3932237" cy="4298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E34A100-184F-791C-6083-D2172A9E2947}"/>
              </a:ext>
            </a:extLst>
          </p:cNvPr>
          <p:cNvSpPr>
            <a:spLocks noGrp="1"/>
          </p:cNvSpPr>
          <p:nvPr>
            <p:ph type="dt" sz="half" idx="10"/>
          </p:nvPr>
        </p:nvSpPr>
        <p:spPr/>
        <p:txBody>
          <a:bodyPr/>
          <a:lstStyle/>
          <a:p>
            <a:r>
              <a:rPr lang="en-US"/>
              <a:t>20 Sept 2024 - </a:t>
            </a:r>
          </a:p>
        </p:txBody>
      </p:sp>
      <p:sp>
        <p:nvSpPr>
          <p:cNvPr id="6" name="Footer Placeholder 5">
            <a:extLst>
              <a:ext uri="{FF2B5EF4-FFF2-40B4-BE49-F238E27FC236}">
                <a16:creationId xmlns:a16="http://schemas.microsoft.com/office/drawing/2014/main" id="{C7280242-4D8E-1AC7-3916-29A99C60C93F}"/>
              </a:ext>
            </a:extLst>
          </p:cNvPr>
          <p:cNvSpPr>
            <a:spLocks noGrp="1"/>
          </p:cNvSpPr>
          <p:nvPr>
            <p:ph type="ftr" sz="quarter" idx="11"/>
          </p:nvPr>
        </p:nvSpPr>
        <p:spPr/>
        <p:txBody>
          <a:bodyPr/>
          <a:lstStyle/>
          <a:p>
            <a:r>
              <a:rPr lang="it-IT"/>
              <a:t>Accel. Technology - Lucio Rossi @ LCF24-SISSA-Trieste</a:t>
            </a:r>
            <a:endParaRPr lang="en-US"/>
          </a:p>
        </p:txBody>
      </p:sp>
      <p:sp>
        <p:nvSpPr>
          <p:cNvPr id="7" name="Slide Number Placeholder 6">
            <a:extLst>
              <a:ext uri="{FF2B5EF4-FFF2-40B4-BE49-F238E27FC236}">
                <a16:creationId xmlns:a16="http://schemas.microsoft.com/office/drawing/2014/main" id="{FD1E2E2C-1E94-4D32-A01B-694775B53C2E}"/>
              </a:ext>
            </a:extLst>
          </p:cNvPr>
          <p:cNvSpPr>
            <a:spLocks noGrp="1"/>
          </p:cNvSpPr>
          <p:nvPr>
            <p:ph type="sldNum" sz="quarter" idx="12"/>
          </p:nvPr>
        </p:nvSpPr>
        <p:spPr/>
        <p:txBody>
          <a:bodyPr/>
          <a:lstStyle/>
          <a:p>
            <a:fld id="{8C3D0E04-7EED-4935-AAFA-F1C7031611E0}" type="slidenum">
              <a:rPr lang="en-US" smtClean="0"/>
              <a:t>‹#›</a:t>
            </a:fld>
            <a:endParaRPr lang="en-US"/>
          </a:p>
        </p:txBody>
      </p:sp>
    </p:spTree>
    <p:extLst>
      <p:ext uri="{BB962C8B-B14F-4D97-AF65-F5344CB8AC3E}">
        <p14:creationId xmlns:p14="http://schemas.microsoft.com/office/powerpoint/2010/main" val="3407662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3C69BC-9576-1326-EDB4-4CDEA3509F60}"/>
              </a:ext>
            </a:extLst>
          </p:cNvPr>
          <p:cNvSpPr>
            <a:spLocks noGrp="1"/>
          </p:cNvSpPr>
          <p:nvPr>
            <p:ph type="pic" idx="1"/>
          </p:nvPr>
        </p:nvSpPr>
        <p:spPr>
          <a:xfrm>
            <a:off x="5183188" y="1515533"/>
            <a:ext cx="6172200" cy="43455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FE05929-64A6-BE19-7C5D-834FEF1F6786}"/>
              </a:ext>
            </a:extLst>
          </p:cNvPr>
          <p:cNvSpPr>
            <a:spLocks noGrp="1"/>
          </p:cNvSpPr>
          <p:nvPr>
            <p:ph type="body" sz="half" idx="2"/>
          </p:nvPr>
        </p:nvSpPr>
        <p:spPr>
          <a:xfrm>
            <a:off x="836612" y="1507066"/>
            <a:ext cx="3932237" cy="43534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BFCCF0F-3FBD-4B5D-307E-E06B08BB385F}"/>
              </a:ext>
            </a:extLst>
          </p:cNvPr>
          <p:cNvSpPr>
            <a:spLocks noGrp="1"/>
          </p:cNvSpPr>
          <p:nvPr>
            <p:ph type="dt" sz="half" idx="10"/>
          </p:nvPr>
        </p:nvSpPr>
        <p:spPr/>
        <p:txBody>
          <a:bodyPr/>
          <a:lstStyle/>
          <a:p>
            <a:r>
              <a:rPr lang="en-US"/>
              <a:t>20 Sept 2024 - </a:t>
            </a:r>
          </a:p>
        </p:txBody>
      </p:sp>
      <p:sp>
        <p:nvSpPr>
          <p:cNvPr id="6" name="Footer Placeholder 5">
            <a:extLst>
              <a:ext uri="{FF2B5EF4-FFF2-40B4-BE49-F238E27FC236}">
                <a16:creationId xmlns:a16="http://schemas.microsoft.com/office/drawing/2014/main" id="{CF971B6A-C2FA-30C5-7270-F9647F3E5628}"/>
              </a:ext>
            </a:extLst>
          </p:cNvPr>
          <p:cNvSpPr>
            <a:spLocks noGrp="1"/>
          </p:cNvSpPr>
          <p:nvPr>
            <p:ph type="ftr" sz="quarter" idx="11"/>
          </p:nvPr>
        </p:nvSpPr>
        <p:spPr/>
        <p:txBody>
          <a:bodyPr/>
          <a:lstStyle/>
          <a:p>
            <a:r>
              <a:rPr lang="it-IT"/>
              <a:t>Accel. Technology - Lucio Rossi @ LCF24-SISSA-Trieste</a:t>
            </a:r>
            <a:endParaRPr lang="en-US"/>
          </a:p>
        </p:txBody>
      </p:sp>
      <p:sp>
        <p:nvSpPr>
          <p:cNvPr id="7" name="Slide Number Placeholder 6">
            <a:extLst>
              <a:ext uri="{FF2B5EF4-FFF2-40B4-BE49-F238E27FC236}">
                <a16:creationId xmlns:a16="http://schemas.microsoft.com/office/drawing/2014/main" id="{CE4BDFF5-228F-1316-4FE6-0B88D5CAB9C7}"/>
              </a:ext>
            </a:extLst>
          </p:cNvPr>
          <p:cNvSpPr>
            <a:spLocks noGrp="1"/>
          </p:cNvSpPr>
          <p:nvPr>
            <p:ph type="sldNum" sz="quarter" idx="12"/>
          </p:nvPr>
        </p:nvSpPr>
        <p:spPr/>
        <p:txBody>
          <a:bodyPr/>
          <a:lstStyle/>
          <a:p>
            <a:fld id="{8C3D0E04-7EED-4935-AAFA-F1C7031611E0}" type="slidenum">
              <a:rPr lang="en-US" smtClean="0"/>
              <a:t>‹#›</a:t>
            </a:fld>
            <a:endParaRPr lang="en-US"/>
          </a:p>
        </p:txBody>
      </p:sp>
      <p:sp>
        <p:nvSpPr>
          <p:cNvPr id="8" name="Title 1">
            <a:extLst>
              <a:ext uri="{FF2B5EF4-FFF2-40B4-BE49-F238E27FC236}">
                <a16:creationId xmlns:a16="http://schemas.microsoft.com/office/drawing/2014/main" id="{4EC34863-459E-F762-9785-2152EC68F64F}"/>
              </a:ext>
            </a:extLst>
          </p:cNvPr>
          <p:cNvSpPr>
            <a:spLocks noGrp="1"/>
          </p:cNvSpPr>
          <p:nvPr>
            <p:ph type="title"/>
          </p:nvPr>
        </p:nvSpPr>
        <p:spPr>
          <a:xfrm>
            <a:off x="838200" y="365126"/>
            <a:ext cx="10515600" cy="667808"/>
          </a:xfrm>
        </p:spPr>
        <p:txBody>
          <a:bodyPr/>
          <a:lstStyle/>
          <a:p>
            <a:r>
              <a:rPr lang="en-US"/>
              <a:t>Click to edit Master title style</a:t>
            </a:r>
          </a:p>
        </p:txBody>
      </p:sp>
    </p:spTree>
    <p:extLst>
      <p:ext uri="{BB962C8B-B14F-4D97-AF65-F5344CB8AC3E}">
        <p14:creationId xmlns:p14="http://schemas.microsoft.com/office/powerpoint/2010/main" val="3650766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E0692-E9AA-2709-0D3A-6444127DB9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4BB3C-9634-1309-D987-EE8A7B512B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07758-03AE-A6B4-1FC8-51C83B805D21}"/>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85A89650-08D3-078F-6EA1-5089F5CADA21}"/>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6DB2CAFB-ED29-318E-5139-CE521B0D275E}"/>
              </a:ext>
            </a:extLst>
          </p:cNvPr>
          <p:cNvSpPr>
            <a:spLocks noGrp="1"/>
          </p:cNvSpPr>
          <p:nvPr>
            <p:ph type="sldNum" sz="quarter" idx="12"/>
          </p:nvPr>
        </p:nvSpPr>
        <p:spPr/>
        <p:txBody>
          <a:bodyPr/>
          <a:lstStyle/>
          <a:p>
            <a:fld id="{8C3D0E04-7EED-4935-AAFA-F1C7031611E0}" type="slidenum">
              <a:rPr lang="en-US" smtClean="0"/>
              <a:t>‹#›</a:t>
            </a:fld>
            <a:endParaRPr lang="en-US"/>
          </a:p>
        </p:txBody>
      </p:sp>
    </p:spTree>
    <p:extLst>
      <p:ext uri="{BB962C8B-B14F-4D97-AF65-F5344CB8AC3E}">
        <p14:creationId xmlns:p14="http://schemas.microsoft.com/office/powerpoint/2010/main" val="3634235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AD0BDC-E80A-1238-A132-9BC8FFC36E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EC9113-947A-3934-79E1-EF5E5FCAF0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F59DD-9767-9844-EEA3-996242BBC60D}"/>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63DDBF9D-B3BE-0A8F-2E42-9E29E051D27E}"/>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1C4A35F9-31A7-D5DE-FFB5-1F6FAF59ED0D}"/>
              </a:ext>
            </a:extLst>
          </p:cNvPr>
          <p:cNvSpPr>
            <a:spLocks noGrp="1"/>
          </p:cNvSpPr>
          <p:nvPr>
            <p:ph type="sldNum" sz="quarter" idx="12"/>
          </p:nvPr>
        </p:nvSpPr>
        <p:spPr/>
        <p:txBody>
          <a:bodyPr/>
          <a:lstStyle/>
          <a:p>
            <a:fld id="{8C3D0E04-7EED-4935-AAFA-F1C7031611E0}" type="slidenum">
              <a:rPr lang="en-US" smtClean="0"/>
              <a:t>‹#›</a:t>
            </a:fld>
            <a:endParaRPr lang="en-US"/>
          </a:p>
        </p:txBody>
      </p:sp>
    </p:spTree>
    <p:extLst>
      <p:ext uri="{BB962C8B-B14F-4D97-AF65-F5344CB8AC3E}">
        <p14:creationId xmlns:p14="http://schemas.microsoft.com/office/powerpoint/2010/main" val="197285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el och punkter copy">
    <p:spTree>
      <p:nvGrpSpPr>
        <p:cNvPr id="1" name=""/>
        <p:cNvGrpSpPr/>
        <p:nvPr/>
      </p:nvGrpSpPr>
      <p:grpSpPr>
        <a:xfrm>
          <a:off x="0" y="0"/>
          <a:ext cx="0" cy="0"/>
          <a:chOff x="0" y="0"/>
          <a:chExt cx="0" cy="0"/>
        </a:xfrm>
      </p:grpSpPr>
      <p:sp>
        <p:nvSpPr>
          <p:cNvPr id="23" name="Rectangle"/>
          <p:cNvSpPr/>
          <p:nvPr/>
        </p:nvSpPr>
        <p:spPr>
          <a:xfrm>
            <a:off x="-1787" y="6580774"/>
            <a:ext cx="12195573" cy="279661"/>
          </a:xfrm>
          <a:prstGeom prst="rect">
            <a:avLst/>
          </a:prstGeom>
          <a:solidFill>
            <a:srgbClr val="0053A1"/>
          </a:solidFill>
          <a:ln w="12700">
            <a:miter lim="400000"/>
          </a:ln>
          <a:effectLst>
            <a:outerShdw blurRad="50800" dist="25400" dir="5400000" rotWithShape="0">
              <a:srgbClr val="000000">
                <a:alpha val="50000"/>
              </a:srgbClr>
            </a:outerShdw>
          </a:effectLst>
        </p:spPr>
        <p:txBody>
          <a:bodyPr lIns="35719" tIns="35719" rIns="35719" bIns="35719"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2800"/>
          </a:p>
        </p:txBody>
      </p:sp>
      <p:pic>
        <p:nvPicPr>
          <p:cNvPr id="24" name="LogoBadge-01.jpg" descr="LogoBadge-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7516" y="261275"/>
            <a:ext cx="784638" cy="784638"/>
          </a:xfrm>
          <a:prstGeom prst="rect">
            <a:avLst/>
          </a:prstGeom>
          <a:ln w="12700">
            <a:miter lim="400000"/>
          </a:ln>
        </p:spPr>
      </p:pic>
      <p:pic>
        <p:nvPicPr>
          <p:cNvPr id="25" name="CLIC-Logo-Color-72.png" descr="CLIC-Logo-Color-72.png"/>
          <p:cNvPicPr>
            <a:picLocks noChangeAspect="1"/>
          </p:cNvPicPr>
          <p:nvPr/>
        </p:nvPicPr>
        <p:blipFill>
          <a:blip r:embed="rId3"/>
          <a:stretch>
            <a:fillRect/>
          </a:stretch>
        </p:blipFill>
        <p:spPr>
          <a:xfrm>
            <a:off x="13005" y="58706"/>
            <a:ext cx="1189776" cy="1189776"/>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a:spLocks noGrp="1"/>
          </p:cNvSpPr>
          <p:nvPr>
            <p:ph type="title"/>
          </p:nvPr>
        </p:nvSpPr>
        <p:spPr>
          <a:xfrm>
            <a:off x="2416969" y="184944"/>
            <a:ext cx="7358063" cy="950000"/>
          </a:xfrm>
          <a:prstGeom prst="rect">
            <a:avLst/>
          </a:prstGeom>
        </p:spPr>
        <p:txBody>
          <a:bodyPr/>
          <a:lstStyle>
            <a:lvl1pPr>
              <a:defRPr sz="3750"/>
            </a:lvl1pPr>
          </a:lstStyle>
          <a:p>
            <a:r>
              <a:t>Title Text</a:t>
            </a:r>
          </a:p>
        </p:txBody>
      </p:sp>
      <p:sp>
        <p:nvSpPr>
          <p:cNvPr id="2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 name="Spåtind 2020 / Rickard Ström lars.rickard.stroem@cern.ch">
            <a:extLst>
              <a:ext uri="{FF2B5EF4-FFF2-40B4-BE49-F238E27FC236}">
                <a16:creationId xmlns:a16="http://schemas.microsoft.com/office/drawing/2014/main" id="{5365C5F0-D50E-A44D-BD74-3F5190D55AD1}"/>
              </a:ext>
            </a:extLst>
          </p:cNvPr>
          <p:cNvSpPr txBox="1"/>
          <p:nvPr userDrawn="1"/>
        </p:nvSpPr>
        <p:spPr>
          <a:xfrm>
            <a:off x="5494088" y="6584508"/>
            <a:ext cx="1203856" cy="272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a:defRPr sz="2600">
                <a:solidFill>
                  <a:srgbClr val="FFFFFF"/>
                </a:solidFill>
              </a:defRPr>
            </a:pPr>
            <a:r>
              <a:rPr lang="en-US" sz="1300" dirty="0"/>
              <a:t>CLIC / Stapnes</a:t>
            </a:r>
            <a:endParaRPr lang="en-US" sz="1300" dirty="0">
              <a:hlinkClick r:id="rId4"/>
            </a:endParaRPr>
          </a:p>
        </p:txBody>
      </p:sp>
    </p:spTree>
    <p:extLst>
      <p:ext uri="{BB962C8B-B14F-4D97-AF65-F5344CB8AC3E}">
        <p14:creationId xmlns:p14="http://schemas.microsoft.com/office/powerpoint/2010/main" val="285838526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989" y="1316736"/>
            <a:ext cx="11376024" cy="4884039"/>
          </a:xfrm>
        </p:spPr>
        <p:txBody>
          <a:bodyPr/>
          <a:lstStyle>
            <a:lvl1pPr>
              <a:defRPr>
                <a:solidFill>
                  <a:schemeClr val="tx1"/>
                </a:solidFill>
              </a:defRPr>
            </a:lvl1pPr>
            <a:lvl2pPr marL="324000" indent="-324000">
              <a:buFont typeface="Arial" charset="0"/>
              <a:buChar char="•"/>
              <a:tabLst/>
              <a:defRPr sz="1800">
                <a:solidFill>
                  <a:schemeClr val="tx1"/>
                </a:solidFill>
              </a:defRPr>
            </a:lvl2pPr>
            <a:lvl3pPr marL="648000" indent="-324000">
              <a:buSzPct val="100000"/>
              <a:buFont typeface="Arial" panose="020B0604020202020204" pitchFamily="34" charset="0"/>
              <a:buChar char="•"/>
              <a:tabLst/>
              <a:defRPr>
                <a:solidFill>
                  <a:schemeClr val="tx1"/>
                </a:solidFill>
              </a:defRPr>
            </a:lvl3pPr>
            <a:lvl4pPr marL="972000" indent="-324000">
              <a:buSzPct val="100000"/>
              <a:buFont typeface="Arial" charset="0"/>
              <a:buChar char="•"/>
              <a:tabLst/>
              <a:defRPr>
                <a:solidFill>
                  <a:schemeClr val="tx1"/>
                </a:solidFill>
              </a:defRPr>
            </a:lvl4pPr>
            <a:lvl5pPr marL="2057400" indent="-228600">
              <a:buSzPct val="100000"/>
              <a:buFont typeface="Arial" charset="0"/>
              <a:buChar char="•"/>
              <a:defRPr>
                <a:solidFill>
                  <a:schemeClr val="tx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407988" y="373593"/>
            <a:ext cx="11376025" cy="531663"/>
          </a:xfrm>
        </p:spPr>
        <p:txBody>
          <a:bodyPr/>
          <a:lstStyle/>
          <a:p>
            <a:r>
              <a:rPr lang="en-GB"/>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a:xfrm>
            <a:off x="11107546" y="6356350"/>
            <a:ext cx="681254" cy="365125"/>
          </a:xfrm>
          <a:prstGeom prst="rect">
            <a:avLst/>
          </a:prstGeom>
        </p:spPr>
        <p:txBody>
          <a:bodyPr/>
          <a:lstStyle/>
          <a:p>
            <a:fld id="{36B5EA5A-BC32-A742-B11B-8E7414D5B535}" type="slidenum">
              <a:rPr lang="en-US" smtClean="0"/>
              <a:pPr/>
              <a:t>‹#›</a:t>
            </a:fld>
            <a:endParaRPr lang="en-US"/>
          </a:p>
        </p:txBody>
      </p:sp>
    </p:spTree>
    <p:extLst>
      <p:ext uri="{BB962C8B-B14F-4D97-AF65-F5344CB8AC3E}">
        <p14:creationId xmlns:p14="http://schemas.microsoft.com/office/powerpoint/2010/main" val="302430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3B5A-339B-5EF2-2A70-D2A6278883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E4578-8B72-E864-D43A-265753C07F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ACDF51-E62F-CF5D-2384-F7AE0AD44B72}"/>
              </a:ext>
            </a:extLst>
          </p:cNvPr>
          <p:cNvSpPr>
            <a:spLocks noGrp="1"/>
          </p:cNvSpPr>
          <p:nvPr>
            <p:ph type="dt" sz="half" idx="10"/>
          </p:nvPr>
        </p:nvSpPr>
        <p:spPr/>
        <p:txBody>
          <a:bodyPr/>
          <a:lstStyle/>
          <a:p>
            <a:r>
              <a:rPr lang="en-US"/>
              <a:t>20 Sept 2024 - </a:t>
            </a:r>
          </a:p>
        </p:txBody>
      </p:sp>
      <p:sp>
        <p:nvSpPr>
          <p:cNvPr id="5" name="Footer Placeholder 4">
            <a:extLst>
              <a:ext uri="{FF2B5EF4-FFF2-40B4-BE49-F238E27FC236}">
                <a16:creationId xmlns:a16="http://schemas.microsoft.com/office/drawing/2014/main" id="{3EC412A0-A0FC-1397-D9DE-44085866A5EA}"/>
              </a:ext>
            </a:extLst>
          </p:cNvPr>
          <p:cNvSpPr>
            <a:spLocks noGrp="1"/>
          </p:cNvSpPr>
          <p:nvPr>
            <p:ph type="ftr" sz="quarter" idx="11"/>
          </p:nvPr>
        </p:nvSpPr>
        <p:spPr/>
        <p:txBody>
          <a:body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0AE8F93D-F614-94E9-19EA-4AA117098036}"/>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3881909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US"/>
              <a:t>20 Sept 2024 - </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it-IT"/>
              <a:t>Accel. Technology - Lucio Rossi @ LCF24-SISSA-Trieste</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382082019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605103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el och punkter copy">
    <p:spTree>
      <p:nvGrpSpPr>
        <p:cNvPr id="1" name=""/>
        <p:cNvGrpSpPr/>
        <p:nvPr/>
      </p:nvGrpSpPr>
      <p:grpSpPr>
        <a:xfrm>
          <a:off x="0" y="0"/>
          <a:ext cx="0" cy="0"/>
          <a:chOff x="0" y="0"/>
          <a:chExt cx="0" cy="0"/>
        </a:xfrm>
      </p:grpSpPr>
      <p:sp>
        <p:nvSpPr>
          <p:cNvPr id="23" name="Rectangle"/>
          <p:cNvSpPr/>
          <p:nvPr/>
        </p:nvSpPr>
        <p:spPr>
          <a:xfrm>
            <a:off x="-1787" y="6580776"/>
            <a:ext cx="12195573" cy="279661"/>
          </a:xfrm>
          <a:prstGeom prst="rect">
            <a:avLst/>
          </a:prstGeom>
          <a:solidFill>
            <a:srgbClr val="0053A1"/>
          </a:solidFill>
          <a:ln w="12700">
            <a:miter lim="400000"/>
          </a:ln>
          <a:effectLst>
            <a:outerShdw blurRad="50800" dist="25400" dir="5400000" rotWithShape="0">
              <a:srgbClr val="000000">
                <a:alpha val="50000"/>
              </a:srgbClr>
            </a:outerShdw>
          </a:effectLst>
        </p:spPr>
        <p:txBody>
          <a:bodyPr lIns="26789" tIns="26789" rIns="26789" bIns="26789"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2100"/>
          </a:p>
        </p:txBody>
      </p:sp>
      <p:pic>
        <p:nvPicPr>
          <p:cNvPr id="24" name="LogoBadge-01.jpg" descr="LogoBadge-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7517" y="261275"/>
            <a:ext cx="784639" cy="784638"/>
          </a:xfrm>
          <a:prstGeom prst="rect">
            <a:avLst/>
          </a:prstGeom>
          <a:ln w="12700">
            <a:miter lim="400000"/>
          </a:ln>
        </p:spPr>
      </p:pic>
      <p:pic>
        <p:nvPicPr>
          <p:cNvPr id="25" name="CLIC-Logo-Color-72.png" descr="CLIC-Logo-Color-7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05" y="58706"/>
            <a:ext cx="1189776" cy="1189776"/>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lvl1pPr>
              <a:defRPr sz="1250">
                <a:latin typeface="+mn-lt"/>
              </a:defRPr>
            </a:lvl1pPr>
          </a:lstStyle>
          <a:p>
            <a:fld id="{86CB4B4D-7CA3-9044-876B-883B54F8677D}" type="slidenum">
              <a:rPr lang="en-US" smtClean="0"/>
              <a:pPr/>
              <a:t>‹#›</a:t>
            </a:fld>
            <a:endParaRPr lang="en-US"/>
          </a:p>
        </p:txBody>
      </p:sp>
      <p:sp>
        <p:nvSpPr>
          <p:cNvPr id="27" name="Title Text"/>
          <p:cNvSpPr>
            <a:spLocks noGrp="1"/>
          </p:cNvSpPr>
          <p:nvPr>
            <p:ph type="title"/>
          </p:nvPr>
        </p:nvSpPr>
        <p:spPr>
          <a:xfrm>
            <a:off x="2416970" y="184944"/>
            <a:ext cx="7358063" cy="950000"/>
          </a:xfrm>
          <a:prstGeom prst="rect">
            <a:avLst/>
          </a:prstGeom>
        </p:spPr>
        <p:txBody>
          <a:bodyPr/>
          <a:lstStyle>
            <a:lvl1pPr>
              <a:defRPr sz="2813"/>
            </a:lvl1pPr>
          </a:lstStyle>
          <a:p>
            <a:r>
              <a:t>Title Text</a:t>
            </a:r>
          </a:p>
        </p:txBody>
      </p:sp>
      <p:sp>
        <p:nvSpPr>
          <p:cNvPr id="12" name="Spåtind 2020 / Rickard Ström lars.rickard.stroem@cern.ch">
            <a:extLst>
              <a:ext uri="{FF2B5EF4-FFF2-40B4-BE49-F238E27FC236}">
                <a16:creationId xmlns:a16="http://schemas.microsoft.com/office/drawing/2014/main" id="{70EDF471-1B2A-894B-BF7B-16367FB381D8}"/>
              </a:ext>
            </a:extLst>
          </p:cNvPr>
          <p:cNvSpPr txBox="1"/>
          <p:nvPr userDrawn="1"/>
        </p:nvSpPr>
        <p:spPr>
          <a:xfrm>
            <a:off x="5523133" y="6597374"/>
            <a:ext cx="1145747" cy="246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a:defRPr sz="2600">
                <a:solidFill>
                  <a:srgbClr val="FFFFFF"/>
                </a:solidFill>
              </a:defRPr>
            </a:pPr>
            <a:r>
              <a:rPr lang="en-US" sz="1250" dirty="0">
                <a:latin typeface="+mn-lt"/>
              </a:rPr>
              <a:t>CLIC / Stapnes</a:t>
            </a:r>
            <a:endParaRPr sz="1250" dirty="0">
              <a:latin typeface="+mn-lt"/>
              <a:hlinkClick r:id="rId4"/>
            </a:endParaRPr>
          </a:p>
        </p:txBody>
      </p:sp>
    </p:spTree>
    <p:extLst>
      <p:ext uri="{BB962C8B-B14F-4D97-AF65-F5344CB8AC3E}">
        <p14:creationId xmlns:p14="http://schemas.microsoft.com/office/powerpoint/2010/main" val="3094274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27" name="Shape 27"/>
          <p:cNvSpPr>
            <a:spLocks noGrp="1"/>
          </p:cNvSpPr>
          <p:nvPr>
            <p:ph type="sldNum" sz="quarter" idx="2"/>
          </p:nvPr>
        </p:nvSpPr>
        <p:spPr>
          <a:xfrm>
            <a:off x="11167728" y="6422774"/>
            <a:ext cx="414673" cy="409681"/>
          </a:xfrm>
          <a:prstGeom prst="rect">
            <a:avLst/>
          </a:prstGeom>
        </p:spPr>
        <p:txBody>
          <a:bodyPr lIns="65023" tIns="65023" rIns="65023" bIns="65023" anchor="ctr"/>
          <a:lstStyle>
            <a:lvl1pPr algn="r" defTabSz="1625623">
              <a:defRPr sz="2062">
                <a:solidFill>
                  <a:srgbClr val="8897BD"/>
                </a:solidFill>
                <a:latin typeface="Arial"/>
                <a:ea typeface="Arial"/>
                <a:cs typeface="Arial"/>
                <a:sym typeface="Arial"/>
              </a:defRPr>
            </a:lvl1pPr>
          </a:lstStyle>
          <a:p>
            <a:fld id="{86CB4B4D-7CA3-9044-876B-883B54F8677D}" type="slidenum">
              <a:t>‹#›</a:t>
            </a:fld>
            <a:endParaRPr/>
          </a:p>
        </p:txBody>
      </p:sp>
      <p:grpSp>
        <p:nvGrpSpPr>
          <p:cNvPr id="7" name="Group 6">
            <a:extLst>
              <a:ext uri="{FF2B5EF4-FFF2-40B4-BE49-F238E27FC236}">
                <a16:creationId xmlns:a16="http://schemas.microsoft.com/office/drawing/2014/main" id="{9B05B011-E790-4F5F-AA0E-76F56F7E064A}"/>
              </a:ext>
            </a:extLst>
          </p:cNvPr>
          <p:cNvGrpSpPr/>
          <p:nvPr userDrawn="1"/>
        </p:nvGrpSpPr>
        <p:grpSpPr>
          <a:xfrm>
            <a:off x="0" y="6127159"/>
            <a:ext cx="12193503" cy="736633"/>
            <a:chOff x="-2139" y="7652748"/>
            <a:chExt cx="17342401" cy="1047656"/>
          </a:xfrm>
        </p:grpSpPr>
        <p:sp>
          <p:nvSpPr>
            <p:cNvPr id="3" name="Rectangle 2">
              <a:extLst>
                <a:ext uri="{FF2B5EF4-FFF2-40B4-BE49-F238E27FC236}">
                  <a16:creationId xmlns:a16="http://schemas.microsoft.com/office/drawing/2014/main" id="{5E11EB77-449A-4EA9-A7C6-9C8756166B77}"/>
                </a:ext>
              </a:extLst>
            </p:cNvPr>
            <p:cNvSpPr/>
            <p:nvPr userDrawn="1"/>
          </p:nvSpPr>
          <p:spPr>
            <a:xfrm>
              <a:off x="-1" y="7905298"/>
              <a:ext cx="17340263" cy="515150"/>
            </a:xfrm>
            <a:prstGeom prst="rect">
              <a:avLst/>
            </a:prstGeom>
            <a:solidFill>
              <a:srgbClr val="1E5AAE"/>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10751"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pic>
          <p:nvPicPr>
            <p:cNvPr id="5" name="Picture 4" descr="A picture containing text, clipart&#10;&#10;Description automatically generated">
              <a:extLst>
                <a:ext uri="{FF2B5EF4-FFF2-40B4-BE49-F238E27FC236}">
                  <a16:creationId xmlns:a16="http://schemas.microsoft.com/office/drawing/2014/main" id="{2DF36AF8-C9DD-4277-8B29-7EF113D16A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 y="7652748"/>
              <a:ext cx="1006482" cy="1047656"/>
            </a:xfrm>
            <a:prstGeom prst="rect">
              <a:avLst/>
            </a:prstGeom>
          </p:spPr>
        </p:pic>
      </p:grpSp>
      <p:sp>
        <p:nvSpPr>
          <p:cNvPr id="2" name="TextBox 1"/>
          <p:cNvSpPr txBox="1"/>
          <p:nvPr userDrawn="1"/>
        </p:nvSpPr>
        <p:spPr>
          <a:xfrm>
            <a:off x="4585662" y="6556016"/>
            <a:ext cx="96245"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95" rtl="0" fontAlgn="auto" latinLnBrk="0" hangingPunct="0">
              <a:lnSpc>
                <a:spcPct val="100000"/>
              </a:lnSpc>
              <a:spcBef>
                <a:spcPts val="0"/>
              </a:spcBef>
              <a:spcAft>
                <a:spcPts val="0"/>
              </a:spcAft>
              <a:buClrTx/>
              <a:buSzTx/>
              <a:buFontTx/>
              <a:buNone/>
              <a:tabLst/>
            </a:pPr>
            <a:endParaRPr kumimoji="0" lang="en-US" sz="3375" b="0" i="0" u="none" strike="noStrike" cap="none" spc="0" normalizeH="0" baseline="0" dirty="0">
              <a:ln>
                <a:noFill/>
              </a:ln>
              <a:solidFill>
                <a:srgbClr val="000000"/>
              </a:solidFill>
              <a:effectLst/>
              <a:uFillTx/>
              <a:latin typeface="+mn-lt"/>
              <a:ea typeface="+mn-ea"/>
              <a:cs typeface="+mn-cs"/>
              <a:sym typeface="Helvetica Light"/>
            </a:endParaRPr>
          </a:p>
        </p:txBody>
      </p:sp>
      <p:sp>
        <p:nvSpPr>
          <p:cNvPr id="28" name="Shape 28"/>
          <p:cNvSpPr/>
          <p:nvPr/>
        </p:nvSpPr>
        <p:spPr>
          <a:xfrm>
            <a:off x="847018" y="6367561"/>
            <a:ext cx="6174053" cy="355803"/>
          </a:xfrm>
          <a:prstGeom prst="rect">
            <a:avLst/>
          </a:prstGeom>
          <a:ln w="12700">
            <a:miter lim="400000"/>
          </a:ln>
          <a:extLst>
            <a:ext uri="{C572A759-6A51-4108-AA02-DFA0A04FC94B}">
              <ma14:wrappingTextBoxFlag xmlns:ma14="http://schemas.microsoft.com/office/mac/drawingml/2011/main" xmlns="" val="1"/>
            </a:ext>
          </a:extLst>
        </p:spPr>
        <p:txBody>
          <a:bodyPr wrap="square" lIns="47625" tIns="47625" rIns="47625" bIns="47625" anchor="ctr">
            <a:spAutoFit/>
          </a:bodyPr>
          <a:lstStyle>
            <a:lvl1pPr>
              <a:defRPr sz="1800">
                <a:solidFill>
                  <a:srgbClr val="FFFFFF"/>
                </a:solidFill>
              </a:defRPr>
            </a:lvl1pPr>
          </a:lstStyle>
          <a:p>
            <a:r>
              <a:rPr lang="fr-CH" sz="1687" dirty="0"/>
              <a:t>Lucio Rossi – </a:t>
            </a:r>
            <a:r>
              <a:rPr lang="fr-CH" sz="1687" dirty="0" err="1"/>
              <a:t>University</a:t>
            </a:r>
            <a:r>
              <a:rPr lang="fr-CH" sz="1687" dirty="0"/>
              <a:t> of Milan   - </a:t>
            </a:r>
            <a:r>
              <a:rPr lang="fr-CH" sz="1687" dirty="0" err="1"/>
              <a:t>Invited</a:t>
            </a:r>
            <a:r>
              <a:rPr lang="fr-CH" sz="1687" dirty="0"/>
              <a:t> talk at 107 </a:t>
            </a:r>
            <a:r>
              <a:rPr lang="fr-CH" sz="1687" dirty="0" err="1"/>
              <a:t>Congr</a:t>
            </a:r>
            <a:r>
              <a:rPr lang="fr-CH" sz="1687" dirty="0"/>
              <a:t>. SIF</a:t>
            </a:r>
            <a:endParaRPr sz="1687" dirty="0"/>
          </a:p>
        </p:txBody>
      </p:sp>
      <p:sp>
        <p:nvSpPr>
          <p:cNvPr id="29" name="Shape 29"/>
          <p:cNvSpPr/>
          <p:nvPr/>
        </p:nvSpPr>
        <p:spPr>
          <a:xfrm>
            <a:off x="8605659" y="6367561"/>
            <a:ext cx="1295868" cy="355803"/>
          </a:xfrm>
          <a:prstGeom prst="rect">
            <a:avLst/>
          </a:prstGeom>
          <a:ln w="12700">
            <a:miter lim="400000"/>
          </a:ln>
          <a:extLst>
            <a:ext uri="{C572A759-6A51-4108-AA02-DFA0A04FC94B}">
              <ma14:wrappingTextBoxFlag xmlns:ma14="http://schemas.microsoft.com/office/mac/drawingml/2011/main" xmlns="" val="1"/>
            </a:ext>
          </a:extLst>
        </p:spPr>
        <p:txBody>
          <a:bodyPr wrap="none" lIns="47625" tIns="47625" rIns="47625" bIns="47625" anchor="ctr">
            <a:spAutoFit/>
          </a:bodyPr>
          <a:lstStyle>
            <a:lvl1pPr>
              <a:defRPr sz="1800">
                <a:solidFill>
                  <a:srgbClr val="FFFFFF"/>
                </a:solidFill>
              </a:defRPr>
            </a:lvl1pPr>
          </a:lstStyle>
          <a:p>
            <a:r>
              <a:rPr lang="fr-CH" sz="1687" dirty="0"/>
              <a:t>17 Sept. 2021</a:t>
            </a:r>
            <a:endParaRPr sz="1687" dirty="0"/>
          </a:p>
        </p:txBody>
      </p:sp>
    </p:spTree>
    <p:extLst>
      <p:ext uri="{BB962C8B-B14F-4D97-AF65-F5344CB8AC3E}">
        <p14:creationId xmlns:p14="http://schemas.microsoft.com/office/powerpoint/2010/main" val="412946545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527381" y="6597352"/>
            <a:ext cx="9889099" cy="327552"/>
          </a:xfrm>
          <a:prstGeom prst="rect">
            <a:avLst/>
          </a:prstGeom>
        </p:spPr>
        <p:txBody>
          <a:bodyPr lIns="0" tIns="0" rIns="0" bIns="0"/>
          <a:lstStyle>
            <a:lvl1pPr algn="ctr">
              <a:defRPr sz="1600">
                <a:latin typeface="+mn-lt"/>
                <a:cs typeface="Arial Narrow"/>
              </a:defRPr>
            </a:lvl1pPr>
          </a:lstStyle>
          <a:p>
            <a:r>
              <a:rPr lang="it-IT"/>
              <a:t>Accel. Technology - Lucio Rossi @ LCF24-SISSA-Trieste</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5"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1606519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609600" y="1701800"/>
            <a:ext cx="11074400" cy="4714875"/>
          </a:xfrm>
          <a:prstGeom prst="rect">
            <a:avLst/>
          </a:prstGeom>
        </p:spPr>
        <p:txBody>
          <a:bodyPr/>
          <a:lstStyle>
            <a:lvl1pPr marL="457189" indent="-457189">
              <a:buClr>
                <a:schemeClr val="tx1"/>
              </a:buClr>
              <a:buFont typeface="Arial"/>
              <a:buChar char="•"/>
              <a:defRPr sz="2667">
                <a:solidFill>
                  <a:srgbClr val="000000"/>
                </a:solidFill>
                <a:latin typeface="+mn-lt"/>
              </a:defRPr>
            </a:lvl1pPr>
            <a:lvl2pPr marL="990575" indent="-380990">
              <a:buClr>
                <a:schemeClr val="tx1"/>
              </a:buClr>
              <a:buFont typeface="Arial"/>
              <a:buChar char="•"/>
              <a:defRPr sz="2667">
                <a:solidFill>
                  <a:srgbClr val="000000"/>
                </a:solidFill>
                <a:latin typeface="+mn-lt"/>
              </a:defRPr>
            </a:lvl2pPr>
            <a:lvl3pPr marL="1523962" indent="-304792">
              <a:buClr>
                <a:schemeClr val="tx1"/>
              </a:buClr>
              <a:buFont typeface="Arial"/>
              <a:buChar char="•"/>
              <a:defRPr sz="2667">
                <a:solidFill>
                  <a:srgbClr val="000000"/>
                </a:solidFill>
                <a:latin typeface="+mn-lt"/>
              </a:defRPr>
            </a:lvl3pPr>
            <a:lvl4pPr marL="2133547" indent="-304792">
              <a:buClr>
                <a:schemeClr val="tx1"/>
              </a:buClr>
              <a:buFont typeface="Arial"/>
              <a:buChar char="•"/>
              <a:defRPr sz="2667">
                <a:solidFill>
                  <a:srgbClr val="000000"/>
                </a:solidFill>
                <a:latin typeface="+mn-lt"/>
              </a:defRPr>
            </a:lvl4pPr>
            <a:lvl5pPr marL="2743131" indent="-304792">
              <a:buClr>
                <a:schemeClr val="tx1"/>
              </a:buClr>
              <a:buFont typeface="Arial"/>
              <a:buChar char="•"/>
              <a:defRPr sz="2667">
                <a:solidFill>
                  <a:srgbClr val="000000"/>
                </a:solidFill>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239349" y="6597353"/>
            <a:ext cx="10022251" cy="306687"/>
          </a:xfrm>
          <a:prstGeom prst="rect">
            <a:avLst/>
          </a:prstGeom>
        </p:spPr>
        <p:txBody>
          <a:bodyPr lIns="0" tIns="0" rIns="0" bIns="0"/>
          <a:lstStyle>
            <a:lvl1pPr algn="ctr">
              <a:defRPr sz="1600">
                <a:latin typeface="Arial Narrow"/>
                <a:cs typeface="Arial Narrow"/>
              </a:defRPr>
            </a:lvl1pPr>
          </a:lstStyle>
          <a:p>
            <a:r>
              <a:rPr lang="it-IT"/>
              <a:t>Accel. Technology - Lucio Rossi @ LCF24-SISSA-Trieste</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753567"/>
          </a:xfrm>
          <a:prstGeom prst="rect">
            <a:avLst/>
          </a:prstGeom>
        </p:spPr>
        <p:txBody>
          <a:bodyPr vert="horz" lIns="0" tIns="0" rIns="0" bIns="0"/>
          <a:lstStyle>
            <a:lvl1pPr>
              <a:defRPr sz="4800" b="0">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997189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609600" y="1701800"/>
            <a:ext cx="10972800" cy="4673600"/>
          </a:xfrm>
          <a:prstGeom prst="rect">
            <a:avLst/>
          </a:prstGeom>
        </p:spPr>
        <p:txBody>
          <a:bodyPr vert="horz"/>
          <a:lstStyle/>
          <a:p>
            <a:endParaRPr lang="en-GB"/>
          </a:p>
        </p:txBody>
      </p:sp>
      <p:sp>
        <p:nvSpPr>
          <p:cNvPr id="5"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it-IT"/>
              <a:t>Accel. Technology - Lucio Rossi @ LCF24-SISSA-Trieste</a:t>
            </a:r>
            <a:endParaRPr lang="en-GB" dirty="0"/>
          </a:p>
        </p:txBody>
      </p:sp>
      <p:sp>
        <p:nvSpPr>
          <p:cNvPr id="6"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2814306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
        <p:nvSpPr>
          <p:cNvPr id="4" name="Espace réservé pour une image  6"/>
          <p:cNvSpPr>
            <a:spLocks noGrp="1"/>
          </p:cNvSpPr>
          <p:nvPr>
            <p:ph type="pic" sz="quarter" idx="10"/>
          </p:nvPr>
        </p:nvSpPr>
        <p:spPr>
          <a:xfrm>
            <a:off x="609600" y="1701800"/>
            <a:ext cx="4978400" cy="4368801"/>
          </a:xfrm>
          <a:prstGeom prst="rect">
            <a:avLst/>
          </a:prstGeom>
        </p:spPr>
        <p:txBody>
          <a:bodyPr vert="horz"/>
          <a:lstStyle/>
          <a:p>
            <a:endParaRPr lang="en-GB" dirty="0"/>
          </a:p>
        </p:txBody>
      </p:sp>
      <p:sp>
        <p:nvSpPr>
          <p:cNvPr id="5" name="Espace réservé du texte 11"/>
          <p:cNvSpPr>
            <a:spLocks noGrp="1"/>
          </p:cNvSpPr>
          <p:nvPr>
            <p:ph type="body" sz="quarter" idx="11"/>
          </p:nvPr>
        </p:nvSpPr>
        <p:spPr>
          <a:xfrm>
            <a:off x="5791200" y="1701800"/>
            <a:ext cx="5892800" cy="4368800"/>
          </a:xfrm>
          <a:prstGeom prst="rect">
            <a:avLst/>
          </a:prstGeom>
        </p:spPr>
        <p:txBody>
          <a:bodyPr vert="horz"/>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it-IT"/>
              <a:t>Accel. Technology - Lucio Rossi @ LCF24-SISSA-Trieste</a:t>
            </a:r>
            <a:endParaRPr lang="en-GB" dirty="0"/>
          </a:p>
        </p:txBody>
      </p:sp>
      <p:sp>
        <p:nvSpPr>
          <p:cNvPr id="7"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Tree>
    <p:extLst>
      <p:ext uri="{BB962C8B-B14F-4D97-AF65-F5344CB8AC3E}">
        <p14:creationId xmlns:p14="http://schemas.microsoft.com/office/powerpoint/2010/main" val="1690984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Image 8" descr="MUON-Slide-graphBase-pagebottom.jpg"/>
          <p:cNvPicPr>
            <a:picLocks noChangeAspect="1"/>
          </p:cNvPicPr>
          <p:nvPr userDrawn="1"/>
        </p:nvPicPr>
        <p:blipFill>
          <a:blip r:embed="rId2"/>
          <a:stretch>
            <a:fillRect/>
          </a:stretch>
        </p:blipFill>
        <p:spPr>
          <a:xfrm>
            <a:off x="-16932" y="6273802"/>
            <a:ext cx="12192000" cy="677333"/>
          </a:xfrm>
          <a:prstGeom prst="rect">
            <a:avLst/>
          </a:prstGeom>
        </p:spPr>
      </p:pic>
      <p:sp>
        <p:nvSpPr>
          <p:cNvPr id="2" name="Title 1"/>
          <p:cNvSpPr>
            <a:spLocks noGrp="1"/>
          </p:cNvSpPr>
          <p:nvPr>
            <p:ph type="title"/>
          </p:nvPr>
        </p:nvSpPr>
        <p:spPr>
          <a:xfrm>
            <a:off x="609601" y="274639"/>
            <a:ext cx="10972800" cy="1143000"/>
          </a:xfrm>
          <a:prstGeom prst="rect">
            <a:avLst/>
          </a:prstGeom>
        </p:spPr>
        <p:txBody>
          <a:bodyPr lIns="74258" tIns="37129" rIns="74258" bIns="37129"/>
          <a:lstStyle/>
          <a:p>
            <a:r>
              <a:rPr lang="de-DE"/>
              <a:t>Click to edit Master title style</a:t>
            </a:r>
            <a:endParaRPr lang="en-US"/>
          </a:p>
        </p:txBody>
      </p:sp>
      <p:sp>
        <p:nvSpPr>
          <p:cNvPr id="3" name="Content Placeholder 2"/>
          <p:cNvSpPr>
            <a:spLocks noGrp="1"/>
          </p:cNvSpPr>
          <p:nvPr>
            <p:ph idx="1"/>
          </p:nvPr>
        </p:nvSpPr>
        <p:spPr>
          <a:xfrm>
            <a:off x="609601" y="1600205"/>
            <a:ext cx="10972800" cy="4525963"/>
          </a:xfrm>
          <a:prstGeom prst="rect">
            <a:avLst/>
          </a:prstGeom>
        </p:spPr>
        <p:txBody>
          <a:bodyPr lIns="74258" tIns="37129" rIns="74258" bIns="37129"/>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a:xfrm>
            <a:off x="0" y="6553202"/>
            <a:ext cx="1694723" cy="266700"/>
          </a:xfrm>
          <a:prstGeom prst="rect">
            <a:avLst/>
          </a:prstGeom>
        </p:spPr>
        <p:txBody>
          <a:bodyPr lIns="74258" tIns="37129" rIns="74258" bIns="37129"/>
          <a:lstStyle/>
          <a:p>
            <a:r>
              <a:rPr lang="en-US"/>
              <a:t>20 Sept 2024 - </a:t>
            </a:r>
          </a:p>
        </p:txBody>
      </p:sp>
      <p:sp>
        <p:nvSpPr>
          <p:cNvPr id="5" name="Footer Placeholder 4"/>
          <p:cNvSpPr>
            <a:spLocks noGrp="1"/>
          </p:cNvSpPr>
          <p:nvPr>
            <p:ph type="ftr" sz="quarter" idx="11"/>
          </p:nvPr>
        </p:nvSpPr>
        <p:spPr>
          <a:xfrm>
            <a:off x="1710273" y="6562731"/>
            <a:ext cx="5588001" cy="257176"/>
          </a:xfrm>
          <a:prstGeom prst="rect">
            <a:avLst/>
          </a:prstGeom>
        </p:spPr>
        <p:txBody>
          <a:bodyPr lIns="74258" tIns="37129" rIns="74258" bIns="37129"/>
          <a:lstStyle>
            <a:lvl1pPr algn="l">
              <a:defRPr/>
            </a:lvl1pPr>
          </a:lstStyle>
          <a:p>
            <a:r>
              <a:rPr lang="it-IT"/>
              <a:t>Accel. Technology - Lucio Rossi @ LCF24-SISSA-Trieste</a:t>
            </a:r>
            <a:endParaRPr lang="en-US" dirty="0"/>
          </a:p>
        </p:txBody>
      </p:sp>
      <p:sp>
        <p:nvSpPr>
          <p:cNvPr id="6" name="Slide Number Placeholder 5"/>
          <p:cNvSpPr>
            <a:spLocks noGrp="1"/>
          </p:cNvSpPr>
          <p:nvPr>
            <p:ph type="sldNum" sz="quarter" idx="12"/>
          </p:nvPr>
        </p:nvSpPr>
        <p:spPr>
          <a:xfrm>
            <a:off x="10634141" y="6562731"/>
            <a:ext cx="541865" cy="257176"/>
          </a:xfrm>
          <a:prstGeom prst="rect">
            <a:avLst/>
          </a:prstGeom>
        </p:spPr>
        <p:txBody>
          <a:bodyPr lIns="74258" tIns="37129" rIns="74258" bIns="37129"/>
          <a:lstStyle/>
          <a:p>
            <a:fld id="{3478A56A-6164-B14D-A8F7-980D09C4DD92}" type="slidenum">
              <a:rPr lang="en-US" smtClean="0"/>
              <a:pPr/>
              <a:t>‹#›</a:t>
            </a:fld>
            <a:endParaRPr lang="en-US"/>
          </a:p>
        </p:txBody>
      </p:sp>
    </p:spTree>
    <p:extLst>
      <p:ext uri="{BB962C8B-B14F-4D97-AF65-F5344CB8AC3E}">
        <p14:creationId xmlns:p14="http://schemas.microsoft.com/office/powerpoint/2010/main" val="1504396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pic>
        <p:nvPicPr>
          <p:cNvPr id="7" name="Image 8" descr="MUON-Slide-graphBase-pagebottom.jpg"/>
          <p:cNvPicPr>
            <a:picLocks noChangeAspect="1"/>
          </p:cNvPicPr>
          <p:nvPr userDrawn="1"/>
        </p:nvPicPr>
        <p:blipFill>
          <a:blip r:embed="rId2"/>
          <a:stretch>
            <a:fillRect/>
          </a:stretch>
        </p:blipFill>
        <p:spPr>
          <a:xfrm>
            <a:off x="-16932" y="6501342"/>
            <a:ext cx="12192000" cy="449793"/>
          </a:xfrm>
          <a:prstGeom prst="rect">
            <a:avLst/>
          </a:prstGeom>
        </p:spPr>
      </p:pic>
      <p:sp>
        <p:nvSpPr>
          <p:cNvPr id="2" name="Title 1"/>
          <p:cNvSpPr>
            <a:spLocks noGrp="1"/>
          </p:cNvSpPr>
          <p:nvPr>
            <p:ph type="title"/>
          </p:nvPr>
        </p:nvSpPr>
        <p:spPr>
          <a:xfrm>
            <a:off x="609601" y="-27384"/>
            <a:ext cx="10972800" cy="576064"/>
          </a:xfrm>
          <a:prstGeom prst="rect">
            <a:avLst/>
          </a:prstGeom>
        </p:spPr>
        <p:txBody>
          <a:bodyPr lIns="74258" tIns="37129" rIns="74258" bIns="37129"/>
          <a:lstStyle>
            <a:lvl1pPr>
              <a:defRPr sz="4267" b="0">
                <a:latin typeface="Calibri" panose="020F0502020204030204" pitchFamily="34" charset="0"/>
                <a:cs typeface="Calibri" panose="020F0502020204030204" pitchFamily="34" charset="0"/>
              </a:defRPr>
            </a:lvl1p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5" name="Footer Placeholder 4"/>
          <p:cNvSpPr>
            <a:spLocks noGrp="1"/>
          </p:cNvSpPr>
          <p:nvPr>
            <p:ph type="ftr" sz="quarter" idx="11"/>
          </p:nvPr>
        </p:nvSpPr>
        <p:spPr>
          <a:xfrm>
            <a:off x="47328" y="6597351"/>
            <a:ext cx="7488832" cy="353783"/>
          </a:xfrm>
          <a:prstGeom prst="rect">
            <a:avLst/>
          </a:prstGeom>
        </p:spPr>
        <p:txBody>
          <a:bodyPr lIns="74258" tIns="37129" rIns="74258" bIns="37129"/>
          <a:lstStyle>
            <a:lvl1pPr algn="l">
              <a:defRPr sz="1600">
                <a:latin typeface="Calibri"/>
                <a:cs typeface="Calibri"/>
              </a:defRPr>
            </a:lvl1pPr>
          </a:lstStyle>
          <a:p>
            <a:r>
              <a:rPr lang="it-IT"/>
              <a:t>Accel. Technology - Lucio Rossi @ LCF24-SISSA-Trieste</a:t>
            </a:r>
            <a:endParaRPr lang="en-US" dirty="0"/>
          </a:p>
        </p:txBody>
      </p:sp>
      <p:sp>
        <p:nvSpPr>
          <p:cNvPr id="6" name="Slide Number Placeholder 5"/>
          <p:cNvSpPr>
            <a:spLocks noGrp="1"/>
          </p:cNvSpPr>
          <p:nvPr>
            <p:ph type="sldNum" sz="quarter" idx="12"/>
          </p:nvPr>
        </p:nvSpPr>
        <p:spPr>
          <a:xfrm>
            <a:off x="10608502" y="6597352"/>
            <a:ext cx="541865" cy="257176"/>
          </a:xfrm>
          <a:prstGeom prst="rect">
            <a:avLst/>
          </a:prstGeom>
        </p:spPr>
        <p:txBody>
          <a:bodyPr lIns="74258" tIns="37129" rIns="74258" bIns="37129"/>
          <a:lstStyle/>
          <a:p>
            <a:fld id="{3478A56A-6164-B14D-A8F7-980D09C4DD92}" type="slidenum">
              <a:rPr lang="en-US" smtClean="0"/>
              <a:pPr/>
              <a:t>‹#›</a:t>
            </a:fld>
            <a:endParaRPr lang="en-US" dirty="0"/>
          </a:p>
        </p:txBody>
      </p:sp>
    </p:spTree>
    <p:extLst>
      <p:ext uri="{BB962C8B-B14F-4D97-AF65-F5344CB8AC3E}">
        <p14:creationId xmlns:p14="http://schemas.microsoft.com/office/powerpoint/2010/main" val="361975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DA4C-E456-7B62-E0B3-647774CE4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D16B1-4DC8-8EF2-0EA4-8CBB42145C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6BDC39-71AD-7D08-B6E0-BC796F3596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CFB6CD-7E30-9B6F-DCAD-9623B36B233A}"/>
              </a:ext>
            </a:extLst>
          </p:cNvPr>
          <p:cNvSpPr>
            <a:spLocks noGrp="1"/>
          </p:cNvSpPr>
          <p:nvPr>
            <p:ph type="dt" sz="half" idx="10"/>
          </p:nvPr>
        </p:nvSpPr>
        <p:spPr/>
        <p:txBody>
          <a:bodyPr/>
          <a:lstStyle/>
          <a:p>
            <a:r>
              <a:rPr lang="en-US"/>
              <a:t>20 Sept 2024 - </a:t>
            </a:r>
          </a:p>
        </p:txBody>
      </p:sp>
      <p:sp>
        <p:nvSpPr>
          <p:cNvPr id="6" name="Footer Placeholder 5">
            <a:extLst>
              <a:ext uri="{FF2B5EF4-FFF2-40B4-BE49-F238E27FC236}">
                <a16:creationId xmlns:a16="http://schemas.microsoft.com/office/drawing/2014/main" id="{2800456C-C45F-7B55-6088-A33851E30563}"/>
              </a:ext>
            </a:extLst>
          </p:cNvPr>
          <p:cNvSpPr>
            <a:spLocks noGrp="1"/>
          </p:cNvSpPr>
          <p:nvPr>
            <p:ph type="ftr" sz="quarter" idx="11"/>
          </p:nvPr>
        </p:nvSpPr>
        <p:spPr/>
        <p:txBody>
          <a:bodyPr/>
          <a:lstStyle/>
          <a:p>
            <a:r>
              <a:rPr lang="it-IT"/>
              <a:t>Accel. Technology - Lucio Rossi @ LCF24-SISSA-Trieste</a:t>
            </a:r>
            <a:endParaRPr lang="en-US"/>
          </a:p>
        </p:txBody>
      </p:sp>
      <p:sp>
        <p:nvSpPr>
          <p:cNvPr id="7" name="Slide Number Placeholder 6">
            <a:extLst>
              <a:ext uri="{FF2B5EF4-FFF2-40B4-BE49-F238E27FC236}">
                <a16:creationId xmlns:a16="http://schemas.microsoft.com/office/drawing/2014/main" id="{B6F9CE04-30DE-CE45-96D0-8E375F13F9C1}"/>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575156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3C9A-8B35-2FCB-E221-58EE531752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26F8E-1988-8F9E-ACC7-8D49D83B7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68BDA0-E18C-161C-4ECC-62CE85C2A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183F6A-8F09-548A-B697-87DC9903EA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A6C84-FD25-88F0-4291-9038D83506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5D1E99-EACF-8B64-AB79-EE2CB07DD326}"/>
              </a:ext>
            </a:extLst>
          </p:cNvPr>
          <p:cNvSpPr>
            <a:spLocks noGrp="1"/>
          </p:cNvSpPr>
          <p:nvPr>
            <p:ph type="dt" sz="half" idx="10"/>
          </p:nvPr>
        </p:nvSpPr>
        <p:spPr/>
        <p:txBody>
          <a:bodyPr/>
          <a:lstStyle/>
          <a:p>
            <a:r>
              <a:rPr lang="en-US"/>
              <a:t>20 Sept 2024 - </a:t>
            </a:r>
          </a:p>
        </p:txBody>
      </p:sp>
      <p:sp>
        <p:nvSpPr>
          <p:cNvPr id="8" name="Footer Placeholder 7">
            <a:extLst>
              <a:ext uri="{FF2B5EF4-FFF2-40B4-BE49-F238E27FC236}">
                <a16:creationId xmlns:a16="http://schemas.microsoft.com/office/drawing/2014/main" id="{480550E5-6735-73B9-8DB3-4BF2C91D694C}"/>
              </a:ext>
            </a:extLst>
          </p:cNvPr>
          <p:cNvSpPr>
            <a:spLocks noGrp="1"/>
          </p:cNvSpPr>
          <p:nvPr>
            <p:ph type="ftr" sz="quarter" idx="11"/>
          </p:nvPr>
        </p:nvSpPr>
        <p:spPr/>
        <p:txBody>
          <a:bodyPr/>
          <a:lstStyle/>
          <a:p>
            <a:r>
              <a:rPr lang="it-IT"/>
              <a:t>Accel. Technology - Lucio Rossi @ LCF24-SISSA-Trieste</a:t>
            </a:r>
            <a:endParaRPr lang="en-US"/>
          </a:p>
        </p:txBody>
      </p:sp>
      <p:sp>
        <p:nvSpPr>
          <p:cNvPr id="9" name="Slide Number Placeholder 8">
            <a:extLst>
              <a:ext uri="{FF2B5EF4-FFF2-40B4-BE49-F238E27FC236}">
                <a16:creationId xmlns:a16="http://schemas.microsoft.com/office/drawing/2014/main" id="{64F7C6C3-9B20-A594-5066-51D26F499A33}"/>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334497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7288F-DD60-A91E-6A46-0F33C961A8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E1378B-459A-CABA-79F2-96C20571D7FF}"/>
              </a:ext>
            </a:extLst>
          </p:cNvPr>
          <p:cNvSpPr>
            <a:spLocks noGrp="1"/>
          </p:cNvSpPr>
          <p:nvPr>
            <p:ph type="dt" sz="half" idx="10"/>
          </p:nvPr>
        </p:nvSpPr>
        <p:spPr/>
        <p:txBody>
          <a:bodyPr/>
          <a:lstStyle/>
          <a:p>
            <a:r>
              <a:rPr lang="en-US"/>
              <a:t>20 Sept 2024 - </a:t>
            </a:r>
          </a:p>
        </p:txBody>
      </p:sp>
      <p:sp>
        <p:nvSpPr>
          <p:cNvPr id="4" name="Footer Placeholder 3">
            <a:extLst>
              <a:ext uri="{FF2B5EF4-FFF2-40B4-BE49-F238E27FC236}">
                <a16:creationId xmlns:a16="http://schemas.microsoft.com/office/drawing/2014/main" id="{F20A607F-76C1-6F34-9A77-6B14C3E2303D}"/>
              </a:ext>
            </a:extLst>
          </p:cNvPr>
          <p:cNvSpPr>
            <a:spLocks noGrp="1"/>
          </p:cNvSpPr>
          <p:nvPr>
            <p:ph type="ftr" sz="quarter" idx="11"/>
          </p:nvPr>
        </p:nvSpPr>
        <p:spPr/>
        <p:txBody>
          <a:bodyPr/>
          <a:lstStyle/>
          <a:p>
            <a:r>
              <a:rPr lang="it-IT"/>
              <a:t>Accel. Technology - Lucio Rossi @ LCF24-SISSA-Trieste</a:t>
            </a:r>
            <a:endParaRPr lang="en-US"/>
          </a:p>
        </p:txBody>
      </p:sp>
      <p:sp>
        <p:nvSpPr>
          <p:cNvPr id="5" name="Slide Number Placeholder 4">
            <a:extLst>
              <a:ext uri="{FF2B5EF4-FFF2-40B4-BE49-F238E27FC236}">
                <a16:creationId xmlns:a16="http://schemas.microsoft.com/office/drawing/2014/main" id="{D2BD90B0-E14A-0B72-6EF2-139A9A71B0AA}"/>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567823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956DF1-DDB3-A19F-4DB4-6940FCFC956A}"/>
              </a:ext>
            </a:extLst>
          </p:cNvPr>
          <p:cNvSpPr>
            <a:spLocks noGrp="1"/>
          </p:cNvSpPr>
          <p:nvPr>
            <p:ph type="dt" sz="half" idx="10"/>
          </p:nvPr>
        </p:nvSpPr>
        <p:spPr/>
        <p:txBody>
          <a:bodyPr/>
          <a:lstStyle/>
          <a:p>
            <a:r>
              <a:rPr lang="en-US"/>
              <a:t>20 Sept 2024 - </a:t>
            </a:r>
          </a:p>
        </p:txBody>
      </p:sp>
      <p:sp>
        <p:nvSpPr>
          <p:cNvPr id="3" name="Footer Placeholder 2">
            <a:extLst>
              <a:ext uri="{FF2B5EF4-FFF2-40B4-BE49-F238E27FC236}">
                <a16:creationId xmlns:a16="http://schemas.microsoft.com/office/drawing/2014/main" id="{45ADA153-5B73-A3F9-4774-423C24BA26BD}"/>
              </a:ext>
            </a:extLst>
          </p:cNvPr>
          <p:cNvSpPr>
            <a:spLocks noGrp="1"/>
          </p:cNvSpPr>
          <p:nvPr>
            <p:ph type="ftr" sz="quarter" idx="11"/>
          </p:nvPr>
        </p:nvSpPr>
        <p:spPr/>
        <p:txBody>
          <a:bodyPr/>
          <a:lstStyle/>
          <a:p>
            <a:r>
              <a:rPr lang="it-IT"/>
              <a:t>Accel. Technology - Lucio Rossi @ LCF24-SISSA-Trieste</a:t>
            </a:r>
            <a:endParaRPr lang="en-US"/>
          </a:p>
        </p:txBody>
      </p:sp>
      <p:sp>
        <p:nvSpPr>
          <p:cNvPr id="4" name="Slide Number Placeholder 3">
            <a:extLst>
              <a:ext uri="{FF2B5EF4-FFF2-40B4-BE49-F238E27FC236}">
                <a16:creationId xmlns:a16="http://schemas.microsoft.com/office/drawing/2014/main" id="{2ECBAEAC-8D43-D886-E781-3AC81865194D}"/>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365917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CC93-A8ED-22C6-13E8-8932539B3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B850E2-3952-C25A-0BFF-20EFCAA04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31756B-DDA7-FE72-0129-52364C64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13D91-1571-96DF-B92B-D17A555BC5DA}"/>
              </a:ext>
            </a:extLst>
          </p:cNvPr>
          <p:cNvSpPr>
            <a:spLocks noGrp="1"/>
          </p:cNvSpPr>
          <p:nvPr>
            <p:ph type="dt" sz="half" idx="10"/>
          </p:nvPr>
        </p:nvSpPr>
        <p:spPr/>
        <p:txBody>
          <a:bodyPr/>
          <a:lstStyle/>
          <a:p>
            <a:r>
              <a:rPr lang="en-US"/>
              <a:t>20 Sept 2024 - </a:t>
            </a:r>
          </a:p>
        </p:txBody>
      </p:sp>
      <p:sp>
        <p:nvSpPr>
          <p:cNvPr id="6" name="Footer Placeholder 5">
            <a:extLst>
              <a:ext uri="{FF2B5EF4-FFF2-40B4-BE49-F238E27FC236}">
                <a16:creationId xmlns:a16="http://schemas.microsoft.com/office/drawing/2014/main" id="{446546BE-2CA0-AFF1-E3D5-462867BAA178}"/>
              </a:ext>
            </a:extLst>
          </p:cNvPr>
          <p:cNvSpPr>
            <a:spLocks noGrp="1"/>
          </p:cNvSpPr>
          <p:nvPr>
            <p:ph type="ftr" sz="quarter" idx="11"/>
          </p:nvPr>
        </p:nvSpPr>
        <p:spPr/>
        <p:txBody>
          <a:bodyPr/>
          <a:lstStyle/>
          <a:p>
            <a:r>
              <a:rPr lang="it-IT"/>
              <a:t>Accel. Technology - Lucio Rossi @ LCF24-SISSA-Trieste</a:t>
            </a:r>
            <a:endParaRPr lang="en-US"/>
          </a:p>
        </p:txBody>
      </p:sp>
      <p:sp>
        <p:nvSpPr>
          <p:cNvPr id="7" name="Slide Number Placeholder 6">
            <a:extLst>
              <a:ext uri="{FF2B5EF4-FFF2-40B4-BE49-F238E27FC236}">
                <a16:creationId xmlns:a16="http://schemas.microsoft.com/office/drawing/2014/main" id="{4E5F1AA2-BD41-DD04-64CC-49945356F9DD}"/>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613521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746A-14B4-2AE6-1342-B7A2B9924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8354EE-7D7B-C837-D8C5-9EB339152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52D346-2C26-B13F-DD19-8E26396CB4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93384E-C0E5-294A-9A75-6E653B657204}"/>
              </a:ext>
            </a:extLst>
          </p:cNvPr>
          <p:cNvSpPr>
            <a:spLocks noGrp="1"/>
          </p:cNvSpPr>
          <p:nvPr>
            <p:ph type="dt" sz="half" idx="10"/>
          </p:nvPr>
        </p:nvSpPr>
        <p:spPr/>
        <p:txBody>
          <a:bodyPr/>
          <a:lstStyle/>
          <a:p>
            <a:r>
              <a:rPr lang="en-US"/>
              <a:t>20 Sept 2024 - </a:t>
            </a:r>
          </a:p>
        </p:txBody>
      </p:sp>
      <p:sp>
        <p:nvSpPr>
          <p:cNvPr id="6" name="Footer Placeholder 5">
            <a:extLst>
              <a:ext uri="{FF2B5EF4-FFF2-40B4-BE49-F238E27FC236}">
                <a16:creationId xmlns:a16="http://schemas.microsoft.com/office/drawing/2014/main" id="{4ED7EA00-BAAE-36FD-DA05-93FF85028995}"/>
              </a:ext>
            </a:extLst>
          </p:cNvPr>
          <p:cNvSpPr>
            <a:spLocks noGrp="1"/>
          </p:cNvSpPr>
          <p:nvPr>
            <p:ph type="ftr" sz="quarter" idx="11"/>
          </p:nvPr>
        </p:nvSpPr>
        <p:spPr/>
        <p:txBody>
          <a:bodyPr/>
          <a:lstStyle/>
          <a:p>
            <a:r>
              <a:rPr lang="it-IT"/>
              <a:t>Accel. Technology - Lucio Rossi @ LCF24-SISSA-Trieste</a:t>
            </a:r>
            <a:endParaRPr lang="en-US"/>
          </a:p>
        </p:txBody>
      </p:sp>
      <p:sp>
        <p:nvSpPr>
          <p:cNvPr id="7" name="Slide Number Placeholder 6">
            <a:extLst>
              <a:ext uri="{FF2B5EF4-FFF2-40B4-BE49-F238E27FC236}">
                <a16:creationId xmlns:a16="http://schemas.microsoft.com/office/drawing/2014/main" id="{3D1405C0-94CA-A22B-FD92-6BC156B4A533}"/>
              </a:ext>
            </a:extLst>
          </p:cNvPr>
          <p:cNvSpPr>
            <a:spLocks noGrp="1"/>
          </p:cNvSpPr>
          <p:nvPr>
            <p:ph type="sldNum" sz="quarter" idx="12"/>
          </p:nvPr>
        </p:nvSpPr>
        <p:spPr/>
        <p:txBody>
          <a:bodyPr/>
          <a:lstStyle/>
          <a:p>
            <a:fld id="{E5AD88A5-8812-4857-BF33-4ACF9D2F97AB}" type="slidenum">
              <a:rPr lang="en-US" smtClean="0"/>
              <a:t>‹#›</a:t>
            </a:fld>
            <a:endParaRPr lang="en-US"/>
          </a:p>
        </p:txBody>
      </p:sp>
    </p:spTree>
    <p:extLst>
      <p:ext uri="{BB962C8B-B14F-4D97-AF65-F5344CB8AC3E}">
        <p14:creationId xmlns:p14="http://schemas.microsoft.com/office/powerpoint/2010/main" val="286814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2.jpeg"/><Relationship Id="rId4" Type="http://schemas.openxmlformats.org/officeDocument/2006/relationships/slideLayout" Target="../slideLayouts/slideLayout37.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98359-2CB6-E7E3-CEDB-0C060F3A63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0946FC-8DA4-0690-22EF-E9E3348CF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C53C6-C27A-4BF9-8E59-027A823907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20 Sept 2024 - </a:t>
            </a:r>
          </a:p>
        </p:txBody>
      </p:sp>
      <p:sp>
        <p:nvSpPr>
          <p:cNvPr id="5" name="Footer Placeholder 4">
            <a:extLst>
              <a:ext uri="{FF2B5EF4-FFF2-40B4-BE49-F238E27FC236}">
                <a16:creationId xmlns:a16="http://schemas.microsoft.com/office/drawing/2014/main" id="{9CE15288-E4E8-493E-8F1F-A7A578C9FF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0A9CE523-9544-144C-F63F-FBE8AE84B2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AD88A5-8812-4857-BF33-4ACF9D2F97AB}" type="slidenum">
              <a:rPr lang="en-US" smtClean="0"/>
              <a:t>‹#›</a:t>
            </a:fld>
            <a:endParaRPr lang="en-US"/>
          </a:p>
        </p:txBody>
      </p:sp>
    </p:spTree>
    <p:extLst>
      <p:ext uri="{BB962C8B-B14F-4D97-AF65-F5344CB8AC3E}">
        <p14:creationId xmlns:p14="http://schemas.microsoft.com/office/powerpoint/2010/main" val="2733966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 y="1"/>
            <a:ext cx="12183964" cy="6854703"/>
          </a:xfrm>
          <a:custGeom>
            <a:avLst/>
            <a:gdLst/>
            <a:ahLst/>
            <a:cxnLst/>
            <a:rect l="l" t="t" r="r" b="b"/>
            <a:pathLst>
              <a:path w="6739255" h="3960495">
                <a:moveTo>
                  <a:pt x="6739178" y="0"/>
                </a:moveTo>
                <a:lnTo>
                  <a:pt x="0" y="0"/>
                </a:lnTo>
                <a:lnTo>
                  <a:pt x="0" y="3959987"/>
                </a:lnTo>
                <a:lnTo>
                  <a:pt x="6739178" y="3959987"/>
                </a:lnTo>
                <a:lnTo>
                  <a:pt x="6739178" y="0"/>
                </a:lnTo>
                <a:close/>
              </a:path>
            </a:pathLst>
          </a:custGeom>
          <a:solidFill>
            <a:srgbClr val="000012"/>
          </a:solidFill>
        </p:spPr>
        <p:txBody>
          <a:bodyPr wrap="square" lIns="0" tIns="0" rIns="0" bIns="0" rtlCol="0"/>
          <a:lstStyle/>
          <a:p>
            <a:endParaRPr sz="3115"/>
          </a:p>
        </p:txBody>
      </p:sp>
      <p:sp>
        <p:nvSpPr>
          <p:cNvPr id="17" name="bg object 17"/>
          <p:cNvSpPr/>
          <p:nvPr/>
        </p:nvSpPr>
        <p:spPr>
          <a:xfrm>
            <a:off x="7501362" y="454166"/>
            <a:ext cx="3657600" cy="5611690"/>
          </a:xfrm>
          <a:custGeom>
            <a:avLst/>
            <a:gdLst/>
            <a:ahLst/>
            <a:cxnLst/>
            <a:rect l="l" t="t" r="r" b="b"/>
            <a:pathLst>
              <a:path w="2023110" h="3242310">
                <a:moveTo>
                  <a:pt x="2022525" y="0"/>
                </a:moveTo>
                <a:lnTo>
                  <a:pt x="0" y="0"/>
                </a:lnTo>
                <a:lnTo>
                  <a:pt x="0" y="3242056"/>
                </a:lnTo>
                <a:lnTo>
                  <a:pt x="2022525" y="3242056"/>
                </a:lnTo>
                <a:lnTo>
                  <a:pt x="2022525" y="0"/>
                </a:lnTo>
                <a:close/>
              </a:path>
            </a:pathLst>
          </a:custGeom>
          <a:solidFill>
            <a:srgbClr val="414042"/>
          </a:solidFill>
        </p:spPr>
        <p:txBody>
          <a:bodyPr wrap="square" lIns="0" tIns="0" rIns="0" bIns="0" rtlCol="0"/>
          <a:lstStyle/>
          <a:p>
            <a:endParaRPr sz="3115"/>
          </a:p>
        </p:txBody>
      </p:sp>
      <p:sp>
        <p:nvSpPr>
          <p:cNvPr id="18" name="bg object 18"/>
          <p:cNvSpPr/>
          <p:nvPr/>
        </p:nvSpPr>
        <p:spPr>
          <a:xfrm>
            <a:off x="1024855" y="2565089"/>
            <a:ext cx="0" cy="3742226"/>
          </a:xfrm>
          <a:custGeom>
            <a:avLst/>
            <a:gdLst/>
            <a:ahLst/>
            <a:cxnLst/>
            <a:rect l="l" t="t" r="r" b="b"/>
            <a:pathLst>
              <a:path h="2162175">
                <a:moveTo>
                  <a:pt x="0" y="0"/>
                </a:moveTo>
                <a:lnTo>
                  <a:pt x="0" y="2161668"/>
                </a:lnTo>
              </a:path>
            </a:pathLst>
          </a:custGeom>
          <a:ln w="6350">
            <a:solidFill>
              <a:srgbClr val="808285"/>
            </a:solidFill>
          </a:ln>
        </p:spPr>
        <p:txBody>
          <a:bodyPr wrap="square" lIns="0" tIns="0" rIns="0" bIns="0" rtlCol="0"/>
          <a:lstStyle/>
          <a:p>
            <a:endParaRPr sz="3115"/>
          </a:p>
        </p:txBody>
      </p:sp>
      <p:sp>
        <p:nvSpPr>
          <p:cNvPr id="19" name="bg object 19"/>
          <p:cNvSpPr/>
          <p:nvPr/>
        </p:nvSpPr>
        <p:spPr>
          <a:xfrm>
            <a:off x="179604" y="5753347"/>
            <a:ext cx="8792705" cy="0"/>
          </a:xfrm>
          <a:custGeom>
            <a:avLst/>
            <a:gdLst/>
            <a:ahLst/>
            <a:cxnLst/>
            <a:rect l="l" t="t" r="r" b="b"/>
            <a:pathLst>
              <a:path w="4863465">
                <a:moveTo>
                  <a:pt x="0" y="0"/>
                </a:moveTo>
                <a:lnTo>
                  <a:pt x="4863423" y="0"/>
                </a:lnTo>
              </a:path>
            </a:pathLst>
          </a:custGeom>
          <a:ln w="6350">
            <a:solidFill>
              <a:srgbClr val="808285"/>
            </a:solidFill>
          </a:ln>
        </p:spPr>
        <p:txBody>
          <a:bodyPr wrap="square" lIns="0" tIns="0" rIns="0" bIns="0" rtlCol="0"/>
          <a:lstStyle/>
          <a:p>
            <a:endParaRPr sz="3115"/>
          </a:p>
        </p:txBody>
      </p:sp>
      <p:sp>
        <p:nvSpPr>
          <p:cNvPr id="20" name="bg object 20"/>
          <p:cNvSpPr/>
          <p:nvPr/>
        </p:nvSpPr>
        <p:spPr>
          <a:xfrm>
            <a:off x="179604" y="4799115"/>
            <a:ext cx="8792705" cy="0"/>
          </a:xfrm>
          <a:custGeom>
            <a:avLst/>
            <a:gdLst/>
            <a:ahLst/>
            <a:cxnLst/>
            <a:rect l="l" t="t" r="r" b="b"/>
            <a:pathLst>
              <a:path w="4863465">
                <a:moveTo>
                  <a:pt x="0" y="0"/>
                </a:moveTo>
                <a:lnTo>
                  <a:pt x="4863423" y="0"/>
                </a:lnTo>
              </a:path>
            </a:pathLst>
          </a:custGeom>
          <a:ln w="6350">
            <a:solidFill>
              <a:srgbClr val="808285"/>
            </a:solidFill>
          </a:ln>
        </p:spPr>
        <p:txBody>
          <a:bodyPr wrap="square" lIns="0" tIns="0" rIns="0" bIns="0" rtlCol="0"/>
          <a:lstStyle/>
          <a:p>
            <a:endParaRPr sz="3115"/>
          </a:p>
        </p:txBody>
      </p:sp>
      <p:sp>
        <p:nvSpPr>
          <p:cNvPr id="21" name="bg object 21"/>
          <p:cNvSpPr/>
          <p:nvPr/>
        </p:nvSpPr>
        <p:spPr>
          <a:xfrm>
            <a:off x="179604" y="3844862"/>
            <a:ext cx="10978540" cy="0"/>
          </a:xfrm>
          <a:custGeom>
            <a:avLst/>
            <a:gdLst/>
            <a:ahLst/>
            <a:cxnLst/>
            <a:rect l="l" t="t" r="r" b="b"/>
            <a:pathLst>
              <a:path w="6072505">
                <a:moveTo>
                  <a:pt x="0" y="0"/>
                </a:moveTo>
                <a:lnTo>
                  <a:pt x="6072378" y="0"/>
                </a:lnTo>
              </a:path>
            </a:pathLst>
          </a:custGeom>
          <a:ln w="6350">
            <a:solidFill>
              <a:srgbClr val="808285"/>
            </a:solidFill>
          </a:ln>
        </p:spPr>
        <p:txBody>
          <a:bodyPr wrap="square" lIns="0" tIns="0" rIns="0" bIns="0" rtlCol="0"/>
          <a:lstStyle/>
          <a:p>
            <a:endParaRPr sz="3115"/>
          </a:p>
        </p:txBody>
      </p:sp>
      <p:sp>
        <p:nvSpPr>
          <p:cNvPr id="22" name="bg object 22"/>
          <p:cNvSpPr/>
          <p:nvPr/>
        </p:nvSpPr>
        <p:spPr>
          <a:xfrm>
            <a:off x="179604" y="2890630"/>
            <a:ext cx="10978540" cy="0"/>
          </a:xfrm>
          <a:custGeom>
            <a:avLst/>
            <a:gdLst/>
            <a:ahLst/>
            <a:cxnLst/>
            <a:rect l="l" t="t" r="r" b="b"/>
            <a:pathLst>
              <a:path w="6072505">
                <a:moveTo>
                  <a:pt x="0" y="0"/>
                </a:moveTo>
                <a:lnTo>
                  <a:pt x="6072378" y="0"/>
                </a:lnTo>
              </a:path>
            </a:pathLst>
          </a:custGeom>
          <a:ln w="6350">
            <a:solidFill>
              <a:srgbClr val="808285"/>
            </a:solidFill>
          </a:ln>
        </p:spPr>
        <p:txBody>
          <a:bodyPr wrap="square" lIns="0" tIns="0" rIns="0" bIns="0" rtlCol="0"/>
          <a:lstStyle/>
          <a:p>
            <a:endParaRPr sz="3115"/>
          </a:p>
        </p:txBody>
      </p:sp>
      <p:sp>
        <p:nvSpPr>
          <p:cNvPr id="23" name="bg object 23"/>
          <p:cNvSpPr/>
          <p:nvPr/>
        </p:nvSpPr>
        <p:spPr>
          <a:xfrm>
            <a:off x="6244921" y="982146"/>
            <a:ext cx="4913537" cy="0"/>
          </a:xfrm>
          <a:custGeom>
            <a:avLst/>
            <a:gdLst/>
            <a:ahLst/>
            <a:cxnLst/>
            <a:rect l="l" t="t" r="r" b="b"/>
            <a:pathLst>
              <a:path w="2717800">
                <a:moveTo>
                  <a:pt x="0" y="0"/>
                </a:moveTo>
                <a:lnTo>
                  <a:pt x="2717490" y="0"/>
                </a:lnTo>
              </a:path>
            </a:pathLst>
          </a:custGeom>
          <a:ln w="6350">
            <a:solidFill>
              <a:srgbClr val="808285"/>
            </a:solidFill>
          </a:ln>
        </p:spPr>
        <p:txBody>
          <a:bodyPr wrap="square" lIns="0" tIns="0" rIns="0" bIns="0" rtlCol="0"/>
          <a:lstStyle/>
          <a:p>
            <a:endParaRPr sz="3115"/>
          </a:p>
        </p:txBody>
      </p:sp>
      <p:sp>
        <p:nvSpPr>
          <p:cNvPr id="24" name="bg object 24"/>
          <p:cNvSpPr/>
          <p:nvPr/>
        </p:nvSpPr>
        <p:spPr>
          <a:xfrm>
            <a:off x="6244921" y="1936388"/>
            <a:ext cx="4913537" cy="0"/>
          </a:xfrm>
          <a:custGeom>
            <a:avLst/>
            <a:gdLst/>
            <a:ahLst/>
            <a:cxnLst/>
            <a:rect l="l" t="t" r="r" b="b"/>
            <a:pathLst>
              <a:path w="2717800">
                <a:moveTo>
                  <a:pt x="0" y="0"/>
                </a:moveTo>
                <a:lnTo>
                  <a:pt x="2717490" y="0"/>
                </a:lnTo>
              </a:path>
            </a:pathLst>
          </a:custGeom>
          <a:ln w="6350">
            <a:solidFill>
              <a:srgbClr val="808285"/>
            </a:solidFill>
          </a:ln>
        </p:spPr>
        <p:txBody>
          <a:bodyPr wrap="square" lIns="0" tIns="0" rIns="0" bIns="0" rtlCol="0"/>
          <a:lstStyle/>
          <a:p>
            <a:endParaRPr sz="3115"/>
          </a:p>
        </p:txBody>
      </p:sp>
      <p:sp>
        <p:nvSpPr>
          <p:cNvPr id="25" name="bg object 25"/>
          <p:cNvSpPr/>
          <p:nvPr/>
        </p:nvSpPr>
        <p:spPr>
          <a:xfrm>
            <a:off x="1820198" y="2550498"/>
            <a:ext cx="0" cy="3756513"/>
          </a:xfrm>
          <a:custGeom>
            <a:avLst/>
            <a:gdLst/>
            <a:ahLst/>
            <a:cxnLst/>
            <a:rect l="l" t="t" r="r" b="b"/>
            <a:pathLst>
              <a:path h="2170429">
                <a:moveTo>
                  <a:pt x="0" y="0"/>
                </a:moveTo>
                <a:lnTo>
                  <a:pt x="0" y="2170087"/>
                </a:lnTo>
              </a:path>
            </a:pathLst>
          </a:custGeom>
          <a:ln w="6350">
            <a:solidFill>
              <a:srgbClr val="808285"/>
            </a:solidFill>
          </a:ln>
        </p:spPr>
        <p:txBody>
          <a:bodyPr wrap="square" lIns="0" tIns="0" rIns="0" bIns="0" rtlCol="0"/>
          <a:lstStyle/>
          <a:p>
            <a:endParaRPr sz="3115"/>
          </a:p>
        </p:txBody>
      </p:sp>
      <p:sp>
        <p:nvSpPr>
          <p:cNvPr id="26" name="bg object 26"/>
          <p:cNvSpPr/>
          <p:nvPr/>
        </p:nvSpPr>
        <p:spPr>
          <a:xfrm>
            <a:off x="2615539" y="2550498"/>
            <a:ext cx="0" cy="3756513"/>
          </a:xfrm>
          <a:custGeom>
            <a:avLst/>
            <a:gdLst/>
            <a:ahLst/>
            <a:cxnLst/>
            <a:rect l="l" t="t" r="r" b="b"/>
            <a:pathLst>
              <a:path h="2170429">
                <a:moveTo>
                  <a:pt x="0" y="0"/>
                </a:moveTo>
                <a:lnTo>
                  <a:pt x="0" y="2170087"/>
                </a:lnTo>
              </a:path>
            </a:pathLst>
          </a:custGeom>
          <a:ln w="6350">
            <a:solidFill>
              <a:srgbClr val="808285"/>
            </a:solidFill>
          </a:ln>
        </p:spPr>
        <p:txBody>
          <a:bodyPr wrap="square" lIns="0" tIns="0" rIns="0" bIns="0" rtlCol="0"/>
          <a:lstStyle/>
          <a:p>
            <a:endParaRPr sz="3115"/>
          </a:p>
        </p:txBody>
      </p:sp>
      <p:sp>
        <p:nvSpPr>
          <p:cNvPr id="27" name="bg object 27"/>
          <p:cNvSpPr/>
          <p:nvPr/>
        </p:nvSpPr>
        <p:spPr>
          <a:xfrm>
            <a:off x="3410904" y="2550498"/>
            <a:ext cx="0" cy="3756513"/>
          </a:xfrm>
          <a:custGeom>
            <a:avLst/>
            <a:gdLst/>
            <a:ahLst/>
            <a:cxnLst/>
            <a:rect l="l" t="t" r="r" b="b"/>
            <a:pathLst>
              <a:path h="2170429">
                <a:moveTo>
                  <a:pt x="0" y="0"/>
                </a:moveTo>
                <a:lnTo>
                  <a:pt x="0" y="2170087"/>
                </a:lnTo>
              </a:path>
            </a:pathLst>
          </a:custGeom>
          <a:ln w="6350">
            <a:solidFill>
              <a:srgbClr val="808285"/>
            </a:solidFill>
          </a:ln>
        </p:spPr>
        <p:txBody>
          <a:bodyPr wrap="square" lIns="0" tIns="0" rIns="0" bIns="0" rtlCol="0"/>
          <a:lstStyle/>
          <a:p>
            <a:endParaRPr sz="3115"/>
          </a:p>
        </p:txBody>
      </p:sp>
      <p:sp>
        <p:nvSpPr>
          <p:cNvPr id="28" name="bg object 28"/>
          <p:cNvSpPr/>
          <p:nvPr/>
        </p:nvSpPr>
        <p:spPr>
          <a:xfrm>
            <a:off x="4206223" y="2550498"/>
            <a:ext cx="0" cy="3756513"/>
          </a:xfrm>
          <a:custGeom>
            <a:avLst/>
            <a:gdLst/>
            <a:ahLst/>
            <a:cxnLst/>
            <a:rect l="l" t="t" r="r" b="b"/>
            <a:pathLst>
              <a:path h="2170429">
                <a:moveTo>
                  <a:pt x="0" y="0"/>
                </a:moveTo>
                <a:lnTo>
                  <a:pt x="0" y="2170087"/>
                </a:lnTo>
              </a:path>
            </a:pathLst>
          </a:custGeom>
          <a:ln w="6350">
            <a:solidFill>
              <a:srgbClr val="808285"/>
            </a:solidFill>
          </a:ln>
        </p:spPr>
        <p:txBody>
          <a:bodyPr wrap="square" lIns="0" tIns="0" rIns="0" bIns="0" rtlCol="0"/>
          <a:lstStyle/>
          <a:p>
            <a:endParaRPr sz="3115"/>
          </a:p>
        </p:txBody>
      </p:sp>
      <p:sp>
        <p:nvSpPr>
          <p:cNvPr id="29" name="bg object 29"/>
          <p:cNvSpPr/>
          <p:nvPr/>
        </p:nvSpPr>
        <p:spPr>
          <a:xfrm>
            <a:off x="5001544" y="2550498"/>
            <a:ext cx="0" cy="3756513"/>
          </a:xfrm>
          <a:custGeom>
            <a:avLst/>
            <a:gdLst/>
            <a:ahLst/>
            <a:cxnLst/>
            <a:rect l="l" t="t" r="r" b="b"/>
            <a:pathLst>
              <a:path h="2170429">
                <a:moveTo>
                  <a:pt x="0" y="0"/>
                </a:moveTo>
                <a:lnTo>
                  <a:pt x="0" y="2170087"/>
                </a:lnTo>
              </a:path>
            </a:pathLst>
          </a:custGeom>
          <a:ln w="6350">
            <a:solidFill>
              <a:srgbClr val="808285"/>
            </a:solidFill>
          </a:ln>
        </p:spPr>
        <p:txBody>
          <a:bodyPr wrap="square" lIns="0" tIns="0" rIns="0" bIns="0" rtlCol="0"/>
          <a:lstStyle/>
          <a:p>
            <a:endParaRPr sz="3115"/>
          </a:p>
        </p:txBody>
      </p:sp>
      <p:sp>
        <p:nvSpPr>
          <p:cNvPr id="30" name="bg object 30"/>
          <p:cNvSpPr/>
          <p:nvPr/>
        </p:nvSpPr>
        <p:spPr>
          <a:xfrm>
            <a:off x="5796907" y="2550498"/>
            <a:ext cx="0" cy="3756513"/>
          </a:xfrm>
          <a:custGeom>
            <a:avLst/>
            <a:gdLst/>
            <a:ahLst/>
            <a:cxnLst/>
            <a:rect l="l" t="t" r="r" b="b"/>
            <a:pathLst>
              <a:path h="2170429">
                <a:moveTo>
                  <a:pt x="0" y="0"/>
                </a:moveTo>
                <a:lnTo>
                  <a:pt x="0" y="2170087"/>
                </a:lnTo>
              </a:path>
            </a:pathLst>
          </a:custGeom>
          <a:ln w="6350">
            <a:solidFill>
              <a:srgbClr val="808285"/>
            </a:solidFill>
          </a:ln>
        </p:spPr>
        <p:txBody>
          <a:bodyPr wrap="square" lIns="0" tIns="0" rIns="0" bIns="0" rtlCol="0"/>
          <a:lstStyle/>
          <a:p>
            <a:endParaRPr sz="3115"/>
          </a:p>
        </p:txBody>
      </p:sp>
      <p:sp>
        <p:nvSpPr>
          <p:cNvPr id="31" name="bg object 31"/>
          <p:cNvSpPr/>
          <p:nvPr/>
        </p:nvSpPr>
        <p:spPr>
          <a:xfrm>
            <a:off x="6592271" y="454168"/>
            <a:ext cx="0" cy="5852380"/>
          </a:xfrm>
          <a:custGeom>
            <a:avLst/>
            <a:gdLst/>
            <a:ahLst/>
            <a:cxnLst/>
            <a:rect l="l" t="t" r="r" b="b"/>
            <a:pathLst>
              <a:path h="3381375">
                <a:moveTo>
                  <a:pt x="0" y="0"/>
                </a:moveTo>
                <a:lnTo>
                  <a:pt x="0" y="3381311"/>
                </a:lnTo>
              </a:path>
            </a:pathLst>
          </a:custGeom>
          <a:ln w="6350">
            <a:solidFill>
              <a:srgbClr val="808285"/>
            </a:solidFill>
          </a:ln>
        </p:spPr>
        <p:txBody>
          <a:bodyPr wrap="square" lIns="0" tIns="0" rIns="0" bIns="0" rtlCol="0"/>
          <a:lstStyle/>
          <a:p>
            <a:endParaRPr sz="3115"/>
          </a:p>
        </p:txBody>
      </p:sp>
      <p:sp>
        <p:nvSpPr>
          <p:cNvPr id="32" name="bg object 32"/>
          <p:cNvSpPr/>
          <p:nvPr/>
        </p:nvSpPr>
        <p:spPr>
          <a:xfrm>
            <a:off x="7387638" y="454168"/>
            <a:ext cx="0" cy="5852380"/>
          </a:xfrm>
          <a:custGeom>
            <a:avLst/>
            <a:gdLst/>
            <a:ahLst/>
            <a:cxnLst/>
            <a:rect l="l" t="t" r="r" b="b"/>
            <a:pathLst>
              <a:path h="3381375">
                <a:moveTo>
                  <a:pt x="0" y="0"/>
                </a:moveTo>
                <a:lnTo>
                  <a:pt x="0" y="3381311"/>
                </a:lnTo>
              </a:path>
            </a:pathLst>
          </a:custGeom>
          <a:ln w="6350">
            <a:solidFill>
              <a:srgbClr val="808285"/>
            </a:solidFill>
          </a:ln>
        </p:spPr>
        <p:txBody>
          <a:bodyPr wrap="square" lIns="0" tIns="0" rIns="0" bIns="0" rtlCol="0"/>
          <a:lstStyle/>
          <a:p>
            <a:endParaRPr sz="3115"/>
          </a:p>
        </p:txBody>
      </p:sp>
      <p:sp>
        <p:nvSpPr>
          <p:cNvPr id="33" name="bg object 33"/>
          <p:cNvSpPr/>
          <p:nvPr/>
        </p:nvSpPr>
        <p:spPr>
          <a:xfrm>
            <a:off x="8182955" y="454168"/>
            <a:ext cx="0" cy="5852380"/>
          </a:xfrm>
          <a:custGeom>
            <a:avLst/>
            <a:gdLst/>
            <a:ahLst/>
            <a:cxnLst/>
            <a:rect l="l" t="t" r="r" b="b"/>
            <a:pathLst>
              <a:path h="3381375">
                <a:moveTo>
                  <a:pt x="0" y="0"/>
                </a:moveTo>
                <a:lnTo>
                  <a:pt x="0" y="3381311"/>
                </a:lnTo>
              </a:path>
            </a:pathLst>
          </a:custGeom>
          <a:ln w="6350">
            <a:solidFill>
              <a:srgbClr val="808285"/>
            </a:solidFill>
          </a:ln>
        </p:spPr>
        <p:txBody>
          <a:bodyPr wrap="square" lIns="0" tIns="0" rIns="0" bIns="0" rtlCol="0"/>
          <a:lstStyle/>
          <a:p>
            <a:endParaRPr sz="3115"/>
          </a:p>
        </p:txBody>
      </p:sp>
      <p:sp>
        <p:nvSpPr>
          <p:cNvPr id="34" name="bg object 34"/>
          <p:cNvSpPr/>
          <p:nvPr/>
        </p:nvSpPr>
        <p:spPr>
          <a:xfrm>
            <a:off x="8978274" y="6065417"/>
            <a:ext cx="0" cy="241788"/>
          </a:xfrm>
          <a:custGeom>
            <a:avLst/>
            <a:gdLst/>
            <a:ahLst/>
            <a:cxnLst/>
            <a:rect l="l" t="t" r="r" b="b"/>
            <a:pathLst>
              <a:path h="139700">
                <a:moveTo>
                  <a:pt x="0" y="0"/>
                </a:moveTo>
                <a:lnTo>
                  <a:pt x="0" y="139256"/>
                </a:lnTo>
              </a:path>
            </a:pathLst>
          </a:custGeom>
          <a:ln w="6350">
            <a:solidFill>
              <a:srgbClr val="808285"/>
            </a:solidFill>
          </a:ln>
        </p:spPr>
        <p:txBody>
          <a:bodyPr wrap="square" lIns="0" tIns="0" rIns="0" bIns="0" rtlCol="0"/>
          <a:lstStyle/>
          <a:p>
            <a:endParaRPr sz="3115"/>
          </a:p>
        </p:txBody>
      </p:sp>
      <p:sp>
        <p:nvSpPr>
          <p:cNvPr id="35" name="bg object 35"/>
          <p:cNvSpPr/>
          <p:nvPr/>
        </p:nvSpPr>
        <p:spPr>
          <a:xfrm>
            <a:off x="8978274" y="454168"/>
            <a:ext cx="0" cy="3692769"/>
          </a:xfrm>
          <a:custGeom>
            <a:avLst/>
            <a:gdLst/>
            <a:ahLst/>
            <a:cxnLst/>
            <a:rect l="l" t="t" r="r" b="b"/>
            <a:pathLst>
              <a:path h="2133600">
                <a:moveTo>
                  <a:pt x="0" y="0"/>
                </a:moveTo>
                <a:lnTo>
                  <a:pt x="0" y="2133484"/>
                </a:lnTo>
              </a:path>
            </a:pathLst>
          </a:custGeom>
          <a:ln w="6350">
            <a:solidFill>
              <a:srgbClr val="808285"/>
            </a:solidFill>
          </a:ln>
        </p:spPr>
        <p:txBody>
          <a:bodyPr wrap="square" lIns="0" tIns="0" rIns="0" bIns="0" rtlCol="0"/>
          <a:lstStyle/>
          <a:p>
            <a:endParaRPr sz="3115"/>
          </a:p>
        </p:txBody>
      </p:sp>
      <p:sp>
        <p:nvSpPr>
          <p:cNvPr id="36" name="bg object 36"/>
          <p:cNvSpPr/>
          <p:nvPr/>
        </p:nvSpPr>
        <p:spPr>
          <a:xfrm>
            <a:off x="9773639" y="6065417"/>
            <a:ext cx="0" cy="241788"/>
          </a:xfrm>
          <a:custGeom>
            <a:avLst/>
            <a:gdLst/>
            <a:ahLst/>
            <a:cxnLst/>
            <a:rect l="l" t="t" r="r" b="b"/>
            <a:pathLst>
              <a:path h="139700">
                <a:moveTo>
                  <a:pt x="0" y="0"/>
                </a:moveTo>
                <a:lnTo>
                  <a:pt x="0" y="139256"/>
                </a:lnTo>
              </a:path>
            </a:pathLst>
          </a:custGeom>
          <a:ln w="6350">
            <a:solidFill>
              <a:srgbClr val="808285"/>
            </a:solidFill>
          </a:ln>
        </p:spPr>
        <p:txBody>
          <a:bodyPr wrap="square" lIns="0" tIns="0" rIns="0" bIns="0" rtlCol="0"/>
          <a:lstStyle/>
          <a:p>
            <a:endParaRPr sz="3115"/>
          </a:p>
        </p:txBody>
      </p:sp>
      <p:sp>
        <p:nvSpPr>
          <p:cNvPr id="37" name="bg object 37"/>
          <p:cNvSpPr/>
          <p:nvPr/>
        </p:nvSpPr>
        <p:spPr>
          <a:xfrm>
            <a:off x="9773639" y="454168"/>
            <a:ext cx="0" cy="3692769"/>
          </a:xfrm>
          <a:custGeom>
            <a:avLst/>
            <a:gdLst/>
            <a:ahLst/>
            <a:cxnLst/>
            <a:rect l="l" t="t" r="r" b="b"/>
            <a:pathLst>
              <a:path h="2133600">
                <a:moveTo>
                  <a:pt x="0" y="0"/>
                </a:moveTo>
                <a:lnTo>
                  <a:pt x="0" y="2133484"/>
                </a:lnTo>
              </a:path>
            </a:pathLst>
          </a:custGeom>
          <a:ln w="6350">
            <a:solidFill>
              <a:srgbClr val="808285"/>
            </a:solidFill>
          </a:ln>
        </p:spPr>
        <p:txBody>
          <a:bodyPr wrap="square" lIns="0" tIns="0" rIns="0" bIns="0" rtlCol="0"/>
          <a:lstStyle/>
          <a:p>
            <a:endParaRPr sz="3115"/>
          </a:p>
        </p:txBody>
      </p:sp>
      <p:sp>
        <p:nvSpPr>
          <p:cNvPr id="38" name="bg object 38"/>
          <p:cNvSpPr/>
          <p:nvPr/>
        </p:nvSpPr>
        <p:spPr>
          <a:xfrm>
            <a:off x="10569005" y="6065417"/>
            <a:ext cx="0" cy="241788"/>
          </a:xfrm>
          <a:custGeom>
            <a:avLst/>
            <a:gdLst/>
            <a:ahLst/>
            <a:cxnLst/>
            <a:rect l="l" t="t" r="r" b="b"/>
            <a:pathLst>
              <a:path h="139700">
                <a:moveTo>
                  <a:pt x="0" y="0"/>
                </a:moveTo>
                <a:lnTo>
                  <a:pt x="0" y="139256"/>
                </a:lnTo>
              </a:path>
            </a:pathLst>
          </a:custGeom>
          <a:ln w="6350">
            <a:solidFill>
              <a:srgbClr val="808285"/>
            </a:solidFill>
          </a:ln>
        </p:spPr>
        <p:txBody>
          <a:bodyPr wrap="square" lIns="0" tIns="0" rIns="0" bIns="0" rtlCol="0"/>
          <a:lstStyle/>
          <a:p>
            <a:endParaRPr sz="3115"/>
          </a:p>
        </p:txBody>
      </p:sp>
      <p:sp>
        <p:nvSpPr>
          <p:cNvPr id="39" name="bg object 39"/>
          <p:cNvSpPr/>
          <p:nvPr/>
        </p:nvSpPr>
        <p:spPr>
          <a:xfrm>
            <a:off x="10569005" y="454168"/>
            <a:ext cx="0" cy="3692769"/>
          </a:xfrm>
          <a:custGeom>
            <a:avLst/>
            <a:gdLst/>
            <a:ahLst/>
            <a:cxnLst/>
            <a:rect l="l" t="t" r="r" b="b"/>
            <a:pathLst>
              <a:path h="2133600">
                <a:moveTo>
                  <a:pt x="0" y="0"/>
                </a:moveTo>
                <a:lnTo>
                  <a:pt x="0" y="2133484"/>
                </a:lnTo>
              </a:path>
            </a:pathLst>
          </a:custGeom>
          <a:ln w="6350">
            <a:solidFill>
              <a:srgbClr val="808285"/>
            </a:solidFill>
          </a:ln>
        </p:spPr>
        <p:txBody>
          <a:bodyPr wrap="square" lIns="0" tIns="0" rIns="0" bIns="0" rtlCol="0"/>
          <a:lstStyle/>
          <a:p>
            <a:endParaRPr sz="3115"/>
          </a:p>
        </p:txBody>
      </p:sp>
      <p:sp>
        <p:nvSpPr>
          <p:cNvPr id="40" name="bg object 40"/>
          <p:cNvSpPr/>
          <p:nvPr/>
        </p:nvSpPr>
        <p:spPr>
          <a:xfrm>
            <a:off x="8972233" y="4146738"/>
            <a:ext cx="2180095" cy="1918921"/>
          </a:xfrm>
          <a:custGeom>
            <a:avLst/>
            <a:gdLst/>
            <a:ahLst/>
            <a:cxnLst/>
            <a:rect l="l" t="t" r="r" b="b"/>
            <a:pathLst>
              <a:path w="1205864" h="1108710">
                <a:moveTo>
                  <a:pt x="1205839" y="0"/>
                </a:moveTo>
                <a:lnTo>
                  <a:pt x="0" y="0"/>
                </a:lnTo>
                <a:lnTo>
                  <a:pt x="0" y="1108570"/>
                </a:lnTo>
                <a:lnTo>
                  <a:pt x="1205839" y="1108570"/>
                </a:lnTo>
                <a:lnTo>
                  <a:pt x="1205839" y="0"/>
                </a:lnTo>
                <a:close/>
              </a:path>
            </a:pathLst>
          </a:custGeom>
          <a:solidFill>
            <a:srgbClr val="6D6E71"/>
          </a:solidFill>
        </p:spPr>
        <p:txBody>
          <a:bodyPr wrap="square" lIns="0" tIns="0" rIns="0" bIns="0" rtlCol="0"/>
          <a:lstStyle/>
          <a:p>
            <a:endParaRPr sz="3115"/>
          </a:p>
        </p:txBody>
      </p:sp>
      <p:pic>
        <p:nvPicPr>
          <p:cNvPr id="41" name="bg object 41"/>
          <p:cNvPicPr/>
          <p:nvPr/>
        </p:nvPicPr>
        <p:blipFill>
          <a:blip r:embed="rId7" cstate="print"/>
          <a:stretch>
            <a:fillRect/>
          </a:stretch>
        </p:blipFill>
        <p:spPr>
          <a:xfrm>
            <a:off x="9123527" y="4660360"/>
            <a:ext cx="287534" cy="157754"/>
          </a:xfrm>
          <a:prstGeom prst="rect">
            <a:avLst/>
          </a:prstGeom>
        </p:spPr>
      </p:pic>
      <p:pic>
        <p:nvPicPr>
          <p:cNvPr id="42" name="bg object 42"/>
          <p:cNvPicPr/>
          <p:nvPr/>
        </p:nvPicPr>
        <p:blipFill>
          <a:blip r:embed="rId8" cstate="print"/>
          <a:stretch>
            <a:fillRect/>
          </a:stretch>
        </p:blipFill>
        <p:spPr>
          <a:xfrm>
            <a:off x="9123527" y="4297374"/>
            <a:ext cx="287534" cy="157734"/>
          </a:xfrm>
          <a:prstGeom prst="rect">
            <a:avLst/>
          </a:prstGeom>
        </p:spPr>
      </p:pic>
      <p:pic>
        <p:nvPicPr>
          <p:cNvPr id="43" name="bg object 43"/>
          <p:cNvPicPr/>
          <p:nvPr/>
        </p:nvPicPr>
        <p:blipFill>
          <a:blip r:embed="rId9" cstate="print"/>
          <a:stretch>
            <a:fillRect/>
          </a:stretch>
        </p:blipFill>
        <p:spPr>
          <a:xfrm>
            <a:off x="9123527" y="5023353"/>
            <a:ext cx="287534" cy="157754"/>
          </a:xfrm>
          <a:prstGeom prst="rect">
            <a:avLst/>
          </a:prstGeom>
        </p:spPr>
      </p:pic>
      <p:pic>
        <p:nvPicPr>
          <p:cNvPr id="44" name="bg object 44"/>
          <p:cNvPicPr/>
          <p:nvPr/>
        </p:nvPicPr>
        <p:blipFill>
          <a:blip r:embed="rId10" cstate="print"/>
          <a:stretch>
            <a:fillRect/>
          </a:stretch>
        </p:blipFill>
        <p:spPr>
          <a:xfrm>
            <a:off x="9123527" y="5386337"/>
            <a:ext cx="287534" cy="157754"/>
          </a:xfrm>
          <a:prstGeom prst="rect">
            <a:avLst/>
          </a:prstGeom>
        </p:spPr>
      </p:pic>
      <p:sp>
        <p:nvSpPr>
          <p:cNvPr id="2" name="Holder 2"/>
          <p:cNvSpPr>
            <a:spLocks noGrp="1"/>
          </p:cNvSpPr>
          <p:nvPr>
            <p:ph type="title"/>
          </p:nvPr>
        </p:nvSpPr>
        <p:spPr>
          <a:xfrm>
            <a:off x="240097" y="151314"/>
            <a:ext cx="595824" cy="138499"/>
          </a:xfrm>
          <a:prstGeom prst="rect">
            <a:avLst/>
          </a:prstGeom>
        </p:spPr>
        <p:txBody>
          <a:bodyPr wrap="square" lIns="0" tIns="0" rIns="0" bIns="0">
            <a:spAutoFit/>
          </a:bodyPr>
          <a:lstStyle>
            <a:lvl1pPr>
              <a:defRPr sz="900" b="0" i="0">
                <a:solidFill>
                  <a:schemeClr val="bg1"/>
                </a:solidFill>
                <a:latin typeface="Franklin Gothic Book"/>
                <a:cs typeface="Franklin Gothic Book"/>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it-IT"/>
              <a:t>Accel. Technology - Lucio Rossi @ LCF24-SISSA-Trieste</a:t>
            </a:r>
            <a:endParaRPr/>
          </a:p>
        </p:txBody>
      </p:sp>
      <p:sp>
        <p:nvSpPr>
          <p:cNvPr id="5" name="Holder 5"/>
          <p:cNvSpPr>
            <a:spLocks noGrp="1"/>
          </p:cNvSpPr>
          <p:nvPr>
            <p:ph type="dt" sz="half" idx="6"/>
          </p:nvPr>
        </p:nvSpPr>
        <p:spPr>
          <a:xfrm>
            <a:off x="609601"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r>
              <a:rPr lang="en-US"/>
              <a:t>20 Sept 2024 - </a:t>
            </a: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41557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p:txStyles>
    <p:titleStyle>
      <a:lvl1pPr>
        <a:defRPr>
          <a:latin typeface="+mj-lt"/>
          <a:ea typeface="+mj-ea"/>
          <a:cs typeface="+mj-cs"/>
        </a:defRPr>
      </a:lvl1pPr>
    </p:titleStyle>
    <p:bodyStyle>
      <a:lvl1pPr marL="0">
        <a:defRPr>
          <a:latin typeface="+mn-lt"/>
          <a:ea typeface="+mn-ea"/>
          <a:cs typeface="+mn-cs"/>
        </a:defRPr>
      </a:lvl1pPr>
      <a:lvl2pPr marL="791322">
        <a:defRPr>
          <a:latin typeface="+mn-lt"/>
          <a:ea typeface="+mn-ea"/>
          <a:cs typeface="+mn-cs"/>
        </a:defRPr>
      </a:lvl2pPr>
      <a:lvl3pPr marL="1582644">
        <a:defRPr>
          <a:latin typeface="+mn-lt"/>
          <a:ea typeface="+mn-ea"/>
          <a:cs typeface="+mn-cs"/>
        </a:defRPr>
      </a:lvl3pPr>
      <a:lvl4pPr marL="2373965">
        <a:defRPr>
          <a:latin typeface="+mn-lt"/>
          <a:ea typeface="+mn-ea"/>
          <a:cs typeface="+mn-cs"/>
        </a:defRPr>
      </a:lvl4pPr>
      <a:lvl5pPr marL="3165287">
        <a:defRPr>
          <a:latin typeface="+mn-lt"/>
          <a:ea typeface="+mn-ea"/>
          <a:cs typeface="+mn-cs"/>
        </a:defRPr>
      </a:lvl5pPr>
      <a:lvl6pPr marL="3956609">
        <a:defRPr>
          <a:latin typeface="+mn-lt"/>
          <a:ea typeface="+mn-ea"/>
          <a:cs typeface="+mn-cs"/>
        </a:defRPr>
      </a:lvl6pPr>
      <a:lvl7pPr marL="4747931">
        <a:defRPr>
          <a:latin typeface="+mn-lt"/>
          <a:ea typeface="+mn-ea"/>
          <a:cs typeface="+mn-cs"/>
        </a:defRPr>
      </a:lvl7pPr>
      <a:lvl8pPr marL="5539252">
        <a:defRPr>
          <a:latin typeface="+mn-lt"/>
          <a:ea typeface="+mn-ea"/>
          <a:cs typeface="+mn-cs"/>
        </a:defRPr>
      </a:lvl8pPr>
      <a:lvl9pPr marL="6330574">
        <a:defRPr>
          <a:latin typeface="+mn-lt"/>
          <a:ea typeface="+mn-ea"/>
          <a:cs typeface="+mn-cs"/>
        </a:defRPr>
      </a:lvl9pPr>
    </p:bodyStyle>
    <p:otherStyle>
      <a:lvl1pPr marL="0">
        <a:defRPr>
          <a:latin typeface="+mn-lt"/>
          <a:ea typeface="+mn-ea"/>
          <a:cs typeface="+mn-cs"/>
        </a:defRPr>
      </a:lvl1pPr>
      <a:lvl2pPr marL="791322">
        <a:defRPr>
          <a:latin typeface="+mn-lt"/>
          <a:ea typeface="+mn-ea"/>
          <a:cs typeface="+mn-cs"/>
        </a:defRPr>
      </a:lvl2pPr>
      <a:lvl3pPr marL="1582644">
        <a:defRPr>
          <a:latin typeface="+mn-lt"/>
          <a:ea typeface="+mn-ea"/>
          <a:cs typeface="+mn-cs"/>
        </a:defRPr>
      </a:lvl3pPr>
      <a:lvl4pPr marL="2373965">
        <a:defRPr>
          <a:latin typeface="+mn-lt"/>
          <a:ea typeface="+mn-ea"/>
          <a:cs typeface="+mn-cs"/>
        </a:defRPr>
      </a:lvl4pPr>
      <a:lvl5pPr marL="3165287">
        <a:defRPr>
          <a:latin typeface="+mn-lt"/>
          <a:ea typeface="+mn-ea"/>
          <a:cs typeface="+mn-cs"/>
        </a:defRPr>
      </a:lvl5pPr>
      <a:lvl6pPr marL="3956609">
        <a:defRPr>
          <a:latin typeface="+mn-lt"/>
          <a:ea typeface="+mn-ea"/>
          <a:cs typeface="+mn-cs"/>
        </a:defRPr>
      </a:lvl6pPr>
      <a:lvl7pPr marL="4747931">
        <a:defRPr>
          <a:latin typeface="+mn-lt"/>
          <a:ea typeface="+mn-ea"/>
          <a:cs typeface="+mn-cs"/>
        </a:defRPr>
      </a:lvl7pPr>
      <a:lvl8pPr marL="5539252">
        <a:defRPr>
          <a:latin typeface="+mn-lt"/>
          <a:ea typeface="+mn-ea"/>
          <a:cs typeface="+mn-cs"/>
        </a:defRPr>
      </a:lvl8pPr>
      <a:lvl9pPr marL="6330574">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2D3DD-3205-CD65-FAC4-CBDA8E294AE3}"/>
              </a:ext>
            </a:extLst>
          </p:cNvPr>
          <p:cNvSpPr>
            <a:spLocks noGrp="1"/>
          </p:cNvSpPr>
          <p:nvPr>
            <p:ph type="title"/>
          </p:nvPr>
        </p:nvSpPr>
        <p:spPr>
          <a:xfrm>
            <a:off x="838200" y="365126"/>
            <a:ext cx="10515600" cy="667808"/>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709FEF8F-5D95-47FE-5305-F22A0DE49884}"/>
              </a:ext>
            </a:extLst>
          </p:cNvPr>
          <p:cNvSpPr>
            <a:spLocks noGrp="1"/>
          </p:cNvSpPr>
          <p:nvPr>
            <p:ph type="body" idx="1"/>
          </p:nvPr>
        </p:nvSpPr>
        <p:spPr>
          <a:xfrm>
            <a:off x="838200" y="1240367"/>
            <a:ext cx="10515600" cy="49365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6DF7E9F-CEC3-5A7C-8990-7F336F971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 Sept 2024 - </a:t>
            </a:r>
          </a:p>
        </p:txBody>
      </p:sp>
      <p:sp>
        <p:nvSpPr>
          <p:cNvPr id="5" name="Footer Placeholder 4">
            <a:extLst>
              <a:ext uri="{FF2B5EF4-FFF2-40B4-BE49-F238E27FC236}">
                <a16:creationId xmlns:a16="http://schemas.microsoft.com/office/drawing/2014/main" id="{53C54378-98A0-73DE-6D63-44E677CAEE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Accel. Technology - Lucio Rossi @ LCF24-SISSA-Trieste</a:t>
            </a:r>
            <a:endParaRPr lang="en-US"/>
          </a:p>
        </p:txBody>
      </p:sp>
      <p:sp>
        <p:nvSpPr>
          <p:cNvPr id="6" name="Slide Number Placeholder 5">
            <a:extLst>
              <a:ext uri="{FF2B5EF4-FFF2-40B4-BE49-F238E27FC236}">
                <a16:creationId xmlns:a16="http://schemas.microsoft.com/office/drawing/2014/main" id="{B8CB4288-0AF1-F9C1-3FF3-1539BD38D4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3D0E04-7EED-4935-AAFA-F1C7031611E0}" type="slidenum">
              <a:rPr lang="en-US" smtClean="0"/>
              <a:t>‹#›</a:t>
            </a:fld>
            <a:endParaRPr lang="en-US"/>
          </a:p>
        </p:txBody>
      </p:sp>
    </p:spTree>
    <p:extLst>
      <p:ext uri="{BB962C8B-B14F-4D97-AF65-F5344CB8AC3E}">
        <p14:creationId xmlns:p14="http://schemas.microsoft.com/office/powerpoint/2010/main" val="19880305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 id="2147483688" r:id="rId13"/>
    <p:sldLayoutId id="2147483689" r:id="rId14"/>
    <p:sldLayoutId id="2147483690" r:id="rId15"/>
    <p:sldLayoutId id="2147483691" r:id="rId16"/>
    <p:sldLayoutId id="2147483692" r:id="rId17"/>
  </p:sldLayoutIdLst>
  <p:hf hdr="0"/>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8"/>
          <a:stretch>
            <a:fillRect/>
          </a:stretch>
        </p:blipFill>
        <p:spPr>
          <a:xfrm>
            <a:off x="0" y="6597352"/>
            <a:ext cx="12192000" cy="353781"/>
          </a:xfrm>
          <a:prstGeom prst="rect">
            <a:avLst/>
          </a:prstGeom>
        </p:spPr>
      </p:pic>
      <p:pic>
        <p:nvPicPr>
          <p:cNvPr id="7" name="Image 6" descr="MCC-inernational-finalV01.png"/>
          <p:cNvPicPr>
            <a:picLocks noChangeAspect="1"/>
          </p:cNvPicPr>
          <p:nvPr userDrawn="1"/>
        </p:nvPicPr>
        <p:blipFill>
          <a:blip r:embed="rId9"/>
          <a:stretch>
            <a:fillRect/>
          </a:stretch>
        </p:blipFill>
        <p:spPr>
          <a:xfrm>
            <a:off x="10814401" y="48001"/>
            <a:ext cx="1351732" cy="1351732"/>
          </a:xfrm>
          <a:prstGeom prst="rect">
            <a:avLst/>
          </a:prstGeom>
        </p:spPr>
      </p:pic>
      <p:pic>
        <p:nvPicPr>
          <p:cNvPr id="4" name="Image 84" descr="MCC-LogoCERN.jpg"/>
          <p:cNvPicPr>
            <a:picLocks noChangeAspect="1"/>
          </p:cNvPicPr>
          <p:nvPr userDrawn="1"/>
        </p:nvPicPr>
        <p:blipFill>
          <a:blip r:embed="rId10"/>
          <a:stretch>
            <a:fillRect/>
          </a:stretch>
        </p:blipFill>
        <p:spPr>
          <a:xfrm>
            <a:off x="177867" y="199165"/>
            <a:ext cx="925579" cy="925579"/>
          </a:xfrm>
          <a:prstGeom prst="rect">
            <a:avLst/>
          </a:prstGeom>
        </p:spPr>
      </p:pic>
    </p:spTree>
    <p:extLst>
      <p:ext uri="{BB962C8B-B14F-4D97-AF65-F5344CB8AC3E}">
        <p14:creationId xmlns:p14="http://schemas.microsoft.com/office/powerpoint/2010/main" val="204920353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93" r:id="rId6"/>
  </p:sldLayoutIdLst>
  <p:hf hdr="0"/>
  <p:txStyles>
    <p:titleStyle>
      <a:lvl1pPr algn="ctr" defTabSz="609585" rtl="0" eaLnBrk="1" latinLnBrk="0" hangingPunct="1">
        <a:spcBef>
          <a:spcPct val="0"/>
        </a:spcBef>
        <a:buNone/>
        <a:defRPr sz="3733" b="1" kern="1200">
          <a:solidFill>
            <a:schemeClr val="tx1"/>
          </a:solidFill>
          <a:latin typeface="Arial Narrow"/>
          <a:ea typeface="+mj-ea"/>
          <a:cs typeface="Arial Narrow"/>
        </a:defRPr>
      </a:lvl1pPr>
    </p:titleStyle>
    <p:bodyStyle>
      <a:lvl1pPr marL="457189" indent="-457189" algn="l" defTabSz="609585" rtl="0" eaLnBrk="1" latinLnBrk="0" hangingPunct="1">
        <a:spcBef>
          <a:spcPct val="20000"/>
        </a:spcBef>
        <a:buClr>
          <a:schemeClr val="accent1"/>
        </a:buClr>
        <a:buFont typeface="Wingdings" charset="2"/>
        <a:buChar char="§"/>
        <a:defRPr sz="3733" kern="1200">
          <a:solidFill>
            <a:schemeClr val="tx1"/>
          </a:solidFill>
          <a:latin typeface="Arial Narrow"/>
          <a:ea typeface="+mn-ea"/>
          <a:cs typeface="Arial Narrow"/>
        </a:defRPr>
      </a:lvl1pPr>
      <a:lvl2pPr marL="990575" indent="-380990" algn="l" defTabSz="609585" rtl="0" eaLnBrk="1" latinLnBrk="0" hangingPunct="1">
        <a:spcBef>
          <a:spcPct val="20000"/>
        </a:spcBef>
        <a:buClr>
          <a:schemeClr val="accent1"/>
        </a:buClr>
        <a:buFont typeface="Wingdings" charset="2"/>
        <a:buChar char="§"/>
        <a:defRPr sz="3200" kern="1200">
          <a:solidFill>
            <a:schemeClr val="tx1"/>
          </a:solidFill>
          <a:latin typeface="Arial Narrow"/>
          <a:ea typeface="+mn-ea"/>
          <a:cs typeface="Arial Narrow"/>
        </a:defRPr>
      </a:lvl2pPr>
      <a:lvl3pPr marL="1523962"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3pPr>
      <a:lvl4pPr marL="2133547"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4pPr>
      <a:lvl5pPr marL="2743131"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2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tiff"/></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2.xml"/><Relationship Id="rId4" Type="http://schemas.openxmlformats.org/officeDocument/2006/relationships/image" Target="../media/image71.jp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6.jpe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diagramColors" Target="../diagrams/colors2.xml"/><Relationship Id="rId11" Type="http://schemas.openxmlformats.org/officeDocument/2006/relationships/image" Target="../media/image80.emf"/><Relationship Id="rId5" Type="http://schemas.openxmlformats.org/officeDocument/2006/relationships/diagramQuickStyle" Target="../diagrams/quickStyle2.xml"/><Relationship Id="rId10" Type="http://schemas.openxmlformats.org/officeDocument/2006/relationships/image" Target="../media/image79.jpeg"/><Relationship Id="rId4" Type="http://schemas.openxmlformats.org/officeDocument/2006/relationships/diagramLayout" Target="../diagrams/layout2.xml"/><Relationship Id="rId9" Type="http://schemas.openxmlformats.org/officeDocument/2006/relationships/image" Target="../media/image78.tmp"/></Relationships>
</file>

<file path=ppt/slides/_rels/slide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87.emf"/><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emf"/><Relationship Id="rId9" Type="http://schemas.openxmlformats.org/officeDocument/2006/relationships/image" Target="../media/image94.emf"/></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2.xml"/><Relationship Id="rId6" Type="http://schemas.openxmlformats.org/officeDocument/2006/relationships/image" Target="../media/image104.jpeg"/><Relationship Id="rId11" Type="http://schemas.openxmlformats.org/officeDocument/2006/relationships/image" Target="../media/image109.jp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22.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22.xml"/><Relationship Id="rId6" Type="http://schemas.openxmlformats.org/officeDocument/2006/relationships/image" Target="../media/image121.png"/><Relationship Id="rId5" Type="http://schemas.openxmlformats.org/officeDocument/2006/relationships/image" Target="../media/image120.JPG"/><Relationship Id="rId4" Type="http://schemas.openxmlformats.org/officeDocument/2006/relationships/image" Target="../media/image119.jpg"/></Relationships>
</file>

<file path=ppt/slides/_rels/slide24.xml.rels><?xml version="1.0" encoding="UTF-8" standalone="yes"?>
<Relationships xmlns="http://schemas.openxmlformats.org/package/2006/relationships"><Relationship Id="rId3" Type="http://schemas.openxmlformats.org/officeDocument/2006/relationships/image" Target="../media/image123.emf"/><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2.xml"/><Relationship Id="rId6" Type="http://schemas.openxmlformats.org/officeDocument/2006/relationships/image" Target="../media/image126.jpg"/><Relationship Id="rId5" Type="http://schemas.openxmlformats.org/officeDocument/2006/relationships/image" Target="../media/image125.tiff"/><Relationship Id="rId4" Type="http://schemas.openxmlformats.org/officeDocument/2006/relationships/image" Target="../media/image124.emf"/></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2.xml"/><Relationship Id="rId6" Type="http://schemas.openxmlformats.org/officeDocument/2006/relationships/image" Target="../media/image127.png"/><Relationship Id="rId5" Type="http://schemas.openxmlformats.org/officeDocument/2006/relationships/image" Target="../media/image131.png"/><Relationship Id="rId4" Type="http://schemas.openxmlformats.org/officeDocument/2006/relationships/image" Target="../media/image130.tif"/></Relationships>
</file>

<file path=ppt/slides/_rels/slide2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wmf"/><Relationship Id="rId7" Type="http://schemas.openxmlformats.org/officeDocument/2006/relationships/image" Target="../media/image137.png"/><Relationship Id="rId2" Type="http://schemas.openxmlformats.org/officeDocument/2006/relationships/oleObject" Target="../embeddings/oleObject2.bin"/><Relationship Id="rId1" Type="http://schemas.openxmlformats.org/officeDocument/2006/relationships/slideLayout" Target="../slideLayouts/slideLayout23.xml"/><Relationship Id="rId6" Type="http://schemas.openxmlformats.org/officeDocument/2006/relationships/image" Target="../media/image136.png"/><Relationship Id="rId5" Type="http://schemas.openxmlformats.org/officeDocument/2006/relationships/image" Target="../media/image135.tiff"/><Relationship Id="rId10" Type="http://schemas.openxmlformats.org/officeDocument/2006/relationships/image" Target="../media/image140.png"/><Relationship Id="rId4" Type="http://schemas.openxmlformats.org/officeDocument/2006/relationships/image" Target="../media/image134.emf"/><Relationship Id="rId9" Type="http://schemas.openxmlformats.org/officeDocument/2006/relationships/image" Target="../media/image139.emf"/></Relationships>
</file>

<file path=ppt/slides/_rels/slide28.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6.png"/><Relationship Id="rId3" Type="http://schemas.openxmlformats.org/officeDocument/2006/relationships/image" Target="../media/image142.jpe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5.png"/><Relationship Id="rId2" Type="http://schemas.openxmlformats.org/officeDocument/2006/relationships/image" Target="../media/image141.jpeg"/><Relationship Id="rId16" Type="http://schemas.openxmlformats.org/officeDocument/2006/relationships/image" Target="../media/image154.png"/><Relationship Id="rId1" Type="http://schemas.openxmlformats.org/officeDocument/2006/relationships/slideLayout" Target="../slideLayouts/slideLayout22.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png"/><Relationship Id="rId15" Type="http://schemas.openxmlformats.org/officeDocument/2006/relationships/image" Target="../media/image153.jpg"/><Relationship Id="rId10" Type="http://schemas.openxmlformats.org/officeDocument/2006/relationships/image" Target="../media/image149.jpe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40.png"/></Relationships>
</file>

<file path=ppt/slides/_rels/slide29.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7.png"/><Relationship Id="rId18" Type="http://schemas.openxmlformats.org/officeDocument/2006/relationships/image" Target="../media/image140.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6.jpeg"/><Relationship Id="rId17" Type="http://schemas.openxmlformats.org/officeDocument/2006/relationships/image" Target="../media/image170.png"/><Relationship Id="rId2" Type="http://schemas.openxmlformats.org/officeDocument/2006/relationships/image" Target="../media/image157.png"/><Relationship Id="rId16" Type="http://schemas.openxmlformats.org/officeDocument/2006/relationships/image" Target="../media/image47.jpg"/><Relationship Id="rId1" Type="http://schemas.openxmlformats.org/officeDocument/2006/relationships/slideLayout" Target="../slideLayouts/slideLayout22.xml"/><Relationship Id="rId6" Type="http://schemas.openxmlformats.org/officeDocument/2006/relationships/image" Target="../media/image161.png"/><Relationship Id="rId11" Type="http://schemas.openxmlformats.org/officeDocument/2006/relationships/image" Target="../media/image165.png"/><Relationship Id="rId5" Type="http://schemas.openxmlformats.org/officeDocument/2006/relationships/image" Target="../media/image160.png"/><Relationship Id="rId15" Type="http://schemas.openxmlformats.org/officeDocument/2006/relationships/image" Target="../media/image169.jpg"/><Relationship Id="rId10" Type="http://schemas.openxmlformats.org/officeDocument/2006/relationships/image" Target="../media/image164.png"/><Relationship Id="rId19" Type="http://schemas.openxmlformats.org/officeDocument/2006/relationships/image" Target="../media/image171.jpg"/><Relationship Id="rId4" Type="http://schemas.openxmlformats.org/officeDocument/2006/relationships/image" Target="../media/image159.png"/><Relationship Id="rId9" Type="http://schemas.openxmlformats.org/officeDocument/2006/relationships/image" Target="../media/image121.png"/><Relationship Id="rId14" Type="http://schemas.openxmlformats.org/officeDocument/2006/relationships/image" Target="../media/image168.png"/></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emf"/><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3.xml"/><Relationship Id="rId4" Type="http://schemas.openxmlformats.org/officeDocument/2006/relationships/image" Target="../media/image176.png"/></Relationships>
</file>

<file path=ppt/slides/_rels/slide3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2.xml"/><Relationship Id="rId4" Type="http://schemas.openxmlformats.org/officeDocument/2006/relationships/image" Target="../media/image180.png"/></Relationships>
</file>

<file path=ppt/slides/_rels/slide34.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png"/><Relationship Id="rId2" Type="http://schemas.openxmlformats.org/officeDocument/2006/relationships/image" Target="../media/image181.emf"/><Relationship Id="rId1" Type="http://schemas.openxmlformats.org/officeDocument/2006/relationships/slideLayout" Target="../slideLayouts/slideLayout22.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emf"/><Relationship Id="rId9" Type="http://schemas.openxmlformats.org/officeDocument/2006/relationships/image" Target="../media/image188.png"/></Relationships>
</file>

<file path=ppt/slides/_rels/slide35.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1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 Id="rId9" Type="http://schemas.openxmlformats.org/officeDocument/2006/relationships/image" Target="../media/image199.png"/></Relationships>
</file>

<file path=ppt/slides/_rels/slide3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440.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05.png"/><Relationship Id="rId2" Type="http://schemas.openxmlformats.org/officeDocument/2006/relationships/diagramData" Target="../diagrams/data3.xml"/><Relationship Id="rId1" Type="http://schemas.openxmlformats.org/officeDocument/2006/relationships/slideLayout" Target="../slideLayouts/slideLayout3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png"/><Relationship Id="rId1" Type="http://schemas.openxmlformats.org/officeDocument/2006/relationships/slideLayout" Target="../slideLayouts/slideLayout2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jpeg"/></Relationships>
</file>

<file path=ppt/slides/_rels/slide4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212.tiff"/><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image" Target="../media/image213.emf"/><Relationship Id="rId1" Type="http://schemas.openxmlformats.org/officeDocument/2006/relationships/slideLayout" Target="../slideLayouts/slideLayout35.xml"/><Relationship Id="rId5" Type="http://schemas.openxmlformats.org/officeDocument/2006/relationships/image" Target="../media/image216.tiff"/><Relationship Id="rId4" Type="http://schemas.openxmlformats.org/officeDocument/2006/relationships/image" Target="../media/image215.png"/></Relationships>
</file>

<file path=ppt/slides/_rels/slide4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219.tiff"/><Relationship Id="rId2" Type="http://schemas.openxmlformats.org/officeDocument/2006/relationships/image" Target="../media/image218.emf"/><Relationship Id="rId1" Type="http://schemas.openxmlformats.org/officeDocument/2006/relationships/slideLayout" Target="../slideLayouts/slideLayout35.xml"/><Relationship Id="rId6" Type="http://schemas.openxmlformats.org/officeDocument/2006/relationships/image" Target="../media/image222.jpeg"/><Relationship Id="rId5" Type="http://schemas.openxmlformats.org/officeDocument/2006/relationships/image" Target="../media/image221.emf"/><Relationship Id="rId4" Type="http://schemas.openxmlformats.org/officeDocument/2006/relationships/image" Target="../media/image220.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jp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image" Target="../media/image225.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image" Target="../media/image229.emf"/><Relationship Id="rId1" Type="http://schemas.openxmlformats.org/officeDocument/2006/relationships/slideLayout" Target="../slideLayouts/slideLayout22.xml"/><Relationship Id="rId6" Type="http://schemas.openxmlformats.org/officeDocument/2006/relationships/image" Target="../media/image233.emf"/><Relationship Id="rId5" Type="http://schemas.openxmlformats.org/officeDocument/2006/relationships/image" Target="../media/image232.emf"/><Relationship Id="rId4" Type="http://schemas.openxmlformats.org/officeDocument/2006/relationships/image" Target="../media/image231.emf"/></Relationships>
</file>

<file path=ppt/slides/_rels/slide5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2.xml"/><Relationship Id="rId4" Type="http://schemas.openxmlformats.org/officeDocument/2006/relationships/image" Target="../media/image236.png"/></Relationships>
</file>

<file path=ppt/slides/_rels/slide5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38.xml"/><Relationship Id="rId5" Type="http://schemas.openxmlformats.org/officeDocument/2006/relationships/image" Target="../media/image240.png"/><Relationship Id="rId4" Type="http://schemas.openxmlformats.org/officeDocument/2006/relationships/image" Target="../media/image239.pn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2.xml"/><Relationship Id="rId5" Type="http://schemas.openxmlformats.org/officeDocument/2006/relationships/image" Target="../media/image43.jpeg"/><Relationship Id="rId4" Type="http://schemas.openxmlformats.org/officeDocument/2006/relationships/image" Target="../media/image42.png"/></Relationships>
</file>

<file path=ppt/slides/_rels/slide6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2.xml"/><Relationship Id="rId5" Type="http://schemas.openxmlformats.org/officeDocument/2006/relationships/image" Target="../media/image176.png"/><Relationship Id="rId4" Type="http://schemas.openxmlformats.org/officeDocument/2006/relationships/image" Target="../media/image243.png"/></Relationships>
</file>

<file path=ppt/slides/_rels/slide6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3.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6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22.xml"/><Relationship Id="rId6" Type="http://schemas.openxmlformats.org/officeDocument/2006/relationships/image" Target="../media/image249.png"/><Relationship Id="rId5" Type="http://schemas.openxmlformats.org/officeDocument/2006/relationships/image" Target="../media/image120.JPG"/><Relationship Id="rId4" Type="http://schemas.openxmlformats.org/officeDocument/2006/relationships/image" Target="../media/image119.jpg"/></Relationships>
</file>

<file path=ppt/slides/_rels/slide63.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4.jpeg"/><Relationship Id="rId7" Type="http://schemas.openxmlformats.org/officeDocument/2006/relationships/hyperlink" Target="http://www.compactlight.eu/Main/HomePage" TargetMode="Externa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hyperlink" Target="https://indico.cern.ch/event/952778/contributions/4013808/attachments/2113655/3555697/20201001_GdA_Mini-CLIC_WS.pdf" TargetMode="External"/><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52.emf"/></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41352-7A6C-EBD0-55BD-2F962ECD5BA2}"/>
              </a:ext>
            </a:extLst>
          </p:cNvPr>
          <p:cNvSpPr>
            <a:spLocks noGrp="1"/>
          </p:cNvSpPr>
          <p:nvPr>
            <p:ph type="ctrTitle"/>
          </p:nvPr>
        </p:nvSpPr>
        <p:spPr>
          <a:xfrm>
            <a:off x="1443873" y="4646428"/>
            <a:ext cx="9144000" cy="1585292"/>
          </a:xfrm>
        </p:spPr>
        <p:txBody>
          <a:bodyPr>
            <a:normAutofit/>
          </a:bodyPr>
          <a:lstStyle/>
          <a:p>
            <a:r>
              <a:rPr lang="en-US" sz="4000" b="1" i="0" dirty="0">
                <a:solidFill>
                  <a:schemeClr val="tx2">
                    <a:lumMod val="50000"/>
                    <a:lumOff val="50000"/>
                  </a:schemeClr>
                </a:solidFill>
                <a:effectLst/>
                <a:latin typeface="Liberation Sans"/>
              </a:rPr>
              <a:t>Future collider: technology challenge and roadmap</a:t>
            </a:r>
            <a:br>
              <a:rPr lang="en-US" sz="4000" b="1" i="0" dirty="0">
                <a:solidFill>
                  <a:srgbClr val="0F264F"/>
                </a:solidFill>
                <a:effectLst/>
                <a:latin typeface="Liberation Sans"/>
              </a:rPr>
            </a:br>
            <a:r>
              <a:rPr lang="en-US" sz="2400" b="1" i="0" dirty="0">
                <a:effectLst/>
                <a:latin typeface="Liberation Sans"/>
              </a:rPr>
              <a:t>Lucio Rossi – University of Milan and INFN-Milan</a:t>
            </a:r>
            <a:endParaRPr lang="en-US" sz="4000" dirty="0"/>
          </a:p>
        </p:txBody>
      </p:sp>
      <p:sp>
        <p:nvSpPr>
          <p:cNvPr id="3" name="Subtitle 2">
            <a:extLst>
              <a:ext uri="{FF2B5EF4-FFF2-40B4-BE49-F238E27FC236}">
                <a16:creationId xmlns:a16="http://schemas.microsoft.com/office/drawing/2014/main" id="{FCD2401C-9929-413F-2650-A87E6065B735}"/>
              </a:ext>
            </a:extLst>
          </p:cNvPr>
          <p:cNvSpPr>
            <a:spLocks noGrp="1"/>
          </p:cNvSpPr>
          <p:nvPr>
            <p:ph type="subTitle" idx="1"/>
          </p:nvPr>
        </p:nvSpPr>
        <p:spPr/>
        <p:txBody>
          <a:bodyPr/>
          <a:lstStyle/>
          <a:p>
            <a:r>
              <a:rPr lang="en-US" b="0" i="1" dirty="0">
                <a:solidFill>
                  <a:srgbClr val="0F264F"/>
                </a:solidFill>
                <a:effectLst/>
                <a:latin typeface="Liberation Sans"/>
              </a:rPr>
              <a:t>Lucio Rossi</a:t>
            </a:r>
            <a:endParaRPr lang="en-US" dirty="0"/>
          </a:p>
        </p:txBody>
      </p:sp>
      <p:pic>
        <p:nvPicPr>
          <p:cNvPr id="4" name="Picture 3">
            <a:extLst>
              <a:ext uri="{FF2B5EF4-FFF2-40B4-BE49-F238E27FC236}">
                <a16:creationId xmlns:a16="http://schemas.microsoft.com/office/drawing/2014/main" id="{C7E7C3C0-AACC-0736-A25A-7E7041FC0ED4}"/>
              </a:ext>
            </a:extLst>
          </p:cNvPr>
          <p:cNvPicPr>
            <a:picLocks noChangeAspect="1"/>
          </p:cNvPicPr>
          <p:nvPr/>
        </p:nvPicPr>
        <p:blipFill>
          <a:blip r:embed="rId2"/>
          <a:stretch>
            <a:fillRect/>
          </a:stretch>
        </p:blipFill>
        <p:spPr>
          <a:xfrm>
            <a:off x="1329486" y="356973"/>
            <a:ext cx="9848435" cy="4289455"/>
          </a:xfrm>
          <a:prstGeom prst="rect">
            <a:avLst/>
          </a:prstGeom>
        </p:spPr>
      </p:pic>
      <p:sp>
        <p:nvSpPr>
          <p:cNvPr id="5" name="Date Placeholder 4">
            <a:extLst>
              <a:ext uri="{FF2B5EF4-FFF2-40B4-BE49-F238E27FC236}">
                <a16:creationId xmlns:a16="http://schemas.microsoft.com/office/drawing/2014/main" id="{D84E792B-7873-B237-64F4-C442D68DDFC7}"/>
              </a:ext>
            </a:extLst>
          </p:cNvPr>
          <p:cNvSpPr>
            <a:spLocks noGrp="1"/>
          </p:cNvSpPr>
          <p:nvPr>
            <p:ph type="dt" sz="half" idx="10"/>
          </p:nvPr>
        </p:nvSpPr>
        <p:spPr/>
        <p:txBody>
          <a:bodyPr/>
          <a:lstStyle/>
          <a:p>
            <a:r>
              <a:rPr lang="en-US"/>
              <a:t>20 Sept 2024 - </a:t>
            </a:r>
          </a:p>
        </p:txBody>
      </p:sp>
      <p:sp>
        <p:nvSpPr>
          <p:cNvPr id="6" name="Footer Placeholder 5">
            <a:extLst>
              <a:ext uri="{FF2B5EF4-FFF2-40B4-BE49-F238E27FC236}">
                <a16:creationId xmlns:a16="http://schemas.microsoft.com/office/drawing/2014/main" id="{B0E21D46-B9D4-C4D6-629F-2CD7C7E656B7}"/>
              </a:ext>
            </a:extLst>
          </p:cNvPr>
          <p:cNvSpPr>
            <a:spLocks noGrp="1"/>
          </p:cNvSpPr>
          <p:nvPr>
            <p:ph type="ftr" sz="quarter" idx="11"/>
          </p:nvPr>
        </p:nvSpPr>
        <p:spPr/>
        <p:txBody>
          <a:bodyPr/>
          <a:lstStyle/>
          <a:p>
            <a:r>
              <a:rPr lang="it-IT"/>
              <a:t>Accel. Technology - Lucio Rossi @ LCF24-SISSA-Trieste</a:t>
            </a:r>
            <a:endParaRPr lang="en-US"/>
          </a:p>
        </p:txBody>
      </p:sp>
      <p:sp>
        <p:nvSpPr>
          <p:cNvPr id="7" name="Slide Number Placeholder 6">
            <a:extLst>
              <a:ext uri="{FF2B5EF4-FFF2-40B4-BE49-F238E27FC236}">
                <a16:creationId xmlns:a16="http://schemas.microsoft.com/office/drawing/2014/main" id="{B69E8489-B76C-7FC0-071D-FD1BF1F58171}"/>
              </a:ext>
            </a:extLst>
          </p:cNvPr>
          <p:cNvSpPr>
            <a:spLocks noGrp="1"/>
          </p:cNvSpPr>
          <p:nvPr>
            <p:ph type="sldNum" sz="quarter" idx="12"/>
          </p:nvPr>
        </p:nvSpPr>
        <p:spPr/>
        <p:txBody>
          <a:bodyPr/>
          <a:lstStyle/>
          <a:p>
            <a:fld id="{E5AD88A5-8812-4857-BF33-4ACF9D2F97AB}" type="slidenum">
              <a:rPr lang="en-US" smtClean="0"/>
              <a:t>1</a:t>
            </a:fld>
            <a:endParaRPr lang="en-US"/>
          </a:p>
        </p:txBody>
      </p:sp>
    </p:spTree>
    <p:extLst>
      <p:ext uri="{BB962C8B-B14F-4D97-AF65-F5344CB8AC3E}">
        <p14:creationId xmlns:p14="http://schemas.microsoft.com/office/powerpoint/2010/main" val="391034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1250" b="0" i="0" u="none" strike="noStrike" kern="0" cap="none" spc="0" normalizeH="0" baseline="0" noProof="0">
                <a:ln>
                  <a:noFill/>
                </a:ln>
                <a:solidFill>
                  <a:prstClr val="white"/>
                </a:solidFill>
                <a:effectLst/>
                <a:uLnTx/>
                <a:uFillTx/>
                <a:latin typeface="Avenir Book"/>
                <a:ea typeface="+mn-ea"/>
                <a:cs typeface="+mn-cs"/>
                <a:sym typeface="Avenir Book"/>
              </a:rPr>
              <a:pPr marL="0" marR="0" lvl="0" indent="0" algn="r" defTabSz="410766" rtl="0" eaLnBrk="1" fontAlgn="auto" latinLnBrk="0" hangingPunct="0">
                <a:lnSpc>
                  <a:spcPct val="100000"/>
                </a:lnSpc>
                <a:spcBef>
                  <a:spcPts val="0"/>
                </a:spcBef>
                <a:spcAft>
                  <a:spcPts val="0"/>
                </a:spcAft>
                <a:buClrTx/>
                <a:buSzTx/>
                <a:buFontTx/>
                <a:buNone/>
                <a:tabLst/>
                <a:defRPr/>
              </a:pPr>
              <a:t>10</a:t>
            </a:fld>
            <a:endParaRPr kumimoji="0" sz="1250" b="0" i="0" u="none" strike="noStrike" kern="0" cap="none" spc="0" normalizeH="0" baseline="0" noProof="0">
              <a:ln>
                <a:noFill/>
              </a:ln>
              <a:solidFill>
                <a:prstClr val="white"/>
              </a:solidFill>
              <a:effectLst/>
              <a:uLnTx/>
              <a:uFillTx/>
              <a:latin typeface="Avenir Book"/>
              <a:ea typeface="+mn-ea"/>
              <a:cs typeface="+mn-cs"/>
              <a:sym typeface="Avenir Book"/>
            </a:endParaRPr>
          </a:p>
        </p:txBody>
      </p:sp>
      <p:pic>
        <p:nvPicPr>
          <p:cNvPr id="411" name="CLIC_complex_380gev_wlogo.pdf" descr="CLIC_complex_380gev_wlogo.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35962" y="2612989"/>
            <a:ext cx="4785405" cy="2705703"/>
          </a:xfrm>
          <a:prstGeom prst="rect">
            <a:avLst/>
          </a:prstGeom>
          <a:ln w="12700">
            <a:miter lim="400000"/>
          </a:ln>
        </p:spPr>
      </p:pic>
      <p:sp>
        <p:nvSpPr>
          <p:cNvPr id="412" name="Rectangle 5"/>
          <p:cNvSpPr/>
          <p:nvPr/>
        </p:nvSpPr>
        <p:spPr>
          <a:xfrm>
            <a:off x="7302823" y="1583505"/>
            <a:ext cx="635038" cy="546768"/>
          </a:xfrm>
          <a:prstGeom prst="rect">
            <a:avLst/>
          </a:prstGeom>
          <a:solidFill>
            <a:srgbClr val="FFFFFF"/>
          </a:solidFill>
          <a:ln w="12700">
            <a:miter lim="400000"/>
          </a:ln>
        </p:spPr>
        <p:txBody>
          <a:bodyPr lIns="22860" rIns="22860" anchor="ctr"/>
          <a:lstStyle/>
          <a:p>
            <a:pPr marL="0" marR="0" lvl="0" indent="0" algn="ctr" defTabSz="502820" rtl="0" eaLnBrk="1" fontAlgn="auto" latinLnBrk="0" hangingPunct="0">
              <a:lnSpc>
                <a:spcPct val="100000"/>
              </a:lnSpc>
              <a:spcBef>
                <a:spcPts val="0"/>
              </a:spcBef>
              <a:spcAft>
                <a:spcPts val="0"/>
              </a:spcAft>
              <a:buClrTx/>
              <a:buSzTx/>
              <a:buFontTx/>
              <a:buNone/>
              <a:tabLst/>
              <a:defRPr sz="2000">
                <a:solidFill>
                  <a:srgbClr val="FFFFFF"/>
                </a:solidFill>
                <a:latin typeface="Arial"/>
                <a:ea typeface="Arial"/>
                <a:cs typeface="Arial"/>
                <a:sym typeface="Arial"/>
              </a:defRPr>
            </a:pP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413" name="Drive beam accelerated to a few GeV using conventional klystrons…"/>
          <p:cNvSpPr txBox="1"/>
          <p:nvPr/>
        </p:nvSpPr>
        <p:spPr>
          <a:xfrm>
            <a:off x="6886940" y="1953781"/>
            <a:ext cx="5159896" cy="1303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marL="358775" marR="0" lvl="1" indent="-180975" algn="l" defTabSz="410766" rtl="0" eaLnBrk="1" fontAlgn="auto" latinLnBrk="0" hangingPunct="0">
              <a:lnSpc>
                <a:spcPct val="100000"/>
              </a:lnSpc>
              <a:spcBef>
                <a:spcPts val="550"/>
              </a:spcBef>
              <a:spcAft>
                <a:spcPts val="0"/>
              </a:spcAft>
              <a:buClrTx/>
              <a:buSzPct val="100000"/>
              <a:buFontTx/>
              <a:buAutoNum type="arabicPeriod"/>
              <a:tabLst/>
              <a:defRPr sz="2200"/>
            </a:pP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Avenir Heavy"/>
                <a:cs typeface="Avenir Heavy"/>
                <a:sym typeface="Avenir Heavy"/>
              </a:rPr>
              <a:t>Drive beam</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accelerated to </a:t>
            </a:r>
            <a:r>
              <a:rPr kumimoji="0" lang="en-US"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~2 </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GeV using conventional klystrons</a:t>
            </a:r>
          </a:p>
          <a:p>
            <a:pPr marL="358775" marR="0" lvl="1" indent="-180975" algn="l" defTabSz="410766" rtl="0" eaLnBrk="1" fontAlgn="auto" latinLnBrk="0" hangingPunct="0">
              <a:lnSpc>
                <a:spcPct val="100000"/>
              </a:lnSpc>
              <a:spcBef>
                <a:spcPts val="550"/>
              </a:spcBef>
              <a:spcAft>
                <a:spcPts val="0"/>
              </a:spcAft>
              <a:buClrTx/>
              <a:buSzPct val="100000"/>
              <a:buFontTx/>
              <a:buAutoNum type="arabicPeriod"/>
              <a:tabLst/>
              <a:defRPr sz="2200"/>
            </a:pP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a:t>
            </a:r>
            <a:r>
              <a:rPr kumimoji="0" lang="en-US"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Heavy"/>
              </a:rPr>
              <a:t>Intensity</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Avenir Heavy"/>
                <a:cs typeface="Avenir Heavy"/>
                <a:sym typeface="Avenir Heavy"/>
              </a:rPr>
              <a:t> increased</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using a series of delay loops and combiner rings</a:t>
            </a:r>
          </a:p>
          <a:p>
            <a:pPr marL="358775" marR="0" lvl="1" indent="-180975" algn="l" defTabSz="410766" rtl="0" eaLnBrk="1" fontAlgn="auto" latinLnBrk="0" hangingPunct="0">
              <a:lnSpc>
                <a:spcPct val="100000"/>
              </a:lnSpc>
              <a:spcBef>
                <a:spcPts val="550"/>
              </a:spcBef>
              <a:spcAft>
                <a:spcPts val="0"/>
              </a:spcAft>
              <a:buClrTx/>
              <a:buSzPct val="100000"/>
              <a:buFontTx/>
              <a:buAutoNum type="arabicPeriod"/>
              <a:tabLst/>
              <a:defRPr sz="2200"/>
            </a:pP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Avenir Heavy"/>
                <a:cs typeface="Avenir Heavy"/>
                <a:sym typeface="Avenir Heavy"/>
              </a:rPr>
              <a:t>Drive beam decelerated</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and produces high-RF</a:t>
            </a:r>
          </a:p>
          <a:p>
            <a:pPr marL="358775" marR="0" lvl="1" indent="-180975" algn="l" defTabSz="410766" rtl="0" eaLnBrk="1" fontAlgn="auto" latinLnBrk="0" hangingPunct="0">
              <a:lnSpc>
                <a:spcPct val="100000"/>
              </a:lnSpc>
              <a:spcBef>
                <a:spcPts val="550"/>
              </a:spcBef>
              <a:spcAft>
                <a:spcPts val="0"/>
              </a:spcAft>
              <a:buClrTx/>
              <a:buSzPct val="100000"/>
              <a:buFontTx/>
              <a:buAutoNum type="arabicPeriod"/>
              <a:tabLst/>
              <a:defRPr sz="2200"/>
            </a:pP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Avenir Heavy"/>
                <a:cs typeface="Avenir Heavy"/>
                <a:sym typeface="Avenir Heavy"/>
              </a:rPr>
              <a:t>Feed</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high-RF </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Avenir Heavy"/>
                <a:cs typeface="Avenir Heavy"/>
                <a:sym typeface="Avenir Heavy"/>
              </a:rPr>
              <a:t>to</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the less intense </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Avenir Heavy"/>
                <a:cs typeface="Avenir Heavy"/>
                <a:sym typeface="Avenir Heavy"/>
              </a:rPr>
              <a:t>main beam </a:t>
            </a:r>
            <a:r>
              <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using waveguides</a:t>
            </a:r>
            <a:endParaRPr kumimoji="0" lang="en-US"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endParaRPr>
          </a:p>
          <a:p>
            <a:pPr marL="358775" marR="0" lvl="1" indent="-180975" algn="l" defTabSz="410766" rtl="0" eaLnBrk="1" fontAlgn="auto" latinLnBrk="0" hangingPunct="0">
              <a:lnSpc>
                <a:spcPct val="100000"/>
              </a:lnSpc>
              <a:spcBef>
                <a:spcPts val="550"/>
              </a:spcBef>
              <a:spcAft>
                <a:spcPts val="0"/>
              </a:spcAft>
              <a:buClrTx/>
              <a:buSzPct val="100000"/>
              <a:buFontTx/>
              <a:buAutoNum type="arabicPeriod"/>
              <a:tabLst/>
              <a:defRPr sz="2200"/>
            </a:pPr>
            <a:endParaRPr kumimoji="0" lang="en-US"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endParaRPr>
          </a:p>
          <a:p>
            <a:pPr marL="177800" marR="0" lvl="1" indent="0" algn="l" defTabSz="410766" rtl="0" eaLnBrk="1" fontAlgn="auto" latinLnBrk="0" hangingPunct="0">
              <a:lnSpc>
                <a:spcPct val="100000"/>
              </a:lnSpc>
              <a:spcBef>
                <a:spcPts val="550"/>
              </a:spcBef>
              <a:spcAft>
                <a:spcPts val="0"/>
              </a:spcAft>
              <a:buClrTx/>
              <a:buSzPct val="100000"/>
              <a:buFontTx/>
              <a:buNone/>
              <a:tabLst/>
              <a:defRPr sz="2200"/>
            </a:pPr>
            <a:r>
              <a:rPr kumimoji="0" lang="en-US"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Extend by extending main linacs, increase </a:t>
            </a:r>
            <a:r>
              <a:rPr kumimoji="0" lang="en-US" sz="1100" b="0" i="0" u="none" strike="noStrike" kern="0" cap="none" spc="0" normalizeH="0" baseline="0" noProof="0" dirty="0" err="1">
                <a:ln>
                  <a:noFill/>
                </a:ln>
                <a:solidFill>
                  <a:srgbClr val="000000"/>
                </a:solidFill>
                <a:effectLst/>
                <a:uLnTx/>
                <a:uFillTx/>
                <a:latin typeface="Avenir Light" panose="020B0402020203020204" pitchFamily="34" charset="77"/>
                <a:ea typeface="+mn-ea"/>
                <a:cs typeface="+mn-cs"/>
                <a:sym typeface="Avenir Book"/>
              </a:rPr>
              <a:t>drivebeam</a:t>
            </a:r>
            <a:r>
              <a:rPr kumimoji="0" lang="en-US" sz="11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pulse-length and power, and a second </a:t>
            </a:r>
            <a:r>
              <a:rPr kumimoji="0" lang="en-US" sz="1100" b="0" i="0" u="none" strike="noStrike" kern="0" cap="none" spc="0" normalizeH="0" baseline="0" noProof="0" dirty="0" err="1">
                <a:ln>
                  <a:noFill/>
                </a:ln>
                <a:solidFill>
                  <a:srgbClr val="000000"/>
                </a:solidFill>
                <a:effectLst/>
                <a:uLnTx/>
                <a:uFillTx/>
                <a:latin typeface="Avenir Light" panose="020B0402020203020204" pitchFamily="34" charset="77"/>
                <a:ea typeface="+mn-ea"/>
                <a:cs typeface="+mn-cs"/>
                <a:sym typeface="Avenir Book"/>
              </a:rPr>
              <a:t>drivebeam</a:t>
            </a:r>
            <a:r>
              <a:rPr kumimoji="0" lang="en-US" sz="11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to get to 3 </a:t>
            </a:r>
            <a:r>
              <a:rPr kumimoji="0" lang="en-US" sz="1100" b="0" i="0" u="none" strike="noStrike" kern="0" cap="none" spc="0" normalizeH="0" baseline="0" noProof="0" dirty="0" err="1">
                <a:ln>
                  <a:noFill/>
                </a:ln>
                <a:solidFill>
                  <a:srgbClr val="000000"/>
                </a:solidFill>
                <a:effectLst/>
                <a:uLnTx/>
                <a:uFillTx/>
                <a:latin typeface="Avenir Light" panose="020B0402020203020204" pitchFamily="34" charset="77"/>
                <a:ea typeface="+mn-ea"/>
                <a:cs typeface="+mn-cs"/>
                <a:sym typeface="Avenir Book"/>
              </a:rPr>
              <a:t>TeV</a:t>
            </a:r>
            <a:r>
              <a:rPr kumimoji="0" lang="en-US" sz="11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 </a:t>
            </a:r>
            <a:endParaRPr kumimoji="0" sz="11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endParaRPr>
          </a:p>
        </p:txBody>
      </p:sp>
      <p:pic>
        <p:nvPicPr>
          <p:cNvPr id="6" name="Picture 5">
            <a:extLst>
              <a:ext uri="{FF2B5EF4-FFF2-40B4-BE49-F238E27FC236}">
                <a16:creationId xmlns:a16="http://schemas.microsoft.com/office/drawing/2014/main" id="{647009C7-3725-254E-9412-A5C6FD5654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316" y="57194"/>
            <a:ext cx="1886520" cy="1526311"/>
          </a:xfrm>
          <a:prstGeom prst="rect">
            <a:avLst/>
          </a:prstGeom>
        </p:spPr>
      </p:pic>
      <p:pic>
        <p:nvPicPr>
          <p:cNvPr id="7" name="CLIC_complex_3tev_wlogo.pdf" descr="CLIC_complex_3tev_wlogo.pdf">
            <a:extLst>
              <a:ext uri="{FF2B5EF4-FFF2-40B4-BE49-F238E27FC236}">
                <a16:creationId xmlns:a16="http://schemas.microsoft.com/office/drawing/2014/main" id="{C869ADA8-5C85-8B49-9A6B-59FA5261F234}"/>
              </a:ext>
            </a:extLst>
          </p:cNvPr>
          <p:cNvPicPr>
            <a:picLocks noChangeAspect="1"/>
          </p:cNvPicPr>
          <p:nvPr/>
        </p:nvPicPr>
        <p:blipFill>
          <a:blip r:embed="rId5"/>
          <a:stretch>
            <a:fillRect/>
          </a:stretch>
        </p:blipFill>
        <p:spPr>
          <a:xfrm>
            <a:off x="6384032" y="3619326"/>
            <a:ext cx="4744013" cy="2800592"/>
          </a:xfrm>
          <a:prstGeom prst="rect">
            <a:avLst/>
          </a:prstGeom>
          <a:ln w="12700">
            <a:miter lim="400000"/>
          </a:ln>
        </p:spPr>
      </p:pic>
      <p:sp>
        <p:nvSpPr>
          <p:cNvPr id="2" name="TextBox 1">
            <a:extLst>
              <a:ext uri="{FF2B5EF4-FFF2-40B4-BE49-F238E27FC236}">
                <a16:creationId xmlns:a16="http://schemas.microsoft.com/office/drawing/2014/main" id="{158F15DE-CC14-0044-AF3F-1C8B113BD4E8}"/>
              </a:ext>
            </a:extLst>
          </p:cNvPr>
          <p:cNvSpPr txBox="1"/>
          <p:nvPr/>
        </p:nvSpPr>
        <p:spPr>
          <a:xfrm>
            <a:off x="1302140" y="206586"/>
            <a:ext cx="5904656" cy="1129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venir Book"/>
                <a:ea typeface="Avenir Book"/>
                <a:cs typeface="Avenir Book"/>
                <a:sym typeface="Avenir Book"/>
              </a:rPr>
              <a:t>CLIC can be extended into multi-TeV region </a:t>
            </a:r>
          </a:p>
        </p:txBody>
      </p:sp>
      <p:pic>
        <p:nvPicPr>
          <p:cNvPr id="9" name="CLIC_map_CLIC380_CLIC1500_CLIC3000_wtext.jpeg" descr="CLIC_map_CLIC380_CLIC1500_CLIC3000_wtext.jpeg">
            <a:extLst>
              <a:ext uri="{FF2B5EF4-FFF2-40B4-BE49-F238E27FC236}">
                <a16:creationId xmlns:a16="http://schemas.microsoft.com/office/drawing/2014/main" id="{ECFA1B98-98AF-6948-A0BC-0B24D1B61121}"/>
              </a:ext>
            </a:extLst>
          </p:cNvPr>
          <p:cNvPicPr>
            <a:picLocks noChangeAspect="1"/>
          </p:cNvPicPr>
          <p:nvPr/>
        </p:nvPicPr>
        <p:blipFill>
          <a:blip r:embed="rId6"/>
          <a:stretch>
            <a:fillRect/>
          </a:stretch>
        </p:blipFill>
        <p:spPr>
          <a:xfrm>
            <a:off x="7358742" y="57194"/>
            <a:ext cx="2049626" cy="1536739"/>
          </a:xfrm>
          <a:prstGeom prst="rect">
            <a:avLst/>
          </a:prstGeom>
          <a:ln w="12700">
            <a:miter lim="400000"/>
          </a:ln>
        </p:spPr>
      </p:pic>
      <p:sp>
        <p:nvSpPr>
          <p:cNvPr id="10" name="Drive beam accelerated to a few GeV using conventional klystrons…">
            <a:extLst>
              <a:ext uri="{FF2B5EF4-FFF2-40B4-BE49-F238E27FC236}">
                <a16:creationId xmlns:a16="http://schemas.microsoft.com/office/drawing/2014/main" id="{E68947A0-1232-7A42-A19B-4F1FB3C888C4}"/>
              </a:ext>
            </a:extLst>
          </p:cNvPr>
          <p:cNvSpPr txBox="1"/>
          <p:nvPr/>
        </p:nvSpPr>
        <p:spPr>
          <a:xfrm>
            <a:off x="1986216" y="1520878"/>
            <a:ext cx="4536504" cy="1303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marL="177800" marR="0" lvl="1" indent="0" algn="l" defTabSz="410766" rtl="0" eaLnBrk="1" fontAlgn="auto" latinLnBrk="0" hangingPunct="0">
              <a:lnSpc>
                <a:spcPct val="100000"/>
              </a:lnSpc>
              <a:spcBef>
                <a:spcPts val="0"/>
              </a:spcBef>
              <a:spcAft>
                <a:spcPts val="0"/>
              </a:spcAft>
              <a:buClrTx/>
              <a:buSzPct val="100000"/>
              <a:buFontTx/>
              <a:buNone/>
              <a:tabLst/>
              <a:defRPr sz="2200"/>
            </a:pPr>
            <a:r>
              <a:rPr kumimoji="0" lang="en-US"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What are the critical elements:</a:t>
            </a:r>
          </a:p>
          <a:p>
            <a:pPr marL="401638" marR="0" lvl="2" indent="-220663" algn="l" defTabSz="410766" rtl="0" eaLnBrk="1" fontAlgn="auto" latinLnBrk="0" hangingPunct="0">
              <a:lnSpc>
                <a:spcPct val="100000"/>
              </a:lnSpc>
              <a:spcBef>
                <a:spcPts val="0"/>
              </a:spcBef>
              <a:spcAft>
                <a:spcPts val="0"/>
              </a:spcAft>
              <a:buClrTx/>
              <a:buSzPct val="100000"/>
              <a:buFont typeface="Arial" panose="020B0604020202020204" pitchFamily="34" charset="0"/>
              <a:buChar char="•"/>
              <a:tabLst/>
              <a:defRPr sz="2200"/>
            </a:pPr>
            <a:r>
              <a:rPr kumimoji="0" lang="en-US"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Physics </a:t>
            </a:r>
          </a:p>
          <a:p>
            <a:pPr marL="401638" marR="0" lvl="2" indent="-220663" algn="l" defTabSz="410766" rtl="0" eaLnBrk="1" fontAlgn="auto" latinLnBrk="0" hangingPunct="0">
              <a:lnSpc>
                <a:spcPct val="100000"/>
              </a:lnSpc>
              <a:spcBef>
                <a:spcPts val="0"/>
              </a:spcBef>
              <a:spcAft>
                <a:spcPts val="0"/>
              </a:spcAft>
              <a:buClrTx/>
              <a:buSzPct val="100000"/>
              <a:buFont typeface="Arial" panose="020B0604020202020204" pitchFamily="34" charset="0"/>
              <a:buChar char="•"/>
              <a:tabLst/>
              <a:defRPr sz="2200"/>
            </a:pPr>
            <a:r>
              <a:rPr kumimoji="0" lang="en-US"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Gradient and power efficiency </a:t>
            </a:r>
          </a:p>
          <a:p>
            <a:pPr marL="401638" marR="0" lvl="2" indent="-220663" algn="l" defTabSz="410766" rtl="0" eaLnBrk="1" fontAlgn="auto" latinLnBrk="0" hangingPunct="0">
              <a:lnSpc>
                <a:spcPct val="100000"/>
              </a:lnSpc>
              <a:spcBef>
                <a:spcPts val="0"/>
              </a:spcBef>
              <a:spcAft>
                <a:spcPts val="0"/>
              </a:spcAft>
              <a:buClrTx/>
              <a:buSzPct val="100000"/>
              <a:buFont typeface="Arial" panose="020B0604020202020204" pitchFamily="34" charset="0"/>
              <a:buChar char="•"/>
              <a:tabLst/>
              <a:defRPr sz="2200"/>
            </a:pPr>
            <a:r>
              <a:rPr kumimoji="0" lang="en-US"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rPr>
              <a:t>Costs </a:t>
            </a:r>
            <a:endParaRPr kumimoji="0" sz="1200" b="0" i="0" u="none" strike="noStrike" kern="0" cap="none" spc="0" normalizeH="0" baseline="0" noProof="0" dirty="0">
              <a:ln>
                <a:noFill/>
              </a:ln>
              <a:solidFill>
                <a:srgbClr val="000000"/>
              </a:solidFill>
              <a:effectLst/>
              <a:uLnTx/>
              <a:uFillTx/>
              <a:latin typeface="Avenir Light" panose="020B0402020203020204" pitchFamily="34" charset="77"/>
              <a:ea typeface="+mn-ea"/>
              <a:cs typeface="+mn-cs"/>
              <a:sym typeface="Avenir Book"/>
            </a:endParaRPr>
          </a:p>
        </p:txBody>
      </p:sp>
      <p:pic>
        <p:nvPicPr>
          <p:cNvPr id="3" name="Picture 2">
            <a:extLst>
              <a:ext uri="{FF2B5EF4-FFF2-40B4-BE49-F238E27FC236}">
                <a16:creationId xmlns:a16="http://schemas.microsoft.com/office/drawing/2014/main" id="{DA3FA651-9797-114E-8C09-1E198E891A90}"/>
              </a:ext>
            </a:extLst>
          </p:cNvPr>
          <p:cNvPicPr>
            <a:picLocks noChangeAspect="1"/>
          </p:cNvPicPr>
          <p:nvPr/>
        </p:nvPicPr>
        <p:blipFill>
          <a:blip r:embed="rId7"/>
          <a:stretch>
            <a:fillRect/>
          </a:stretch>
        </p:blipFill>
        <p:spPr>
          <a:xfrm>
            <a:off x="1332278" y="5611745"/>
            <a:ext cx="3463699" cy="927114"/>
          </a:xfrm>
          <a:prstGeom prst="rect">
            <a:avLst/>
          </a:prstGeom>
        </p:spPr>
      </p:pic>
    </p:spTree>
    <p:extLst>
      <p:ext uri="{BB962C8B-B14F-4D97-AF65-F5344CB8AC3E}">
        <p14:creationId xmlns:p14="http://schemas.microsoft.com/office/powerpoint/2010/main" val="20283879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54BF-5F00-FC30-26F6-EB88D0E22341}"/>
              </a:ext>
            </a:extLst>
          </p:cNvPr>
          <p:cNvSpPr>
            <a:spLocks noGrp="1"/>
          </p:cNvSpPr>
          <p:nvPr>
            <p:ph type="title"/>
          </p:nvPr>
        </p:nvSpPr>
        <p:spPr>
          <a:xfrm>
            <a:off x="838200" y="47635"/>
            <a:ext cx="10895962" cy="667808"/>
          </a:xfrm>
        </p:spPr>
        <p:txBody>
          <a:bodyPr>
            <a:normAutofit fontScale="90000"/>
          </a:bodyPr>
          <a:lstStyle/>
          <a:p>
            <a:r>
              <a:rPr lang="en-US" dirty="0"/>
              <a:t>SRF Technology: vast experience, diffuse know-how</a:t>
            </a:r>
          </a:p>
        </p:txBody>
      </p:sp>
      <p:sp>
        <p:nvSpPr>
          <p:cNvPr id="3" name="Date Placeholder 2">
            <a:extLst>
              <a:ext uri="{FF2B5EF4-FFF2-40B4-BE49-F238E27FC236}">
                <a16:creationId xmlns:a16="http://schemas.microsoft.com/office/drawing/2014/main" id="{59420B7B-D403-B655-DD82-49ED1A643E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54E8AAA3-C86E-2468-EE24-C65FE342FD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0A11699-BFE8-9C46-1334-BC6837FE6D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14">
            <a:extLst>
              <a:ext uri="{FF2B5EF4-FFF2-40B4-BE49-F238E27FC236}">
                <a16:creationId xmlns:a16="http://schemas.microsoft.com/office/drawing/2014/main" id="{6BD3A96A-E14B-76D4-4514-95EF8932C4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30745" y="5378596"/>
            <a:ext cx="1829465" cy="1047756"/>
          </a:xfrm>
          <a:prstGeom prst="rect">
            <a:avLst/>
          </a:prstGeom>
        </p:spPr>
      </p:pic>
      <p:pic>
        <p:nvPicPr>
          <p:cNvPr id="7" name="Picture 9">
            <a:extLst>
              <a:ext uri="{FF2B5EF4-FFF2-40B4-BE49-F238E27FC236}">
                <a16:creationId xmlns:a16="http://schemas.microsoft.com/office/drawing/2014/main" id="{50D515A6-25DD-B532-E778-55E65D1889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46014" y="4959054"/>
            <a:ext cx="1593064" cy="768107"/>
          </a:xfrm>
          <a:prstGeom prst="rect">
            <a:avLst/>
          </a:prstGeom>
        </p:spPr>
      </p:pic>
      <p:grpSp>
        <p:nvGrpSpPr>
          <p:cNvPr id="8" name="Group 15">
            <a:extLst>
              <a:ext uri="{FF2B5EF4-FFF2-40B4-BE49-F238E27FC236}">
                <a16:creationId xmlns:a16="http://schemas.microsoft.com/office/drawing/2014/main" id="{9D0128B6-DFF4-CD63-4E5A-AEE7304600D2}"/>
              </a:ext>
            </a:extLst>
          </p:cNvPr>
          <p:cNvGrpSpPr/>
          <p:nvPr/>
        </p:nvGrpSpPr>
        <p:grpSpPr>
          <a:xfrm>
            <a:off x="1268974" y="2821013"/>
            <a:ext cx="9628851" cy="1173302"/>
            <a:chOff x="93800" y="2372544"/>
            <a:chExt cx="8888171" cy="1173302"/>
          </a:xfrm>
        </p:grpSpPr>
        <p:grpSp>
          <p:nvGrpSpPr>
            <p:cNvPr id="9" name="Group 110">
              <a:extLst>
                <a:ext uri="{FF2B5EF4-FFF2-40B4-BE49-F238E27FC236}">
                  <a16:creationId xmlns:a16="http://schemas.microsoft.com/office/drawing/2014/main" id="{91A63CF3-AFED-AD5C-C705-0254DB2F4689}"/>
                </a:ext>
              </a:extLst>
            </p:cNvPr>
            <p:cNvGrpSpPr/>
            <p:nvPr/>
          </p:nvGrpSpPr>
          <p:grpSpPr>
            <a:xfrm>
              <a:off x="183306" y="2372544"/>
              <a:ext cx="8798665" cy="1173302"/>
              <a:chOff x="183306" y="2372544"/>
              <a:chExt cx="8798665" cy="1173302"/>
            </a:xfrm>
          </p:grpSpPr>
          <p:sp>
            <p:nvSpPr>
              <p:cNvPr id="13" name="Right Arrow 68">
                <a:extLst>
                  <a:ext uri="{FF2B5EF4-FFF2-40B4-BE49-F238E27FC236}">
                    <a16:creationId xmlns:a16="http://schemas.microsoft.com/office/drawing/2014/main" id="{639D1789-B5C9-063D-C818-1BBE6ABBDB55}"/>
                  </a:ext>
                </a:extLst>
              </p:cNvPr>
              <p:cNvSpPr/>
              <p:nvPr/>
            </p:nvSpPr>
            <p:spPr>
              <a:xfrm>
                <a:off x="183306" y="3066240"/>
                <a:ext cx="8798665" cy="406422"/>
              </a:xfrm>
              <a:prstGeom prst="rightArrow">
                <a:avLst>
                  <a:gd name="adj1" fmla="val 52951"/>
                  <a:gd name="adj2" fmla="val 75478"/>
                </a:avLst>
              </a:prstGeom>
              <a:solidFill>
                <a:srgbClr val="3366FF"/>
              </a:solidFill>
              <a:effectLst>
                <a:outerShdw blurRad="50800" dist="203200" dir="2700000" algn="tl" rotWithShape="0">
                  <a:schemeClr val="tx2">
                    <a:lumMod val="60000"/>
                    <a:lumOff val="40000"/>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4" name="Group 91">
                <a:extLst>
                  <a:ext uri="{FF2B5EF4-FFF2-40B4-BE49-F238E27FC236}">
                    <a16:creationId xmlns:a16="http://schemas.microsoft.com/office/drawing/2014/main" id="{3A2520EE-871D-0351-2A0C-F6F0A0648BD8}"/>
                  </a:ext>
                </a:extLst>
              </p:cNvPr>
              <p:cNvGrpSpPr/>
              <p:nvPr/>
            </p:nvGrpSpPr>
            <p:grpSpPr>
              <a:xfrm>
                <a:off x="3127758" y="3168628"/>
                <a:ext cx="5458873" cy="377218"/>
                <a:chOff x="2625476" y="3088420"/>
                <a:chExt cx="4817657" cy="377218"/>
              </a:xfrm>
            </p:grpSpPr>
            <p:cxnSp>
              <p:nvCxnSpPr>
                <p:cNvPr id="17" name="Straight Connector 71">
                  <a:extLst>
                    <a:ext uri="{FF2B5EF4-FFF2-40B4-BE49-F238E27FC236}">
                      <a16:creationId xmlns:a16="http://schemas.microsoft.com/office/drawing/2014/main" id="{3ACF5385-3226-BB82-9D9F-A7460971A2EC}"/>
                    </a:ext>
                  </a:extLst>
                </p:cNvPr>
                <p:cNvCxnSpPr/>
                <p:nvPr/>
              </p:nvCxnSpPr>
              <p:spPr>
                <a:xfrm>
                  <a:off x="2625476" y="3105641"/>
                  <a:ext cx="0" cy="359997"/>
                </a:xfrm>
                <a:prstGeom prst="line">
                  <a:avLst/>
                </a:prstGeom>
                <a:effectLst>
                  <a:glow rad="381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78">
                  <a:extLst>
                    <a:ext uri="{FF2B5EF4-FFF2-40B4-BE49-F238E27FC236}">
                      <a16:creationId xmlns:a16="http://schemas.microsoft.com/office/drawing/2014/main" id="{13DEF705-2C7C-7FD3-151D-28BBE0E070C6}"/>
                    </a:ext>
                  </a:extLst>
                </p:cNvPr>
                <p:cNvCxnSpPr/>
                <p:nvPr/>
              </p:nvCxnSpPr>
              <p:spPr>
                <a:xfrm>
                  <a:off x="4011396" y="3105641"/>
                  <a:ext cx="0" cy="359997"/>
                </a:xfrm>
                <a:prstGeom prst="line">
                  <a:avLst/>
                </a:prstGeom>
                <a:effectLst>
                  <a:glow rad="381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cxnSp>
              <p:nvCxnSpPr>
                <p:cNvPr id="19" name="Straight Connector 81">
                  <a:extLst>
                    <a:ext uri="{FF2B5EF4-FFF2-40B4-BE49-F238E27FC236}">
                      <a16:creationId xmlns:a16="http://schemas.microsoft.com/office/drawing/2014/main" id="{12814789-CFD2-DD9B-F8B6-5216C1292B75}"/>
                    </a:ext>
                  </a:extLst>
                </p:cNvPr>
                <p:cNvCxnSpPr/>
                <p:nvPr/>
              </p:nvCxnSpPr>
              <p:spPr>
                <a:xfrm>
                  <a:off x="5580394" y="3088420"/>
                  <a:ext cx="0" cy="359997"/>
                </a:xfrm>
                <a:prstGeom prst="line">
                  <a:avLst/>
                </a:prstGeom>
                <a:effectLst>
                  <a:glow rad="381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90">
                  <a:extLst>
                    <a:ext uri="{FF2B5EF4-FFF2-40B4-BE49-F238E27FC236}">
                      <a16:creationId xmlns:a16="http://schemas.microsoft.com/office/drawing/2014/main" id="{1E85EB65-C0EC-3DE6-ACA8-EA5B540C9230}"/>
                    </a:ext>
                  </a:extLst>
                </p:cNvPr>
                <p:cNvCxnSpPr/>
                <p:nvPr/>
              </p:nvCxnSpPr>
              <p:spPr>
                <a:xfrm>
                  <a:off x="7443133" y="3088420"/>
                  <a:ext cx="0" cy="359997"/>
                </a:xfrm>
                <a:prstGeom prst="line">
                  <a:avLst/>
                </a:prstGeom>
                <a:effectLst>
                  <a:glow rad="381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grpSp>
          <p:sp>
            <p:nvSpPr>
              <p:cNvPr id="15" name="TextBox 93">
                <a:extLst>
                  <a:ext uri="{FF2B5EF4-FFF2-40B4-BE49-F238E27FC236}">
                    <a16:creationId xmlns:a16="http://schemas.microsoft.com/office/drawing/2014/main" id="{96C39A8A-EA08-2B78-0830-A02993DDD7DA}"/>
                  </a:ext>
                </a:extLst>
              </p:cNvPr>
              <p:cNvSpPr txBox="1"/>
              <p:nvPr/>
            </p:nvSpPr>
            <p:spPr>
              <a:xfrm rot="16200000">
                <a:off x="2795503" y="2551172"/>
                <a:ext cx="698178" cy="3409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lumMod val="75000"/>
                      </a:srgbClr>
                    </a:solidFill>
                    <a:effectLst/>
                    <a:uLnTx/>
                    <a:uFillTx/>
                    <a:latin typeface="Helvetica"/>
                    <a:ea typeface="+mn-ea"/>
                    <a:cs typeface="Helvetica"/>
                  </a:rPr>
                  <a:t>2000</a:t>
                </a:r>
              </a:p>
            </p:txBody>
          </p:sp>
          <p:sp>
            <p:nvSpPr>
              <p:cNvPr id="16" name="TextBox 97">
                <a:extLst>
                  <a:ext uri="{FF2B5EF4-FFF2-40B4-BE49-F238E27FC236}">
                    <a16:creationId xmlns:a16="http://schemas.microsoft.com/office/drawing/2014/main" id="{AC70F059-7511-08AD-7DCC-8B727C5E7A71}"/>
                  </a:ext>
                </a:extLst>
              </p:cNvPr>
              <p:cNvSpPr txBox="1"/>
              <p:nvPr/>
            </p:nvSpPr>
            <p:spPr>
              <a:xfrm rot="16200000">
                <a:off x="6082126" y="2619560"/>
                <a:ext cx="698178" cy="3409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lumMod val="75000"/>
                      </a:srgbClr>
                    </a:solidFill>
                    <a:effectLst/>
                    <a:uLnTx/>
                    <a:uFillTx/>
                    <a:latin typeface="Helvetica"/>
                    <a:ea typeface="+mn-ea"/>
                    <a:cs typeface="Helvetica"/>
                  </a:rPr>
                  <a:t>2020</a:t>
                </a:r>
              </a:p>
            </p:txBody>
          </p:sp>
        </p:grpSp>
        <p:cxnSp>
          <p:nvCxnSpPr>
            <p:cNvPr id="10" name="Straight Connector 122">
              <a:extLst>
                <a:ext uri="{FF2B5EF4-FFF2-40B4-BE49-F238E27FC236}">
                  <a16:creationId xmlns:a16="http://schemas.microsoft.com/office/drawing/2014/main" id="{4965090E-7600-5021-ED7B-63991D368BFD}"/>
                </a:ext>
              </a:extLst>
            </p:cNvPr>
            <p:cNvCxnSpPr/>
            <p:nvPr/>
          </p:nvCxnSpPr>
          <p:spPr>
            <a:xfrm>
              <a:off x="186479" y="3173980"/>
              <a:ext cx="0" cy="359997"/>
            </a:xfrm>
            <a:prstGeom prst="line">
              <a:avLst/>
            </a:prstGeom>
            <a:effectLst>
              <a:glow rad="381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cxnSp>
          <p:nvCxnSpPr>
            <p:cNvPr id="11" name="Straight Connector 122">
              <a:extLst>
                <a:ext uri="{FF2B5EF4-FFF2-40B4-BE49-F238E27FC236}">
                  <a16:creationId xmlns:a16="http://schemas.microsoft.com/office/drawing/2014/main" id="{F7F683D7-F9C2-4311-6061-DD8B362980E7}"/>
                </a:ext>
              </a:extLst>
            </p:cNvPr>
            <p:cNvCxnSpPr/>
            <p:nvPr/>
          </p:nvCxnSpPr>
          <p:spPr>
            <a:xfrm>
              <a:off x="1523362" y="3185849"/>
              <a:ext cx="0" cy="359997"/>
            </a:xfrm>
            <a:prstGeom prst="line">
              <a:avLst/>
            </a:prstGeom>
            <a:effectLst>
              <a:glow rad="38100">
                <a:schemeClr val="accent1">
                  <a:tint val="30000"/>
                  <a:shade val="95000"/>
                  <a:satMod val="300000"/>
                  <a:alpha val="50000"/>
                </a:schemeClr>
              </a:glow>
            </a:effectLst>
          </p:spPr>
          <p:style>
            <a:lnRef idx="2">
              <a:schemeClr val="accent1"/>
            </a:lnRef>
            <a:fillRef idx="0">
              <a:schemeClr val="accent1"/>
            </a:fillRef>
            <a:effectRef idx="1">
              <a:schemeClr val="accent1"/>
            </a:effectRef>
            <a:fontRef idx="minor">
              <a:schemeClr val="tx1"/>
            </a:fontRef>
          </p:style>
        </p:cxnSp>
        <p:sp>
          <p:nvSpPr>
            <p:cNvPr id="12" name="TextBox 123">
              <a:extLst>
                <a:ext uri="{FF2B5EF4-FFF2-40B4-BE49-F238E27FC236}">
                  <a16:creationId xmlns:a16="http://schemas.microsoft.com/office/drawing/2014/main" id="{1E6181E2-7C60-C6DE-2ACC-B08712070F7D}"/>
                </a:ext>
              </a:extLst>
            </p:cNvPr>
            <p:cNvSpPr txBox="1"/>
            <p:nvPr/>
          </p:nvSpPr>
          <p:spPr>
            <a:xfrm rot="16200000">
              <a:off x="-84828" y="2603548"/>
              <a:ext cx="698178" cy="3409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lumMod val="75000"/>
                    </a:srgbClr>
                  </a:solidFill>
                  <a:effectLst/>
                  <a:uLnTx/>
                  <a:uFillTx/>
                  <a:latin typeface="Helvetica"/>
                  <a:ea typeface="+mn-ea"/>
                  <a:cs typeface="Helvetica"/>
                </a:rPr>
                <a:t>1980</a:t>
              </a:r>
            </a:p>
          </p:txBody>
        </p:sp>
      </p:grpSp>
      <p:sp>
        <p:nvSpPr>
          <p:cNvPr id="21" name="テキスト ボックス 30">
            <a:extLst>
              <a:ext uri="{FF2B5EF4-FFF2-40B4-BE49-F238E27FC236}">
                <a16:creationId xmlns:a16="http://schemas.microsoft.com/office/drawing/2014/main" id="{C78A62A9-EFDD-D887-2E02-A66259BA43E0}"/>
              </a:ext>
            </a:extLst>
          </p:cNvPr>
          <p:cNvSpPr txBox="1"/>
          <p:nvPr/>
        </p:nvSpPr>
        <p:spPr>
          <a:xfrm>
            <a:off x="2306825" y="686914"/>
            <a:ext cx="1858874" cy="2585323"/>
          </a:xfrm>
          <a:prstGeom prst="rect">
            <a:avLst/>
          </a:prstGeom>
          <a:solidFill>
            <a:schemeClr val="accent1"/>
          </a:solidFill>
          <a:ln>
            <a:noFill/>
          </a:ln>
          <a:effectLst>
            <a:glow rad="127000">
              <a:schemeClr val="accent1">
                <a:lumMod val="20000"/>
                <a:lumOff val="80000"/>
                <a:alpha val="75000"/>
              </a:schemeClr>
            </a:glow>
            <a:softEdge rad="1270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sng"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Progress (1988~)</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TRISTAN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LEP-II</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HERA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rPr>
              <a:t>CEBAF</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CESR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KEKB</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BES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err="1">
                <a:ln>
                  <a:noFill/>
                </a:ln>
                <a:solidFill>
                  <a:srgbClr val="000000"/>
                </a:solidFill>
                <a:effectLst/>
                <a:uLnTx/>
                <a:uFillTx/>
                <a:latin typeface="Helvetica" pitchFamily="2" charset="0"/>
                <a:ea typeface="游ゴシック" panose="020B0400000000000000" pitchFamily="34" charset="-128"/>
                <a:cs typeface="+mn-cs"/>
              </a:rPr>
              <a:t>cERL</a:t>
            </a:r>
            <a:endParaRPr kumimoji="0" lang="en-US" altLang="ja-JP" sz="1600" b="0"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22" name="テキスト ボックス 31">
            <a:extLst>
              <a:ext uri="{FF2B5EF4-FFF2-40B4-BE49-F238E27FC236}">
                <a16:creationId xmlns:a16="http://schemas.microsoft.com/office/drawing/2014/main" id="{80CB3BF8-EA79-8A89-182B-E86BC8444044}"/>
              </a:ext>
            </a:extLst>
          </p:cNvPr>
          <p:cNvSpPr txBox="1"/>
          <p:nvPr/>
        </p:nvSpPr>
        <p:spPr>
          <a:xfrm>
            <a:off x="4799785" y="700552"/>
            <a:ext cx="3180302" cy="3108543"/>
          </a:xfrm>
          <a:prstGeom prst="rect">
            <a:avLst/>
          </a:prstGeom>
          <a:solidFill>
            <a:srgbClr val="FFFF00"/>
          </a:solidFill>
          <a:ln>
            <a:noFill/>
          </a:ln>
          <a:effectLst>
            <a:glow rad="127000">
              <a:srgbClr val="FFFF00">
                <a:alpha val="75000"/>
              </a:srgbClr>
            </a:glow>
            <a:softEdge rad="1270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sng"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In Operation: </a:t>
            </a:r>
            <a:r>
              <a:rPr kumimoji="0" lang="en-US" altLang="ja-JP" sz="1800" b="1" i="0" u="sng"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sym typeface="Wingdings"/>
              </a:rPr>
              <a:t> # cavities</a:t>
            </a:r>
            <a:endParaRPr kumimoji="0" lang="en-US" altLang="ja-JP" sz="1800" b="1" i="0" u="sng"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SNS: 1 </a:t>
            </a:r>
            <a:r>
              <a:rPr kumimoji="0" lang="en-US" altLang="ja-JP" sz="1600" b="1" i="0" u="none" strike="noStrike" kern="1200" cap="none" spc="0" normalizeH="0" baseline="0" noProof="0" dirty="0" err="1">
                <a:ln>
                  <a:noFill/>
                </a:ln>
                <a:solidFill>
                  <a:srgbClr val="000000"/>
                </a:solidFill>
                <a:effectLst/>
                <a:uLnTx/>
                <a:uFillTx/>
                <a:latin typeface="Helvetica" pitchFamily="2" charset="0"/>
                <a:ea typeface="游ゴシック" panose="020B0400000000000000" pitchFamily="34" charset="-128"/>
                <a:cs typeface="+mn-cs"/>
              </a:rPr>
              <a:t>GeV</a:t>
            </a:r>
            <a:r>
              <a:rPr kumimoji="0" lang="en-US" altLang="ja-JP" sz="1600" b="1"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CEBAF 12 GeV </a:t>
            </a:r>
            <a:r>
              <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sym typeface="Wingdings"/>
              </a:rPr>
              <a:t> 80 </a:t>
            </a:r>
            <a:endPar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ISAC-II, ARIEL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Super-KEKB</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Eu-XFEL </a:t>
            </a:r>
            <a:r>
              <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sym typeface="Wingdings"/>
              </a:rPr>
              <a:t> 800</a:t>
            </a:r>
            <a:endParaRPr kumimoji="0" lang="en-US" altLang="ja-JP" sz="1600" b="1"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sym typeface="Wingding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rPr>
              <a:t>FRIB </a:t>
            </a:r>
            <a:r>
              <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sym typeface="Wingdings"/>
              </a:rPr>
              <a:t> 340</a:t>
            </a:r>
            <a:endPar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sng" strike="noStrike" kern="1200" cap="none" spc="0" normalizeH="0" baseline="0" noProof="0" dirty="0">
                <a:ln>
                  <a:noFill/>
                </a:ln>
                <a:solidFill>
                  <a:srgbClr val="000000"/>
                </a:solidFill>
                <a:effectLst/>
                <a:uLnTx/>
                <a:uFillTx/>
                <a:latin typeface="Helvetica" pitchFamily="2" charset="0"/>
                <a:ea typeface="游ゴシック" panose="020B0400000000000000" pitchFamily="34" charset="-128"/>
                <a:cs typeface="+mn-cs"/>
              </a:rPr>
              <a:t>Under Construction: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LCLS=II </a:t>
            </a:r>
            <a:r>
              <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sym typeface="Wingdings"/>
              </a:rPr>
              <a:t> 300</a:t>
            </a:r>
            <a:endPar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rPr>
              <a:t>PIP-II </a:t>
            </a:r>
            <a:r>
              <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sym typeface="Wingdings"/>
              </a:rPr>
              <a:t> 115</a:t>
            </a:r>
            <a:endParaRPr kumimoji="0" lang="en-US" altLang="ja-JP" sz="1600" b="1"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rPr>
              <a:t>ESS</a:t>
            </a:r>
            <a:r>
              <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sym typeface="Wingdings"/>
              </a:rPr>
              <a:t> 150</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sym typeface="Wingdings"/>
              </a:rPr>
              <a:t>Shine</a:t>
            </a:r>
            <a:r>
              <a:rPr kumimoji="0" lang="en-US" altLang="ja-JP" sz="16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sym typeface="Wingdings"/>
              </a:rPr>
              <a:t>  600</a:t>
            </a:r>
            <a:endParaRPr kumimoji="0" lang="en-US" altLang="ja-JP" sz="1800" b="1" i="0" u="none" strike="noStrike" kern="1200" cap="none" spc="0" normalizeH="0" baseline="0" noProof="0" dirty="0">
              <a:ln>
                <a:noFill/>
              </a:ln>
              <a:solidFill>
                <a:srgbClr val="3366FF"/>
              </a:solidFill>
              <a:effectLst/>
              <a:uLnTx/>
              <a:uFillTx/>
              <a:latin typeface="Helvetica" pitchFamily="2" charset="0"/>
              <a:ea typeface="游ゴシック" panose="020B0400000000000000" pitchFamily="34" charset="-128"/>
              <a:cs typeface="+mn-cs"/>
            </a:endParaRPr>
          </a:p>
        </p:txBody>
      </p:sp>
      <p:sp>
        <p:nvSpPr>
          <p:cNvPr id="23" name="テキスト ボックス 32">
            <a:extLst>
              <a:ext uri="{FF2B5EF4-FFF2-40B4-BE49-F238E27FC236}">
                <a16:creationId xmlns:a16="http://schemas.microsoft.com/office/drawing/2014/main" id="{CA42F4D3-1308-A361-F6E6-C5A500317E71}"/>
              </a:ext>
            </a:extLst>
          </p:cNvPr>
          <p:cNvSpPr txBox="1"/>
          <p:nvPr/>
        </p:nvSpPr>
        <p:spPr>
          <a:xfrm>
            <a:off x="8182988" y="770810"/>
            <a:ext cx="2626086" cy="2123658"/>
          </a:xfrm>
          <a:prstGeom prst="rect">
            <a:avLst/>
          </a:prstGeom>
          <a:noFill/>
          <a:effectLst>
            <a:glow rad="127000">
              <a:srgbClr val="CCFFCC">
                <a:alpha val="75000"/>
              </a:srgbClr>
            </a:glow>
            <a:softEdge rad="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sng"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rPr>
              <a:t>To be realized: </a:t>
            </a:r>
            <a:endParaRPr kumimoji="0" lang="en-US" altLang="ja-JP" sz="1600" b="0"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rPr>
              <a:t>HL-LHC-Crab </a:t>
            </a:r>
            <a:r>
              <a:rPr kumimoji="0" lang="en-US" altLang="ja-JP" sz="1600" b="0"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sym typeface="Wingdings"/>
              </a:rPr>
              <a:t> 20</a:t>
            </a:r>
            <a:endParaRPr kumimoji="0" lang="en-US" altLang="ja-JP" sz="1600" b="0"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rPr>
              <a:t>EIC</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altLang="ja-JP" sz="1600" b="0"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1"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rPr>
              <a:t>ILC-250 </a:t>
            </a:r>
            <a:r>
              <a:rPr kumimoji="0" lang="en-US" altLang="ja-JP" sz="1600" b="1"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sym typeface="Wingdings"/>
              </a:rPr>
              <a:t> 8,000</a:t>
            </a:r>
            <a:endParaRPr kumimoji="0" lang="en-US" altLang="ja-JP" sz="1600" b="1"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rPr>
              <a:t>FCC</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ja-JP" sz="1600" b="0" i="0" u="none" strike="noStrike" kern="1200" cap="none" spc="0" normalizeH="0" baseline="0" noProof="0" dirty="0">
                <a:ln>
                  <a:noFill/>
                </a:ln>
                <a:solidFill>
                  <a:prstClr val="white">
                    <a:lumMod val="65000"/>
                  </a:prstClr>
                </a:solidFill>
                <a:effectLst/>
                <a:uLnTx/>
                <a:uFillTx/>
                <a:latin typeface="Helvetica" pitchFamily="2" charset="0"/>
                <a:ea typeface="游ゴシック" panose="020B0400000000000000" pitchFamily="34" charset="-128"/>
                <a:cs typeface="+mn-cs"/>
              </a:rPr>
              <a:t>CEPC/SPPS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altLang="ja-JP" sz="1800" b="0" i="0" u="none" strike="noStrike" kern="1200" cap="none" spc="0" normalizeH="0" baseline="0" noProof="0" dirty="0">
              <a:ln>
                <a:noFill/>
              </a:ln>
              <a:solidFill>
                <a:srgbClr val="5B9BD5">
                  <a:lumMod val="90000"/>
                </a:srgbClr>
              </a:solidFill>
              <a:effectLst/>
              <a:uLnTx/>
              <a:uFillTx/>
              <a:latin typeface="Calibri" panose="020F0502020204030204"/>
              <a:ea typeface="游ゴシック" panose="020B0400000000000000" pitchFamily="34" charset="-128"/>
              <a:cs typeface="+mn-cs"/>
            </a:endParaRPr>
          </a:p>
        </p:txBody>
      </p:sp>
      <p:pic>
        <p:nvPicPr>
          <p:cNvPr id="24" name="Picture 4" descr="tesla9cell.pdf">
            <a:extLst>
              <a:ext uri="{FF2B5EF4-FFF2-40B4-BE49-F238E27FC236}">
                <a16:creationId xmlns:a16="http://schemas.microsoft.com/office/drawing/2014/main" id="{6619DD82-A044-6A23-0FC6-339D483C66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7346" y="4205225"/>
            <a:ext cx="2313944" cy="657277"/>
          </a:xfrm>
          <a:prstGeom prst="rect">
            <a:avLst/>
          </a:prstGeom>
          <a:ln>
            <a:noFill/>
          </a:ln>
          <a:effectLst>
            <a:softEdge rad="112500"/>
          </a:effectLst>
        </p:spPr>
      </p:pic>
      <p:pic>
        <p:nvPicPr>
          <p:cNvPr id="25" name="図 38">
            <a:extLst>
              <a:ext uri="{FF2B5EF4-FFF2-40B4-BE49-F238E27FC236}">
                <a16:creationId xmlns:a16="http://schemas.microsoft.com/office/drawing/2014/main" id="{89CE3170-EF62-BCF6-81EF-7E80008245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6845" y="5258632"/>
            <a:ext cx="1670062" cy="1047425"/>
          </a:xfrm>
          <a:prstGeom prst="rect">
            <a:avLst/>
          </a:prstGeom>
          <a:ln>
            <a:solidFill>
              <a:schemeClr val="bg1"/>
            </a:solidFill>
          </a:ln>
        </p:spPr>
      </p:pic>
      <p:sp>
        <p:nvSpPr>
          <p:cNvPr id="26" name="object 8">
            <a:extLst>
              <a:ext uri="{FF2B5EF4-FFF2-40B4-BE49-F238E27FC236}">
                <a16:creationId xmlns:a16="http://schemas.microsoft.com/office/drawing/2014/main" id="{07641D8C-DE82-6BEE-AD27-0BA2D31BFA8E}"/>
              </a:ext>
            </a:extLst>
          </p:cNvPr>
          <p:cNvSpPr/>
          <p:nvPr/>
        </p:nvSpPr>
        <p:spPr>
          <a:xfrm>
            <a:off x="1617653" y="3870864"/>
            <a:ext cx="1571592" cy="1047174"/>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a:extLst>
              <a:ext uri="{FF2B5EF4-FFF2-40B4-BE49-F238E27FC236}">
                <a16:creationId xmlns:a16="http://schemas.microsoft.com/office/drawing/2014/main" id="{0231AFA0-8250-9A31-17C3-036AA1EEECA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51934" y="4921990"/>
            <a:ext cx="1385587" cy="15657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8" name="object 8">
            <a:extLst>
              <a:ext uri="{FF2B5EF4-FFF2-40B4-BE49-F238E27FC236}">
                <a16:creationId xmlns:a16="http://schemas.microsoft.com/office/drawing/2014/main" id="{B11953BB-289B-FABE-9F9C-9FEFA89C1467}"/>
              </a:ext>
            </a:extLst>
          </p:cNvPr>
          <p:cNvSpPr/>
          <p:nvPr/>
        </p:nvSpPr>
        <p:spPr>
          <a:xfrm>
            <a:off x="3836052" y="5312503"/>
            <a:ext cx="1201486" cy="673928"/>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Picture 6">
            <a:extLst>
              <a:ext uri="{FF2B5EF4-FFF2-40B4-BE49-F238E27FC236}">
                <a16:creationId xmlns:a16="http://schemas.microsoft.com/office/drawing/2014/main" id="{28D7EDD5-5547-1C25-C9E9-CCA308DCE01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79391" y="4035304"/>
            <a:ext cx="1270668" cy="879693"/>
          </a:xfrm>
          <a:prstGeom prst="rect">
            <a:avLst/>
          </a:prstGeom>
          <a:ln>
            <a:solidFill>
              <a:schemeClr val="bg1"/>
            </a:solidFill>
          </a:ln>
        </p:spPr>
      </p:pic>
      <p:sp>
        <p:nvSpPr>
          <p:cNvPr id="30" name="テキスト ボックス 1">
            <a:extLst>
              <a:ext uri="{FF2B5EF4-FFF2-40B4-BE49-F238E27FC236}">
                <a16:creationId xmlns:a16="http://schemas.microsoft.com/office/drawing/2014/main" id="{410A10F4-7964-F5A1-FA1C-8ED6F1C956E5}"/>
              </a:ext>
            </a:extLst>
          </p:cNvPr>
          <p:cNvSpPr txBox="1"/>
          <p:nvPr/>
        </p:nvSpPr>
        <p:spPr>
          <a:xfrm>
            <a:off x="3236262" y="6341181"/>
            <a:ext cx="5602816" cy="400110"/>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rPr>
              <a:t>&gt; </a:t>
            </a:r>
            <a:r>
              <a:rPr kumimoji="0" lang="en-US" altLang="ja-JP" sz="2000" b="1"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2,000</a:t>
            </a:r>
            <a:r>
              <a:rPr kumimoji="0" lang="en-US" altLang="ja-JP" sz="2000" b="0"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rPr>
              <a:t> SRF cavities realized, in  last 10 years </a:t>
            </a:r>
            <a:r>
              <a:rPr kumimoji="0" lang="en-US" altLang="ja-JP" sz="2000" b="0" i="0" u="none" strike="noStrike" kern="1200" cap="none" spc="0" normalizeH="0" baseline="0" noProof="0" dirty="0">
                <a:ln>
                  <a:noFill/>
                </a:ln>
                <a:solidFill>
                  <a:srgbClr val="FF0000"/>
                </a:solidFill>
                <a:effectLst/>
                <a:uLnTx/>
                <a:uFillTx/>
                <a:latin typeface="Helvetica" pitchFamily="2" charset="0"/>
                <a:ea typeface="游ゴシック" panose="020B0400000000000000" pitchFamily="34" charset="-128"/>
                <a:cs typeface="+mn-cs"/>
              </a:rPr>
              <a:t>!</a:t>
            </a:r>
          </a:p>
        </p:txBody>
      </p:sp>
      <p:sp>
        <p:nvSpPr>
          <p:cNvPr id="31" name="TextBox 30">
            <a:extLst>
              <a:ext uri="{FF2B5EF4-FFF2-40B4-BE49-F238E27FC236}">
                <a16:creationId xmlns:a16="http://schemas.microsoft.com/office/drawing/2014/main" id="{BB016E3B-7848-A8A7-7E7B-F55C2C040C20}"/>
              </a:ext>
            </a:extLst>
          </p:cNvPr>
          <p:cNvSpPr txBox="1"/>
          <p:nvPr/>
        </p:nvSpPr>
        <p:spPr>
          <a:xfrm>
            <a:off x="10260807" y="5425305"/>
            <a:ext cx="1641219"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Courtesy A. Yamamoto</a:t>
            </a:r>
          </a:p>
        </p:txBody>
      </p:sp>
      <p:sp>
        <p:nvSpPr>
          <p:cNvPr id="32" name="TextBox 31">
            <a:extLst>
              <a:ext uri="{FF2B5EF4-FFF2-40B4-BE49-F238E27FC236}">
                <a16:creationId xmlns:a16="http://schemas.microsoft.com/office/drawing/2014/main" id="{22A7D844-A32A-8977-B675-C9026B924B9D}"/>
              </a:ext>
            </a:extLst>
          </p:cNvPr>
          <p:cNvSpPr txBox="1"/>
          <p:nvPr/>
        </p:nvSpPr>
        <p:spPr>
          <a:xfrm>
            <a:off x="8955074" y="4100786"/>
            <a:ext cx="2946952"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The success of the EU- XFEL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Desy</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is instrumental for all future projects based on SRF</a:t>
            </a:r>
          </a:p>
        </p:txBody>
      </p:sp>
    </p:spTree>
    <p:extLst>
      <p:ext uri="{BB962C8B-B14F-4D97-AF65-F5344CB8AC3E}">
        <p14:creationId xmlns:p14="http://schemas.microsoft.com/office/powerpoint/2010/main" val="2800984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280" y="1041737"/>
            <a:ext cx="7604563" cy="4298231"/>
          </a:xfrm>
          <a:prstGeom prst="rect">
            <a:avLst/>
          </a:prstGeom>
          <a:ln w="38100">
            <a:solidFill>
              <a:srgbClr val="FF0000"/>
            </a:solidFill>
          </a:ln>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9851" y="2091560"/>
            <a:ext cx="5904656" cy="4410117"/>
          </a:xfrm>
          <a:prstGeom prst="rect">
            <a:avLst/>
          </a:prstGeom>
          <a:ln w="38100">
            <a:solidFill>
              <a:srgbClr val="FF0000"/>
            </a:solidFill>
          </a:ln>
        </p:spPr>
      </p:pic>
      <p:pic>
        <p:nvPicPr>
          <p:cNvPr id="6" name="Picture 5" descr="A black and white logo&#10;&#10;Description automatically generated with low confidence">
            <a:extLst>
              <a:ext uri="{FF2B5EF4-FFF2-40B4-BE49-F238E27FC236}">
                <a16:creationId xmlns:a16="http://schemas.microsoft.com/office/drawing/2014/main" id="{1066773B-05A2-F35F-5A38-E484383E5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9287" y="356323"/>
            <a:ext cx="637553" cy="637553"/>
          </a:xfrm>
          <a:prstGeom prst="rect">
            <a:avLst/>
          </a:prstGeom>
        </p:spPr>
      </p:pic>
      <p:sp>
        <p:nvSpPr>
          <p:cNvPr id="7" name="Title 6">
            <a:extLst>
              <a:ext uri="{FF2B5EF4-FFF2-40B4-BE49-F238E27FC236}">
                <a16:creationId xmlns:a16="http://schemas.microsoft.com/office/drawing/2014/main" id="{683235DE-DE42-12FD-864E-C132687834A0}"/>
              </a:ext>
            </a:extLst>
          </p:cNvPr>
          <p:cNvSpPr>
            <a:spLocks noGrp="1"/>
          </p:cNvSpPr>
          <p:nvPr>
            <p:ph type="title"/>
          </p:nvPr>
        </p:nvSpPr>
        <p:spPr/>
        <p:txBody>
          <a:bodyPr>
            <a:normAutofit fontScale="90000"/>
          </a:bodyPr>
          <a:lstStyle/>
          <a:p>
            <a:r>
              <a:rPr lang="en-US" dirty="0"/>
              <a:t>Breakthrough (especially for CW) from Fermilab</a:t>
            </a:r>
          </a:p>
        </p:txBody>
      </p:sp>
      <p:sp>
        <p:nvSpPr>
          <p:cNvPr id="2" name="Date Placeholder 1">
            <a:extLst>
              <a:ext uri="{FF2B5EF4-FFF2-40B4-BE49-F238E27FC236}">
                <a16:creationId xmlns:a16="http://schemas.microsoft.com/office/drawing/2014/main" id="{3DEDEEE6-E6A2-4F59-74C1-5442F3172F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3" name="Footer Placeholder 2">
            <a:extLst>
              <a:ext uri="{FF2B5EF4-FFF2-40B4-BE49-F238E27FC236}">
                <a16:creationId xmlns:a16="http://schemas.microsoft.com/office/drawing/2014/main" id="{01A0605B-37BD-E570-EB5A-8F9211948F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DBDA9B03-D658-E590-7523-B473C88BE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7962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CA779EC7-2BE2-8E49-E0D8-E8C492FC2416}"/>
              </a:ext>
            </a:extLst>
          </p:cNvPr>
          <p:cNvSpPr>
            <a:spLocks noGrp="1" noChangeArrowheads="1"/>
          </p:cNvSpPr>
          <p:nvPr>
            <p:ph type="title"/>
          </p:nvPr>
        </p:nvSpPr>
        <p:spPr>
          <a:xfrm>
            <a:off x="677511" y="335389"/>
            <a:ext cx="10515600" cy="667808"/>
          </a:xfrm>
        </p:spPr>
        <p:txBody>
          <a:bodyPr rtlCol="0">
            <a:normAutofit fontScale="90000"/>
          </a:bodyPr>
          <a:lstStyle/>
          <a:p>
            <a:pPr algn="ctr">
              <a:defRPr/>
            </a:pPr>
            <a:r>
              <a:rPr lang="en-GB" altLang="en-US" sz="4900" dirty="0"/>
              <a:t>ILC – baseline proposal</a:t>
            </a:r>
            <a:endParaRPr lang="en-GB" altLang="en-US" sz="2200" dirty="0"/>
          </a:p>
        </p:txBody>
      </p:sp>
      <p:pic>
        <p:nvPicPr>
          <p:cNvPr id="215045" name="Picture 2">
            <a:extLst>
              <a:ext uri="{FF2B5EF4-FFF2-40B4-BE49-F238E27FC236}">
                <a16:creationId xmlns:a16="http://schemas.microsoft.com/office/drawing/2014/main" id="{ACD4DEED-1146-0DED-6141-0B91572123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4964" y="2312989"/>
            <a:ext cx="9070975"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3">
            <a:extLst>
              <a:ext uri="{FF2B5EF4-FFF2-40B4-BE49-F238E27FC236}">
                <a16:creationId xmlns:a16="http://schemas.microsoft.com/office/drawing/2014/main" id="{109B0EAA-C406-687D-D6DF-DB769B4BA6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990601"/>
            <a:ext cx="2674938"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4189034-02AA-2B48-9EA6-7D3975A8473C}"/>
              </a:ext>
            </a:extLst>
          </p:cNvPr>
          <p:cNvSpPr txBox="1"/>
          <p:nvPr/>
        </p:nvSpPr>
        <p:spPr>
          <a:xfrm>
            <a:off x="1801128" y="5654203"/>
            <a:ext cx="2877921" cy="846866"/>
          </a:xfrm>
          <a:prstGeom prst="rect">
            <a:avLst/>
          </a:prstGeom>
          <a:noFill/>
          <a:ln w="12700" cap="flat">
            <a:noFill/>
            <a:miter lim="400000"/>
          </a:ln>
          <a:effectLst/>
          <a:sp3d/>
        </p:spPr>
        <p:txBody>
          <a:bodyPr spcFirstLastPara="1" lIns="53578" tIns="53578" rIns="53578" bIns="53578" spcCol="38100" anchor="ctr">
            <a:spAutoFit/>
          </a:bodyPr>
          <a:lstStyle/>
          <a:p>
            <a:pPr marL="257175" marR="0" lvl="0" indent="-257175" algn="l" defTabSz="6161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venir Book"/>
                <a:ea typeface="Avenir Book"/>
                <a:cs typeface="Avenir Book"/>
                <a:sym typeface="Avenir Book"/>
              </a:rPr>
              <a:t>Cost 	~5 B$</a:t>
            </a:r>
          </a:p>
          <a:p>
            <a:pPr marL="257175" marR="0" lvl="0" indent="-257175" algn="l" defTabSz="6161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venir Book"/>
                <a:ea typeface="Avenir Book"/>
                <a:cs typeface="Avenir Book"/>
                <a:sym typeface="Avenir Book"/>
              </a:rPr>
              <a:t>P</a:t>
            </a:r>
            <a:r>
              <a:rPr kumimoji="0" lang="en-US" sz="2400" b="0" i="0" u="none" strike="noStrike" kern="0" cap="none" spc="0" normalizeH="0" baseline="0" noProof="0" dirty="0" err="1">
                <a:ln>
                  <a:noFill/>
                </a:ln>
                <a:solidFill>
                  <a:srgbClr val="000000"/>
                </a:solidFill>
                <a:effectLst/>
                <a:uLnTx/>
                <a:uFillTx/>
                <a:latin typeface="Avenir Book"/>
                <a:ea typeface="Avenir Book"/>
                <a:cs typeface="Avenir Book"/>
                <a:sym typeface="Avenir Book"/>
              </a:rPr>
              <a:t>ower</a:t>
            </a:r>
            <a:r>
              <a:rPr kumimoji="0" lang="en-US" sz="2400" b="0" i="0" u="none" strike="noStrike" kern="0" cap="none" spc="0" normalizeH="0" baseline="0" noProof="0" dirty="0">
                <a:ln>
                  <a:noFill/>
                </a:ln>
                <a:solidFill>
                  <a:srgbClr val="000000"/>
                </a:solidFill>
                <a:effectLst/>
                <a:uLnTx/>
                <a:uFillTx/>
                <a:latin typeface="Avenir Book"/>
                <a:ea typeface="Avenir Book"/>
                <a:cs typeface="Avenir Book"/>
                <a:sym typeface="Avenir Book"/>
              </a:rPr>
              <a:t> ~110 MW</a:t>
            </a:r>
          </a:p>
        </p:txBody>
      </p:sp>
      <p:pic>
        <p:nvPicPr>
          <p:cNvPr id="215048" name="Picture 4">
            <a:extLst>
              <a:ext uri="{FF2B5EF4-FFF2-40B4-BE49-F238E27FC236}">
                <a16:creationId xmlns:a16="http://schemas.microsoft.com/office/drawing/2014/main" id="{25C388C2-3638-92E8-A460-835972435E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3301" y="1427164"/>
            <a:ext cx="25003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9" name="テキスト ボックス 4">
            <a:extLst>
              <a:ext uri="{FF2B5EF4-FFF2-40B4-BE49-F238E27FC236}">
                <a16:creationId xmlns:a16="http://schemas.microsoft.com/office/drawing/2014/main" id="{7E642D51-7A36-0D73-FBFB-B3878D944132}"/>
              </a:ext>
            </a:extLst>
          </p:cNvPr>
          <p:cNvSpPr txBox="1">
            <a:spLocks noChangeArrowheads="1"/>
          </p:cNvSpPr>
          <p:nvPr/>
        </p:nvSpPr>
        <p:spPr bwMode="auto">
          <a:xfrm>
            <a:off x="5172075" y="2312988"/>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1" lang="en-US" altLang="ja-JP" sz="1600" b="0" i="0" u="none" strike="noStrike" kern="1200" cap="none" spc="0" normalizeH="0" baseline="0" noProof="0">
                <a:ln>
                  <a:noFill/>
                </a:ln>
                <a:solidFill>
                  <a:srgbClr val="000000"/>
                </a:solidFill>
                <a:effectLst/>
                <a:uLnTx/>
                <a:uFillTx/>
                <a:latin typeface="Arial" panose="020B0604020202020204" pitchFamily="34" charset="0"/>
                <a:ea typeface="游ゴシック" panose="020B0400000000000000" pitchFamily="34" charset="-128"/>
                <a:cs typeface="+mn-cs"/>
              </a:rPr>
              <a:t>8,000 1.3GHz </a:t>
            </a:r>
          </a:p>
          <a:p>
            <a:pPr marL="0" marR="0" lvl="0" indent="0" algn="l" defTabSz="685800" rtl="0" eaLnBrk="1" fontAlgn="auto" latinLnBrk="0" hangingPunct="1">
              <a:lnSpc>
                <a:spcPct val="100000"/>
              </a:lnSpc>
              <a:spcBef>
                <a:spcPct val="0"/>
              </a:spcBef>
              <a:spcAft>
                <a:spcPts val="0"/>
              </a:spcAft>
              <a:buClrTx/>
              <a:buSzTx/>
              <a:buFontTx/>
              <a:buNone/>
              <a:tabLst/>
              <a:defRPr/>
            </a:pPr>
            <a:r>
              <a:rPr kumimoji="1" lang="en-US" altLang="ja-JP" sz="1600" b="0" i="0" u="none" strike="noStrike" kern="1200" cap="none" spc="0" normalizeH="0" baseline="0" noProof="0">
                <a:ln>
                  <a:noFill/>
                </a:ln>
                <a:solidFill>
                  <a:srgbClr val="000000"/>
                </a:solidFill>
                <a:effectLst/>
                <a:uLnTx/>
                <a:uFillTx/>
                <a:latin typeface="Arial" panose="020B0604020202020204" pitchFamily="34" charset="0"/>
                <a:ea typeface="游ゴシック" panose="020B0400000000000000" pitchFamily="34" charset="-128"/>
                <a:cs typeface="+mn-cs"/>
              </a:rPr>
              <a:t>SRF cavities @ 2K</a:t>
            </a:r>
            <a:endParaRPr kumimoji="1" lang="ja-JP" altLang="en-US" sz="1600" b="0" i="0" u="none" strike="noStrike" kern="1200" cap="none" spc="0" normalizeH="0" baseline="0" noProof="0">
              <a:ln>
                <a:noFill/>
              </a:ln>
              <a:solidFill>
                <a:srgbClr val="000000"/>
              </a:solidFill>
              <a:effectLst/>
              <a:uLnTx/>
              <a:uFillTx/>
              <a:latin typeface="Arial" panose="020B0604020202020204" pitchFamily="34" charset="0"/>
              <a:ea typeface="游ゴシック" panose="020B0400000000000000" pitchFamily="34" charset="-128"/>
              <a:cs typeface="+mn-cs"/>
            </a:endParaRPr>
          </a:p>
        </p:txBody>
      </p:sp>
      <p:sp>
        <p:nvSpPr>
          <p:cNvPr id="2" name="TextBox 1">
            <a:extLst>
              <a:ext uri="{FF2B5EF4-FFF2-40B4-BE49-F238E27FC236}">
                <a16:creationId xmlns:a16="http://schemas.microsoft.com/office/drawing/2014/main" id="{7F4232ED-CFC0-340C-9BCD-AAB8BAB40F8C}"/>
              </a:ext>
            </a:extLst>
          </p:cNvPr>
          <p:cNvSpPr txBox="1"/>
          <p:nvPr/>
        </p:nvSpPr>
        <p:spPr>
          <a:xfrm>
            <a:off x="8653473" y="6131737"/>
            <a:ext cx="2446311"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A. Yamamoto for ILC team</a:t>
            </a:r>
          </a:p>
        </p:txBody>
      </p:sp>
      <p:sp>
        <p:nvSpPr>
          <p:cNvPr id="3" name="Date Placeholder 2">
            <a:extLst>
              <a:ext uri="{FF2B5EF4-FFF2-40B4-BE49-F238E27FC236}">
                <a16:creationId xmlns:a16="http://schemas.microsoft.com/office/drawing/2014/main" id="{22E34F7D-690B-F8A3-8C94-52B973E39E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A1BF24E1-1AED-E215-F656-221A0BE1E2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A540286-9B4B-EB6E-3988-7BF2074D3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197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C484A5D-7237-6AA4-05B3-9C1BAD829365}"/>
              </a:ext>
            </a:extLst>
          </p:cNvPr>
          <p:cNvSpPr>
            <a:spLocks noGrp="1"/>
          </p:cNvSpPr>
          <p:nvPr>
            <p:ph type="title"/>
          </p:nvPr>
        </p:nvSpPr>
        <p:spPr>
          <a:xfrm>
            <a:off x="2351584" y="373593"/>
            <a:ext cx="9432429" cy="1065742"/>
          </a:xfrm>
        </p:spPr>
        <p:txBody>
          <a:bodyPr/>
          <a:lstStyle/>
          <a:p>
            <a:r>
              <a:rPr lang="en-GB" dirty="0"/>
              <a:t>RF.          </a:t>
            </a:r>
            <a:r>
              <a:rPr lang="en-GB" dirty="0">
                <a:solidFill>
                  <a:schemeClr val="tx1"/>
                </a:solidFill>
              </a:rPr>
              <a:t>RF – accelerating the beams   </a:t>
            </a:r>
          </a:p>
        </p:txBody>
      </p:sp>
      <p:sp>
        <p:nvSpPr>
          <p:cNvPr id="4" name="Slide Number Placeholder 3">
            <a:extLst>
              <a:ext uri="{FF2B5EF4-FFF2-40B4-BE49-F238E27FC236}">
                <a16:creationId xmlns:a16="http://schemas.microsoft.com/office/drawing/2014/main" id="{3E72B048-20B1-C91C-0954-B5A93190840F}"/>
              </a:ext>
            </a:extLst>
          </p:cNvPr>
          <p:cNvSpPr>
            <a:spLocks noGrp="1"/>
          </p:cNvSpPr>
          <p:nvPr>
            <p:ph type="sldNum" sz="quarter" idx="11"/>
          </p:nvPr>
        </p:nvSpPr>
        <p:spPr/>
        <p:txBody>
          <a:bodyPr/>
          <a:lstStyle/>
          <a:p>
            <a:fld id="{36B5EA5A-BC32-A742-B11B-8E7414D5B535}" type="slidenum">
              <a:rPr lang="en-US" smtClean="0">
                <a:solidFill>
                  <a:srgbClr val="2F2F2F"/>
                </a:solidFill>
              </a:rPr>
              <a:pPr/>
              <a:t>14</a:t>
            </a:fld>
            <a:endParaRPr lang="en-US" dirty="0">
              <a:solidFill>
                <a:srgbClr val="2F2F2F"/>
              </a:solidFill>
            </a:endParaRPr>
          </a:p>
        </p:txBody>
      </p:sp>
      <p:graphicFrame>
        <p:nvGraphicFramePr>
          <p:cNvPr id="16" name="Diagram 15">
            <a:extLst>
              <a:ext uri="{FF2B5EF4-FFF2-40B4-BE49-F238E27FC236}">
                <a16:creationId xmlns:a16="http://schemas.microsoft.com/office/drawing/2014/main" id="{6C948D89-E524-9A9E-6AD3-835B02213383}"/>
              </a:ext>
            </a:extLst>
          </p:cNvPr>
          <p:cNvGraphicFramePr/>
          <p:nvPr/>
        </p:nvGraphicFramePr>
        <p:xfrm>
          <a:off x="0" y="12387"/>
          <a:ext cx="3167210" cy="3179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a:extLst>
              <a:ext uri="{FF2B5EF4-FFF2-40B4-BE49-F238E27FC236}">
                <a16:creationId xmlns:a16="http://schemas.microsoft.com/office/drawing/2014/main" id="{7D139273-D34B-4504-F2D6-860F44803CF2}"/>
              </a:ext>
            </a:extLst>
          </p:cNvPr>
          <p:cNvPicPr>
            <a:picLocks noChangeAspect="1"/>
          </p:cNvPicPr>
          <p:nvPr/>
        </p:nvPicPr>
        <p:blipFill>
          <a:blip r:embed="rId8"/>
          <a:stretch>
            <a:fillRect/>
          </a:stretch>
        </p:blipFill>
        <p:spPr>
          <a:xfrm>
            <a:off x="5955196" y="1467465"/>
            <a:ext cx="5627448" cy="4472307"/>
          </a:xfrm>
          <a:prstGeom prst="rect">
            <a:avLst/>
          </a:prstGeom>
        </p:spPr>
      </p:pic>
      <p:sp>
        <p:nvSpPr>
          <p:cNvPr id="19" name="TextBox 18">
            <a:extLst>
              <a:ext uri="{FF2B5EF4-FFF2-40B4-BE49-F238E27FC236}">
                <a16:creationId xmlns:a16="http://schemas.microsoft.com/office/drawing/2014/main" id="{5A22249E-07CA-8433-0B4A-8CF84AD0817E}"/>
              </a:ext>
            </a:extLst>
          </p:cNvPr>
          <p:cNvSpPr txBox="1"/>
          <p:nvPr/>
        </p:nvSpPr>
        <p:spPr>
          <a:xfrm>
            <a:off x="8089809" y="5775693"/>
            <a:ext cx="3263991" cy="553998"/>
          </a:xfrm>
          <a:prstGeom prst="rect">
            <a:avLst/>
          </a:prstGeom>
          <a:noFill/>
        </p:spPr>
        <p:txBody>
          <a:bodyPr wrap="square" lIns="0" tIns="0" rIns="0" bIns="0" rtlCol="0">
            <a:spAutoFit/>
          </a:bodyPr>
          <a:lstStyle/>
          <a:p>
            <a:pPr algn="l"/>
            <a:r>
              <a:rPr lang="en-GB" dirty="0">
                <a:solidFill>
                  <a:srgbClr val="2F2F2F"/>
                </a:solidFill>
              </a:rPr>
              <a:t>Gradient, Q, costs, processing, raw material and manufacturers </a:t>
            </a:r>
          </a:p>
        </p:txBody>
      </p:sp>
      <p:pic>
        <p:nvPicPr>
          <p:cNvPr id="20" name="Picture 150" descr="TESLA cavity 20100627_top_B">
            <a:extLst>
              <a:ext uri="{FF2B5EF4-FFF2-40B4-BE49-F238E27FC236}">
                <a16:creationId xmlns:a16="http://schemas.microsoft.com/office/drawing/2014/main" id="{91BB73B4-8B93-AAFD-7C2C-3EE4D7E8A02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86678" y="5775693"/>
            <a:ext cx="2818644" cy="46977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8" name="TextBox 27">
            <a:extLst>
              <a:ext uri="{FF2B5EF4-FFF2-40B4-BE49-F238E27FC236}">
                <a16:creationId xmlns:a16="http://schemas.microsoft.com/office/drawing/2014/main" id="{F2067299-3843-5084-2217-BA15750524CE}"/>
              </a:ext>
            </a:extLst>
          </p:cNvPr>
          <p:cNvSpPr txBox="1"/>
          <p:nvPr/>
        </p:nvSpPr>
        <p:spPr>
          <a:xfrm>
            <a:off x="479376" y="3858002"/>
            <a:ext cx="4320480" cy="553998"/>
          </a:xfrm>
          <a:prstGeom prst="rect">
            <a:avLst/>
          </a:prstGeom>
          <a:noFill/>
          <a:ln>
            <a:noFill/>
          </a:ln>
        </p:spPr>
        <p:txBody>
          <a:bodyPr wrap="square" lIns="0" tIns="0" rIns="0" bIns="0" rtlCol="0">
            <a:spAutoFit/>
          </a:bodyPr>
          <a:lstStyle/>
          <a:p>
            <a:pPr algn="l"/>
            <a:r>
              <a:rPr lang="en-GB" dirty="0">
                <a:solidFill>
                  <a:srgbClr val="2F2F2F"/>
                </a:solidFill>
              </a:rPr>
              <a:t>Important activities on LLRF, AI and ML, and Couplers   </a:t>
            </a:r>
          </a:p>
        </p:txBody>
      </p:sp>
      <p:sp>
        <p:nvSpPr>
          <p:cNvPr id="29" name="TextBox 28">
            <a:extLst>
              <a:ext uri="{FF2B5EF4-FFF2-40B4-BE49-F238E27FC236}">
                <a16:creationId xmlns:a16="http://schemas.microsoft.com/office/drawing/2014/main" id="{D59EC3D6-59AD-A251-7AA6-AC15AEE528DD}"/>
              </a:ext>
            </a:extLst>
          </p:cNvPr>
          <p:cNvSpPr txBox="1"/>
          <p:nvPr/>
        </p:nvSpPr>
        <p:spPr>
          <a:xfrm>
            <a:off x="479376" y="4822414"/>
            <a:ext cx="4320480" cy="1661993"/>
          </a:xfrm>
          <a:prstGeom prst="rect">
            <a:avLst/>
          </a:prstGeom>
          <a:noFill/>
        </p:spPr>
        <p:txBody>
          <a:bodyPr wrap="square" lIns="0" tIns="0" rIns="0" bIns="0" rtlCol="0">
            <a:spAutoFit/>
          </a:bodyPr>
          <a:lstStyle/>
          <a:p>
            <a:pPr algn="l"/>
            <a:r>
              <a:rPr lang="en-GB" dirty="0">
                <a:solidFill>
                  <a:srgbClr val="2F2F2F"/>
                </a:solidFill>
              </a:rPr>
              <a:t>In general for RF, developed in accelerators small and large inside HEP </a:t>
            </a:r>
          </a:p>
          <a:p>
            <a:pPr algn="l"/>
            <a:endParaRPr lang="en-GB" dirty="0">
              <a:solidFill>
                <a:srgbClr val="2F2F2F"/>
              </a:solidFill>
            </a:endParaRPr>
          </a:p>
          <a:p>
            <a:pPr algn="l"/>
            <a:r>
              <a:rPr lang="en-GB" dirty="0">
                <a:solidFill>
                  <a:srgbClr val="2F2F2F"/>
                </a:solidFill>
              </a:rPr>
              <a:t>Make sure knowledge, test-facilities and industries are maintained and developed longer term across projects </a:t>
            </a:r>
          </a:p>
        </p:txBody>
      </p:sp>
      <p:sp>
        <p:nvSpPr>
          <p:cNvPr id="30" name="Date Placeholder 29">
            <a:extLst>
              <a:ext uri="{FF2B5EF4-FFF2-40B4-BE49-F238E27FC236}">
                <a16:creationId xmlns:a16="http://schemas.microsoft.com/office/drawing/2014/main" id="{9ACC46C7-086D-EE62-8FA4-7B0DEC948744}"/>
              </a:ext>
            </a:extLst>
          </p:cNvPr>
          <p:cNvSpPr>
            <a:spLocks noGrp="1"/>
          </p:cNvSpPr>
          <p:nvPr>
            <p:ph type="dt" sz="half" idx="10"/>
          </p:nvPr>
        </p:nvSpPr>
        <p:spPr/>
        <p:txBody>
          <a:bodyPr/>
          <a:lstStyle/>
          <a:p>
            <a:r>
              <a:rPr lang="en-US">
                <a:solidFill>
                  <a:srgbClr val="2F2F2F"/>
                </a:solidFill>
              </a:rPr>
              <a:t>20 Sept 2024 - </a:t>
            </a:r>
            <a:endParaRPr lang="en-US" dirty="0">
              <a:solidFill>
                <a:srgbClr val="2F2F2F"/>
              </a:solidFill>
            </a:endParaRPr>
          </a:p>
        </p:txBody>
      </p:sp>
      <p:sp>
        <p:nvSpPr>
          <p:cNvPr id="31" name="Footer Placeholder 30">
            <a:extLst>
              <a:ext uri="{FF2B5EF4-FFF2-40B4-BE49-F238E27FC236}">
                <a16:creationId xmlns:a16="http://schemas.microsoft.com/office/drawing/2014/main" id="{20F9E86D-B726-7FB8-04C2-F305CDA1CD0E}"/>
              </a:ext>
            </a:extLst>
          </p:cNvPr>
          <p:cNvSpPr>
            <a:spLocks noGrp="1"/>
          </p:cNvSpPr>
          <p:nvPr>
            <p:ph type="ftr" sz="quarter" idx="12"/>
          </p:nvPr>
        </p:nvSpPr>
        <p:spPr/>
        <p:txBody>
          <a:bodyPr/>
          <a:lstStyle/>
          <a:p>
            <a:r>
              <a:rPr lang="it-IT">
                <a:solidFill>
                  <a:srgbClr val="2F2F2F"/>
                </a:solidFill>
              </a:rPr>
              <a:t>Accel. Technology - Lucio Rossi @ LCF24-SISSA-Trieste</a:t>
            </a:r>
            <a:endParaRPr lang="en-US" dirty="0">
              <a:solidFill>
                <a:srgbClr val="2F2F2F"/>
              </a:solidFill>
            </a:endParaRPr>
          </a:p>
        </p:txBody>
      </p:sp>
      <p:sp>
        <p:nvSpPr>
          <p:cNvPr id="2" name="TextBox 1">
            <a:extLst>
              <a:ext uri="{FF2B5EF4-FFF2-40B4-BE49-F238E27FC236}">
                <a16:creationId xmlns:a16="http://schemas.microsoft.com/office/drawing/2014/main" id="{FAD3616C-6378-0979-BCCB-E3F95BC8DB03}"/>
              </a:ext>
            </a:extLst>
          </p:cNvPr>
          <p:cNvSpPr txBox="1"/>
          <p:nvPr/>
        </p:nvSpPr>
        <p:spPr>
          <a:xfrm>
            <a:off x="2914473" y="3109028"/>
            <a:ext cx="2585994"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a:t>
            </a:r>
            <a:r>
              <a:rPr lang="en-US" sz="1200" b="1" dirty="0">
                <a:solidFill>
                  <a:prstClr val="black"/>
                </a:solidFill>
                <a:latin typeface="Calibri" panose="020F0502020204030204"/>
              </a:rPr>
              <a:t>S. </a:t>
            </a:r>
            <a:r>
              <a:rPr lang="en-US" sz="1200" b="1" dirty="0" err="1">
                <a:solidFill>
                  <a:prstClr val="black"/>
                </a:solidFill>
                <a:latin typeface="Calibri" panose="020F0502020204030204"/>
              </a:rPr>
              <a:t>Stapnes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CERN</a:t>
            </a:r>
          </a:p>
        </p:txBody>
      </p:sp>
    </p:spTree>
    <p:extLst>
      <p:ext uri="{BB962C8B-B14F-4D97-AF65-F5344CB8AC3E}">
        <p14:creationId xmlns:p14="http://schemas.microsoft.com/office/powerpoint/2010/main" val="3242142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C484A5D-7237-6AA4-05B3-9C1BAD829365}"/>
              </a:ext>
            </a:extLst>
          </p:cNvPr>
          <p:cNvSpPr>
            <a:spLocks noGrp="1"/>
          </p:cNvSpPr>
          <p:nvPr>
            <p:ph type="title"/>
          </p:nvPr>
        </p:nvSpPr>
        <p:spPr>
          <a:xfrm>
            <a:off x="2351584" y="373593"/>
            <a:ext cx="9432429" cy="1065742"/>
          </a:xfrm>
        </p:spPr>
        <p:txBody>
          <a:bodyPr/>
          <a:lstStyle/>
          <a:p>
            <a:r>
              <a:rPr lang="en-GB" dirty="0"/>
              <a:t>RF =====. </a:t>
            </a:r>
            <a:r>
              <a:rPr lang="en-GB" dirty="0">
                <a:solidFill>
                  <a:schemeClr val="tx1"/>
                </a:solidFill>
              </a:rPr>
              <a:t>RF – accelerating the beams </a:t>
            </a:r>
          </a:p>
        </p:txBody>
      </p:sp>
      <p:sp>
        <p:nvSpPr>
          <p:cNvPr id="3" name="Footer Placeholder 2">
            <a:extLst>
              <a:ext uri="{FF2B5EF4-FFF2-40B4-BE49-F238E27FC236}">
                <a16:creationId xmlns:a16="http://schemas.microsoft.com/office/drawing/2014/main" id="{93022DFC-1C08-A9FA-7000-49B5D6B6E11B}"/>
              </a:ext>
            </a:extLst>
          </p:cNvPr>
          <p:cNvSpPr>
            <a:spLocks noGrp="1"/>
          </p:cNvSpPr>
          <p:nvPr>
            <p:ph type="ftr" sz="quarter" idx="12"/>
          </p:nvPr>
        </p:nvSpPr>
        <p:spPr>
          <a:xfrm>
            <a:off x="-2395596" y="4027024"/>
            <a:ext cx="6572221" cy="365125"/>
          </a:xfrm>
        </p:spPr>
        <p:txBody>
          <a:bodyPr/>
          <a:lstStyle/>
          <a:p>
            <a:r>
              <a:rPr lang="it-IT"/>
              <a:t>Accel. Technology - Lucio Rossi @ LCF24-SISSA-Trieste</a:t>
            </a:r>
            <a:endParaRPr lang="en-US" dirty="0"/>
          </a:p>
        </p:txBody>
      </p:sp>
      <p:graphicFrame>
        <p:nvGraphicFramePr>
          <p:cNvPr id="16" name="Diagram 15">
            <a:extLst>
              <a:ext uri="{FF2B5EF4-FFF2-40B4-BE49-F238E27FC236}">
                <a16:creationId xmlns:a16="http://schemas.microsoft.com/office/drawing/2014/main" id="{6C948D89-E524-9A9E-6AD3-835B02213383}"/>
              </a:ext>
            </a:extLst>
          </p:cNvPr>
          <p:cNvGraphicFramePr/>
          <p:nvPr/>
        </p:nvGraphicFramePr>
        <p:xfrm>
          <a:off x="6027" y="-12535"/>
          <a:ext cx="2664296" cy="2977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45378507-13F0-AACA-5D10-E54EBF082C1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49431" y="4588376"/>
            <a:ext cx="5043305" cy="2034040"/>
          </a:xfrm>
          <a:prstGeom prst="rect">
            <a:avLst/>
          </a:prstGeom>
        </p:spPr>
      </p:pic>
      <p:pic>
        <p:nvPicPr>
          <p:cNvPr id="15" name="Picture 14" descr="Diagram&#10;&#10;Description automatically generated">
            <a:extLst>
              <a:ext uri="{FF2B5EF4-FFF2-40B4-BE49-F238E27FC236}">
                <a16:creationId xmlns:a16="http://schemas.microsoft.com/office/drawing/2014/main" id="{EA1C9139-86FA-96D0-09E6-235A6454B3B6}"/>
              </a:ext>
            </a:extLst>
          </p:cNvPr>
          <p:cNvPicPr>
            <a:picLocks noChangeAspect="1"/>
          </p:cNvPicPr>
          <p:nvPr/>
        </p:nvPicPr>
        <p:blipFill>
          <a:blip r:embed="rId9"/>
          <a:stretch>
            <a:fillRect/>
          </a:stretch>
        </p:blipFill>
        <p:spPr>
          <a:xfrm>
            <a:off x="5477673" y="4658255"/>
            <a:ext cx="2333974" cy="1609880"/>
          </a:xfrm>
          <a:prstGeom prst="rect">
            <a:avLst/>
          </a:prstGeom>
        </p:spPr>
      </p:pic>
      <p:sp>
        <p:nvSpPr>
          <p:cNvPr id="21" name="TextBox 20">
            <a:extLst>
              <a:ext uri="{FF2B5EF4-FFF2-40B4-BE49-F238E27FC236}">
                <a16:creationId xmlns:a16="http://schemas.microsoft.com/office/drawing/2014/main" id="{313CC69D-2DC1-668E-B114-8B44153D5CBE}"/>
              </a:ext>
            </a:extLst>
          </p:cNvPr>
          <p:cNvSpPr txBox="1"/>
          <p:nvPr/>
        </p:nvSpPr>
        <p:spPr>
          <a:xfrm>
            <a:off x="7881068" y="4689760"/>
            <a:ext cx="4295416" cy="1831271"/>
          </a:xfrm>
          <a:prstGeom prst="rect">
            <a:avLst/>
          </a:prstGeom>
          <a:solidFill>
            <a:schemeClr val="bg1"/>
          </a:solidFill>
          <a:ln>
            <a:solidFill>
              <a:schemeClr val="bg1"/>
            </a:solidFill>
          </a:ln>
        </p:spPr>
        <p:txBody>
          <a:bodyPr wrap="square">
            <a:spAutoFit/>
          </a:bodyPr>
          <a:lstStyle/>
          <a:p>
            <a:pPr>
              <a:lnSpc>
                <a:spcPct val="100000"/>
              </a:lnSpc>
              <a:spcBef>
                <a:spcPts val="600"/>
              </a:spcBef>
            </a:pPr>
            <a:r>
              <a:rPr lang="en-US" sz="1400" dirty="0">
                <a:solidFill>
                  <a:srgbClr val="303030"/>
                </a:solidFill>
              </a:rPr>
              <a:t>FCC-</a:t>
            </a:r>
            <a:r>
              <a:rPr lang="en-US" sz="1400" dirty="0" err="1">
                <a:solidFill>
                  <a:srgbClr val="303030"/>
                </a:solidFill>
              </a:rPr>
              <a:t>ee</a:t>
            </a:r>
            <a:r>
              <a:rPr lang="en-US" sz="1400" dirty="0">
                <a:solidFill>
                  <a:srgbClr val="303030"/>
                </a:solidFill>
              </a:rPr>
              <a:t> baseline left</a:t>
            </a:r>
          </a:p>
          <a:p>
            <a:pPr>
              <a:lnSpc>
                <a:spcPct val="100000"/>
              </a:lnSpc>
              <a:spcBef>
                <a:spcPts val="600"/>
              </a:spcBef>
            </a:pPr>
            <a:r>
              <a:rPr lang="en-US" sz="1400" dirty="0">
                <a:solidFill>
                  <a:srgbClr val="303030"/>
                </a:solidFill>
              </a:rPr>
              <a:t>Right: Swell 2-cell 600 MHz cavity for Z, W, H </a:t>
            </a:r>
          </a:p>
          <a:p>
            <a:pPr>
              <a:lnSpc>
                <a:spcPct val="100000"/>
              </a:lnSpc>
              <a:spcBef>
                <a:spcPts val="600"/>
              </a:spcBef>
            </a:pPr>
            <a:r>
              <a:rPr lang="en-US" sz="1400" b="0" dirty="0">
                <a:solidFill>
                  <a:srgbClr val="303030"/>
                </a:solidFill>
              </a:rPr>
              <a:t>Very interesting </a:t>
            </a:r>
            <a:r>
              <a:rPr lang="en-US" sz="1400" dirty="0">
                <a:solidFill>
                  <a:srgbClr val="303030"/>
                </a:solidFill>
              </a:rPr>
              <a:t>alternative cavity option </a:t>
            </a:r>
            <a:r>
              <a:rPr lang="en-US" sz="1400" b="0" dirty="0">
                <a:solidFill>
                  <a:srgbClr val="303030"/>
                </a:solidFill>
              </a:rPr>
              <a:t>which would cover three machines (no need to remove cryomodules after operation at Z) </a:t>
            </a:r>
          </a:p>
          <a:p>
            <a:pPr>
              <a:lnSpc>
                <a:spcPct val="100000"/>
              </a:lnSpc>
              <a:spcBef>
                <a:spcPts val="600"/>
              </a:spcBef>
            </a:pPr>
            <a:r>
              <a:rPr lang="en-US" sz="1400" b="0" dirty="0">
                <a:solidFill>
                  <a:srgbClr val="303030"/>
                </a:solidFill>
              </a:rPr>
              <a:t>Highly damped RF cavity for transverse HOMs thanks to </a:t>
            </a:r>
            <a:r>
              <a:rPr lang="en-US" sz="1400" dirty="0">
                <a:solidFill>
                  <a:srgbClr val="303030"/>
                </a:solidFill>
              </a:rPr>
              <a:t>four</a:t>
            </a:r>
            <a:r>
              <a:rPr lang="en-US" sz="1400" b="0" dirty="0">
                <a:solidFill>
                  <a:srgbClr val="303030"/>
                </a:solidFill>
              </a:rPr>
              <a:t> waveguide slots and coaxial RF lines</a:t>
            </a:r>
          </a:p>
        </p:txBody>
      </p:sp>
      <p:sp>
        <p:nvSpPr>
          <p:cNvPr id="22" name="Content Placeholder 4">
            <a:extLst>
              <a:ext uri="{FF2B5EF4-FFF2-40B4-BE49-F238E27FC236}">
                <a16:creationId xmlns:a16="http://schemas.microsoft.com/office/drawing/2014/main" id="{4EC86A05-1F51-300B-5D6D-E5B2759B1046}"/>
              </a:ext>
            </a:extLst>
          </p:cNvPr>
          <p:cNvSpPr txBox="1">
            <a:spLocks/>
          </p:cNvSpPr>
          <p:nvPr/>
        </p:nvSpPr>
        <p:spPr>
          <a:xfrm>
            <a:off x="7246198" y="1863428"/>
            <a:ext cx="4256087" cy="657225"/>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800"/>
              </a:spcBef>
              <a:spcAft>
                <a:spcPts val="800"/>
              </a:spcAft>
              <a:tabLst>
                <a:tab pos="174625" algn="l"/>
              </a:tabLst>
            </a:pPr>
            <a:r>
              <a:rPr lang="en-US" sz="1400" b="0" dirty="0"/>
              <a:t>Q</a:t>
            </a:r>
            <a:r>
              <a:rPr lang="en-US" sz="1400" b="0" baseline="-25000" dirty="0"/>
              <a:t>0 </a:t>
            </a:r>
            <a:r>
              <a:rPr lang="en-US" sz="1400" b="0" dirty="0"/>
              <a:t>(Nb</a:t>
            </a:r>
            <a:r>
              <a:rPr lang="en-US" sz="1400" b="0" baseline="-25000" dirty="0"/>
              <a:t>3</a:t>
            </a:r>
            <a:r>
              <a:rPr lang="en-US" sz="1400" b="0" dirty="0"/>
              <a:t>Sn) @ 4.2 K  ~ Q</a:t>
            </a:r>
            <a:r>
              <a:rPr lang="en-US" sz="1400" b="0" baseline="-25000" dirty="0"/>
              <a:t>0 </a:t>
            </a:r>
            <a:r>
              <a:rPr lang="en-US" sz="1400" b="0" dirty="0"/>
              <a:t>(full-Nb) @ 2 K; </a:t>
            </a:r>
            <a:r>
              <a:rPr lang="en-US" sz="1400" b="0" dirty="0" err="1"/>
              <a:t>E</a:t>
            </a:r>
            <a:r>
              <a:rPr lang="en-US" sz="1400" b="0" baseline="-25000" dirty="0" err="1"/>
              <a:t>acc</a:t>
            </a:r>
            <a:r>
              <a:rPr lang="en-US" sz="1400" b="0" dirty="0"/>
              <a:t> ~25 MV/m; more sensitive to trapped flux; brittle (f</a:t>
            </a:r>
            <a:r>
              <a:rPr lang="en-US" sz="1400" b="0" baseline="-25000" dirty="0"/>
              <a:t>0</a:t>
            </a:r>
            <a:r>
              <a:rPr lang="en-US" sz="1400" b="0" dirty="0"/>
              <a:t> tuning by mechanical deformation possible?)</a:t>
            </a:r>
          </a:p>
          <a:p>
            <a:pPr marL="23813" lvl="1" indent="-23813" algn="ctr">
              <a:buFont typeface="Arial" panose="020B0604020202020204" pitchFamily="34" charset="0"/>
              <a:buChar char="•"/>
            </a:pPr>
            <a:endParaRPr lang="en-US" sz="1600" dirty="0"/>
          </a:p>
        </p:txBody>
      </p:sp>
      <p:pic>
        <p:nvPicPr>
          <p:cNvPr id="27" name="Immagine 17" descr="Immagine che contiene legno, interno, pavimento&#10;&#10;Descrizione generata automaticamente">
            <a:extLst>
              <a:ext uri="{FF2B5EF4-FFF2-40B4-BE49-F238E27FC236}">
                <a16:creationId xmlns:a16="http://schemas.microsoft.com/office/drawing/2014/main" id="{49E61742-EFBF-1F11-15A3-FB536B0EE3B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270656" y="2594635"/>
            <a:ext cx="2036311" cy="1527233"/>
          </a:xfrm>
          <a:prstGeom prst="rect">
            <a:avLst/>
          </a:prstGeom>
        </p:spPr>
      </p:pic>
      <p:pic>
        <p:nvPicPr>
          <p:cNvPr id="28" name="Image 5">
            <a:extLst>
              <a:ext uri="{FF2B5EF4-FFF2-40B4-BE49-F238E27FC236}">
                <a16:creationId xmlns:a16="http://schemas.microsoft.com/office/drawing/2014/main" id="{010EE698-B4FE-BCD8-8A5D-91E554D3EAA0}"/>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t="1742" b="1"/>
          <a:stretch/>
        </p:blipFill>
        <p:spPr>
          <a:xfrm>
            <a:off x="4007768" y="1635562"/>
            <a:ext cx="3212186" cy="2398735"/>
          </a:xfrm>
          <a:prstGeom prst="rect">
            <a:avLst/>
          </a:prstGeom>
        </p:spPr>
      </p:pic>
      <p:pic>
        <p:nvPicPr>
          <p:cNvPr id="29" name="Picture 28">
            <a:extLst>
              <a:ext uri="{FF2B5EF4-FFF2-40B4-BE49-F238E27FC236}">
                <a16:creationId xmlns:a16="http://schemas.microsoft.com/office/drawing/2014/main" id="{855272F5-3B3A-6362-3366-F0BD030B3DE2}"/>
              </a:ext>
            </a:extLst>
          </p:cNvPr>
          <p:cNvPicPr>
            <a:picLocks noChangeAspect="1"/>
          </p:cNvPicPr>
          <p:nvPr/>
        </p:nvPicPr>
        <p:blipFill>
          <a:blip r:embed="rId12"/>
          <a:stretch>
            <a:fillRect/>
          </a:stretch>
        </p:blipFill>
        <p:spPr>
          <a:xfrm>
            <a:off x="7822435" y="2567424"/>
            <a:ext cx="1226227" cy="1581656"/>
          </a:xfrm>
          <a:prstGeom prst="rect">
            <a:avLst/>
          </a:prstGeom>
        </p:spPr>
      </p:pic>
      <p:sp>
        <p:nvSpPr>
          <p:cNvPr id="31" name="TextBox 30">
            <a:extLst>
              <a:ext uri="{FF2B5EF4-FFF2-40B4-BE49-F238E27FC236}">
                <a16:creationId xmlns:a16="http://schemas.microsoft.com/office/drawing/2014/main" id="{073EFD0A-01F0-3C45-6320-D4C091D4CFA6}"/>
              </a:ext>
            </a:extLst>
          </p:cNvPr>
          <p:cNvSpPr txBox="1"/>
          <p:nvPr/>
        </p:nvSpPr>
        <p:spPr>
          <a:xfrm>
            <a:off x="4545454" y="1125251"/>
            <a:ext cx="7780188" cy="381771"/>
          </a:xfrm>
          <a:prstGeom prst="rect">
            <a:avLst/>
          </a:prstGeom>
          <a:noFill/>
        </p:spPr>
        <p:txBody>
          <a:bodyPr wrap="square">
            <a:spAutoFit/>
          </a:bodyPr>
          <a:lstStyle/>
          <a:p>
            <a:pPr marL="0" lvl="1" indent="0">
              <a:lnSpc>
                <a:spcPct val="110000"/>
              </a:lnSpc>
              <a:spcBef>
                <a:spcPts val="0"/>
              </a:spcBef>
              <a:buNone/>
            </a:pPr>
            <a:r>
              <a:rPr lang="en-US" b="1" dirty="0">
                <a:solidFill>
                  <a:schemeClr val="tx2"/>
                </a:solidFill>
              </a:rPr>
              <a:t> Goals: high Q</a:t>
            </a:r>
            <a:r>
              <a:rPr lang="en-US" b="1" baseline="-25000" dirty="0">
                <a:solidFill>
                  <a:schemeClr val="tx2"/>
                </a:solidFill>
              </a:rPr>
              <a:t>0 </a:t>
            </a:r>
            <a:r>
              <a:rPr lang="en-US" b="1" dirty="0">
                <a:solidFill>
                  <a:schemeClr val="tx2"/>
                </a:solidFill>
              </a:rPr>
              <a:t>@ 4.2K operation – reduced power, and higher </a:t>
            </a:r>
            <a:r>
              <a:rPr lang="en-US" b="1" dirty="0" err="1">
                <a:solidFill>
                  <a:schemeClr val="tx2"/>
                </a:solidFill>
              </a:rPr>
              <a:t>E</a:t>
            </a:r>
            <a:r>
              <a:rPr lang="en-US" b="1" baseline="-25000" dirty="0" err="1">
                <a:solidFill>
                  <a:schemeClr val="tx2"/>
                </a:solidFill>
              </a:rPr>
              <a:t>acc</a:t>
            </a:r>
            <a:r>
              <a:rPr lang="en-US" b="1" baseline="-25000" dirty="0">
                <a:solidFill>
                  <a:schemeClr val="tx2"/>
                </a:solidFill>
              </a:rPr>
              <a:t> </a:t>
            </a:r>
            <a:r>
              <a:rPr lang="en-US" b="1" dirty="0">
                <a:solidFill>
                  <a:schemeClr val="tx2"/>
                </a:solidFill>
              </a:rPr>
              <a:t> </a:t>
            </a:r>
            <a:endParaRPr lang="en-US" sz="1800" b="1" dirty="0">
              <a:solidFill>
                <a:schemeClr val="tx2"/>
              </a:solidFill>
            </a:endParaRPr>
          </a:p>
        </p:txBody>
      </p:sp>
      <p:sp>
        <p:nvSpPr>
          <p:cNvPr id="18" name="Date Placeholder 17">
            <a:extLst>
              <a:ext uri="{FF2B5EF4-FFF2-40B4-BE49-F238E27FC236}">
                <a16:creationId xmlns:a16="http://schemas.microsoft.com/office/drawing/2014/main" id="{4A3696AD-B818-2888-0B95-B6C77EE7A0EF}"/>
              </a:ext>
            </a:extLst>
          </p:cNvPr>
          <p:cNvSpPr>
            <a:spLocks noGrp="1"/>
          </p:cNvSpPr>
          <p:nvPr>
            <p:ph type="dt" sz="half" idx="10"/>
          </p:nvPr>
        </p:nvSpPr>
        <p:spPr/>
        <p:txBody>
          <a:bodyPr/>
          <a:lstStyle/>
          <a:p>
            <a:r>
              <a:rPr lang="en-US"/>
              <a:t>20 Sept 2024 - </a:t>
            </a:r>
            <a:endParaRPr lang="en-US" dirty="0"/>
          </a:p>
        </p:txBody>
      </p:sp>
      <p:sp>
        <p:nvSpPr>
          <p:cNvPr id="20" name="Slide Number Placeholder 19">
            <a:extLst>
              <a:ext uri="{FF2B5EF4-FFF2-40B4-BE49-F238E27FC236}">
                <a16:creationId xmlns:a16="http://schemas.microsoft.com/office/drawing/2014/main" id="{D691410C-2F59-8EC3-C2EA-2B866C54C8AF}"/>
              </a:ext>
            </a:extLst>
          </p:cNvPr>
          <p:cNvSpPr>
            <a:spLocks noGrp="1"/>
          </p:cNvSpPr>
          <p:nvPr>
            <p:ph type="sldNum" sz="quarter" idx="11"/>
          </p:nvPr>
        </p:nvSpPr>
        <p:spPr/>
        <p:txBody>
          <a:bodyPr/>
          <a:lstStyle/>
          <a:p>
            <a:fld id="{36B5EA5A-BC32-A742-B11B-8E7414D5B535}" type="slidenum">
              <a:rPr lang="en-US" sz="1400" smtClean="0"/>
              <a:pPr/>
              <a:t>15</a:t>
            </a:fld>
            <a:endParaRPr lang="en-US" sz="1400" dirty="0"/>
          </a:p>
        </p:txBody>
      </p:sp>
    </p:spTree>
    <p:extLst>
      <p:ext uri="{BB962C8B-B14F-4D97-AF65-F5344CB8AC3E}">
        <p14:creationId xmlns:p14="http://schemas.microsoft.com/office/powerpoint/2010/main" val="4267833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1268760"/>
            <a:ext cx="5328592" cy="4154984"/>
          </a:xfrm>
          <a:prstGeom prst="rect">
            <a:avLst/>
          </a:prstGeom>
          <a:noFill/>
        </p:spPr>
        <p:txBody>
          <a:bodyPr wrap="square" rtlCol="0">
            <a:spAutoFit/>
          </a:bodyPr>
          <a:lstStyle/>
          <a:p>
            <a:pPr marL="182563" marR="0" lvl="0" indent="-182563" algn="just"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At cryogenic temperatures copper is a much better head conductor than Niobium, which makes more quench resistant.</a:t>
            </a:r>
          </a:p>
          <a:p>
            <a:pPr marL="182563" marR="0" lvl="0" indent="-182563" algn="just"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82563" marR="0" lvl="0" indent="-182563" algn="just"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It is also mechanically more stable and cheaper to produce than Niobium.</a:t>
            </a:r>
          </a:p>
          <a:p>
            <a:pPr marL="182563" marR="0" lvl="0" indent="-182563" algn="just"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82563" marR="0" lvl="0" indent="-182563" algn="just"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Combining the thermo-mechanical characteristics of copper with a </a:t>
            </a:r>
            <a:r>
              <a:rPr kumimoji="0" lang="en-GB" sz="2200" b="0" i="0" u="none" strike="noStrike" kern="1200" cap="none" spc="0" normalizeH="0" baseline="0" noProof="0" dirty="0" err="1">
                <a:ln>
                  <a:noFill/>
                </a:ln>
                <a:solidFill>
                  <a:prstClr val="black"/>
                </a:solidFill>
                <a:effectLst/>
                <a:uLnTx/>
                <a:uFillTx/>
                <a:latin typeface="Calibri" panose="020F0502020204030204"/>
                <a:ea typeface="+mn-ea"/>
                <a:cs typeface="+mn-cs"/>
              </a:rPr>
              <a:t>tunable</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superconducting layer seems like a winning combination, provided that you can make a near-perfect film. </a:t>
            </a:r>
          </a:p>
        </p:txBody>
      </p:sp>
      <p:sp>
        <p:nvSpPr>
          <p:cNvPr id="6" name="TextBox 5">
            <a:extLst>
              <a:ext uri="{FF2B5EF4-FFF2-40B4-BE49-F238E27FC236}">
                <a16:creationId xmlns:a16="http://schemas.microsoft.com/office/drawing/2014/main" id="{F4B80284-BB65-AE4F-B658-8748A5CB34F7}"/>
              </a:ext>
            </a:extLst>
          </p:cNvPr>
          <p:cNvSpPr txBox="1"/>
          <p:nvPr/>
        </p:nvSpPr>
        <p:spPr>
          <a:xfrm>
            <a:off x="8256240" y="6381328"/>
            <a:ext cx="24059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Courtesy Frank Gerigk</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07968" y="1484784"/>
            <a:ext cx="6079405" cy="3746536"/>
          </a:xfrm>
          <a:prstGeom prst="rect">
            <a:avLst/>
          </a:prstGeom>
        </p:spPr>
      </p:pic>
      <p:sp>
        <p:nvSpPr>
          <p:cNvPr id="2" name="TextBox 1">
            <a:extLst>
              <a:ext uri="{FF2B5EF4-FFF2-40B4-BE49-F238E27FC236}">
                <a16:creationId xmlns:a16="http://schemas.microsoft.com/office/drawing/2014/main" id="{370DF602-046F-68C0-29DA-5EFBB6460901}"/>
              </a:ext>
            </a:extLst>
          </p:cNvPr>
          <p:cNvSpPr txBox="1"/>
          <p:nvPr/>
        </p:nvSpPr>
        <p:spPr>
          <a:xfrm>
            <a:off x="7116024" y="5613149"/>
            <a:ext cx="2585994"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F.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Bordry</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&amp;  F.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Gerigk</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 CERN</a:t>
            </a:r>
          </a:p>
        </p:txBody>
      </p:sp>
      <p:sp>
        <p:nvSpPr>
          <p:cNvPr id="3" name="Title 2">
            <a:extLst>
              <a:ext uri="{FF2B5EF4-FFF2-40B4-BE49-F238E27FC236}">
                <a16:creationId xmlns:a16="http://schemas.microsoft.com/office/drawing/2014/main" id="{59775E58-5295-309D-1742-0A9605405497}"/>
              </a:ext>
            </a:extLst>
          </p:cNvPr>
          <p:cNvSpPr>
            <a:spLocks noGrp="1"/>
          </p:cNvSpPr>
          <p:nvPr>
            <p:ph type="title"/>
          </p:nvPr>
        </p:nvSpPr>
        <p:spPr/>
        <p:txBody>
          <a:bodyPr>
            <a:normAutofit fontScale="90000"/>
          </a:bodyPr>
          <a:lstStyle/>
          <a:p>
            <a:r>
              <a:rPr lang="en-US" dirty="0"/>
              <a:t>The –possible- advantage of Nb coated Cu cavities</a:t>
            </a:r>
          </a:p>
        </p:txBody>
      </p:sp>
      <p:sp>
        <p:nvSpPr>
          <p:cNvPr id="5" name="Date Placeholder 4">
            <a:extLst>
              <a:ext uri="{FF2B5EF4-FFF2-40B4-BE49-F238E27FC236}">
                <a16:creationId xmlns:a16="http://schemas.microsoft.com/office/drawing/2014/main" id="{6D2C83AB-7358-7B4F-20A6-6287F08C3B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8" name="Footer Placeholder 7">
            <a:extLst>
              <a:ext uri="{FF2B5EF4-FFF2-40B4-BE49-F238E27FC236}">
                <a16:creationId xmlns:a16="http://schemas.microsoft.com/office/drawing/2014/main" id="{8F5621C3-5917-F6BC-711E-6A198D797D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E74FCFB3-27E4-0DE5-9D15-00A5625EE1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50628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176120" y="-99392"/>
            <a:ext cx="4824536" cy="4165485"/>
            <a:chOff x="6096000" y="1825625"/>
            <a:chExt cx="5462429" cy="4285714"/>
          </a:xfrm>
        </p:grpSpPr>
        <p:pic>
          <p:nvPicPr>
            <p:cNvPr id="4" name="Picture 3">
              <a:extLst>
                <a:ext uri="{FF2B5EF4-FFF2-40B4-BE49-F238E27FC236}">
                  <a16:creationId xmlns:a16="http://schemas.microsoft.com/office/drawing/2014/main" id="{B6A882E5-85F8-1D4E-AEC2-B92DDA5B0C7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883"/>
            <a:stretch/>
          </p:blipFill>
          <p:spPr>
            <a:xfrm>
              <a:off x="6096000" y="1825625"/>
              <a:ext cx="5462429" cy="4285714"/>
            </a:xfrm>
            <a:prstGeom prst="rect">
              <a:avLst/>
            </a:prstGeom>
          </p:spPr>
        </p:pic>
        <p:sp>
          <p:nvSpPr>
            <p:cNvPr id="5" name="TextBox 4">
              <a:extLst>
                <a:ext uri="{FF2B5EF4-FFF2-40B4-BE49-F238E27FC236}">
                  <a16:creationId xmlns:a16="http://schemas.microsoft.com/office/drawing/2014/main" id="{7E19502A-E568-9949-8B92-CE860A8091E0}"/>
                </a:ext>
              </a:extLst>
            </p:cNvPr>
            <p:cNvSpPr txBox="1"/>
            <p:nvPr/>
          </p:nvSpPr>
          <p:spPr>
            <a:xfrm>
              <a:off x="8438389" y="2417041"/>
              <a:ext cx="2878207" cy="379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Electropolished, 23 </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
              </a:r>
            </a:p>
          </p:txBody>
        </p:sp>
        <p:sp>
          <p:nvSpPr>
            <p:cNvPr id="6" name="TextBox 5">
              <a:extLst>
                <a:ext uri="{FF2B5EF4-FFF2-40B4-BE49-F238E27FC236}">
                  <a16:creationId xmlns:a16="http://schemas.microsoft.com/office/drawing/2014/main" id="{0B092E66-E9F2-E042-ABD1-D229C8763BD3}"/>
                </a:ext>
              </a:extLst>
            </p:cNvPr>
            <p:cNvSpPr txBox="1"/>
            <p:nvPr/>
          </p:nvSpPr>
          <p:spPr>
            <a:xfrm>
              <a:off x="8703276" y="4662616"/>
              <a:ext cx="1742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 chemistry</a:t>
              </a:r>
            </a:p>
          </p:txBody>
        </p:sp>
        <p:sp>
          <p:nvSpPr>
            <p:cNvPr id="7" name="TextBox 6">
              <a:extLst>
                <a:ext uri="{FF2B5EF4-FFF2-40B4-BE49-F238E27FC236}">
                  <a16:creationId xmlns:a16="http://schemas.microsoft.com/office/drawing/2014/main" id="{A15898E2-CD86-F749-8C7D-19CE5C93CA49}"/>
                </a:ext>
              </a:extLst>
            </p:cNvPr>
            <p:cNvSpPr txBox="1"/>
            <p:nvPr/>
          </p:nvSpPr>
          <p:spPr>
            <a:xfrm>
              <a:off x="7832123" y="3686428"/>
              <a:ext cx="1932672" cy="379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SUBU, 12 </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 </a:t>
              </a:r>
            </a:p>
          </p:txBody>
        </p:sp>
      </p:grpSp>
      <p:sp>
        <p:nvSpPr>
          <p:cNvPr id="9" name="TextBox 8">
            <a:extLst>
              <a:ext uri="{FF2B5EF4-FFF2-40B4-BE49-F238E27FC236}">
                <a16:creationId xmlns:a16="http://schemas.microsoft.com/office/drawing/2014/main" id="{F4B80284-BB65-AE4F-B658-8748A5CB34F7}"/>
              </a:ext>
            </a:extLst>
          </p:cNvPr>
          <p:cNvSpPr txBox="1"/>
          <p:nvPr/>
        </p:nvSpPr>
        <p:spPr>
          <a:xfrm>
            <a:off x="6527322" y="6327144"/>
            <a:ext cx="28083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Courtesy Frank Gerigk</a:t>
            </a:r>
          </a:p>
        </p:txBody>
      </p:sp>
      <p:sp>
        <p:nvSpPr>
          <p:cNvPr id="10" name="Rectangle 9"/>
          <p:cNvSpPr/>
          <p:nvPr/>
        </p:nvSpPr>
        <p:spPr>
          <a:xfrm>
            <a:off x="191345" y="180455"/>
            <a:ext cx="6862568" cy="523220"/>
          </a:xfrm>
          <a:prstGeom prst="rect">
            <a:avLst/>
          </a:prstGeom>
          <a:solidFill>
            <a:schemeClr val="tx2">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Breakthrough on thin-film SRF technology</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78922" y="4336494"/>
            <a:ext cx="2074191" cy="2368821"/>
          </a:xfrm>
          <a:prstGeom prst="rect">
            <a:avLst/>
          </a:prstGeom>
        </p:spPr>
      </p:pic>
      <p:sp>
        <p:nvSpPr>
          <p:cNvPr id="12" name="Rectangle 11"/>
          <p:cNvSpPr/>
          <p:nvPr/>
        </p:nvSpPr>
        <p:spPr>
          <a:xfrm>
            <a:off x="191345" y="4166364"/>
            <a:ext cx="900100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Superconducting slotted Waveguide </a:t>
            </a:r>
            <a:r>
              <a:rPr kumimoji="0" lang="en-GB" sz="1600" b="1" i="0" u="none" strike="noStrike" kern="1200" cap="none" spc="0" normalizeH="0" baseline="0" noProof="0" dirty="0" err="1">
                <a:ln>
                  <a:noFill/>
                </a:ln>
                <a:solidFill>
                  <a:srgbClr val="FF0000"/>
                </a:solidFill>
                <a:effectLst/>
                <a:uLnTx/>
                <a:uFillTx/>
                <a:latin typeface="Calibri" panose="020F0502020204030204"/>
                <a:ea typeface="+mn-ea"/>
                <a:cs typeface="+mn-cs"/>
              </a:rPr>
              <a:t>ELLiptical</a:t>
            </a: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 cavity (SWELL):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 combination of CLIC technology (slotted waveguide HOM damping) and SRF (elliptical cavities) using technology developed for LEP, LHC and HIE-ISOLDE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Nb</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on Cu coating).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Made of 4 independent quadrants, machined out of bulk pieces and clamped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Easy coating of quadrants.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Cryogenic cooling channels are drilled into the copper instead of building dedicated helium tanks.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No assembly joints in high electromagnetic field regions: potential for high performance. </a:t>
            </a:r>
          </a:p>
        </p:txBody>
      </p:sp>
      <p:sp>
        <p:nvSpPr>
          <p:cNvPr id="3" name="Content Placeholder 2">
            <a:extLst>
              <a:ext uri="{FF2B5EF4-FFF2-40B4-BE49-F238E27FC236}">
                <a16:creationId xmlns:a16="http://schemas.microsoft.com/office/drawing/2014/main" id="{79B26818-6C5B-9545-AED9-60034381AC5D}"/>
              </a:ext>
            </a:extLst>
          </p:cNvPr>
          <p:cNvSpPr>
            <a:spLocks noGrp="1"/>
          </p:cNvSpPr>
          <p:nvPr>
            <p:ph idx="1"/>
          </p:nvPr>
        </p:nvSpPr>
        <p:spPr>
          <a:xfrm>
            <a:off x="119336" y="840637"/>
            <a:ext cx="7056784" cy="3456384"/>
          </a:xfrm>
        </p:spPr>
        <p:txBody>
          <a:bodyPr>
            <a:normAutofit fontScale="85000" lnSpcReduction="20000"/>
          </a:bodyPr>
          <a:lstStyle/>
          <a:p>
            <a:pPr>
              <a:buFont typeface="Arial" panose="020B0604020202020204" pitchFamily="34" charset="0"/>
              <a:buChar char="•"/>
            </a:pPr>
            <a:r>
              <a:rPr lang="en-GB" dirty="0"/>
              <a:t>Test of a seamless 1.3 GHz copper cavity with Nb coating at 1.85 K. </a:t>
            </a:r>
          </a:p>
          <a:p>
            <a:pPr>
              <a:buFont typeface="Arial" panose="020B0604020202020204" pitchFamily="34" charset="0"/>
              <a:buChar char="•"/>
            </a:pPr>
            <a:r>
              <a:rPr lang="en-GB" b="1" dirty="0">
                <a:solidFill>
                  <a:srgbClr val="00B050"/>
                </a:solidFill>
              </a:rPr>
              <a:t>The test results are comparable with the performance of bulk Niobium cavities: high Q-value and little Q-slope. </a:t>
            </a:r>
          </a:p>
          <a:p>
            <a:pPr>
              <a:buFont typeface="Arial" panose="020B0604020202020204" pitchFamily="34" charset="0"/>
              <a:buChar char="•"/>
            </a:pPr>
            <a:r>
              <a:rPr lang="en-GB" dirty="0"/>
              <a:t>These results gave the proof that cost-efficient thin film technology has a lot of unrealised potential. </a:t>
            </a:r>
          </a:p>
          <a:p>
            <a:pPr>
              <a:buFont typeface="Arial" panose="020B0604020202020204" pitchFamily="34" charset="0"/>
              <a:buChar char="•"/>
            </a:pPr>
            <a:r>
              <a:rPr lang="en-GB" dirty="0"/>
              <a:t>R&amp;D continues to extend the field reach and to use A15 superconductors (Nb3Sn, Vn3Si). </a:t>
            </a:r>
          </a:p>
          <a:p>
            <a:pPr>
              <a:buFont typeface="Arial" panose="020B0604020202020204" pitchFamily="34" charset="0"/>
              <a:buChar char="•"/>
            </a:pPr>
            <a:r>
              <a:rPr lang="en-GB" dirty="0">
                <a:solidFill>
                  <a:srgbClr val="006600"/>
                </a:solidFill>
              </a:rPr>
              <a:t>Key technology for FCC and other high-current accelerators.  </a:t>
            </a:r>
          </a:p>
          <a:p>
            <a:endParaRPr lang="en-GB" dirty="0"/>
          </a:p>
        </p:txBody>
      </p:sp>
      <p:sp>
        <p:nvSpPr>
          <p:cNvPr id="13" name="TextBox 12">
            <a:extLst>
              <a:ext uri="{FF2B5EF4-FFF2-40B4-BE49-F238E27FC236}">
                <a16:creationId xmlns:a16="http://schemas.microsoft.com/office/drawing/2014/main" id="{E536B9A1-B4D7-F555-ABE3-B8FFAF575C83}"/>
              </a:ext>
            </a:extLst>
          </p:cNvPr>
          <p:cNvSpPr txBox="1"/>
          <p:nvPr/>
        </p:nvSpPr>
        <p:spPr>
          <a:xfrm>
            <a:off x="6866393" y="6016195"/>
            <a:ext cx="2585994"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F.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Bordry</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&amp;  F.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Gerigk</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 CERN</a:t>
            </a:r>
          </a:p>
        </p:txBody>
      </p:sp>
      <p:sp>
        <p:nvSpPr>
          <p:cNvPr id="2" name="Date Placeholder 1">
            <a:extLst>
              <a:ext uri="{FF2B5EF4-FFF2-40B4-BE49-F238E27FC236}">
                <a16:creationId xmlns:a16="http://schemas.microsoft.com/office/drawing/2014/main" id="{10CEF7AA-5C65-72E2-C334-FFDCDEA769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14" name="Footer Placeholder 13">
            <a:extLst>
              <a:ext uri="{FF2B5EF4-FFF2-40B4-BE49-F238E27FC236}">
                <a16:creationId xmlns:a16="http://schemas.microsoft.com/office/drawing/2014/main" id="{DB39B25C-5E50-DB3E-3F1D-C315AD76A6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Slide Number Placeholder 14">
            <a:extLst>
              <a:ext uri="{FF2B5EF4-FFF2-40B4-BE49-F238E27FC236}">
                <a16:creationId xmlns:a16="http://schemas.microsoft.com/office/drawing/2014/main" id="{33C37926-2716-DFC1-E9E0-F6B57FE38A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86977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E58161-D53D-4C10-BE0F-B91B5C7DCD7B}"/>
              </a:ext>
            </a:extLst>
          </p:cNvPr>
          <p:cNvSpPr>
            <a:spLocks noGrp="1"/>
          </p:cNvSpPr>
          <p:nvPr>
            <p:ph type="title"/>
          </p:nvPr>
        </p:nvSpPr>
        <p:spPr/>
        <p:txBody>
          <a:bodyPr>
            <a:normAutofit fontScale="90000"/>
          </a:bodyPr>
          <a:lstStyle/>
          <a:p>
            <a:r>
              <a:rPr lang="en-US" sz="4800" dirty="0">
                <a:solidFill>
                  <a:srgbClr val="4399B6"/>
                </a:solidFill>
              </a:rPr>
              <a:t>A15 (Nb</a:t>
            </a:r>
            <a:r>
              <a:rPr lang="en-US" sz="4800" baseline="-25000" dirty="0">
                <a:solidFill>
                  <a:srgbClr val="4399B6"/>
                </a:solidFill>
              </a:rPr>
              <a:t>3</a:t>
            </a:r>
            <a:r>
              <a:rPr lang="en-US" sz="4800" dirty="0">
                <a:solidFill>
                  <a:srgbClr val="4399B6"/>
                </a:solidFill>
              </a:rPr>
              <a:t>Sn) </a:t>
            </a:r>
            <a:r>
              <a:rPr lang="en-US" sz="4800" dirty="0"/>
              <a:t>for SRF</a:t>
            </a:r>
            <a:endParaRPr lang="en-US" dirty="0">
              <a:solidFill>
                <a:srgbClr val="4399B6"/>
              </a:solidFill>
            </a:endParaRPr>
          </a:p>
        </p:txBody>
      </p:sp>
      <p:sp>
        <p:nvSpPr>
          <p:cNvPr id="4" name="Segnaposto numero diapositiva 3">
            <a:extLst>
              <a:ext uri="{FF2B5EF4-FFF2-40B4-BE49-F238E27FC236}">
                <a16:creationId xmlns:a16="http://schemas.microsoft.com/office/drawing/2014/main" id="{732E0C93-834A-4740-BC92-619441BA37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Arco 11">
            <a:extLst>
              <a:ext uri="{FF2B5EF4-FFF2-40B4-BE49-F238E27FC236}">
                <a16:creationId xmlns:a16="http://schemas.microsoft.com/office/drawing/2014/main" id="{9C779986-6CB6-4BB4-BFF9-DC104ECFA461}"/>
              </a:ext>
            </a:extLst>
          </p:cNvPr>
          <p:cNvSpPr/>
          <p:nvPr/>
        </p:nvSpPr>
        <p:spPr bwMode="auto">
          <a:xfrm>
            <a:off x="7743010" y="3346896"/>
            <a:ext cx="914400" cy="914400"/>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1313" marR="0" lvl="0" indent="-341313" algn="l" defTabSz="457200" rtl="0" eaLnBrk="1" fontAlgn="base" latinLnBrk="0" hangingPunct="1">
              <a:lnSpc>
                <a:spcPct val="100000"/>
              </a:lnSpc>
              <a:spcBef>
                <a:spcPts val="800"/>
              </a:spcBef>
              <a:spcAft>
                <a:spcPct val="0"/>
              </a:spcAft>
              <a:buClr>
                <a:srgbClr val="000000"/>
              </a:buClr>
              <a:buSzPct val="100000"/>
              <a:buFont typeface="Times New Roman" pitchFamily="18" charset="0"/>
              <a:buChar char="•"/>
              <a:tabLst/>
              <a:defRPr/>
            </a:pPr>
            <a:endParaRPr kumimoji="0" lang="it-IT" sz="2000" b="1" i="0" u="none" strike="noStrike" kern="1200" cap="none" spc="0" normalizeH="0" baseline="0" noProof="0">
              <a:ln>
                <a:noFill/>
              </a:ln>
              <a:solidFill>
                <a:prstClr val="black"/>
              </a:solidFill>
              <a:effectLst/>
              <a:uLnTx/>
              <a:uFillTx/>
              <a:latin typeface="Garamond" pitchFamily="18" charset="0"/>
              <a:ea typeface="+mn-ea"/>
              <a:cs typeface="Lucida Sans Unicode" pitchFamily="34" charset="0"/>
            </a:endParaRPr>
          </a:p>
        </p:txBody>
      </p:sp>
      <p:graphicFrame>
        <p:nvGraphicFramePr>
          <p:cNvPr id="13" name="Tabella 12">
            <a:extLst>
              <a:ext uri="{FF2B5EF4-FFF2-40B4-BE49-F238E27FC236}">
                <a16:creationId xmlns:a16="http://schemas.microsoft.com/office/drawing/2014/main" id="{5DD1F1BE-A978-4419-B5B2-F8FDAB11C99F}"/>
              </a:ext>
            </a:extLst>
          </p:cNvPr>
          <p:cNvGraphicFramePr>
            <a:graphicFrameLocks noGrp="1"/>
          </p:cNvGraphicFramePr>
          <p:nvPr/>
        </p:nvGraphicFramePr>
        <p:xfrm>
          <a:off x="1109489" y="2645893"/>
          <a:ext cx="4856902" cy="1356330"/>
        </p:xfrm>
        <a:graphic>
          <a:graphicData uri="http://schemas.openxmlformats.org/drawingml/2006/table">
            <a:tbl>
              <a:tblPr firstRow="1" bandRow="1">
                <a:tableStyleId>{7DF18680-E054-41AD-8BC1-D1AEF772440D}</a:tableStyleId>
              </a:tblPr>
              <a:tblGrid>
                <a:gridCol w="1779628">
                  <a:extLst>
                    <a:ext uri="{9D8B030D-6E8A-4147-A177-3AD203B41FA5}">
                      <a16:colId xmlns:a16="http://schemas.microsoft.com/office/drawing/2014/main" val="4104329512"/>
                    </a:ext>
                  </a:extLst>
                </a:gridCol>
                <a:gridCol w="1538637">
                  <a:extLst>
                    <a:ext uri="{9D8B030D-6E8A-4147-A177-3AD203B41FA5}">
                      <a16:colId xmlns:a16="http://schemas.microsoft.com/office/drawing/2014/main" val="2446171781"/>
                    </a:ext>
                  </a:extLst>
                </a:gridCol>
                <a:gridCol w="1538637">
                  <a:extLst>
                    <a:ext uri="{9D8B030D-6E8A-4147-A177-3AD203B41FA5}">
                      <a16:colId xmlns:a16="http://schemas.microsoft.com/office/drawing/2014/main" val="3554350323"/>
                    </a:ext>
                  </a:extLst>
                </a:gridCol>
              </a:tblGrid>
              <a:tr h="335385">
                <a:tc>
                  <a:txBody>
                    <a:bodyPr/>
                    <a:lstStyle/>
                    <a:p>
                      <a:pPr algn="ctr">
                        <a:lnSpc>
                          <a:spcPct val="115000"/>
                        </a:lnSpc>
                        <a:spcAft>
                          <a:spcPts val="1000"/>
                        </a:spcAft>
                      </a:pPr>
                      <a:r>
                        <a:rPr lang="it-IT" sz="2400" err="1">
                          <a:solidFill>
                            <a:sysClr val="windowText" lastClr="000000"/>
                          </a:solidFill>
                          <a:effectLst/>
                          <a:latin typeface="Montserrat" panose="00000500000000000000" pitchFamily="2" charset="0"/>
                          <a:ea typeface="Yu Gothic UI" panose="020B0500000000000000" pitchFamily="34" charset="-128"/>
                        </a:rPr>
                        <a:t>Material</a:t>
                      </a:r>
                      <a:endParaRPr lang="it-IT" sz="2400">
                        <a:solidFill>
                          <a:sysClr val="windowText" lastClr="000000"/>
                        </a:solidFill>
                        <a:effectLst/>
                        <a:latin typeface="Montserrat" panose="00000500000000000000" pitchFamily="2" charset="0"/>
                        <a:ea typeface="Yu Gothic UI" panose="020B0500000000000000" pitchFamily="34" charset="-128"/>
                        <a:cs typeface="Arial" panose="020B0604020202020204" pitchFamily="34" charset="0"/>
                      </a:endParaRPr>
                    </a:p>
                  </a:txBody>
                  <a:tcPr marL="68580" marR="68580" marT="0" marB="0" anchor="ctr">
                    <a:solidFill>
                      <a:schemeClr val="bg2">
                        <a:lumMod val="90000"/>
                      </a:schemeClr>
                    </a:solidFill>
                  </a:tcPr>
                </a:tc>
                <a:tc>
                  <a:txBody>
                    <a:bodyPr/>
                    <a:lstStyle/>
                    <a:p>
                      <a:pPr marL="0" algn="ctr" defTabSz="914261" rtl="0" eaLnBrk="1" latinLnBrk="0" hangingPunct="1">
                        <a:lnSpc>
                          <a:spcPct val="115000"/>
                        </a:lnSpc>
                        <a:spcAft>
                          <a:spcPts val="1000"/>
                        </a:spcAft>
                      </a:pPr>
                      <a:r>
                        <a:rPr lang="it-IT" sz="2400" b="1" kern="1200" err="1">
                          <a:solidFill>
                            <a:sysClr val="windowText" lastClr="000000"/>
                          </a:solidFill>
                          <a:effectLst/>
                          <a:latin typeface="Montserrat" panose="00000500000000000000" pitchFamily="2" charset="0"/>
                          <a:ea typeface="Yu Gothic UI" panose="020B0500000000000000" pitchFamily="34" charset="-128"/>
                        </a:rPr>
                        <a:t>Tc</a:t>
                      </a:r>
                      <a:endParaRPr lang="it-IT" sz="2400" b="1" kern="1200">
                        <a:solidFill>
                          <a:sysClr val="windowText" lastClr="000000"/>
                        </a:solidFill>
                        <a:effectLst/>
                        <a:latin typeface="Montserrat" panose="00000500000000000000" pitchFamily="2" charset="0"/>
                        <a:ea typeface="Yu Gothic UI" panose="020B0500000000000000" pitchFamily="34" charset="-128"/>
                        <a:cs typeface="+mn-cs"/>
                      </a:endParaRPr>
                    </a:p>
                  </a:txBody>
                  <a:tcPr marL="68580" marR="68580" marT="0" marB="0" anchor="ctr">
                    <a:solidFill>
                      <a:schemeClr val="bg2">
                        <a:lumMod val="90000"/>
                      </a:schemeClr>
                    </a:solidFill>
                  </a:tcPr>
                </a:tc>
                <a:tc>
                  <a:txBody>
                    <a:bodyPr/>
                    <a:lstStyle/>
                    <a:p>
                      <a:pPr algn="ctr">
                        <a:lnSpc>
                          <a:spcPct val="115000"/>
                        </a:lnSpc>
                        <a:spcAft>
                          <a:spcPts val="1000"/>
                        </a:spcAft>
                      </a:pPr>
                      <a:r>
                        <a:rPr lang="it-IT" sz="2400" b="1" err="1">
                          <a:solidFill>
                            <a:sysClr val="windowText" lastClr="000000"/>
                          </a:solidFill>
                          <a:effectLst/>
                          <a:latin typeface="Montserrat" panose="00000500000000000000" pitchFamily="2" charset="0"/>
                          <a:ea typeface="Yu Gothic UI" panose="020B0500000000000000" pitchFamily="34" charset="-128"/>
                        </a:rPr>
                        <a:t>H</a:t>
                      </a:r>
                      <a:r>
                        <a:rPr lang="it-IT" sz="2400" b="1" baseline="-25000" err="1">
                          <a:solidFill>
                            <a:sysClr val="windowText" lastClr="000000"/>
                          </a:solidFill>
                          <a:effectLst/>
                          <a:latin typeface="Montserrat" panose="00000500000000000000" pitchFamily="2" charset="0"/>
                          <a:ea typeface="Yu Gothic UI" panose="020B0500000000000000" pitchFamily="34" charset="-128"/>
                        </a:rPr>
                        <a:t>sh</a:t>
                      </a:r>
                      <a:endParaRPr lang="it-IT" sz="2400" b="1" baseline="-25000">
                        <a:solidFill>
                          <a:sysClr val="windowText" lastClr="000000"/>
                        </a:solidFill>
                        <a:effectLst/>
                        <a:latin typeface="Montserrat" panose="00000500000000000000" pitchFamily="2" charset="0"/>
                        <a:ea typeface="Yu Gothic UI" panose="020B0500000000000000" pitchFamily="34" charset="-128"/>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59048905"/>
                  </a:ext>
                </a:extLst>
              </a:tr>
              <a:tr h="465037">
                <a:tc>
                  <a:txBody>
                    <a:bodyPr/>
                    <a:lstStyle/>
                    <a:p>
                      <a:pPr algn="ctr">
                        <a:lnSpc>
                          <a:spcPct val="115000"/>
                        </a:lnSpc>
                        <a:spcAft>
                          <a:spcPts val="1000"/>
                        </a:spcAft>
                      </a:pPr>
                      <a:r>
                        <a:rPr lang="it-IT" sz="2400" b="1">
                          <a:solidFill>
                            <a:schemeClr val="bg1"/>
                          </a:solidFill>
                          <a:effectLst/>
                          <a:latin typeface="Montserrat" panose="00000500000000000000" pitchFamily="2" charset="0"/>
                          <a:ea typeface="Yu Gothic UI" panose="020B0500000000000000" pitchFamily="34" charset="-128"/>
                        </a:rPr>
                        <a:t>Nb</a:t>
                      </a:r>
                      <a:endParaRPr lang="it-IT" sz="2400" b="1">
                        <a:solidFill>
                          <a:schemeClr val="bg1"/>
                        </a:solidFill>
                        <a:effectLst/>
                        <a:latin typeface="Montserrat" panose="00000500000000000000" pitchFamily="2" charset="0"/>
                        <a:ea typeface="Yu Gothic UI" panose="020B0500000000000000" pitchFamily="34" charset="-128"/>
                        <a:cs typeface="Arial" panose="020B0604020202020204" pitchFamily="34" charset="0"/>
                      </a:endParaRPr>
                    </a:p>
                  </a:txBody>
                  <a:tcPr marL="68580" marR="68580" marT="0" marB="0" anchor="ctr">
                    <a:solidFill>
                      <a:srgbClr val="4399B6"/>
                    </a:solidFill>
                  </a:tcPr>
                </a:tc>
                <a:tc>
                  <a:txBody>
                    <a:bodyPr/>
                    <a:lstStyle/>
                    <a:p>
                      <a:pPr marL="0" algn="ctr" defTabSz="914261" rtl="0" eaLnBrk="1" latinLnBrk="0" hangingPunct="1">
                        <a:lnSpc>
                          <a:spcPct val="115000"/>
                        </a:lnSpc>
                        <a:spcAft>
                          <a:spcPts val="1000"/>
                        </a:spcAft>
                      </a:pPr>
                      <a:r>
                        <a:rPr lang="it-IT" sz="2400" b="1" kern="1200">
                          <a:solidFill>
                            <a:schemeClr val="bg1"/>
                          </a:solidFill>
                          <a:effectLst/>
                          <a:latin typeface="Montserrat" panose="00000500000000000000" pitchFamily="2" charset="0"/>
                          <a:ea typeface="Yu Gothic UI" panose="020B0500000000000000" pitchFamily="34" charset="-128"/>
                        </a:rPr>
                        <a:t>9.2 K</a:t>
                      </a:r>
                      <a:endParaRPr lang="it-IT" sz="2400" b="1" kern="1200">
                        <a:solidFill>
                          <a:schemeClr val="bg1"/>
                        </a:solidFill>
                        <a:effectLst/>
                        <a:latin typeface="Montserrat" panose="00000500000000000000" pitchFamily="2" charset="0"/>
                        <a:ea typeface="Yu Gothic UI" panose="020B0500000000000000" pitchFamily="34" charset="-128"/>
                        <a:cs typeface="+mn-cs"/>
                      </a:endParaRPr>
                    </a:p>
                  </a:txBody>
                  <a:tcPr marL="68580" marR="68580" marT="0" marB="0" anchor="ctr">
                    <a:solidFill>
                      <a:srgbClr val="4399B6"/>
                    </a:solidFill>
                  </a:tcPr>
                </a:tc>
                <a:tc>
                  <a:txBody>
                    <a:bodyPr/>
                    <a:lstStyle/>
                    <a:p>
                      <a:pPr algn="ctr">
                        <a:lnSpc>
                          <a:spcPct val="115000"/>
                        </a:lnSpc>
                        <a:spcAft>
                          <a:spcPts val="1000"/>
                        </a:spcAft>
                      </a:pPr>
                      <a:r>
                        <a:rPr lang="it-IT" sz="2400" b="1">
                          <a:solidFill>
                            <a:schemeClr val="bg1"/>
                          </a:solidFill>
                          <a:effectLst/>
                          <a:latin typeface="Montserrat" panose="00000500000000000000" pitchFamily="2" charset="0"/>
                          <a:ea typeface="Yu Gothic UI" panose="020B0500000000000000" pitchFamily="34" charset="-128"/>
                        </a:rPr>
                        <a:t>0.2 T</a:t>
                      </a:r>
                      <a:endParaRPr lang="it-IT" sz="2400" b="1">
                        <a:solidFill>
                          <a:schemeClr val="bg1"/>
                        </a:solidFill>
                        <a:effectLst/>
                        <a:latin typeface="Montserrat" panose="00000500000000000000" pitchFamily="2" charset="0"/>
                        <a:ea typeface="Yu Gothic UI" panose="020B0500000000000000" pitchFamily="34" charset="-128"/>
                        <a:cs typeface="Arial" panose="020B0604020202020204" pitchFamily="34" charset="0"/>
                      </a:endParaRPr>
                    </a:p>
                  </a:txBody>
                  <a:tcPr marL="68580" marR="68580" marT="0" marB="0" anchor="ctr">
                    <a:solidFill>
                      <a:srgbClr val="4399B6"/>
                    </a:solidFill>
                  </a:tcPr>
                </a:tc>
                <a:extLst>
                  <a:ext uri="{0D108BD9-81ED-4DB2-BD59-A6C34878D82A}">
                    <a16:rowId xmlns:a16="http://schemas.microsoft.com/office/drawing/2014/main" val="924935655"/>
                  </a:ext>
                </a:extLst>
              </a:tr>
              <a:tr h="500514">
                <a:tc>
                  <a:txBody>
                    <a:bodyPr/>
                    <a:lstStyle/>
                    <a:p>
                      <a:pPr algn="ctr">
                        <a:lnSpc>
                          <a:spcPct val="115000"/>
                        </a:lnSpc>
                        <a:spcAft>
                          <a:spcPts val="1000"/>
                        </a:spcAft>
                      </a:pPr>
                      <a:r>
                        <a:rPr lang="it-IT" sz="2400" b="1">
                          <a:solidFill>
                            <a:schemeClr val="bg1"/>
                          </a:solidFill>
                          <a:effectLst/>
                          <a:latin typeface="Montserrat" panose="00000500000000000000" pitchFamily="2" charset="0"/>
                          <a:ea typeface="Yu Gothic UI" panose="020B0500000000000000" pitchFamily="34" charset="-128"/>
                        </a:rPr>
                        <a:t>Nb</a:t>
                      </a:r>
                      <a:r>
                        <a:rPr lang="it-IT" sz="2400" b="1" baseline="-25000">
                          <a:solidFill>
                            <a:schemeClr val="bg1"/>
                          </a:solidFill>
                          <a:effectLst/>
                          <a:latin typeface="Montserrat" panose="00000500000000000000" pitchFamily="2" charset="0"/>
                          <a:ea typeface="Yu Gothic UI" panose="020B0500000000000000" pitchFamily="34" charset="-128"/>
                        </a:rPr>
                        <a:t>3</a:t>
                      </a:r>
                      <a:r>
                        <a:rPr lang="it-IT" sz="2400" b="1">
                          <a:solidFill>
                            <a:schemeClr val="bg1"/>
                          </a:solidFill>
                          <a:effectLst/>
                          <a:latin typeface="Montserrat" panose="00000500000000000000" pitchFamily="2" charset="0"/>
                          <a:ea typeface="Yu Gothic UI" panose="020B0500000000000000" pitchFamily="34" charset="-128"/>
                        </a:rPr>
                        <a:t>Sn</a:t>
                      </a:r>
                      <a:endParaRPr lang="it-IT" sz="2400" b="1">
                        <a:solidFill>
                          <a:schemeClr val="bg1"/>
                        </a:solidFill>
                        <a:effectLst/>
                        <a:latin typeface="Montserrat" panose="00000500000000000000" pitchFamily="2" charset="0"/>
                        <a:ea typeface="Yu Gothic UI" panose="020B0500000000000000" pitchFamily="34" charset="-128"/>
                        <a:cs typeface="Arial" panose="020B0604020202020204" pitchFamily="34" charset="0"/>
                      </a:endParaRPr>
                    </a:p>
                  </a:txBody>
                  <a:tcPr marL="68580" marR="68580" marT="0" marB="0" anchor="ctr">
                    <a:solidFill>
                      <a:srgbClr val="012556"/>
                    </a:solidFill>
                  </a:tcPr>
                </a:tc>
                <a:tc>
                  <a:txBody>
                    <a:bodyPr/>
                    <a:lstStyle/>
                    <a:p>
                      <a:pPr algn="ctr">
                        <a:lnSpc>
                          <a:spcPct val="115000"/>
                        </a:lnSpc>
                        <a:spcAft>
                          <a:spcPts val="1000"/>
                        </a:spcAft>
                      </a:pPr>
                      <a:r>
                        <a:rPr lang="it-IT" sz="2400" b="1">
                          <a:solidFill>
                            <a:schemeClr val="bg1"/>
                          </a:solidFill>
                          <a:effectLst/>
                          <a:latin typeface="Montserrat" panose="00000500000000000000" pitchFamily="2" charset="0"/>
                          <a:ea typeface="Yu Gothic UI" panose="020B0500000000000000" pitchFamily="34" charset="-128"/>
                        </a:rPr>
                        <a:t>18.3 K</a:t>
                      </a:r>
                      <a:endParaRPr lang="it-IT" sz="2400" b="1">
                        <a:solidFill>
                          <a:schemeClr val="bg1"/>
                        </a:solidFill>
                        <a:effectLst/>
                        <a:latin typeface="Montserrat" panose="00000500000000000000" pitchFamily="2" charset="0"/>
                        <a:ea typeface="Yu Gothic UI" panose="020B0500000000000000" pitchFamily="34" charset="-128"/>
                        <a:cs typeface="Arial" panose="020B0604020202020204" pitchFamily="34" charset="0"/>
                      </a:endParaRPr>
                    </a:p>
                  </a:txBody>
                  <a:tcPr marL="68580" marR="68580" marT="0" marB="0" anchor="ctr">
                    <a:solidFill>
                      <a:srgbClr val="012556"/>
                    </a:solidFill>
                  </a:tcPr>
                </a:tc>
                <a:tc>
                  <a:txBody>
                    <a:bodyPr/>
                    <a:lstStyle/>
                    <a:p>
                      <a:pPr algn="ctr">
                        <a:lnSpc>
                          <a:spcPct val="115000"/>
                        </a:lnSpc>
                        <a:spcAft>
                          <a:spcPts val="1000"/>
                        </a:spcAft>
                      </a:pPr>
                      <a:r>
                        <a:rPr lang="it-IT" sz="2400" b="1" dirty="0">
                          <a:solidFill>
                            <a:schemeClr val="bg1"/>
                          </a:solidFill>
                          <a:effectLst/>
                          <a:latin typeface="Montserrat" panose="00000500000000000000" pitchFamily="2" charset="0"/>
                          <a:ea typeface="Yu Gothic UI" panose="020B0500000000000000" pitchFamily="34" charset="-128"/>
                        </a:rPr>
                        <a:t>0.4T</a:t>
                      </a:r>
                      <a:endParaRPr lang="it-IT" sz="2400" b="1" dirty="0">
                        <a:solidFill>
                          <a:schemeClr val="bg1"/>
                        </a:solidFill>
                        <a:effectLst/>
                        <a:latin typeface="Montserrat" panose="00000500000000000000" pitchFamily="2" charset="0"/>
                        <a:ea typeface="Yu Gothic UI" panose="020B0500000000000000" pitchFamily="34" charset="-128"/>
                        <a:cs typeface="Arial" panose="020B0604020202020204" pitchFamily="34" charset="0"/>
                      </a:endParaRPr>
                    </a:p>
                  </a:txBody>
                  <a:tcPr marL="68580" marR="68580" marT="0" marB="0" anchor="ctr">
                    <a:solidFill>
                      <a:srgbClr val="012556"/>
                    </a:solidFill>
                  </a:tcPr>
                </a:tc>
                <a:extLst>
                  <a:ext uri="{0D108BD9-81ED-4DB2-BD59-A6C34878D82A}">
                    <a16:rowId xmlns:a16="http://schemas.microsoft.com/office/drawing/2014/main" val="1738587583"/>
                  </a:ext>
                </a:extLst>
              </a:tr>
            </a:tbl>
          </a:graphicData>
        </a:graphic>
      </p:graphicFrame>
      <p:sp>
        <p:nvSpPr>
          <p:cNvPr id="18" name="CasellaDiTesto 17">
            <a:extLst>
              <a:ext uri="{FF2B5EF4-FFF2-40B4-BE49-F238E27FC236}">
                <a16:creationId xmlns:a16="http://schemas.microsoft.com/office/drawing/2014/main" id="{DC41A531-E9DA-4E2A-90E3-714610CD6724}"/>
              </a:ext>
            </a:extLst>
          </p:cNvPr>
          <p:cNvSpPr txBox="1"/>
          <p:nvPr/>
        </p:nvSpPr>
        <p:spPr>
          <a:xfrm>
            <a:off x="4610438" y="4415766"/>
            <a:ext cx="27119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Bradley Hand ITC" panose="03070402050302030203" pitchFamily="66" charset="0"/>
                <a:ea typeface="Yu Gothic UI" panose="020B0500000000000000" pitchFamily="34" charset="-128"/>
                <a:cs typeface="+mn-cs"/>
              </a:rPr>
              <a:t>60%</a:t>
            </a:r>
            <a:r>
              <a:rPr kumimoji="0" lang="it-IT" sz="2000" b="1" i="0" u="none" strike="noStrike" kern="1200" cap="none" spc="0" normalizeH="0" baseline="0" noProof="0" dirty="0">
                <a:ln>
                  <a:noFill/>
                </a:ln>
                <a:solidFill>
                  <a:srgbClr val="70AD47">
                    <a:lumMod val="50000"/>
                  </a:srgbClr>
                </a:solidFill>
                <a:effectLst/>
                <a:uLnTx/>
                <a:uFillTx/>
                <a:latin typeface="Bradley Hand ITC" panose="03070402050302030203" pitchFamily="66" charset="0"/>
                <a:ea typeface="Yu Gothic UI" panose="020B0500000000000000" pitchFamily="34" charset="-128"/>
                <a:cs typeface="+mn-cs"/>
              </a:rPr>
              <a:t> </a:t>
            </a:r>
            <a:r>
              <a:rPr kumimoji="0" lang="en-US" sz="2000" b="1" i="0" u="none" strike="noStrike" kern="1200" cap="none" spc="0" normalizeH="0" baseline="0" noProof="0" dirty="0">
                <a:ln>
                  <a:noFill/>
                </a:ln>
                <a:solidFill>
                  <a:srgbClr val="70AD47">
                    <a:lumMod val="50000"/>
                  </a:srgbClr>
                </a:solidFill>
                <a:effectLst/>
                <a:uLnTx/>
                <a:uFillTx/>
                <a:latin typeface="Bradley Hand ITC" panose="03070402050302030203" pitchFamily="66" charset="0"/>
                <a:ea typeface="Yu Gothic UI" panose="020B0500000000000000" pitchFamily="34" charset="-128"/>
                <a:cs typeface="+mn-cs"/>
              </a:rPr>
              <a:t>DECREASE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Bradley Hand ITC" panose="03070402050302030203" pitchFamily="66" charset="0"/>
                <a:ea typeface="Yu Gothic UI" panose="020B0500000000000000" pitchFamily="34" charset="-128"/>
                <a:cs typeface="+mn-cs"/>
              </a:rPr>
              <a:t>CRYOGENIC COSTS</a:t>
            </a:r>
          </a:p>
        </p:txBody>
      </p:sp>
      <p:sp>
        <p:nvSpPr>
          <p:cNvPr id="23" name="CasellaDiTesto 22">
            <a:extLst>
              <a:ext uri="{FF2B5EF4-FFF2-40B4-BE49-F238E27FC236}">
                <a16:creationId xmlns:a16="http://schemas.microsoft.com/office/drawing/2014/main" id="{4BD03EB4-D441-4351-AA8D-47AD47B96A7C}"/>
              </a:ext>
            </a:extLst>
          </p:cNvPr>
          <p:cNvSpPr txBox="1"/>
          <p:nvPr/>
        </p:nvSpPr>
        <p:spPr>
          <a:xfrm>
            <a:off x="6607347" y="1159461"/>
            <a:ext cx="31947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rPr>
              <a:t>Doubling</a:t>
            </a:r>
            <a:r>
              <a:rPr kumimoji="0" lang="it-IT" sz="2000" b="1" i="0" u="none" strike="noStrike" kern="1200" cap="none" spc="0" normalizeH="0" baseline="0" noProof="0" dirty="0">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rPr>
              <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rPr>
              <a:t>ACCELERATING 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rPr>
              <a:t>(</a:t>
            </a:r>
            <a:r>
              <a:rPr kumimoji="0" lang="it-IT" sz="2000" b="1" i="0" u="none" strike="noStrike" kern="1200" cap="none" spc="0" normalizeH="0" baseline="0" noProof="0" dirty="0" err="1">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rPr>
              <a:t>form</a:t>
            </a:r>
            <a:r>
              <a:rPr kumimoji="0" lang="it-IT" sz="2000" b="1" i="0" u="none" strike="noStrike" kern="1200" cap="none" spc="0" normalizeH="0" baseline="0" noProof="0" dirty="0">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rPr>
              <a:t> </a:t>
            </a:r>
            <a:r>
              <a:rPr kumimoji="0" lang="it-IT" sz="2000" b="1" i="0" u="none" strike="noStrike" kern="1200" cap="none" spc="0" normalizeH="0" baseline="0" noProof="0" dirty="0">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sym typeface="Symbol" panose="05050102010706020507" pitchFamily="18" charset="2"/>
              </a:rPr>
              <a:t> 60 to  100 MV/m)</a:t>
            </a:r>
            <a:endParaRPr kumimoji="0" lang="en-US" sz="2000" b="1" i="0" u="none" strike="noStrike" kern="1200" cap="none" spc="0" normalizeH="0" baseline="0" noProof="0" dirty="0">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endParaRPr>
          </a:p>
        </p:txBody>
      </p:sp>
      <p:sp>
        <p:nvSpPr>
          <p:cNvPr id="27" name="CasellaDiTesto 26">
            <a:extLst>
              <a:ext uri="{FF2B5EF4-FFF2-40B4-BE49-F238E27FC236}">
                <a16:creationId xmlns:a16="http://schemas.microsoft.com/office/drawing/2014/main" id="{D52A9FBA-8A22-4C72-9AF0-9C030ACF4214}"/>
              </a:ext>
            </a:extLst>
          </p:cNvPr>
          <p:cNvSpPr txBox="1"/>
          <p:nvPr/>
        </p:nvSpPr>
        <p:spPr>
          <a:xfrm>
            <a:off x="471307" y="1426975"/>
            <a:ext cx="584221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399B6"/>
                </a:solidFill>
                <a:effectLst/>
                <a:uLnTx/>
                <a:uFillTx/>
                <a:latin typeface="Montserrat ExtraBold" panose="00000900000000000000" pitchFamily="2" charset="0"/>
                <a:ea typeface="Yu Gothic" panose="020B0400000000000000" pitchFamily="34" charset="-128"/>
                <a:cs typeface="+mn-cs"/>
              </a:rPr>
              <a:t>Nb</a:t>
            </a:r>
            <a:r>
              <a:rPr kumimoji="0" lang="en-US" sz="2800" b="1" i="0" u="none" strike="noStrike" kern="1200" cap="none" spc="0" normalizeH="0" baseline="-25000" noProof="0" dirty="0">
                <a:ln>
                  <a:noFill/>
                </a:ln>
                <a:solidFill>
                  <a:srgbClr val="4399B6"/>
                </a:solidFill>
                <a:effectLst/>
                <a:uLnTx/>
                <a:uFillTx/>
                <a:latin typeface="Montserrat ExtraBold" panose="00000900000000000000" pitchFamily="2" charset="0"/>
                <a:ea typeface="Yu Gothic" panose="020B0400000000000000" pitchFamily="34" charset="-128"/>
                <a:cs typeface="+mn-cs"/>
              </a:rPr>
              <a:t>3</a:t>
            </a:r>
            <a:r>
              <a:rPr kumimoji="0" lang="en-US" sz="2800" b="1" i="0" u="none" strike="noStrike" kern="1200" cap="none" spc="0" normalizeH="0" baseline="0" noProof="0" dirty="0">
                <a:ln>
                  <a:noFill/>
                </a:ln>
                <a:solidFill>
                  <a:srgbClr val="4399B6"/>
                </a:solidFill>
                <a:effectLst/>
                <a:uLnTx/>
                <a:uFillTx/>
                <a:latin typeface="Montserrat ExtraBold" panose="00000900000000000000" pitchFamily="2" charset="0"/>
                <a:ea typeface="Yu Gothic" panose="020B0400000000000000" pitchFamily="34" charset="-128"/>
                <a:cs typeface="+mn-cs"/>
              </a:rPr>
              <a:t>Sn</a:t>
            </a:r>
            <a:r>
              <a:rPr kumimoji="0" lang="en-US" sz="2800" b="1" i="0" u="none" strike="noStrike" kern="1200" cap="none" spc="0" normalizeH="0" baseline="0" noProof="0" dirty="0">
                <a:ln>
                  <a:noFill/>
                </a:ln>
                <a:solidFill>
                  <a:srgbClr val="4399B6"/>
                </a:solidFill>
                <a:effectLst/>
                <a:uLnTx/>
                <a:uFillTx/>
                <a:latin typeface="Montserrat" panose="00000500000000000000" pitchFamily="2" charset="0"/>
                <a:ea typeface="Yu Gothic" panose="020B0400000000000000" pitchFamily="34" charset="-128"/>
                <a:cs typeface="+mn-cs"/>
              </a:rPr>
              <a:t> </a:t>
            </a:r>
            <a:r>
              <a:rPr kumimoji="0" lang="en-US" sz="2400" b="0" i="0" u="none" strike="noStrike" kern="1200" cap="none" spc="0" normalizeH="0" baseline="0" noProof="0" dirty="0">
                <a:ln>
                  <a:noFill/>
                </a:ln>
                <a:solidFill>
                  <a:srgbClr val="012556"/>
                </a:solidFill>
                <a:effectLst/>
                <a:uLnTx/>
                <a:uFillTx/>
                <a:latin typeface="Montserrat" panose="00000500000000000000" pitchFamily="2" charset="0"/>
                <a:ea typeface="Yu Gothic" panose="020B0400000000000000" pitchFamily="34" charset="-128"/>
                <a:cs typeface="+mn-cs"/>
              </a:rPr>
              <a:t>looks a good choice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12556"/>
                </a:solidFill>
                <a:effectLst/>
                <a:uLnTx/>
                <a:uFillTx/>
                <a:latin typeface="Montserrat" panose="00000500000000000000" pitchFamily="2" charset="0"/>
                <a:ea typeface="Yu Gothic" panose="020B0400000000000000" pitchFamily="34" charset="-128"/>
                <a:cs typeface="+mn-cs"/>
              </a:rPr>
              <a:t>R&amp;D for future HEP accelerators supported both by European Strategy and Snowmass</a:t>
            </a:r>
            <a:endParaRPr kumimoji="0" lang="en-US" sz="1800" b="0" i="1" u="none" strike="noStrike" kern="1200" cap="none" spc="0" normalizeH="0" baseline="0" noProof="0" dirty="0">
              <a:ln>
                <a:noFill/>
              </a:ln>
              <a:solidFill>
                <a:srgbClr val="012556"/>
              </a:solidFill>
              <a:effectLst/>
              <a:uLnTx/>
              <a:uFillTx/>
              <a:latin typeface="Montserrat" panose="00000500000000000000" pitchFamily="2" charset="0"/>
              <a:ea typeface="Yu Gothic" panose="020B0400000000000000" pitchFamily="34" charset="-128"/>
              <a:cs typeface="+mn-cs"/>
            </a:endParaRPr>
          </a:p>
        </p:txBody>
      </p:sp>
      <p:pic>
        <p:nvPicPr>
          <p:cNvPr id="28" name="Picture 6" descr="Cerchio Rosso Disegnato Isolato Illustrazione di Stock - Illustrazione di  elemento, evidenziare: 107966890">
            <a:extLst>
              <a:ext uri="{FF2B5EF4-FFF2-40B4-BE49-F238E27FC236}">
                <a16:creationId xmlns:a16="http://schemas.microsoft.com/office/drawing/2014/main" id="{DB1967CE-9FB8-4158-8596-F472D2FD13C1}"/>
              </a:ext>
            </a:extLst>
          </p:cNvPr>
          <p:cNvPicPr>
            <a:picLocks noChangeAspect="1" noChangeArrowheads="1"/>
          </p:cNvPicPr>
          <p:nvPr/>
        </p:nvPicPr>
        <p:blipFill rotWithShape="1">
          <a:blip r:embed="rId3"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7856" t="9074" r="7636" b="17407"/>
          <a:stretch/>
        </p:blipFill>
        <p:spPr bwMode="auto">
          <a:xfrm>
            <a:off x="2774997" y="2342002"/>
            <a:ext cx="1668149" cy="21134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erchio Rosso Disegnato Isolato Illustrazione di Stock - Illustrazione di  elemento, evidenziare: 107966890">
            <a:extLst>
              <a:ext uri="{FF2B5EF4-FFF2-40B4-BE49-F238E27FC236}">
                <a16:creationId xmlns:a16="http://schemas.microsoft.com/office/drawing/2014/main" id="{33F46C9D-832C-4EC0-8445-250F83B1970F}"/>
              </a:ext>
            </a:extLst>
          </p:cNvPr>
          <p:cNvPicPr>
            <a:picLocks noChangeAspect="1" noChangeArrowheads="1"/>
          </p:cNvPicPr>
          <p:nvPr/>
        </p:nvPicPr>
        <p:blipFill rotWithShape="1">
          <a:blip r:embed="rId3" cstate="print">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7856" t="9074" r="7636" b="17407"/>
          <a:stretch/>
        </p:blipFill>
        <p:spPr bwMode="auto">
          <a:xfrm rot="9294996">
            <a:off x="4440446" y="2342000"/>
            <a:ext cx="1668149" cy="2113486"/>
          </a:xfrm>
          <a:prstGeom prst="rect">
            <a:avLst/>
          </a:prstGeom>
          <a:noFill/>
          <a:extLst>
            <a:ext uri="{909E8E84-426E-40DD-AFC4-6F175D3DCCD1}">
              <a14:hiddenFill xmlns:a14="http://schemas.microsoft.com/office/drawing/2010/main">
                <a:solidFill>
                  <a:srgbClr val="FFFFFF"/>
                </a:solidFill>
              </a14:hiddenFill>
            </a:ext>
          </a:extLst>
        </p:spPr>
      </p:pic>
      <p:pic>
        <p:nvPicPr>
          <p:cNvPr id="30" name="Immagine 29">
            <a:extLst>
              <a:ext uri="{FF2B5EF4-FFF2-40B4-BE49-F238E27FC236}">
                <a16:creationId xmlns:a16="http://schemas.microsoft.com/office/drawing/2014/main" id="{53DB9F2C-486C-4D73-A042-71E07B855359}"/>
              </a:ext>
            </a:extLst>
          </p:cNvPr>
          <p:cNvPicPr>
            <a:picLocks noChangeAspect="1"/>
          </p:cNvPicPr>
          <p:nvPr/>
        </p:nvPicPr>
        <p:blipFill>
          <a:blip r:embed="rId4">
            <a:duotone>
              <a:schemeClr val="accent2">
                <a:shade val="45000"/>
                <a:satMod val="135000"/>
              </a:schemeClr>
              <a:prstClr val="white"/>
            </a:duotone>
          </a:blip>
          <a:stretch>
            <a:fillRect/>
          </a:stretch>
        </p:blipFill>
        <p:spPr>
          <a:xfrm rot="19523066">
            <a:off x="5691630" y="2313019"/>
            <a:ext cx="1533589" cy="652724"/>
          </a:xfrm>
          <a:prstGeom prst="rect">
            <a:avLst/>
          </a:prstGeom>
        </p:spPr>
      </p:pic>
      <p:pic>
        <p:nvPicPr>
          <p:cNvPr id="31" name="Immagine 30">
            <a:extLst>
              <a:ext uri="{FF2B5EF4-FFF2-40B4-BE49-F238E27FC236}">
                <a16:creationId xmlns:a16="http://schemas.microsoft.com/office/drawing/2014/main" id="{4C323D14-43A9-4360-813D-10062A1EC430}"/>
              </a:ext>
            </a:extLst>
          </p:cNvPr>
          <p:cNvPicPr>
            <a:picLocks noChangeAspect="1"/>
          </p:cNvPicPr>
          <p:nvPr/>
        </p:nvPicPr>
        <p:blipFill>
          <a:blip r:embed="rId4">
            <a:duotone>
              <a:schemeClr val="accent6">
                <a:shade val="45000"/>
                <a:satMod val="135000"/>
              </a:schemeClr>
              <a:prstClr val="white"/>
            </a:duotone>
          </a:blip>
          <a:stretch>
            <a:fillRect/>
          </a:stretch>
        </p:blipFill>
        <p:spPr>
          <a:xfrm rot="1341083">
            <a:off x="3749615" y="4133630"/>
            <a:ext cx="1017975" cy="1032229"/>
          </a:xfrm>
          <a:prstGeom prst="rect">
            <a:avLst/>
          </a:prstGeom>
        </p:spPr>
      </p:pic>
      <p:pic>
        <p:nvPicPr>
          <p:cNvPr id="19" name="Immagine 18">
            <a:extLst>
              <a:ext uri="{FF2B5EF4-FFF2-40B4-BE49-F238E27FC236}">
                <a16:creationId xmlns:a16="http://schemas.microsoft.com/office/drawing/2014/main" id="{A264F8BD-A909-8D3E-2E54-A725D75FED82}"/>
              </a:ext>
            </a:extLst>
          </p:cNvPr>
          <p:cNvPicPr>
            <a:picLocks noChangeAspect="1"/>
          </p:cNvPicPr>
          <p:nvPr/>
        </p:nvPicPr>
        <p:blipFill rotWithShape="1">
          <a:blip r:embed="rId5"/>
          <a:srcRect l="2172" t="25213" r="3567"/>
          <a:stretch/>
        </p:blipFill>
        <p:spPr>
          <a:xfrm>
            <a:off x="7156626" y="2407883"/>
            <a:ext cx="4637407" cy="2824180"/>
          </a:xfrm>
          <a:prstGeom prst="rect">
            <a:avLst/>
          </a:prstGeom>
        </p:spPr>
      </p:pic>
      <p:cxnSp>
        <p:nvCxnSpPr>
          <p:cNvPr id="5" name="Connettore 2 4">
            <a:extLst>
              <a:ext uri="{FF2B5EF4-FFF2-40B4-BE49-F238E27FC236}">
                <a16:creationId xmlns:a16="http://schemas.microsoft.com/office/drawing/2014/main" id="{8BBA8358-F5F2-6E9F-D55B-914FA20B51E9}"/>
              </a:ext>
            </a:extLst>
          </p:cNvPr>
          <p:cNvCxnSpPr>
            <a:cxnSpLocks/>
          </p:cNvCxnSpPr>
          <p:nvPr/>
        </p:nvCxnSpPr>
        <p:spPr>
          <a:xfrm flipV="1">
            <a:off x="9661359" y="261943"/>
            <a:ext cx="0" cy="1139757"/>
          </a:xfrm>
          <a:prstGeom prst="straightConnector1">
            <a:avLst/>
          </a:prstGeom>
          <a:ln w="12700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4" name="Connettore 2 23">
            <a:extLst>
              <a:ext uri="{FF2B5EF4-FFF2-40B4-BE49-F238E27FC236}">
                <a16:creationId xmlns:a16="http://schemas.microsoft.com/office/drawing/2014/main" id="{33DE0B50-637D-167B-F15B-BBA709745E96}"/>
              </a:ext>
            </a:extLst>
          </p:cNvPr>
          <p:cNvCxnSpPr>
            <a:cxnSpLocks/>
          </p:cNvCxnSpPr>
          <p:nvPr/>
        </p:nvCxnSpPr>
        <p:spPr>
          <a:xfrm>
            <a:off x="9605943" y="1389669"/>
            <a:ext cx="1146522" cy="0"/>
          </a:xfrm>
          <a:prstGeom prst="straightConnector1">
            <a:avLst/>
          </a:prstGeom>
          <a:ln w="127000">
            <a:tailEnd type="triangle"/>
          </a:ln>
        </p:spPr>
        <p:style>
          <a:lnRef idx="1">
            <a:schemeClr val="accent2"/>
          </a:lnRef>
          <a:fillRef idx="0">
            <a:schemeClr val="accent2"/>
          </a:fillRef>
          <a:effectRef idx="0">
            <a:schemeClr val="accent2"/>
          </a:effectRef>
          <a:fontRef idx="minor">
            <a:schemeClr val="tx1"/>
          </a:fontRef>
        </p:style>
      </p:cxnSp>
      <p:sp>
        <p:nvSpPr>
          <p:cNvPr id="26" name="CasellaDiTesto 25">
            <a:extLst>
              <a:ext uri="{FF2B5EF4-FFF2-40B4-BE49-F238E27FC236}">
                <a16:creationId xmlns:a16="http://schemas.microsoft.com/office/drawing/2014/main" id="{68B9ADA4-4C6F-B853-66E1-2B2661D55567}"/>
              </a:ext>
            </a:extLst>
          </p:cNvPr>
          <p:cNvSpPr txBox="1"/>
          <p:nvPr/>
        </p:nvSpPr>
        <p:spPr>
          <a:xfrm>
            <a:off x="10321846" y="1401700"/>
            <a:ext cx="8919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rPr>
              <a:t>E</a:t>
            </a:r>
            <a:r>
              <a:rPr kumimoji="0" lang="it-IT" sz="1800" b="1" i="0" u="none" strike="noStrike" kern="1200" cap="none" spc="0" normalizeH="0" baseline="0" noProof="0" dirty="0" err="1">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rPr>
              <a:t>acc</a:t>
            </a:r>
            <a:endParaRPr kumimoji="0" lang="it-IT" sz="1200" b="1" i="0" u="none" strike="noStrike" kern="1200" cap="none" spc="0" normalizeH="0" baseline="0" noProof="0" dirty="0">
              <a:ln>
                <a:noFill/>
              </a:ln>
              <a:solidFill>
                <a:srgbClr val="ED7D31">
                  <a:lumMod val="75000"/>
                </a:srgbClr>
              </a:solidFill>
              <a:effectLst/>
              <a:uLnTx/>
              <a:uFillTx/>
              <a:latin typeface="Bradley Hand ITC" panose="03070402050302030203" pitchFamily="66" charset="0"/>
              <a:ea typeface="Yu Gothic UI" panose="020B0500000000000000" pitchFamily="34" charset="-128"/>
              <a:cs typeface="+mn-cs"/>
            </a:endParaRPr>
          </a:p>
        </p:txBody>
      </p:sp>
      <p:sp>
        <p:nvSpPr>
          <p:cNvPr id="32" name="CasellaDiTesto 31">
            <a:extLst>
              <a:ext uri="{FF2B5EF4-FFF2-40B4-BE49-F238E27FC236}">
                <a16:creationId xmlns:a16="http://schemas.microsoft.com/office/drawing/2014/main" id="{A3A1825E-FD70-7FD1-FB6C-D1AC4887CB90}"/>
              </a:ext>
            </a:extLst>
          </p:cNvPr>
          <p:cNvSpPr txBox="1"/>
          <p:nvPr/>
        </p:nvSpPr>
        <p:spPr>
          <a:xfrm>
            <a:off x="9083033" y="82788"/>
            <a:ext cx="8919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70AD47">
                    <a:lumMod val="75000"/>
                  </a:srgbClr>
                </a:solidFill>
                <a:effectLst/>
                <a:uLnTx/>
                <a:uFillTx/>
                <a:latin typeface="Bradley Hand ITC" panose="03070402050302030203" pitchFamily="66" charset="0"/>
                <a:ea typeface="Yu Gothic UI" panose="020B0500000000000000" pitchFamily="34" charset="-128"/>
                <a:cs typeface="+mn-cs"/>
              </a:rPr>
              <a:t>Q</a:t>
            </a:r>
            <a:endParaRPr kumimoji="0" lang="it-IT" sz="1200" b="1" i="0" u="none" strike="noStrike" kern="1200" cap="none" spc="0" normalizeH="0" baseline="0" noProof="0" dirty="0">
              <a:ln>
                <a:noFill/>
              </a:ln>
              <a:solidFill>
                <a:srgbClr val="70AD47">
                  <a:lumMod val="75000"/>
                </a:srgbClr>
              </a:solidFill>
              <a:effectLst/>
              <a:uLnTx/>
              <a:uFillTx/>
              <a:latin typeface="Bradley Hand ITC" panose="03070402050302030203" pitchFamily="66" charset="0"/>
              <a:ea typeface="Yu Gothic UI" panose="020B0500000000000000" pitchFamily="34" charset="-128"/>
              <a:cs typeface="+mn-cs"/>
            </a:endParaRPr>
          </a:p>
        </p:txBody>
      </p:sp>
      <p:sp>
        <p:nvSpPr>
          <p:cNvPr id="33" name="CasellaDiTesto 32">
            <a:extLst>
              <a:ext uri="{FF2B5EF4-FFF2-40B4-BE49-F238E27FC236}">
                <a16:creationId xmlns:a16="http://schemas.microsoft.com/office/drawing/2014/main" id="{7DEEE223-3636-4B46-6A30-F341CC5DF3D4}"/>
              </a:ext>
            </a:extLst>
          </p:cNvPr>
          <p:cNvSpPr txBox="1"/>
          <p:nvPr/>
        </p:nvSpPr>
        <p:spPr>
          <a:xfrm>
            <a:off x="5052478" y="5233327"/>
            <a:ext cx="15548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Montserrat ExtraBold" panose="00000900000000000000" pitchFamily="2" charset="0"/>
                <a:ea typeface="Yu Gothic" panose="020B0400000000000000" pitchFamily="34" charset="-128"/>
                <a:cs typeface="+mn-cs"/>
              </a:rPr>
              <a:t>CONS:</a:t>
            </a:r>
            <a:endParaRPr kumimoji="0" lang="en-US" sz="2000" b="0" i="0" u="none" strike="noStrike" kern="1200" cap="none" spc="0" normalizeH="0" baseline="0" noProof="0" dirty="0">
              <a:ln>
                <a:noFill/>
              </a:ln>
              <a:solidFill>
                <a:srgbClr val="C00000"/>
              </a:solidFill>
              <a:effectLst/>
              <a:uLnTx/>
              <a:uFillTx/>
              <a:latin typeface="Montserrat" panose="00000500000000000000" pitchFamily="2" charset="0"/>
              <a:ea typeface="Yu Gothic" panose="020B0400000000000000" pitchFamily="34" charset="-128"/>
              <a:cs typeface="+mn-cs"/>
            </a:endParaRPr>
          </a:p>
        </p:txBody>
      </p:sp>
      <p:sp>
        <p:nvSpPr>
          <p:cNvPr id="34" name="CasellaDiTesto 33">
            <a:extLst>
              <a:ext uri="{FF2B5EF4-FFF2-40B4-BE49-F238E27FC236}">
                <a16:creationId xmlns:a16="http://schemas.microsoft.com/office/drawing/2014/main" id="{9C3DFC8C-8A72-5FF3-6297-C4F1E5D1D792}"/>
              </a:ext>
            </a:extLst>
          </p:cNvPr>
          <p:cNvSpPr txBox="1"/>
          <p:nvPr/>
        </p:nvSpPr>
        <p:spPr>
          <a:xfrm>
            <a:off x="5257996" y="5531512"/>
            <a:ext cx="4952985" cy="1077218"/>
          </a:xfrm>
          <a:prstGeom prst="rect">
            <a:avLst/>
          </a:prstGeom>
          <a:noFill/>
        </p:spPr>
        <p:txBody>
          <a:bodyPr wrap="square">
            <a:spAutoFit/>
          </a:bodyPr>
          <a:lstStyle/>
          <a:p>
            <a:pPr marL="279400" marR="0" lvl="0" indent="-279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399B6"/>
                </a:solidFill>
                <a:effectLst/>
                <a:uLnTx/>
                <a:uFillTx/>
                <a:latin typeface="Montserrat" panose="00000500000000000000" pitchFamily="2" charset="0"/>
                <a:ea typeface="Yu Gothic" panose="020B0400000000000000" pitchFamily="34" charset="-128"/>
                <a:cs typeface="+mn-cs"/>
              </a:rPr>
              <a:t>Complex phase diagram</a:t>
            </a:r>
          </a:p>
          <a:p>
            <a:pPr marL="279400" marR="0" lvl="0" indent="-279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ontserrat" panose="00000500000000000000" pitchFamily="2" charset="0"/>
                <a:ea typeface="Yu Gothic" panose="020B0400000000000000" pitchFamily="34" charset="-128"/>
                <a:cs typeface="+mn-cs"/>
              </a:rPr>
              <a:t>Very brittle (not formable)</a:t>
            </a:r>
          </a:p>
          <a:p>
            <a:pPr marL="279400" marR="0" lvl="0" indent="-2794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Montserrat" panose="00000500000000000000" pitchFamily="2" charset="0"/>
                <a:ea typeface="Yu Gothic" panose="020B0400000000000000" pitchFamily="34" charset="-128"/>
                <a:cs typeface="+mn-cs"/>
              </a:rPr>
              <a:t>Poor thermal conductivity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12556"/>
              </a:solidFill>
              <a:effectLst/>
              <a:uLnTx/>
              <a:uFillTx/>
              <a:latin typeface="Montserrat" panose="00000500000000000000" pitchFamily="2" charset="0"/>
              <a:ea typeface="Yu Gothic" panose="020B0400000000000000" pitchFamily="34" charset="-128"/>
              <a:cs typeface="+mn-cs"/>
            </a:endParaRPr>
          </a:p>
        </p:txBody>
      </p:sp>
      <p:pic>
        <p:nvPicPr>
          <p:cNvPr id="35" name="Immagine 34">
            <a:extLst>
              <a:ext uri="{FF2B5EF4-FFF2-40B4-BE49-F238E27FC236}">
                <a16:creationId xmlns:a16="http://schemas.microsoft.com/office/drawing/2014/main" id="{CDE25A9B-12EB-6B69-6904-84D0FF8F737E}"/>
              </a:ext>
            </a:extLst>
          </p:cNvPr>
          <p:cNvPicPr>
            <a:picLocks noChangeAspect="1"/>
          </p:cNvPicPr>
          <p:nvPr/>
        </p:nvPicPr>
        <p:blipFill>
          <a:blip r:embed="rId4">
            <a:duotone>
              <a:prstClr val="black"/>
              <a:schemeClr val="accent5">
                <a:tint val="45000"/>
                <a:satMod val="400000"/>
              </a:schemeClr>
            </a:duotone>
          </a:blip>
          <a:stretch>
            <a:fillRect/>
          </a:stretch>
        </p:blipFill>
        <p:spPr>
          <a:xfrm rot="9256846" flipH="1" flipV="1">
            <a:off x="8360974" y="5734997"/>
            <a:ext cx="1171613" cy="712715"/>
          </a:xfrm>
          <a:prstGeom prst="rect">
            <a:avLst/>
          </a:prstGeom>
        </p:spPr>
      </p:pic>
      <p:sp>
        <p:nvSpPr>
          <p:cNvPr id="36" name="CasellaDiTesto 35">
            <a:extLst>
              <a:ext uri="{FF2B5EF4-FFF2-40B4-BE49-F238E27FC236}">
                <a16:creationId xmlns:a16="http://schemas.microsoft.com/office/drawing/2014/main" id="{5E1D648E-A751-3445-D1C9-FDC299AB916F}"/>
              </a:ext>
            </a:extLst>
          </p:cNvPr>
          <p:cNvSpPr txBox="1"/>
          <p:nvPr/>
        </p:nvSpPr>
        <p:spPr>
          <a:xfrm>
            <a:off x="9389430" y="5404742"/>
            <a:ext cx="4293267"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2556"/>
                </a:solidFill>
                <a:effectLst/>
                <a:uLnTx/>
                <a:uFillTx/>
                <a:latin typeface="Montserrat" panose="00000500000000000000" pitchFamily="2" charset="0"/>
                <a:ea typeface="Yu Gothic" panose="020B0400000000000000" pitchFamily="34" charset="-128"/>
                <a:cs typeface="+mn-cs"/>
              </a:rPr>
              <a:t>Thin film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12556"/>
                </a:solidFill>
                <a:effectLst/>
                <a:uLnTx/>
                <a:uFillTx/>
                <a:latin typeface="Montserrat" panose="00000500000000000000" pitchFamily="2" charset="0"/>
                <a:ea typeface="Yu Gothic" panose="020B0400000000000000" pitchFamily="34" charset="-128"/>
                <a:cs typeface="+mn-cs"/>
              </a:rPr>
              <a:t>only possible choice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12556"/>
              </a:solidFill>
              <a:effectLst/>
              <a:uLnTx/>
              <a:uFillTx/>
              <a:latin typeface="Montserrat" panose="00000500000000000000" pitchFamily="2" charset="0"/>
              <a:ea typeface="Yu Gothic" panose="020B0400000000000000" pitchFamily="34" charset="-128"/>
              <a:cs typeface="+mn-cs"/>
            </a:endParaRPr>
          </a:p>
        </p:txBody>
      </p:sp>
      <p:sp>
        <p:nvSpPr>
          <p:cNvPr id="38" name="CasellaDiTesto 37">
            <a:extLst>
              <a:ext uri="{FF2B5EF4-FFF2-40B4-BE49-F238E27FC236}">
                <a16:creationId xmlns:a16="http://schemas.microsoft.com/office/drawing/2014/main" id="{1C7C818E-41FE-8BF1-07DD-0501860DEEAA}"/>
              </a:ext>
            </a:extLst>
          </p:cNvPr>
          <p:cNvSpPr txBox="1"/>
          <p:nvPr/>
        </p:nvSpPr>
        <p:spPr>
          <a:xfrm>
            <a:off x="9999583" y="4892820"/>
            <a:ext cx="1536481"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 Hall, SRF 2017 tutorials</a:t>
            </a:r>
            <a:endParaRPr kumimoji="0" lang="it-IT"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CasellaDiTesto 40">
            <a:extLst>
              <a:ext uri="{FF2B5EF4-FFF2-40B4-BE49-F238E27FC236}">
                <a16:creationId xmlns:a16="http://schemas.microsoft.com/office/drawing/2014/main" id="{AF85090A-E275-981F-EA55-2D0A8C59A6BB}"/>
              </a:ext>
            </a:extLst>
          </p:cNvPr>
          <p:cNvSpPr txBox="1"/>
          <p:nvPr/>
        </p:nvSpPr>
        <p:spPr>
          <a:xfrm>
            <a:off x="303394" y="4514335"/>
            <a:ext cx="366556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399B6"/>
                </a:solidFill>
                <a:effectLst/>
                <a:uLnTx/>
                <a:uFillTx/>
                <a:latin typeface="Montserrat ExtraBold" panose="00000900000000000000" pitchFamily="2" charset="0"/>
                <a:ea typeface="Yu Gothic" panose="020B0400000000000000" pitchFamily="34" charset="-128"/>
                <a:cs typeface="+mn-cs"/>
              </a:rPr>
              <a:t>Outside HEP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ontserrat" panose="00000500000000000000" pitchFamily="50" charset="0"/>
                <a:ea typeface="Yu Gothic" panose="020B0400000000000000" pitchFamily="34" charset="-128"/>
                <a:cs typeface="+mn-cs"/>
              </a:rPr>
              <a:t>High Q even above 4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ontserrat" panose="00000500000000000000" pitchFamily="50" charset="0"/>
                <a:ea typeface="Yu Gothic" panose="020B0400000000000000" pitchFamily="34" charset="-128"/>
                <a:cs typeface="+mn-cs"/>
              </a:rPr>
              <a:t>For small-scale applications opens up to substitute He cryogenics plants with </a:t>
            </a:r>
            <a:r>
              <a:rPr kumimoji="0" lang="en-US" sz="1800" b="1" i="0" u="none" strike="noStrike" kern="1200" cap="none" spc="0" normalizeH="0" baseline="0" noProof="0" dirty="0">
                <a:ln>
                  <a:noFill/>
                </a:ln>
                <a:solidFill>
                  <a:srgbClr val="002060"/>
                </a:solidFill>
                <a:effectLst/>
                <a:uLnTx/>
                <a:uFillTx/>
                <a:latin typeface="Montserrat" panose="00000500000000000000" pitchFamily="50" charset="0"/>
                <a:ea typeface="Yu Gothic" panose="020B0400000000000000" pitchFamily="34" charset="-128"/>
                <a:cs typeface="+mn-cs"/>
              </a:rPr>
              <a:t>cryocoolers</a:t>
            </a:r>
          </a:p>
        </p:txBody>
      </p:sp>
      <p:sp>
        <p:nvSpPr>
          <p:cNvPr id="3" name="TextBox 2">
            <a:extLst>
              <a:ext uri="{FF2B5EF4-FFF2-40B4-BE49-F238E27FC236}">
                <a16:creationId xmlns:a16="http://schemas.microsoft.com/office/drawing/2014/main" id="{92BF8F5B-3FD6-11B2-5064-0ACC2FCAEAD9}"/>
              </a:ext>
            </a:extLst>
          </p:cNvPr>
          <p:cNvSpPr txBox="1"/>
          <p:nvPr/>
        </p:nvSpPr>
        <p:spPr>
          <a:xfrm>
            <a:off x="5729794" y="511855"/>
            <a:ext cx="2212080"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C. Pira, INFN-LNL, Italy</a:t>
            </a:r>
          </a:p>
        </p:txBody>
      </p:sp>
      <p:sp>
        <p:nvSpPr>
          <p:cNvPr id="6" name="Date Placeholder 5">
            <a:extLst>
              <a:ext uri="{FF2B5EF4-FFF2-40B4-BE49-F238E27FC236}">
                <a16:creationId xmlns:a16="http://schemas.microsoft.com/office/drawing/2014/main" id="{4484F928-5ED3-C8D3-0315-07115CECCB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7" name="Footer Placeholder 6">
            <a:extLst>
              <a:ext uri="{FF2B5EF4-FFF2-40B4-BE49-F238E27FC236}">
                <a16:creationId xmlns:a16="http://schemas.microsoft.com/office/drawing/2014/main" id="{E5B7195F-2E92-D3C4-28AD-112D77428F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42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AC9BCA2-F6FB-432A-8BF6-99C56AA896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7" name="Immagine 16">
            <a:extLst>
              <a:ext uri="{FF2B5EF4-FFF2-40B4-BE49-F238E27FC236}">
                <a16:creationId xmlns:a16="http://schemas.microsoft.com/office/drawing/2014/main" id="{6DCA2A3E-F57D-4E34-9052-E7FEB138B78D}"/>
              </a:ext>
            </a:extLst>
          </p:cNvPr>
          <p:cNvPicPr>
            <a:picLocks noChangeAspect="1"/>
          </p:cNvPicPr>
          <p:nvPr/>
        </p:nvPicPr>
        <p:blipFill>
          <a:blip r:embed="rId3"/>
          <a:stretch>
            <a:fillRect/>
          </a:stretch>
        </p:blipFill>
        <p:spPr>
          <a:xfrm>
            <a:off x="781879" y="1381236"/>
            <a:ext cx="4685408" cy="2859092"/>
          </a:xfrm>
          <a:prstGeom prst="rect">
            <a:avLst/>
          </a:prstGeom>
        </p:spPr>
      </p:pic>
      <p:sp>
        <p:nvSpPr>
          <p:cNvPr id="5" name="Titolo 4">
            <a:extLst>
              <a:ext uri="{FF2B5EF4-FFF2-40B4-BE49-F238E27FC236}">
                <a16:creationId xmlns:a16="http://schemas.microsoft.com/office/drawing/2014/main" id="{15D22B17-072C-4AC1-A220-9E81A5BC80EB}"/>
              </a:ext>
            </a:extLst>
          </p:cNvPr>
          <p:cNvSpPr>
            <a:spLocks noGrp="1"/>
          </p:cNvSpPr>
          <p:nvPr>
            <p:ph type="title"/>
          </p:nvPr>
        </p:nvSpPr>
        <p:spPr/>
        <p:txBody>
          <a:bodyPr>
            <a:normAutofit fontScale="90000"/>
          </a:bodyPr>
          <a:lstStyle/>
          <a:p>
            <a:r>
              <a:rPr lang="en-US" sz="5400" dirty="0">
                <a:solidFill>
                  <a:srgbClr val="4399B6"/>
                </a:solidFill>
              </a:rPr>
              <a:t> Nb</a:t>
            </a:r>
            <a:r>
              <a:rPr lang="en-US" sz="5400" baseline="-25000" dirty="0">
                <a:solidFill>
                  <a:srgbClr val="4399B6"/>
                </a:solidFill>
              </a:rPr>
              <a:t>3</a:t>
            </a:r>
            <a:r>
              <a:rPr lang="en-US" sz="5400" dirty="0">
                <a:solidFill>
                  <a:srgbClr val="4399B6"/>
                </a:solidFill>
              </a:rPr>
              <a:t>Sn </a:t>
            </a:r>
            <a:r>
              <a:rPr lang="en-US" sz="5400" dirty="0"/>
              <a:t>on Nb </a:t>
            </a:r>
            <a:r>
              <a:rPr lang="en-US" sz="3200" dirty="0">
                <a:latin typeface="Montserrat" panose="00000500000000000000" pitchFamily="50" charset="0"/>
              </a:rPr>
              <a:t>by </a:t>
            </a:r>
            <a:r>
              <a:rPr lang="en-US" sz="3200" dirty="0" err="1">
                <a:latin typeface="Montserrat" panose="00000500000000000000" pitchFamily="50" charset="0"/>
              </a:rPr>
              <a:t>vapour</a:t>
            </a:r>
            <a:r>
              <a:rPr lang="en-US" sz="3200" dirty="0">
                <a:latin typeface="Montserrat" panose="00000500000000000000" pitchFamily="50" charset="0"/>
              </a:rPr>
              <a:t> Tin Diffusion</a:t>
            </a:r>
            <a:endParaRPr lang="en-US" dirty="0">
              <a:latin typeface="Montserrat" panose="00000500000000000000" pitchFamily="50" charset="0"/>
            </a:endParaRPr>
          </a:p>
        </p:txBody>
      </p:sp>
      <p:sp>
        <p:nvSpPr>
          <p:cNvPr id="6" name="Titolo 1">
            <a:extLst>
              <a:ext uri="{FF2B5EF4-FFF2-40B4-BE49-F238E27FC236}">
                <a16:creationId xmlns:a16="http://schemas.microsoft.com/office/drawing/2014/main" id="{EF6ACEAB-66AB-F669-299E-8FA19B8890C0}"/>
              </a:ext>
            </a:extLst>
          </p:cNvPr>
          <p:cNvSpPr txBox="1">
            <a:spLocks/>
          </p:cNvSpPr>
          <p:nvPr/>
        </p:nvSpPr>
        <p:spPr>
          <a:xfrm>
            <a:off x="5306437" y="1058457"/>
            <a:ext cx="6885563" cy="12698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2060"/>
                </a:solidFill>
                <a:latin typeface="Oswald" panose="02000503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399B6"/>
                </a:solidFill>
                <a:effectLst/>
                <a:uLnTx/>
                <a:uFillTx/>
                <a:latin typeface="Montserrat" panose="00000500000000000000" pitchFamily="2" charset="0"/>
                <a:ea typeface="Yu Gothic UI" panose="020B0500000000000000" pitchFamily="34" charset="-128"/>
                <a:cs typeface="+mj-cs"/>
              </a:rPr>
              <a:t>Q</a:t>
            </a:r>
            <a:r>
              <a:rPr kumimoji="0" lang="en-GB" sz="2400" b="1" i="0" u="none" strike="noStrike" kern="1200" cap="none" spc="0" normalizeH="0" baseline="-25000" noProof="0" dirty="0">
                <a:ln>
                  <a:noFill/>
                </a:ln>
                <a:solidFill>
                  <a:srgbClr val="4399B6"/>
                </a:solidFill>
                <a:effectLst/>
                <a:uLnTx/>
                <a:uFillTx/>
                <a:latin typeface="Montserrat" panose="00000500000000000000" pitchFamily="2" charset="0"/>
                <a:ea typeface="Yu Gothic UI" panose="020B0500000000000000" pitchFamily="34" charset="-128"/>
                <a:cs typeface="+mj-cs"/>
              </a:rPr>
              <a:t>0</a:t>
            </a:r>
            <a:r>
              <a:rPr kumimoji="0" lang="en-GB" sz="2400" b="1" i="0" u="none" strike="noStrike" kern="1200" cap="none" spc="0" normalizeH="0" baseline="0" noProof="0" dirty="0">
                <a:ln>
                  <a:noFill/>
                </a:ln>
                <a:solidFill>
                  <a:srgbClr val="4399B6"/>
                </a:solidFill>
                <a:effectLst/>
                <a:uLnTx/>
                <a:uFillTx/>
                <a:latin typeface="Montserrat" panose="00000500000000000000" pitchFamily="2" charset="0"/>
                <a:ea typeface="Yu Gothic UI" panose="020B0500000000000000" pitchFamily="34" charset="-128"/>
                <a:cs typeface="+mj-cs"/>
              </a:rPr>
              <a:t> @ 4.4 K comparable to Nb bulk @ 2K</a:t>
            </a:r>
          </a:p>
        </p:txBody>
      </p:sp>
      <p:cxnSp>
        <p:nvCxnSpPr>
          <p:cNvPr id="22" name="Connettore diritto 21">
            <a:extLst>
              <a:ext uri="{FF2B5EF4-FFF2-40B4-BE49-F238E27FC236}">
                <a16:creationId xmlns:a16="http://schemas.microsoft.com/office/drawing/2014/main" id="{950741D2-6A0E-FEFB-0449-D9B13EA5DDE6}"/>
              </a:ext>
            </a:extLst>
          </p:cNvPr>
          <p:cNvCxnSpPr>
            <a:cxnSpLocks/>
          </p:cNvCxnSpPr>
          <p:nvPr/>
        </p:nvCxnSpPr>
        <p:spPr>
          <a:xfrm>
            <a:off x="7785440" y="3002744"/>
            <a:ext cx="3429000" cy="1778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uppo 22">
            <a:extLst>
              <a:ext uri="{FF2B5EF4-FFF2-40B4-BE49-F238E27FC236}">
                <a16:creationId xmlns:a16="http://schemas.microsoft.com/office/drawing/2014/main" id="{53A55D53-1A50-5654-DE14-BFB60F047300}"/>
              </a:ext>
            </a:extLst>
          </p:cNvPr>
          <p:cNvGrpSpPr/>
          <p:nvPr/>
        </p:nvGrpSpPr>
        <p:grpSpPr>
          <a:xfrm>
            <a:off x="6704741" y="1807666"/>
            <a:ext cx="4839769" cy="3763446"/>
            <a:chOff x="6957861" y="1189978"/>
            <a:chExt cx="4839771" cy="4173109"/>
          </a:xfrm>
        </p:grpSpPr>
        <p:grpSp>
          <p:nvGrpSpPr>
            <p:cNvPr id="24" name="Gruppo 23">
              <a:extLst>
                <a:ext uri="{FF2B5EF4-FFF2-40B4-BE49-F238E27FC236}">
                  <a16:creationId xmlns:a16="http://schemas.microsoft.com/office/drawing/2014/main" id="{4048A525-80E1-7E4C-D6A5-90AE27BBF1C2}"/>
                </a:ext>
              </a:extLst>
            </p:cNvPr>
            <p:cNvGrpSpPr/>
            <p:nvPr/>
          </p:nvGrpSpPr>
          <p:grpSpPr>
            <a:xfrm>
              <a:off x="7297339" y="4790232"/>
              <a:ext cx="4387730" cy="572855"/>
              <a:chOff x="7084394" y="5275547"/>
              <a:chExt cx="4753908" cy="572855"/>
            </a:xfrm>
          </p:grpSpPr>
          <p:pic>
            <p:nvPicPr>
              <p:cNvPr id="26" name="Immagine 25">
                <a:extLst>
                  <a:ext uri="{FF2B5EF4-FFF2-40B4-BE49-F238E27FC236}">
                    <a16:creationId xmlns:a16="http://schemas.microsoft.com/office/drawing/2014/main" id="{CD77955D-D3BD-A879-7511-1D7611C649B7}"/>
                  </a:ext>
                </a:extLst>
              </p:cNvPr>
              <p:cNvPicPr>
                <a:picLocks noChangeAspect="1"/>
              </p:cNvPicPr>
              <p:nvPr/>
            </p:nvPicPr>
            <p:blipFill rotWithShape="1">
              <a:blip r:embed="rId4">
                <a:clrChange>
                  <a:clrFrom>
                    <a:srgbClr val="FFFFFF"/>
                  </a:clrFrom>
                  <a:clrTo>
                    <a:srgbClr val="FFFFFF">
                      <a:alpha val="0"/>
                    </a:srgbClr>
                  </a:clrTo>
                </a:clrChange>
              </a:blip>
              <a:srcRect t="84367" b="1"/>
              <a:stretch/>
            </p:blipFill>
            <p:spPr>
              <a:xfrm>
                <a:off x="7084394" y="5275547"/>
                <a:ext cx="4753908" cy="572855"/>
              </a:xfrm>
              <a:prstGeom prst="rect">
                <a:avLst/>
              </a:prstGeom>
            </p:spPr>
          </p:pic>
          <p:sp>
            <p:nvSpPr>
              <p:cNvPr id="27" name="Rettangolo 26">
                <a:extLst>
                  <a:ext uri="{FF2B5EF4-FFF2-40B4-BE49-F238E27FC236}">
                    <a16:creationId xmlns:a16="http://schemas.microsoft.com/office/drawing/2014/main" id="{384C4D3D-2AED-311D-3952-41EE60CB8971}"/>
                  </a:ext>
                </a:extLst>
              </p:cNvPr>
              <p:cNvSpPr/>
              <p:nvPr/>
            </p:nvSpPr>
            <p:spPr>
              <a:xfrm>
                <a:off x="9299883" y="5326196"/>
                <a:ext cx="350520" cy="98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Immagine 24">
              <a:extLst>
                <a:ext uri="{FF2B5EF4-FFF2-40B4-BE49-F238E27FC236}">
                  <a16:creationId xmlns:a16="http://schemas.microsoft.com/office/drawing/2014/main" id="{FC9B2058-0D3C-7C22-3290-DABC4F2D543F}"/>
                </a:ext>
              </a:extLst>
            </p:cNvPr>
            <p:cNvPicPr>
              <a:picLocks noChangeAspect="1"/>
            </p:cNvPicPr>
            <p:nvPr/>
          </p:nvPicPr>
          <p:blipFill rotWithShape="1">
            <a:blip r:embed="rId5">
              <a:clrChange>
                <a:clrFrom>
                  <a:srgbClr val="FFFFFF"/>
                </a:clrFrom>
                <a:clrTo>
                  <a:srgbClr val="FFFFFF">
                    <a:alpha val="0"/>
                  </a:srgbClr>
                </a:clrTo>
              </a:clrChange>
            </a:blip>
            <a:srcRect l="42129" t="32279" r="25394" b="21287"/>
            <a:stretch/>
          </p:blipFill>
          <p:spPr>
            <a:xfrm>
              <a:off x="6957861" y="1189978"/>
              <a:ext cx="4839771" cy="3892439"/>
            </a:xfrm>
            <a:prstGeom prst="rect">
              <a:avLst/>
            </a:prstGeom>
          </p:spPr>
        </p:pic>
      </p:grpSp>
      <p:sp>
        <p:nvSpPr>
          <p:cNvPr id="28" name="CasellaDiTesto 27">
            <a:extLst>
              <a:ext uri="{FF2B5EF4-FFF2-40B4-BE49-F238E27FC236}">
                <a16:creationId xmlns:a16="http://schemas.microsoft.com/office/drawing/2014/main" id="{7A2EB534-5DDF-0E7C-0682-F6EF899CC341}"/>
              </a:ext>
            </a:extLst>
          </p:cNvPr>
          <p:cNvSpPr txBox="1"/>
          <p:nvPr/>
        </p:nvSpPr>
        <p:spPr>
          <a:xfrm>
            <a:off x="9755204" y="5342092"/>
            <a:ext cx="2295539"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 </a:t>
            </a:r>
            <a:r>
              <a:rPr kumimoji="0" lang="it-IT" sz="9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Posen</a:t>
            </a:r>
            <a:r>
              <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SRF 2019 </a:t>
            </a:r>
            <a:r>
              <a:rPr kumimoji="0" lang="it-IT" sz="9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proceedings</a:t>
            </a:r>
            <a:r>
              <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elaborated</a:t>
            </a:r>
            <a:r>
              <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it-IT"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Segnaposto contenuto 2">
            <a:extLst>
              <a:ext uri="{FF2B5EF4-FFF2-40B4-BE49-F238E27FC236}">
                <a16:creationId xmlns:a16="http://schemas.microsoft.com/office/drawing/2014/main" id="{D1570BB7-E510-7BB4-C789-7BD7059135E3}"/>
              </a:ext>
            </a:extLst>
          </p:cNvPr>
          <p:cNvSpPr txBox="1">
            <a:spLocks/>
          </p:cNvSpPr>
          <p:nvPr/>
        </p:nvSpPr>
        <p:spPr>
          <a:xfrm rot="311055">
            <a:off x="7769929" y="3109960"/>
            <a:ext cx="1558980" cy="28505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E7E6E6">
                    <a:lumMod val="50000"/>
                  </a:srgbClr>
                </a:solidFill>
                <a:effectLst/>
                <a:uLnTx/>
                <a:uFillTx/>
                <a:latin typeface="Montserrat" panose="00000500000000000000" pitchFamily="2" charset="0"/>
                <a:ea typeface="Yu Gothic" panose="020B0400000000000000" pitchFamily="34" charset="-128"/>
                <a:cs typeface="+mn-cs"/>
              </a:rPr>
              <a:t>Nb bulk 2 K</a:t>
            </a:r>
            <a:endParaRPr kumimoji="0" lang="en-US" sz="1400" b="1" i="0" u="none" strike="noStrike" kern="1200" cap="none" spc="0" normalizeH="0" baseline="0" noProof="0" dirty="0">
              <a:ln>
                <a:noFill/>
              </a:ln>
              <a:solidFill>
                <a:srgbClr val="E7E6E6">
                  <a:lumMod val="50000"/>
                </a:srgbClr>
              </a:solidFill>
              <a:effectLst/>
              <a:uLnTx/>
              <a:uFillTx/>
              <a:latin typeface="Montserrat ExtraBold" panose="00000900000000000000" pitchFamily="2" charset="0"/>
              <a:ea typeface="Yu Gothic" panose="020B0400000000000000" pitchFamily="34"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E7E6E6">
                  <a:lumMod val="50000"/>
                </a:srgbClr>
              </a:solidFill>
              <a:effectLst/>
              <a:uLnTx/>
              <a:uFillTx/>
              <a:latin typeface="Montserrat" panose="00000500000000000000" pitchFamily="2" charset="0"/>
              <a:ea typeface="Yu Gothic" panose="020B0400000000000000" pitchFamily="34" charset="-128"/>
              <a:cs typeface="+mn-cs"/>
            </a:endParaRPr>
          </a:p>
        </p:txBody>
      </p:sp>
      <p:sp>
        <p:nvSpPr>
          <p:cNvPr id="30" name="Segnaposto contenuto 2">
            <a:extLst>
              <a:ext uri="{FF2B5EF4-FFF2-40B4-BE49-F238E27FC236}">
                <a16:creationId xmlns:a16="http://schemas.microsoft.com/office/drawing/2014/main" id="{8C8D319B-864A-8A28-A622-3624E0B297BF}"/>
              </a:ext>
            </a:extLst>
          </p:cNvPr>
          <p:cNvSpPr txBox="1">
            <a:spLocks/>
          </p:cNvSpPr>
          <p:nvPr/>
        </p:nvSpPr>
        <p:spPr>
          <a:xfrm rot="430143">
            <a:off x="7691193" y="2596139"/>
            <a:ext cx="1558980" cy="28505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C00000"/>
                </a:solidFill>
                <a:effectLst/>
                <a:uLnTx/>
                <a:uFillTx/>
                <a:latin typeface="Montserrat" panose="00000500000000000000" pitchFamily="2" charset="0"/>
                <a:ea typeface="Yu Gothic" panose="020B0400000000000000" pitchFamily="34" charset="-128"/>
                <a:cs typeface="+mn-cs"/>
              </a:rPr>
              <a:t>Nb</a:t>
            </a:r>
            <a:r>
              <a:rPr kumimoji="0" lang="en-US" sz="1400" b="1" i="0" u="none" strike="noStrike" kern="1200" cap="none" spc="0" normalizeH="0" baseline="-25000" noProof="0">
                <a:ln>
                  <a:noFill/>
                </a:ln>
                <a:solidFill>
                  <a:srgbClr val="C00000"/>
                </a:solidFill>
                <a:effectLst/>
                <a:uLnTx/>
                <a:uFillTx/>
                <a:latin typeface="Montserrat" panose="00000500000000000000" pitchFamily="2" charset="0"/>
                <a:ea typeface="Yu Gothic" panose="020B0400000000000000" pitchFamily="34" charset="-128"/>
                <a:cs typeface="+mn-cs"/>
              </a:rPr>
              <a:t>3</a:t>
            </a:r>
            <a:r>
              <a:rPr kumimoji="0" lang="en-US" sz="1400" b="1" i="0" u="none" strike="noStrike" kern="1200" cap="none" spc="0" normalizeH="0" baseline="0" noProof="0">
                <a:ln>
                  <a:noFill/>
                </a:ln>
                <a:solidFill>
                  <a:srgbClr val="C00000"/>
                </a:solidFill>
                <a:effectLst/>
                <a:uLnTx/>
                <a:uFillTx/>
                <a:latin typeface="Montserrat" panose="00000500000000000000" pitchFamily="2" charset="0"/>
                <a:ea typeface="Yu Gothic" panose="020B0400000000000000" pitchFamily="34" charset="-128"/>
                <a:cs typeface="+mn-cs"/>
              </a:rPr>
              <a:t>Sn 4.4 K</a:t>
            </a:r>
            <a:endParaRPr kumimoji="0" lang="en-US" sz="1400" b="1" i="0" u="none" strike="noStrike" kern="1200" cap="none" spc="0" normalizeH="0" baseline="0" noProof="0">
              <a:ln>
                <a:noFill/>
              </a:ln>
              <a:solidFill>
                <a:srgbClr val="C00000"/>
              </a:solidFill>
              <a:effectLst/>
              <a:uLnTx/>
              <a:uFillTx/>
              <a:latin typeface="Montserrat ExtraBold" panose="00000900000000000000" pitchFamily="2" charset="0"/>
              <a:ea typeface="Yu Gothic" panose="020B0400000000000000" pitchFamily="34"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srgbClr val="C00000"/>
              </a:solidFill>
              <a:effectLst/>
              <a:uLnTx/>
              <a:uFillTx/>
              <a:latin typeface="Montserrat" panose="00000500000000000000" pitchFamily="2" charset="0"/>
              <a:ea typeface="Yu Gothic" panose="020B0400000000000000" pitchFamily="34" charset="-128"/>
              <a:cs typeface="+mn-cs"/>
            </a:endParaRPr>
          </a:p>
        </p:txBody>
      </p:sp>
      <p:sp>
        <p:nvSpPr>
          <p:cNvPr id="31" name="Segnaposto contenuto 2">
            <a:extLst>
              <a:ext uri="{FF2B5EF4-FFF2-40B4-BE49-F238E27FC236}">
                <a16:creationId xmlns:a16="http://schemas.microsoft.com/office/drawing/2014/main" id="{C9707F78-7646-C20B-60D3-034D8AFABDFC}"/>
              </a:ext>
            </a:extLst>
          </p:cNvPr>
          <p:cNvSpPr txBox="1">
            <a:spLocks/>
          </p:cNvSpPr>
          <p:nvPr/>
        </p:nvSpPr>
        <p:spPr>
          <a:xfrm>
            <a:off x="10513229" y="2249501"/>
            <a:ext cx="779490" cy="224811"/>
          </a:xfrm>
          <a:prstGeom prst="rect">
            <a:avLst/>
          </a:prstGeom>
          <a:no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ontserrat" panose="00000500000000000000" pitchFamily="2" charset="0"/>
                <a:ea typeface="Yu Gothic" panose="020B0400000000000000" pitchFamily="34" charset="-128"/>
                <a:cs typeface="+mn-cs"/>
              </a:rPr>
              <a:t>1.3 GHz</a:t>
            </a:r>
            <a:endParaRPr kumimoji="0" lang="en-US" sz="1400" b="1" i="0" u="none" strike="noStrike" kern="1200" cap="none" spc="0" normalizeH="0" baseline="0" noProof="0" dirty="0">
              <a:ln>
                <a:noFill/>
              </a:ln>
              <a:solidFill>
                <a:prstClr val="black"/>
              </a:solidFill>
              <a:effectLst/>
              <a:uLnTx/>
              <a:uFillTx/>
              <a:latin typeface="Montserrat ExtraBold" panose="00000900000000000000" pitchFamily="2" charset="0"/>
              <a:ea typeface="Yu Gothic" panose="020B0400000000000000" pitchFamily="34"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prstClr val="black"/>
              </a:solidFill>
              <a:effectLst/>
              <a:uLnTx/>
              <a:uFillTx/>
              <a:latin typeface="Montserrat" panose="00000500000000000000" pitchFamily="2" charset="0"/>
              <a:ea typeface="Yu Gothic" panose="020B0400000000000000" pitchFamily="34" charset="-128"/>
              <a:cs typeface="+mn-cs"/>
            </a:endParaRPr>
          </a:p>
        </p:txBody>
      </p:sp>
      <p:cxnSp>
        <p:nvCxnSpPr>
          <p:cNvPr id="32" name="Connettore diritto 31">
            <a:extLst>
              <a:ext uri="{FF2B5EF4-FFF2-40B4-BE49-F238E27FC236}">
                <a16:creationId xmlns:a16="http://schemas.microsoft.com/office/drawing/2014/main" id="{0F5B881F-4840-82C0-9AF1-F513096B7C08}"/>
              </a:ext>
            </a:extLst>
          </p:cNvPr>
          <p:cNvCxnSpPr>
            <a:cxnSpLocks/>
          </p:cNvCxnSpPr>
          <p:nvPr/>
        </p:nvCxnSpPr>
        <p:spPr>
          <a:xfrm>
            <a:off x="7785440" y="3018980"/>
            <a:ext cx="1714500" cy="69253"/>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Segnaposto contenuto 2">
            <a:extLst>
              <a:ext uri="{FF2B5EF4-FFF2-40B4-BE49-F238E27FC236}">
                <a16:creationId xmlns:a16="http://schemas.microsoft.com/office/drawing/2014/main" id="{15B325E2-A24F-61D1-D96A-4CD0CCEAFAD9}"/>
              </a:ext>
            </a:extLst>
          </p:cNvPr>
          <p:cNvSpPr txBox="1">
            <a:spLocks/>
          </p:cNvSpPr>
          <p:nvPr/>
        </p:nvSpPr>
        <p:spPr>
          <a:xfrm rot="1037229">
            <a:off x="9269007" y="2491655"/>
            <a:ext cx="1558980" cy="28505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33CC"/>
                </a:solidFill>
                <a:effectLst/>
                <a:uLnTx/>
                <a:uFillTx/>
                <a:latin typeface="Montserrat" panose="00000500000000000000" pitchFamily="2" charset="0"/>
                <a:ea typeface="Yu Gothic" panose="020B0400000000000000" pitchFamily="34" charset="-128"/>
                <a:cs typeface="+mn-cs"/>
              </a:rPr>
              <a:t>Nb</a:t>
            </a:r>
            <a:r>
              <a:rPr kumimoji="0" lang="en-US" sz="1400" b="1" i="0" u="none" strike="noStrike" kern="1200" cap="none" spc="0" normalizeH="0" baseline="-25000" noProof="0" dirty="0">
                <a:ln>
                  <a:noFill/>
                </a:ln>
                <a:solidFill>
                  <a:srgbClr val="0033CC"/>
                </a:solidFill>
                <a:effectLst/>
                <a:uLnTx/>
                <a:uFillTx/>
                <a:latin typeface="Montserrat" panose="00000500000000000000" pitchFamily="2" charset="0"/>
                <a:ea typeface="Yu Gothic" panose="020B0400000000000000" pitchFamily="34" charset="-128"/>
                <a:cs typeface="+mn-cs"/>
              </a:rPr>
              <a:t>3</a:t>
            </a:r>
            <a:r>
              <a:rPr kumimoji="0" lang="en-US" sz="1400" b="1" i="0" u="none" strike="noStrike" kern="1200" cap="none" spc="0" normalizeH="0" baseline="0" noProof="0" dirty="0">
                <a:ln>
                  <a:noFill/>
                </a:ln>
                <a:solidFill>
                  <a:srgbClr val="0033CC"/>
                </a:solidFill>
                <a:effectLst/>
                <a:uLnTx/>
                <a:uFillTx/>
                <a:latin typeface="Montserrat" panose="00000500000000000000" pitchFamily="2" charset="0"/>
                <a:ea typeface="Yu Gothic" panose="020B0400000000000000" pitchFamily="34" charset="-128"/>
                <a:cs typeface="+mn-cs"/>
              </a:rPr>
              <a:t>Sn 2 K</a:t>
            </a:r>
            <a:endParaRPr kumimoji="0" lang="en-US" sz="1400" b="1" i="0" u="none" strike="noStrike" kern="1200" cap="none" spc="0" normalizeH="0" baseline="0" noProof="0" dirty="0">
              <a:ln>
                <a:noFill/>
              </a:ln>
              <a:solidFill>
                <a:srgbClr val="0033CC"/>
              </a:solidFill>
              <a:effectLst/>
              <a:uLnTx/>
              <a:uFillTx/>
              <a:latin typeface="Montserrat ExtraBold" panose="00000900000000000000" pitchFamily="2" charset="0"/>
              <a:ea typeface="Yu Gothic" panose="020B0400000000000000" pitchFamily="34"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0033CC"/>
              </a:solidFill>
              <a:effectLst/>
              <a:uLnTx/>
              <a:uFillTx/>
              <a:latin typeface="Montserrat" panose="00000500000000000000" pitchFamily="2" charset="0"/>
              <a:ea typeface="Yu Gothic" panose="020B0400000000000000" pitchFamily="34" charset="-128"/>
              <a:cs typeface="+mn-cs"/>
            </a:endParaRPr>
          </a:p>
        </p:txBody>
      </p:sp>
      <p:sp>
        <p:nvSpPr>
          <p:cNvPr id="34" name="Segnaposto contenuto 2">
            <a:extLst>
              <a:ext uri="{FF2B5EF4-FFF2-40B4-BE49-F238E27FC236}">
                <a16:creationId xmlns:a16="http://schemas.microsoft.com/office/drawing/2014/main" id="{D4858EC4-4115-3C1D-FDCE-B2DE7B683EE4}"/>
              </a:ext>
            </a:extLst>
          </p:cNvPr>
          <p:cNvSpPr txBox="1">
            <a:spLocks/>
          </p:cNvSpPr>
          <p:nvPr/>
        </p:nvSpPr>
        <p:spPr>
          <a:xfrm>
            <a:off x="7785440" y="4331812"/>
            <a:ext cx="2490072" cy="424753"/>
          </a:xfrm>
          <a:prstGeom prst="rect">
            <a:avLst/>
          </a:prstGeom>
          <a:no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E7E6E6">
                    <a:lumMod val="50000"/>
                  </a:srgbClr>
                </a:solidFill>
                <a:effectLst/>
                <a:uLnTx/>
                <a:uFillTx/>
                <a:latin typeface="Montserrat" panose="00000500000000000000" pitchFamily="2" charset="0"/>
                <a:ea typeface="Yu Gothic" panose="020B0400000000000000" pitchFamily="34" charset="-128"/>
                <a:cs typeface="+mn-cs"/>
              </a:rPr>
              <a:t>Nb bulk 4.4 K (Q ∼ 2 * 10</a:t>
            </a:r>
            <a:r>
              <a:rPr kumimoji="0" lang="en-US" sz="1400" b="1" i="0" u="none" strike="noStrike" kern="1200" cap="none" spc="0" normalizeH="0" baseline="30000" noProof="0">
                <a:ln>
                  <a:noFill/>
                </a:ln>
                <a:solidFill>
                  <a:srgbClr val="E7E6E6">
                    <a:lumMod val="50000"/>
                  </a:srgbClr>
                </a:solidFill>
                <a:effectLst/>
                <a:uLnTx/>
                <a:uFillTx/>
                <a:latin typeface="Montserrat" panose="00000500000000000000" pitchFamily="2" charset="0"/>
                <a:ea typeface="Yu Gothic" panose="020B0400000000000000" pitchFamily="34" charset="-128"/>
                <a:cs typeface="+mn-cs"/>
              </a:rPr>
              <a:t>8</a:t>
            </a:r>
            <a:r>
              <a:rPr kumimoji="0" lang="en-US" sz="1400" b="1" i="0" u="none" strike="noStrike" kern="1200" cap="none" spc="0" normalizeH="0" baseline="0" noProof="0">
                <a:ln>
                  <a:noFill/>
                </a:ln>
                <a:solidFill>
                  <a:srgbClr val="E7E6E6">
                    <a:lumMod val="50000"/>
                  </a:srgbClr>
                </a:solidFill>
                <a:effectLst/>
                <a:uLnTx/>
                <a:uFillTx/>
                <a:latin typeface="Montserrat" panose="00000500000000000000" pitchFamily="2" charset="0"/>
                <a:ea typeface="Yu Gothic" panose="020B0400000000000000" pitchFamily="34" charset="-128"/>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srgbClr val="E7E6E6">
                  <a:lumMod val="50000"/>
                </a:srgbClr>
              </a:solidFill>
              <a:effectLst/>
              <a:uLnTx/>
              <a:uFillTx/>
              <a:latin typeface="Montserrat" panose="00000500000000000000" pitchFamily="2" charset="0"/>
              <a:ea typeface="Yu Gothic" panose="020B0400000000000000" pitchFamily="34" charset="-128"/>
              <a:cs typeface="+mn-cs"/>
            </a:endParaRPr>
          </a:p>
        </p:txBody>
      </p:sp>
      <p:cxnSp>
        <p:nvCxnSpPr>
          <p:cNvPr id="35" name="Connettore 2 34">
            <a:extLst>
              <a:ext uri="{FF2B5EF4-FFF2-40B4-BE49-F238E27FC236}">
                <a16:creationId xmlns:a16="http://schemas.microsoft.com/office/drawing/2014/main" id="{21944161-BCF7-D06C-0AD2-7E81E4A2F73D}"/>
              </a:ext>
            </a:extLst>
          </p:cNvPr>
          <p:cNvCxnSpPr/>
          <p:nvPr/>
        </p:nvCxnSpPr>
        <p:spPr>
          <a:xfrm>
            <a:off x="7798740" y="4331812"/>
            <a:ext cx="0" cy="29673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itolo 1">
            <a:extLst>
              <a:ext uri="{FF2B5EF4-FFF2-40B4-BE49-F238E27FC236}">
                <a16:creationId xmlns:a16="http://schemas.microsoft.com/office/drawing/2014/main" id="{D35C3FCF-06E3-9A6C-9AFF-08546201ABED}"/>
              </a:ext>
            </a:extLst>
          </p:cNvPr>
          <p:cNvSpPr txBox="1">
            <a:spLocks/>
          </p:cNvSpPr>
          <p:nvPr/>
        </p:nvSpPr>
        <p:spPr>
          <a:xfrm>
            <a:off x="6605336" y="5527348"/>
            <a:ext cx="5504957" cy="8936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2060"/>
                </a:solidFill>
                <a:latin typeface="Oswald" panose="02000503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Montserrat" panose="00000500000000000000" pitchFamily="2" charset="0"/>
                <a:ea typeface="Yu Gothic UI" panose="020B0500000000000000" pitchFamily="34" charset="-128"/>
                <a:cs typeface="+mj-cs"/>
              </a:rPr>
              <a:t>Limited at high field by </a:t>
            </a:r>
            <a:r>
              <a:rPr kumimoji="0" lang="en-GB" sz="2000" b="1" i="0" u="none" strike="noStrike" kern="1200" cap="none" spc="0" normalizeH="0" baseline="0" noProof="0" dirty="0">
                <a:ln>
                  <a:noFill/>
                </a:ln>
                <a:solidFill>
                  <a:srgbClr val="002060"/>
                </a:solidFill>
                <a:effectLst/>
                <a:uLnTx/>
                <a:uFillTx/>
                <a:latin typeface="Montserrat" panose="00000500000000000000" pitchFamily="2" charset="0"/>
                <a:ea typeface="Yu Gothic UI" panose="020B0500000000000000" pitchFamily="34" charset="-128"/>
                <a:cs typeface="+mj-cs"/>
              </a:rPr>
              <a:t>surface defects </a:t>
            </a:r>
            <a:r>
              <a:rPr kumimoji="0" lang="en-GB" sz="2000" b="0" i="0" u="none" strike="noStrike" kern="1200" cap="none" spc="0" normalizeH="0" baseline="0" noProof="0" dirty="0">
                <a:ln>
                  <a:noFill/>
                </a:ln>
                <a:solidFill>
                  <a:srgbClr val="002060"/>
                </a:solidFill>
                <a:effectLst/>
                <a:uLnTx/>
                <a:uFillTx/>
                <a:latin typeface="Montserrat" panose="00000500000000000000" pitchFamily="2" charset="0"/>
                <a:ea typeface="Yu Gothic UI" panose="020B0500000000000000" pitchFamily="34" charset="-128"/>
                <a:cs typeface="+mj-cs"/>
              </a:rPr>
              <a:t>and </a:t>
            </a:r>
            <a:r>
              <a:rPr kumimoji="0" lang="en-GB" sz="2000" b="1" i="0" u="none" strike="noStrike" kern="1200" cap="none" spc="0" normalizeH="0" baseline="0" noProof="0" dirty="0">
                <a:ln>
                  <a:noFill/>
                </a:ln>
                <a:solidFill>
                  <a:srgbClr val="002060"/>
                </a:solidFill>
                <a:effectLst/>
                <a:uLnTx/>
                <a:uFillTx/>
                <a:latin typeface="Montserrat" panose="00000500000000000000" pitchFamily="2" charset="0"/>
                <a:ea typeface="Yu Gothic UI" panose="020B0500000000000000" pitchFamily="34" charset="-128"/>
                <a:cs typeface="+mj-cs"/>
              </a:rPr>
              <a:t>low thermal conductivity of Nb</a:t>
            </a:r>
          </a:p>
        </p:txBody>
      </p:sp>
      <p:pic>
        <p:nvPicPr>
          <p:cNvPr id="2" name="Immagine 1">
            <a:extLst>
              <a:ext uri="{FF2B5EF4-FFF2-40B4-BE49-F238E27FC236}">
                <a16:creationId xmlns:a16="http://schemas.microsoft.com/office/drawing/2014/main" id="{381FA744-AFCE-DA8E-6FB2-5F7DA8677812}"/>
              </a:ext>
            </a:extLst>
          </p:cNvPr>
          <p:cNvPicPr>
            <a:picLocks noChangeAspect="1"/>
          </p:cNvPicPr>
          <p:nvPr/>
        </p:nvPicPr>
        <p:blipFill>
          <a:blip r:embed="rId6"/>
          <a:stretch>
            <a:fillRect/>
          </a:stretch>
        </p:blipFill>
        <p:spPr>
          <a:xfrm>
            <a:off x="3195238" y="5262435"/>
            <a:ext cx="1695440" cy="529825"/>
          </a:xfrm>
          <a:prstGeom prst="rect">
            <a:avLst/>
          </a:prstGeom>
        </p:spPr>
      </p:pic>
      <p:pic>
        <p:nvPicPr>
          <p:cNvPr id="3" name="Immagine 2">
            <a:extLst>
              <a:ext uri="{FF2B5EF4-FFF2-40B4-BE49-F238E27FC236}">
                <a16:creationId xmlns:a16="http://schemas.microsoft.com/office/drawing/2014/main" id="{27493679-5A1A-4EF5-BB0E-40EB4A5AE4B9}"/>
              </a:ext>
            </a:extLst>
          </p:cNvPr>
          <p:cNvPicPr>
            <a:picLocks noChangeAspect="1"/>
          </p:cNvPicPr>
          <p:nvPr/>
        </p:nvPicPr>
        <p:blipFill>
          <a:blip r:embed="rId7"/>
          <a:stretch>
            <a:fillRect/>
          </a:stretch>
        </p:blipFill>
        <p:spPr>
          <a:xfrm>
            <a:off x="4355117" y="5023805"/>
            <a:ext cx="1549380" cy="331180"/>
          </a:xfrm>
          <a:prstGeom prst="rect">
            <a:avLst/>
          </a:prstGeom>
        </p:spPr>
      </p:pic>
      <p:pic>
        <p:nvPicPr>
          <p:cNvPr id="37" name="Immagine 36">
            <a:extLst>
              <a:ext uri="{FF2B5EF4-FFF2-40B4-BE49-F238E27FC236}">
                <a16:creationId xmlns:a16="http://schemas.microsoft.com/office/drawing/2014/main" id="{843594AA-4120-8CE6-C543-87710941C091}"/>
              </a:ext>
            </a:extLst>
          </p:cNvPr>
          <p:cNvPicPr>
            <a:picLocks noChangeAspect="1"/>
          </p:cNvPicPr>
          <p:nvPr/>
        </p:nvPicPr>
        <p:blipFill>
          <a:blip r:embed="rId8"/>
          <a:stretch>
            <a:fillRect/>
          </a:stretch>
        </p:blipFill>
        <p:spPr>
          <a:xfrm>
            <a:off x="4400559" y="5737575"/>
            <a:ext cx="1695440" cy="459617"/>
          </a:xfrm>
          <a:prstGeom prst="rect">
            <a:avLst/>
          </a:prstGeom>
        </p:spPr>
      </p:pic>
      <p:sp>
        <p:nvSpPr>
          <p:cNvPr id="39" name="Titolo 1">
            <a:extLst>
              <a:ext uri="{FF2B5EF4-FFF2-40B4-BE49-F238E27FC236}">
                <a16:creationId xmlns:a16="http://schemas.microsoft.com/office/drawing/2014/main" id="{7F48AA64-1E74-88A7-6AC0-D7365F18CF81}"/>
              </a:ext>
            </a:extLst>
          </p:cNvPr>
          <p:cNvSpPr txBox="1">
            <a:spLocks/>
          </p:cNvSpPr>
          <p:nvPr/>
        </p:nvSpPr>
        <p:spPr>
          <a:xfrm>
            <a:off x="3076614" y="4217453"/>
            <a:ext cx="3775905" cy="7172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rgbClr val="002060"/>
                </a:solidFill>
                <a:latin typeface="Oswald" panose="02000503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Montserrat" panose="00000500000000000000" pitchFamily="2" charset="0"/>
                <a:ea typeface="Yu Gothic UI" panose="020B0500000000000000" pitchFamily="34" charset="-128"/>
                <a:cs typeface="+mj-cs"/>
              </a:rPr>
              <a:t>The process was first developed at Siemens and University of Wuppertal </a:t>
            </a:r>
            <a:r>
              <a:rPr kumimoji="0" lang="en-GB" sz="1600" b="1" i="0" u="none" strike="noStrike" kern="1200" cap="none" spc="0" normalizeH="0" baseline="0" noProof="0" dirty="0">
                <a:ln>
                  <a:noFill/>
                </a:ln>
                <a:solidFill>
                  <a:srgbClr val="002060"/>
                </a:solidFill>
                <a:effectLst/>
                <a:uLnTx/>
                <a:uFillTx/>
                <a:latin typeface="Montserrat" panose="00000500000000000000" pitchFamily="2" charset="0"/>
                <a:ea typeface="Yu Gothic UI" panose="020B0500000000000000" pitchFamily="34" charset="-128"/>
                <a:cs typeface="+mj-cs"/>
              </a:rPr>
              <a:t>Ongoing research program at:</a:t>
            </a:r>
          </a:p>
        </p:txBody>
      </p:sp>
      <p:pic>
        <p:nvPicPr>
          <p:cNvPr id="40" name="Immagine 39">
            <a:extLst>
              <a:ext uri="{FF2B5EF4-FFF2-40B4-BE49-F238E27FC236}">
                <a16:creationId xmlns:a16="http://schemas.microsoft.com/office/drawing/2014/main" id="{93006522-E43D-1AD6-6C65-5CB78D9E4815}"/>
              </a:ext>
            </a:extLst>
          </p:cNvPr>
          <p:cNvPicPr>
            <a:picLocks noChangeAspect="1"/>
          </p:cNvPicPr>
          <p:nvPr/>
        </p:nvPicPr>
        <p:blipFill>
          <a:blip r:embed="rId7"/>
          <a:stretch>
            <a:fillRect/>
          </a:stretch>
        </p:blipFill>
        <p:spPr>
          <a:xfrm>
            <a:off x="10513229" y="2479584"/>
            <a:ext cx="729417" cy="155913"/>
          </a:xfrm>
          <a:prstGeom prst="rect">
            <a:avLst/>
          </a:prstGeom>
        </p:spPr>
      </p:pic>
      <p:pic>
        <p:nvPicPr>
          <p:cNvPr id="41" name="Immagine 40">
            <a:extLst>
              <a:ext uri="{FF2B5EF4-FFF2-40B4-BE49-F238E27FC236}">
                <a16:creationId xmlns:a16="http://schemas.microsoft.com/office/drawing/2014/main" id="{681D1EE3-A45C-DAD7-42C1-67E626E1DD6C}"/>
              </a:ext>
            </a:extLst>
          </p:cNvPr>
          <p:cNvPicPr>
            <a:picLocks noChangeAspect="1"/>
          </p:cNvPicPr>
          <p:nvPr/>
        </p:nvPicPr>
        <p:blipFill>
          <a:blip r:embed="rId9"/>
          <a:stretch>
            <a:fillRect/>
          </a:stretch>
        </p:blipFill>
        <p:spPr>
          <a:xfrm>
            <a:off x="405912" y="4233545"/>
            <a:ext cx="2625528" cy="1733839"/>
          </a:xfrm>
          <a:prstGeom prst="rect">
            <a:avLst/>
          </a:prstGeom>
        </p:spPr>
      </p:pic>
      <p:sp>
        <p:nvSpPr>
          <p:cNvPr id="43" name="CasellaDiTesto 42">
            <a:extLst>
              <a:ext uri="{FF2B5EF4-FFF2-40B4-BE49-F238E27FC236}">
                <a16:creationId xmlns:a16="http://schemas.microsoft.com/office/drawing/2014/main" id="{2A356694-42BB-A4BD-8B50-54F6DF5410E0}"/>
              </a:ext>
            </a:extLst>
          </p:cNvPr>
          <p:cNvSpPr txBox="1"/>
          <p:nvPr/>
        </p:nvSpPr>
        <p:spPr>
          <a:xfrm>
            <a:off x="642797" y="5974168"/>
            <a:ext cx="2295539"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 </a:t>
            </a:r>
            <a:r>
              <a:rPr kumimoji="0" lang="it-IT" sz="9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Posen</a:t>
            </a:r>
            <a:r>
              <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SRF 2019 </a:t>
            </a:r>
            <a:r>
              <a:rPr kumimoji="0" lang="it-IT" sz="9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proceedings</a:t>
            </a:r>
            <a:endParaRPr kumimoji="0" lang="it-IT"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CEAE149-6CEF-A5A8-E8BF-118FE04CC406}"/>
              </a:ext>
            </a:extLst>
          </p:cNvPr>
          <p:cNvSpPr txBox="1"/>
          <p:nvPr/>
        </p:nvSpPr>
        <p:spPr>
          <a:xfrm>
            <a:off x="9338599" y="918145"/>
            <a:ext cx="2212080"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C. Pira, INFN-LNL, Italy</a:t>
            </a:r>
          </a:p>
        </p:txBody>
      </p:sp>
      <p:sp>
        <p:nvSpPr>
          <p:cNvPr id="7" name="Date Placeholder 6">
            <a:extLst>
              <a:ext uri="{FF2B5EF4-FFF2-40B4-BE49-F238E27FC236}">
                <a16:creationId xmlns:a16="http://schemas.microsoft.com/office/drawing/2014/main" id="{806DD64D-B769-2C3E-645A-06142606F7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8" name="Footer Placeholder 7">
            <a:extLst>
              <a:ext uri="{FF2B5EF4-FFF2-40B4-BE49-F238E27FC236}">
                <a16:creationId xmlns:a16="http://schemas.microsoft.com/office/drawing/2014/main" id="{D879E664-F184-896E-D1E4-4E5F349EC6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050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87105" y="4250090"/>
            <a:ext cx="1236418"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17" normalizeH="0" baseline="0" noProof="0" dirty="0">
                <a:ln>
                  <a:noFill/>
                </a:ln>
                <a:solidFill>
                  <a:srgbClr val="FFFFFF"/>
                </a:solidFill>
                <a:effectLst/>
                <a:uLnTx/>
                <a:uFillTx/>
                <a:latin typeface="Franklin Gothic Medium"/>
                <a:ea typeface="+mn-ea"/>
                <a:cs typeface="Franklin Gothic Medium"/>
              </a:rPr>
              <a:t>PROTOSINCROTRONE</a:t>
            </a:r>
            <a:endParaRPr kumimoji="0" sz="952" b="0" i="0" u="none" strike="noStrike" kern="0" cap="none" spc="0" normalizeH="0" baseline="0" noProof="0" dirty="0">
              <a:ln>
                <a:noFill/>
              </a:ln>
              <a:solidFill>
                <a:sysClr val="windowText" lastClr="000000"/>
              </a:solidFill>
              <a:effectLst/>
              <a:uLnTx/>
              <a:uFillTx/>
              <a:latin typeface="Franklin Gothic Medium"/>
              <a:ea typeface="+mn-ea"/>
              <a:cs typeface="Franklin Gothic Medium"/>
            </a:endParaRPr>
          </a:p>
        </p:txBody>
      </p:sp>
      <p:sp>
        <p:nvSpPr>
          <p:cNvPr id="3" name="object 3"/>
          <p:cNvSpPr txBox="1"/>
          <p:nvPr/>
        </p:nvSpPr>
        <p:spPr>
          <a:xfrm>
            <a:off x="9371949" y="4613453"/>
            <a:ext cx="1306757"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COLLISORE</a:t>
            </a:r>
            <a:r>
              <a:rPr kumimoji="0" sz="952" b="0" i="0" u="none" strike="noStrike" kern="0" cap="none" spc="251"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17" normalizeH="0" baseline="0" noProof="0" dirty="0">
                <a:ln>
                  <a:noFill/>
                </a:ln>
                <a:solidFill>
                  <a:srgbClr val="FFFFFF"/>
                </a:solidFill>
                <a:effectLst/>
                <a:uLnTx/>
                <a:uFillTx/>
                <a:latin typeface="Franklin Gothic Medium"/>
                <a:ea typeface="+mn-ea"/>
                <a:cs typeface="Franklin Gothic Medium"/>
              </a:rPr>
              <a:t>ADRONICO</a:t>
            </a:r>
            <a:endParaRPr kumimoji="0" sz="952"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sp>
        <p:nvSpPr>
          <p:cNvPr id="4" name="object 4"/>
          <p:cNvSpPr txBox="1"/>
          <p:nvPr/>
        </p:nvSpPr>
        <p:spPr>
          <a:xfrm>
            <a:off x="9412364" y="4931879"/>
            <a:ext cx="1652854" cy="690673"/>
          </a:xfrm>
          <a:prstGeom prst="rect">
            <a:avLst/>
          </a:prstGeom>
        </p:spPr>
        <p:txBody>
          <a:bodyPr vert="horz" wrap="square" lIns="0" tIns="19783" rIns="0" bIns="0" rtlCol="0">
            <a:spAutoFit/>
          </a:bodyPr>
          <a:lstStyle/>
          <a:p>
            <a:pPr marL="21981" marR="172552" lvl="0" indent="0" algn="l" defTabSz="1582644" rtl="0" eaLnBrk="1" fontAlgn="auto" latinLnBrk="0" hangingPunct="1">
              <a:lnSpc>
                <a:spcPct val="106500"/>
              </a:lnSpc>
              <a:spcBef>
                <a:spcPts val="156"/>
              </a:spcBef>
              <a:spcAft>
                <a:spcPts val="0"/>
              </a:spcAft>
              <a:buClrTx/>
              <a:buSzTx/>
              <a:buFontTx/>
              <a:buNone/>
              <a:tabLst/>
              <a:defRPr/>
            </a:pPr>
            <a:r>
              <a:rPr kumimoji="0" sz="952" b="0" i="0" u="none" strike="noStrike" kern="0" cap="none" spc="-17" normalizeH="0" baseline="0" noProof="0" dirty="0">
                <a:ln>
                  <a:noFill/>
                </a:ln>
                <a:solidFill>
                  <a:srgbClr val="FFFFFF"/>
                </a:solidFill>
                <a:effectLst/>
                <a:uLnTx/>
                <a:uFillTx/>
                <a:latin typeface="Franklin Gothic Medium"/>
                <a:ea typeface="+mn-ea"/>
                <a:cs typeface="Franklin Gothic Medium"/>
              </a:rPr>
              <a:t>COLLISORE</a:t>
            </a:r>
            <a:r>
              <a:rPr kumimoji="0" sz="952" b="0" i="0" u="none" strike="noStrike" kern="0" cap="none" spc="865"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ELETTRONE-</a:t>
            </a:r>
            <a:r>
              <a:rPr kumimoji="0" sz="952" b="0" i="0" u="none" strike="noStrike" kern="0" cap="none" spc="-17" normalizeH="0" baseline="0" noProof="0" dirty="0">
                <a:ln>
                  <a:noFill/>
                </a:ln>
                <a:solidFill>
                  <a:srgbClr val="FFFFFF"/>
                </a:solidFill>
                <a:effectLst/>
                <a:uLnTx/>
                <a:uFillTx/>
                <a:latin typeface="Franklin Gothic Medium"/>
                <a:ea typeface="+mn-ea"/>
                <a:cs typeface="Franklin Gothic Medium"/>
              </a:rPr>
              <a:t>ADRONE</a:t>
            </a:r>
            <a:endParaRPr kumimoji="0" sz="952" b="0" i="0" u="none" strike="noStrike" kern="0" cap="none" spc="0" normalizeH="0" baseline="0" noProof="0" dirty="0">
              <a:ln>
                <a:noFill/>
              </a:ln>
              <a:solidFill>
                <a:sysClr val="windowText" lastClr="000000"/>
              </a:solidFill>
              <a:effectLst/>
              <a:uLnTx/>
              <a:uFillTx/>
              <a:latin typeface="Franklin Gothic Medium"/>
              <a:ea typeface="+mn-ea"/>
              <a:cs typeface="Franklin Gothic Medium"/>
            </a:endParaRPr>
          </a:p>
          <a:p>
            <a:pPr marL="21981" marR="0" lvl="0" indent="0" algn="l" defTabSz="1582644" rtl="0" eaLnBrk="1" fontAlgn="auto" latinLnBrk="0" hangingPunct="1">
              <a:lnSpc>
                <a:spcPct val="100000"/>
              </a:lnSpc>
              <a:spcBef>
                <a:spcPts val="379"/>
              </a:spcBef>
              <a:spcAft>
                <a:spcPts val="0"/>
              </a:spcAft>
              <a:buClrTx/>
              <a:buSzTx/>
              <a:buFontTx/>
              <a:buNone/>
              <a:tabLst/>
              <a:defRPr/>
            </a:pPr>
            <a:r>
              <a:rPr kumimoji="0" sz="952" b="0" i="0" u="none" strike="noStrike" kern="0" cap="none" spc="-17" normalizeH="0" baseline="0" noProof="0" dirty="0">
                <a:ln>
                  <a:noFill/>
                </a:ln>
                <a:solidFill>
                  <a:srgbClr val="FFFFFF"/>
                </a:solidFill>
                <a:effectLst/>
                <a:uLnTx/>
                <a:uFillTx/>
                <a:latin typeface="Franklin Gothic Medium"/>
                <a:ea typeface="+mn-ea"/>
                <a:cs typeface="Franklin Gothic Medium"/>
              </a:rPr>
              <a:t>COLLISORE</a:t>
            </a:r>
            <a:endParaRPr kumimoji="0" sz="952" b="0" i="0" u="none" strike="noStrike" kern="0" cap="none" spc="0" normalizeH="0" baseline="0" noProof="0" dirty="0">
              <a:ln>
                <a:noFill/>
              </a:ln>
              <a:solidFill>
                <a:sysClr val="windowText" lastClr="000000"/>
              </a:solidFill>
              <a:effectLst/>
              <a:uLnTx/>
              <a:uFillTx/>
              <a:latin typeface="Franklin Gothic Medium"/>
              <a:ea typeface="+mn-ea"/>
              <a:cs typeface="Franklin Gothic Medium"/>
            </a:endParaRPr>
          </a:p>
          <a:p>
            <a:pPr marL="21981" marR="0" lvl="0" indent="0" algn="l" defTabSz="1582644" rtl="0" eaLnBrk="1" fontAlgn="auto" latinLnBrk="0" hangingPunct="1">
              <a:lnSpc>
                <a:spcPct val="100000"/>
              </a:lnSpc>
              <a:spcBef>
                <a:spcPts val="69"/>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ELETTRONE-</a:t>
            </a:r>
            <a:r>
              <a:rPr kumimoji="0" sz="952" b="0" i="0" u="none" strike="noStrike" kern="0" cap="none" spc="-17" normalizeH="0" baseline="0" noProof="0" dirty="0">
                <a:ln>
                  <a:noFill/>
                </a:ln>
                <a:solidFill>
                  <a:srgbClr val="FFFFFF"/>
                </a:solidFill>
                <a:effectLst/>
                <a:uLnTx/>
                <a:uFillTx/>
                <a:latin typeface="Franklin Gothic Medium"/>
                <a:ea typeface="+mn-ea"/>
                <a:cs typeface="Franklin Gothic Medium"/>
              </a:rPr>
              <a:t>POSITRONE</a:t>
            </a:r>
            <a:endParaRPr kumimoji="0" sz="952" b="0" i="0" u="none" strike="noStrike" kern="0" cap="none" spc="0" normalizeH="0" baseline="0" noProof="0" dirty="0">
              <a:ln>
                <a:noFill/>
              </a:ln>
              <a:solidFill>
                <a:sysClr val="windowText" lastClr="000000"/>
              </a:solidFill>
              <a:effectLst/>
              <a:uLnTx/>
              <a:uFillTx/>
              <a:latin typeface="Franklin Gothic Medium"/>
              <a:ea typeface="+mn-ea"/>
              <a:cs typeface="Franklin Gothic Medium"/>
            </a:endParaRPr>
          </a:p>
        </p:txBody>
      </p:sp>
      <p:grpSp>
        <p:nvGrpSpPr>
          <p:cNvPr id="5" name="object 5"/>
          <p:cNvGrpSpPr/>
          <p:nvPr/>
        </p:nvGrpSpPr>
        <p:grpSpPr>
          <a:xfrm>
            <a:off x="2773096" y="5674479"/>
            <a:ext cx="1303460" cy="391258"/>
            <a:chOff x="1451950" y="3278588"/>
            <a:chExt cx="753110" cy="226060"/>
          </a:xfrm>
        </p:grpSpPr>
        <p:sp>
          <p:nvSpPr>
            <p:cNvPr id="6" name="object 6"/>
            <p:cNvSpPr/>
            <p:nvPr/>
          </p:nvSpPr>
          <p:spPr>
            <a:xfrm>
              <a:off x="1768643" y="3278588"/>
              <a:ext cx="436245" cy="91440"/>
            </a:xfrm>
            <a:custGeom>
              <a:avLst/>
              <a:gdLst/>
              <a:ahLst/>
              <a:cxnLst/>
              <a:rect l="l" t="t" r="r" b="b"/>
              <a:pathLst>
                <a:path w="436244" h="91439">
                  <a:moveTo>
                    <a:pt x="390664" y="0"/>
                  </a:moveTo>
                  <a:lnTo>
                    <a:pt x="45580" y="0"/>
                  </a:lnTo>
                  <a:lnTo>
                    <a:pt x="27844" y="3580"/>
                  </a:lnTo>
                  <a:lnTo>
                    <a:pt x="13355" y="13344"/>
                  </a:lnTo>
                  <a:lnTo>
                    <a:pt x="3583" y="27828"/>
                  </a:lnTo>
                  <a:lnTo>
                    <a:pt x="0" y="45567"/>
                  </a:lnTo>
                  <a:lnTo>
                    <a:pt x="3583" y="63308"/>
                  </a:lnTo>
                  <a:lnTo>
                    <a:pt x="13355" y="77797"/>
                  </a:lnTo>
                  <a:lnTo>
                    <a:pt x="27844" y="87565"/>
                  </a:lnTo>
                  <a:lnTo>
                    <a:pt x="45580" y="91147"/>
                  </a:lnTo>
                  <a:lnTo>
                    <a:pt x="390664" y="91147"/>
                  </a:lnTo>
                  <a:lnTo>
                    <a:pt x="408398" y="87565"/>
                  </a:lnTo>
                  <a:lnTo>
                    <a:pt x="422883" y="77797"/>
                  </a:lnTo>
                  <a:lnTo>
                    <a:pt x="432650" y="63308"/>
                  </a:lnTo>
                  <a:lnTo>
                    <a:pt x="436232" y="45567"/>
                  </a:lnTo>
                  <a:lnTo>
                    <a:pt x="432650" y="27828"/>
                  </a:lnTo>
                  <a:lnTo>
                    <a:pt x="422883" y="13344"/>
                  </a:lnTo>
                  <a:lnTo>
                    <a:pt x="408398" y="3580"/>
                  </a:lnTo>
                  <a:lnTo>
                    <a:pt x="390664" y="0"/>
                  </a:lnTo>
                  <a:close/>
                </a:path>
              </a:pathLst>
            </a:custGeom>
            <a:solidFill>
              <a:srgbClr val="8DC63F"/>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2" cstate="print"/>
            <a:stretch>
              <a:fillRect/>
            </a:stretch>
          </p:blipFill>
          <p:spPr>
            <a:xfrm>
              <a:off x="1779983" y="3288291"/>
              <a:ext cx="71704" cy="71716"/>
            </a:xfrm>
            <a:prstGeom prst="rect">
              <a:avLst/>
            </a:prstGeom>
          </p:spPr>
        </p:pic>
        <p:sp>
          <p:nvSpPr>
            <p:cNvPr id="8" name="object 8"/>
            <p:cNvSpPr/>
            <p:nvPr/>
          </p:nvSpPr>
          <p:spPr>
            <a:xfrm>
              <a:off x="1451950" y="3413302"/>
              <a:ext cx="447040" cy="91440"/>
            </a:xfrm>
            <a:custGeom>
              <a:avLst/>
              <a:gdLst/>
              <a:ahLst/>
              <a:cxnLst/>
              <a:rect l="l" t="t" r="r" b="b"/>
              <a:pathLst>
                <a:path w="447039" h="91439">
                  <a:moveTo>
                    <a:pt x="401231" y="0"/>
                  </a:moveTo>
                  <a:lnTo>
                    <a:pt x="45580" y="0"/>
                  </a:lnTo>
                  <a:lnTo>
                    <a:pt x="27844" y="3580"/>
                  </a:lnTo>
                  <a:lnTo>
                    <a:pt x="13355" y="13344"/>
                  </a:lnTo>
                  <a:lnTo>
                    <a:pt x="3583" y="27828"/>
                  </a:lnTo>
                  <a:lnTo>
                    <a:pt x="0" y="45567"/>
                  </a:lnTo>
                  <a:lnTo>
                    <a:pt x="3583" y="63316"/>
                  </a:lnTo>
                  <a:lnTo>
                    <a:pt x="13355" y="77808"/>
                  </a:lnTo>
                  <a:lnTo>
                    <a:pt x="27844" y="87578"/>
                  </a:lnTo>
                  <a:lnTo>
                    <a:pt x="45580" y="91160"/>
                  </a:lnTo>
                  <a:lnTo>
                    <a:pt x="401231" y="91160"/>
                  </a:lnTo>
                  <a:lnTo>
                    <a:pt x="418974" y="87578"/>
                  </a:lnTo>
                  <a:lnTo>
                    <a:pt x="433466" y="77808"/>
                  </a:lnTo>
                  <a:lnTo>
                    <a:pt x="443239" y="63316"/>
                  </a:lnTo>
                  <a:lnTo>
                    <a:pt x="446824" y="45567"/>
                  </a:lnTo>
                  <a:lnTo>
                    <a:pt x="443239" y="27828"/>
                  </a:lnTo>
                  <a:lnTo>
                    <a:pt x="433466" y="13344"/>
                  </a:lnTo>
                  <a:lnTo>
                    <a:pt x="418974" y="3580"/>
                  </a:lnTo>
                  <a:lnTo>
                    <a:pt x="401231" y="0"/>
                  </a:lnTo>
                  <a:close/>
                </a:path>
              </a:pathLst>
            </a:custGeom>
            <a:solidFill>
              <a:srgbClr val="8DC63F"/>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 name="object 9"/>
            <p:cNvPicPr/>
            <p:nvPr/>
          </p:nvPicPr>
          <p:blipFill>
            <a:blip r:embed="rId3" cstate="print"/>
            <a:stretch>
              <a:fillRect/>
            </a:stretch>
          </p:blipFill>
          <p:spPr>
            <a:xfrm>
              <a:off x="1463290" y="3423018"/>
              <a:ext cx="71704" cy="71704"/>
            </a:xfrm>
            <a:prstGeom prst="rect">
              <a:avLst/>
            </a:prstGeom>
          </p:spPr>
        </p:pic>
      </p:grpSp>
      <p:grpSp>
        <p:nvGrpSpPr>
          <p:cNvPr id="10" name="object 10"/>
          <p:cNvGrpSpPr/>
          <p:nvPr/>
        </p:nvGrpSpPr>
        <p:grpSpPr>
          <a:xfrm>
            <a:off x="4433865" y="3062932"/>
            <a:ext cx="890221" cy="158262"/>
            <a:chOff x="2411505" y="1769694"/>
            <a:chExt cx="514350" cy="91440"/>
          </a:xfrm>
        </p:grpSpPr>
        <p:sp>
          <p:nvSpPr>
            <p:cNvPr id="11" name="object 11"/>
            <p:cNvSpPr/>
            <p:nvPr/>
          </p:nvSpPr>
          <p:spPr>
            <a:xfrm>
              <a:off x="2411505" y="1769694"/>
              <a:ext cx="514350" cy="91440"/>
            </a:xfrm>
            <a:custGeom>
              <a:avLst/>
              <a:gdLst/>
              <a:ahLst/>
              <a:cxnLst/>
              <a:rect l="l" t="t" r="r" b="b"/>
              <a:pathLst>
                <a:path w="514350" h="91439">
                  <a:moveTo>
                    <a:pt x="468477" y="0"/>
                  </a:moveTo>
                  <a:lnTo>
                    <a:pt x="45567" y="0"/>
                  </a:lnTo>
                  <a:lnTo>
                    <a:pt x="27833" y="3582"/>
                  </a:lnTo>
                  <a:lnTo>
                    <a:pt x="13349" y="13350"/>
                  </a:lnTo>
                  <a:lnTo>
                    <a:pt x="3581" y="27839"/>
                  </a:lnTo>
                  <a:lnTo>
                    <a:pt x="0" y="45580"/>
                  </a:lnTo>
                  <a:lnTo>
                    <a:pt x="3581" y="63321"/>
                  </a:lnTo>
                  <a:lnTo>
                    <a:pt x="13349" y="77809"/>
                  </a:lnTo>
                  <a:lnTo>
                    <a:pt x="27833" y="87578"/>
                  </a:lnTo>
                  <a:lnTo>
                    <a:pt x="45567" y="91160"/>
                  </a:lnTo>
                  <a:lnTo>
                    <a:pt x="468477" y="91160"/>
                  </a:lnTo>
                  <a:lnTo>
                    <a:pt x="486228" y="87578"/>
                  </a:lnTo>
                  <a:lnTo>
                    <a:pt x="500724" y="77809"/>
                  </a:lnTo>
                  <a:lnTo>
                    <a:pt x="510498" y="63321"/>
                  </a:lnTo>
                  <a:lnTo>
                    <a:pt x="514083" y="45580"/>
                  </a:lnTo>
                  <a:lnTo>
                    <a:pt x="510498" y="27839"/>
                  </a:lnTo>
                  <a:lnTo>
                    <a:pt x="500724" y="13350"/>
                  </a:lnTo>
                  <a:lnTo>
                    <a:pt x="486228" y="3582"/>
                  </a:lnTo>
                  <a:lnTo>
                    <a:pt x="468477" y="0"/>
                  </a:lnTo>
                  <a:close/>
                </a:path>
              </a:pathLst>
            </a:custGeom>
            <a:solidFill>
              <a:srgbClr val="F15A22"/>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2" name="object 12"/>
            <p:cNvPicPr/>
            <p:nvPr/>
          </p:nvPicPr>
          <p:blipFill>
            <a:blip r:embed="rId4" cstate="print"/>
            <a:stretch>
              <a:fillRect/>
            </a:stretch>
          </p:blipFill>
          <p:spPr>
            <a:xfrm>
              <a:off x="2422847" y="1779422"/>
              <a:ext cx="71704" cy="71704"/>
            </a:xfrm>
            <a:prstGeom prst="rect">
              <a:avLst/>
            </a:prstGeom>
          </p:spPr>
        </p:pic>
      </p:grpSp>
      <p:grpSp>
        <p:nvGrpSpPr>
          <p:cNvPr id="13" name="object 13"/>
          <p:cNvGrpSpPr/>
          <p:nvPr/>
        </p:nvGrpSpPr>
        <p:grpSpPr>
          <a:xfrm>
            <a:off x="4645168" y="2645147"/>
            <a:ext cx="1205645" cy="158262"/>
            <a:chOff x="2533591" y="1528307"/>
            <a:chExt cx="696595" cy="91440"/>
          </a:xfrm>
        </p:grpSpPr>
        <p:sp>
          <p:nvSpPr>
            <p:cNvPr id="14" name="object 14"/>
            <p:cNvSpPr/>
            <p:nvPr/>
          </p:nvSpPr>
          <p:spPr>
            <a:xfrm>
              <a:off x="2533591" y="1528307"/>
              <a:ext cx="696595" cy="91440"/>
            </a:xfrm>
            <a:custGeom>
              <a:avLst/>
              <a:gdLst/>
              <a:ahLst/>
              <a:cxnLst/>
              <a:rect l="l" t="t" r="r" b="b"/>
              <a:pathLst>
                <a:path w="696594" h="91440">
                  <a:moveTo>
                    <a:pt x="650621" y="0"/>
                  </a:moveTo>
                  <a:lnTo>
                    <a:pt x="45567" y="0"/>
                  </a:lnTo>
                  <a:lnTo>
                    <a:pt x="27833" y="3580"/>
                  </a:lnTo>
                  <a:lnTo>
                    <a:pt x="13349" y="13346"/>
                  </a:lnTo>
                  <a:lnTo>
                    <a:pt x="3581" y="27833"/>
                  </a:lnTo>
                  <a:lnTo>
                    <a:pt x="0" y="45580"/>
                  </a:lnTo>
                  <a:lnTo>
                    <a:pt x="3581" y="63321"/>
                  </a:lnTo>
                  <a:lnTo>
                    <a:pt x="13349" y="77809"/>
                  </a:lnTo>
                  <a:lnTo>
                    <a:pt x="27833" y="87578"/>
                  </a:lnTo>
                  <a:lnTo>
                    <a:pt x="45567" y="91160"/>
                  </a:lnTo>
                  <a:lnTo>
                    <a:pt x="650621" y="91160"/>
                  </a:lnTo>
                  <a:lnTo>
                    <a:pt x="668384" y="87578"/>
                  </a:lnTo>
                  <a:lnTo>
                    <a:pt x="682883" y="77809"/>
                  </a:lnTo>
                  <a:lnTo>
                    <a:pt x="692656" y="63321"/>
                  </a:lnTo>
                  <a:lnTo>
                    <a:pt x="696239" y="45580"/>
                  </a:lnTo>
                  <a:lnTo>
                    <a:pt x="692656" y="27833"/>
                  </a:lnTo>
                  <a:lnTo>
                    <a:pt x="682883" y="13346"/>
                  </a:lnTo>
                  <a:lnTo>
                    <a:pt x="668384" y="3580"/>
                  </a:lnTo>
                  <a:lnTo>
                    <a:pt x="650621" y="0"/>
                  </a:lnTo>
                  <a:close/>
                </a:path>
              </a:pathLst>
            </a:custGeom>
            <a:solidFill>
              <a:srgbClr val="F15A22"/>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5" name="object 15"/>
            <p:cNvPicPr/>
            <p:nvPr/>
          </p:nvPicPr>
          <p:blipFill>
            <a:blip r:embed="rId5" cstate="print"/>
            <a:stretch>
              <a:fillRect/>
            </a:stretch>
          </p:blipFill>
          <p:spPr>
            <a:xfrm>
              <a:off x="2542383" y="1535495"/>
              <a:ext cx="76796" cy="76784"/>
            </a:xfrm>
            <a:prstGeom prst="rect">
              <a:avLst/>
            </a:prstGeom>
          </p:spPr>
        </p:pic>
      </p:grpSp>
      <p:grpSp>
        <p:nvGrpSpPr>
          <p:cNvPr id="16" name="object 16"/>
          <p:cNvGrpSpPr/>
          <p:nvPr/>
        </p:nvGrpSpPr>
        <p:grpSpPr>
          <a:xfrm>
            <a:off x="6506833" y="2103442"/>
            <a:ext cx="837467" cy="158262"/>
            <a:chOff x="3609220" y="1215322"/>
            <a:chExt cx="483870" cy="91440"/>
          </a:xfrm>
        </p:grpSpPr>
        <p:sp>
          <p:nvSpPr>
            <p:cNvPr id="17" name="object 17"/>
            <p:cNvSpPr/>
            <p:nvPr/>
          </p:nvSpPr>
          <p:spPr>
            <a:xfrm>
              <a:off x="3609220" y="1215322"/>
              <a:ext cx="483870" cy="91440"/>
            </a:xfrm>
            <a:custGeom>
              <a:avLst/>
              <a:gdLst/>
              <a:ahLst/>
              <a:cxnLst/>
              <a:rect l="l" t="t" r="r" b="b"/>
              <a:pathLst>
                <a:path w="483870" h="91440">
                  <a:moveTo>
                    <a:pt x="437972" y="0"/>
                  </a:moveTo>
                  <a:lnTo>
                    <a:pt x="45580" y="0"/>
                  </a:lnTo>
                  <a:lnTo>
                    <a:pt x="27839" y="3580"/>
                  </a:lnTo>
                  <a:lnTo>
                    <a:pt x="13350" y="13346"/>
                  </a:lnTo>
                  <a:lnTo>
                    <a:pt x="3582" y="27833"/>
                  </a:lnTo>
                  <a:lnTo>
                    <a:pt x="0" y="45580"/>
                  </a:lnTo>
                  <a:lnTo>
                    <a:pt x="3582" y="63316"/>
                  </a:lnTo>
                  <a:lnTo>
                    <a:pt x="13350" y="77804"/>
                  </a:lnTo>
                  <a:lnTo>
                    <a:pt x="27839" y="87576"/>
                  </a:lnTo>
                  <a:lnTo>
                    <a:pt x="45580" y="91160"/>
                  </a:lnTo>
                  <a:lnTo>
                    <a:pt x="437972" y="91160"/>
                  </a:lnTo>
                  <a:lnTo>
                    <a:pt x="455715" y="87576"/>
                  </a:lnTo>
                  <a:lnTo>
                    <a:pt x="470207" y="77804"/>
                  </a:lnTo>
                  <a:lnTo>
                    <a:pt x="479981" y="63316"/>
                  </a:lnTo>
                  <a:lnTo>
                    <a:pt x="483565" y="45580"/>
                  </a:lnTo>
                  <a:lnTo>
                    <a:pt x="479981" y="27833"/>
                  </a:lnTo>
                  <a:lnTo>
                    <a:pt x="470207" y="13346"/>
                  </a:lnTo>
                  <a:lnTo>
                    <a:pt x="455715" y="3580"/>
                  </a:lnTo>
                  <a:lnTo>
                    <a:pt x="437972" y="0"/>
                  </a:lnTo>
                  <a:close/>
                </a:path>
              </a:pathLst>
            </a:custGeom>
            <a:solidFill>
              <a:srgbClr val="F15A22"/>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8" name="object 18"/>
            <p:cNvPicPr/>
            <p:nvPr/>
          </p:nvPicPr>
          <p:blipFill>
            <a:blip r:embed="rId6" cstate="print"/>
            <a:stretch>
              <a:fillRect/>
            </a:stretch>
          </p:blipFill>
          <p:spPr>
            <a:xfrm>
              <a:off x="3618001" y="1222510"/>
              <a:ext cx="76796" cy="76784"/>
            </a:xfrm>
            <a:prstGeom prst="rect">
              <a:avLst/>
            </a:prstGeom>
          </p:spPr>
        </p:pic>
      </p:grpSp>
      <p:grpSp>
        <p:nvGrpSpPr>
          <p:cNvPr id="19" name="object 19"/>
          <p:cNvGrpSpPr/>
          <p:nvPr/>
        </p:nvGrpSpPr>
        <p:grpSpPr>
          <a:xfrm>
            <a:off x="1179712" y="982154"/>
            <a:ext cx="10218860" cy="4912702"/>
            <a:chOff x="531328" y="567467"/>
            <a:chExt cx="5904230" cy="2838450"/>
          </a:xfrm>
        </p:grpSpPr>
        <p:pic>
          <p:nvPicPr>
            <p:cNvPr id="20" name="object 20"/>
            <p:cNvPicPr/>
            <p:nvPr/>
          </p:nvPicPr>
          <p:blipFill>
            <a:blip r:embed="rId7" cstate="print"/>
            <a:stretch>
              <a:fillRect/>
            </a:stretch>
          </p:blipFill>
          <p:spPr>
            <a:xfrm>
              <a:off x="5087567" y="3328997"/>
              <a:ext cx="76796" cy="76784"/>
            </a:xfrm>
            <a:prstGeom prst="rect">
              <a:avLst/>
            </a:prstGeom>
          </p:spPr>
        </p:pic>
        <p:sp>
          <p:nvSpPr>
            <p:cNvPr id="21" name="object 21"/>
            <p:cNvSpPr/>
            <p:nvPr/>
          </p:nvSpPr>
          <p:spPr>
            <a:xfrm>
              <a:off x="4926988" y="1876441"/>
              <a:ext cx="568960" cy="91440"/>
            </a:xfrm>
            <a:custGeom>
              <a:avLst/>
              <a:gdLst/>
              <a:ahLst/>
              <a:cxnLst/>
              <a:rect l="l" t="t" r="r" b="b"/>
              <a:pathLst>
                <a:path w="568960" h="91439">
                  <a:moveTo>
                    <a:pt x="522833" y="0"/>
                  </a:moveTo>
                  <a:lnTo>
                    <a:pt x="45567" y="0"/>
                  </a:lnTo>
                  <a:lnTo>
                    <a:pt x="27839" y="3580"/>
                  </a:lnTo>
                  <a:lnTo>
                    <a:pt x="13354" y="13344"/>
                  </a:lnTo>
                  <a:lnTo>
                    <a:pt x="3583" y="27828"/>
                  </a:lnTo>
                  <a:lnTo>
                    <a:pt x="0" y="45567"/>
                  </a:lnTo>
                  <a:lnTo>
                    <a:pt x="3583" y="63308"/>
                  </a:lnTo>
                  <a:lnTo>
                    <a:pt x="13354" y="77797"/>
                  </a:lnTo>
                  <a:lnTo>
                    <a:pt x="27839" y="87565"/>
                  </a:lnTo>
                  <a:lnTo>
                    <a:pt x="45567" y="91147"/>
                  </a:lnTo>
                  <a:lnTo>
                    <a:pt x="522833" y="91147"/>
                  </a:lnTo>
                  <a:lnTo>
                    <a:pt x="540576" y="87565"/>
                  </a:lnTo>
                  <a:lnTo>
                    <a:pt x="555069" y="77797"/>
                  </a:lnTo>
                  <a:lnTo>
                    <a:pt x="564842" y="63308"/>
                  </a:lnTo>
                  <a:lnTo>
                    <a:pt x="568426" y="45567"/>
                  </a:lnTo>
                  <a:lnTo>
                    <a:pt x="564842" y="27828"/>
                  </a:lnTo>
                  <a:lnTo>
                    <a:pt x="555069" y="13344"/>
                  </a:lnTo>
                  <a:lnTo>
                    <a:pt x="540576" y="3580"/>
                  </a:lnTo>
                  <a:lnTo>
                    <a:pt x="522833" y="0"/>
                  </a:lnTo>
                  <a:close/>
                </a:path>
              </a:pathLst>
            </a:custGeom>
            <a:solidFill>
              <a:srgbClr val="8DC63F"/>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4007211" y="989394"/>
              <a:ext cx="483870" cy="91440"/>
            </a:xfrm>
            <a:custGeom>
              <a:avLst/>
              <a:gdLst/>
              <a:ahLst/>
              <a:cxnLst/>
              <a:rect l="l" t="t" r="r" b="b"/>
              <a:pathLst>
                <a:path w="483870" h="91440">
                  <a:moveTo>
                    <a:pt x="437972" y="0"/>
                  </a:moveTo>
                  <a:lnTo>
                    <a:pt x="45567" y="0"/>
                  </a:lnTo>
                  <a:lnTo>
                    <a:pt x="27833" y="3580"/>
                  </a:lnTo>
                  <a:lnTo>
                    <a:pt x="13349" y="13346"/>
                  </a:lnTo>
                  <a:lnTo>
                    <a:pt x="3581" y="27833"/>
                  </a:lnTo>
                  <a:lnTo>
                    <a:pt x="0" y="45580"/>
                  </a:lnTo>
                  <a:lnTo>
                    <a:pt x="3581" y="63321"/>
                  </a:lnTo>
                  <a:lnTo>
                    <a:pt x="13349" y="77809"/>
                  </a:lnTo>
                  <a:lnTo>
                    <a:pt x="27833" y="87578"/>
                  </a:lnTo>
                  <a:lnTo>
                    <a:pt x="45567" y="91160"/>
                  </a:lnTo>
                  <a:lnTo>
                    <a:pt x="437972" y="91160"/>
                  </a:lnTo>
                  <a:lnTo>
                    <a:pt x="455713" y="87578"/>
                  </a:lnTo>
                  <a:lnTo>
                    <a:pt x="470201" y="77809"/>
                  </a:lnTo>
                  <a:lnTo>
                    <a:pt x="479970" y="63321"/>
                  </a:lnTo>
                  <a:lnTo>
                    <a:pt x="483552" y="45580"/>
                  </a:lnTo>
                  <a:lnTo>
                    <a:pt x="479970" y="27833"/>
                  </a:lnTo>
                  <a:lnTo>
                    <a:pt x="470201" y="13346"/>
                  </a:lnTo>
                  <a:lnTo>
                    <a:pt x="455713" y="3580"/>
                  </a:lnTo>
                  <a:lnTo>
                    <a:pt x="437972" y="0"/>
                  </a:lnTo>
                  <a:close/>
                </a:path>
              </a:pathLst>
            </a:custGeom>
            <a:solidFill>
              <a:srgbClr val="F15A22"/>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3" name="object 23"/>
            <p:cNvPicPr/>
            <p:nvPr/>
          </p:nvPicPr>
          <p:blipFill>
            <a:blip r:embed="rId8" cstate="print"/>
            <a:stretch>
              <a:fillRect/>
            </a:stretch>
          </p:blipFill>
          <p:spPr>
            <a:xfrm>
              <a:off x="4015979" y="996582"/>
              <a:ext cx="86969" cy="76784"/>
            </a:xfrm>
            <a:prstGeom prst="rect">
              <a:avLst/>
            </a:prstGeom>
          </p:spPr>
        </p:pic>
        <p:sp>
          <p:nvSpPr>
            <p:cNvPr id="24" name="object 24"/>
            <p:cNvSpPr/>
            <p:nvPr/>
          </p:nvSpPr>
          <p:spPr>
            <a:xfrm>
              <a:off x="4448515" y="966685"/>
              <a:ext cx="737235" cy="91440"/>
            </a:xfrm>
            <a:custGeom>
              <a:avLst/>
              <a:gdLst/>
              <a:ahLst/>
              <a:cxnLst/>
              <a:rect l="l" t="t" r="r" b="b"/>
              <a:pathLst>
                <a:path w="737235" h="91440">
                  <a:moveTo>
                    <a:pt x="691311" y="0"/>
                  </a:moveTo>
                  <a:lnTo>
                    <a:pt x="45567" y="0"/>
                  </a:lnTo>
                  <a:lnTo>
                    <a:pt x="27839" y="3580"/>
                  </a:lnTo>
                  <a:lnTo>
                    <a:pt x="13354" y="13346"/>
                  </a:lnTo>
                  <a:lnTo>
                    <a:pt x="3583" y="27833"/>
                  </a:lnTo>
                  <a:lnTo>
                    <a:pt x="0" y="45580"/>
                  </a:lnTo>
                  <a:lnTo>
                    <a:pt x="3583" y="63321"/>
                  </a:lnTo>
                  <a:lnTo>
                    <a:pt x="13354" y="77809"/>
                  </a:lnTo>
                  <a:lnTo>
                    <a:pt x="27839" y="87578"/>
                  </a:lnTo>
                  <a:lnTo>
                    <a:pt x="45567" y="91160"/>
                  </a:lnTo>
                  <a:lnTo>
                    <a:pt x="691311" y="91160"/>
                  </a:lnTo>
                  <a:lnTo>
                    <a:pt x="709060" y="87578"/>
                  </a:lnTo>
                  <a:lnTo>
                    <a:pt x="723552" y="77809"/>
                  </a:lnTo>
                  <a:lnTo>
                    <a:pt x="733322" y="63321"/>
                  </a:lnTo>
                  <a:lnTo>
                    <a:pt x="736904" y="45580"/>
                  </a:lnTo>
                  <a:lnTo>
                    <a:pt x="733322" y="27833"/>
                  </a:lnTo>
                  <a:lnTo>
                    <a:pt x="723552" y="13346"/>
                  </a:lnTo>
                  <a:lnTo>
                    <a:pt x="709060" y="3580"/>
                  </a:lnTo>
                  <a:lnTo>
                    <a:pt x="691311" y="0"/>
                  </a:lnTo>
                  <a:close/>
                </a:path>
              </a:pathLst>
            </a:custGeom>
            <a:solidFill>
              <a:srgbClr val="F15A22"/>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5" name="object 25"/>
            <p:cNvPicPr/>
            <p:nvPr/>
          </p:nvPicPr>
          <p:blipFill>
            <a:blip r:embed="rId9" cstate="print"/>
            <a:stretch>
              <a:fillRect/>
            </a:stretch>
          </p:blipFill>
          <p:spPr>
            <a:xfrm>
              <a:off x="4470004" y="973861"/>
              <a:ext cx="76796" cy="76796"/>
            </a:xfrm>
            <a:prstGeom prst="rect">
              <a:avLst/>
            </a:prstGeom>
          </p:spPr>
        </p:pic>
        <p:sp>
          <p:nvSpPr>
            <p:cNvPr id="26" name="object 26"/>
            <p:cNvSpPr/>
            <p:nvPr/>
          </p:nvSpPr>
          <p:spPr>
            <a:xfrm>
              <a:off x="5852680" y="823395"/>
              <a:ext cx="582930" cy="91440"/>
            </a:xfrm>
            <a:custGeom>
              <a:avLst/>
              <a:gdLst/>
              <a:ahLst/>
              <a:cxnLst/>
              <a:rect l="l" t="t" r="r" b="b"/>
              <a:pathLst>
                <a:path w="582929" h="91440">
                  <a:moveTo>
                    <a:pt x="536917" y="0"/>
                  </a:moveTo>
                  <a:lnTo>
                    <a:pt x="45567" y="0"/>
                  </a:lnTo>
                  <a:lnTo>
                    <a:pt x="27833" y="3582"/>
                  </a:lnTo>
                  <a:lnTo>
                    <a:pt x="13349" y="13350"/>
                  </a:lnTo>
                  <a:lnTo>
                    <a:pt x="3581" y="27839"/>
                  </a:lnTo>
                  <a:lnTo>
                    <a:pt x="0" y="45580"/>
                  </a:lnTo>
                  <a:lnTo>
                    <a:pt x="3581" y="63321"/>
                  </a:lnTo>
                  <a:lnTo>
                    <a:pt x="13349" y="77809"/>
                  </a:lnTo>
                  <a:lnTo>
                    <a:pt x="27833" y="87578"/>
                  </a:lnTo>
                  <a:lnTo>
                    <a:pt x="45567" y="91160"/>
                  </a:lnTo>
                  <a:lnTo>
                    <a:pt x="536917" y="91160"/>
                  </a:lnTo>
                  <a:lnTo>
                    <a:pt x="554664" y="87578"/>
                  </a:lnTo>
                  <a:lnTo>
                    <a:pt x="569152" y="77809"/>
                  </a:lnTo>
                  <a:lnTo>
                    <a:pt x="578917" y="63321"/>
                  </a:lnTo>
                  <a:lnTo>
                    <a:pt x="582498" y="45580"/>
                  </a:lnTo>
                  <a:lnTo>
                    <a:pt x="578917" y="27839"/>
                  </a:lnTo>
                  <a:lnTo>
                    <a:pt x="569152" y="13350"/>
                  </a:lnTo>
                  <a:lnTo>
                    <a:pt x="554664" y="3582"/>
                  </a:lnTo>
                  <a:lnTo>
                    <a:pt x="536917" y="0"/>
                  </a:lnTo>
                  <a:close/>
                </a:path>
              </a:pathLst>
            </a:custGeom>
            <a:solidFill>
              <a:srgbClr val="F15A22"/>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7" name="object 27"/>
            <p:cNvPicPr/>
            <p:nvPr/>
          </p:nvPicPr>
          <p:blipFill>
            <a:blip r:embed="rId10" cstate="print"/>
            <a:stretch>
              <a:fillRect/>
            </a:stretch>
          </p:blipFill>
          <p:spPr>
            <a:xfrm>
              <a:off x="5874161" y="830583"/>
              <a:ext cx="76809" cy="76784"/>
            </a:xfrm>
            <a:prstGeom prst="rect">
              <a:avLst/>
            </a:prstGeom>
          </p:spPr>
        </p:pic>
        <p:sp>
          <p:nvSpPr>
            <p:cNvPr id="28" name="object 28"/>
            <p:cNvSpPr/>
            <p:nvPr/>
          </p:nvSpPr>
          <p:spPr>
            <a:xfrm>
              <a:off x="5839971" y="567467"/>
              <a:ext cx="579755" cy="91440"/>
            </a:xfrm>
            <a:custGeom>
              <a:avLst/>
              <a:gdLst/>
              <a:ahLst/>
              <a:cxnLst/>
              <a:rect l="l" t="t" r="r" b="b"/>
              <a:pathLst>
                <a:path w="579754" h="91440">
                  <a:moveTo>
                    <a:pt x="534149" y="0"/>
                  </a:moveTo>
                  <a:lnTo>
                    <a:pt x="45567" y="0"/>
                  </a:lnTo>
                  <a:lnTo>
                    <a:pt x="27839" y="3580"/>
                  </a:lnTo>
                  <a:lnTo>
                    <a:pt x="13354" y="13344"/>
                  </a:lnTo>
                  <a:lnTo>
                    <a:pt x="3583" y="27828"/>
                  </a:lnTo>
                  <a:lnTo>
                    <a:pt x="0" y="45567"/>
                  </a:lnTo>
                  <a:lnTo>
                    <a:pt x="3583" y="63310"/>
                  </a:lnTo>
                  <a:lnTo>
                    <a:pt x="13354" y="77803"/>
                  </a:lnTo>
                  <a:lnTo>
                    <a:pt x="27839" y="87576"/>
                  </a:lnTo>
                  <a:lnTo>
                    <a:pt x="45567" y="91160"/>
                  </a:lnTo>
                  <a:lnTo>
                    <a:pt x="534149" y="91160"/>
                  </a:lnTo>
                  <a:lnTo>
                    <a:pt x="551885" y="87576"/>
                  </a:lnTo>
                  <a:lnTo>
                    <a:pt x="566373" y="77803"/>
                  </a:lnTo>
                  <a:lnTo>
                    <a:pt x="576145" y="63310"/>
                  </a:lnTo>
                  <a:lnTo>
                    <a:pt x="579729" y="45567"/>
                  </a:lnTo>
                  <a:lnTo>
                    <a:pt x="576145" y="27828"/>
                  </a:lnTo>
                  <a:lnTo>
                    <a:pt x="566373" y="13344"/>
                  </a:lnTo>
                  <a:lnTo>
                    <a:pt x="551885" y="3580"/>
                  </a:lnTo>
                  <a:lnTo>
                    <a:pt x="534149" y="0"/>
                  </a:lnTo>
                  <a:close/>
                </a:path>
              </a:pathLst>
            </a:custGeom>
            <a:solidFill>
              <a:srgbClr val="F15A22"/>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9" name="object 29"/>
            <p:cNvPicPr/>
            <p:nvPr/>
          </p:nvPicPr>
          <p:blipFill>
            <a:blip r:embed="rId11" cstate="print"/>
            <a:stretch>
              <a:fillRect/>
            </a:stretch>
          </p:blipFill>
          <p:spPr>
            <a:xfrm>
              <a:off x="5861250" y="574643"/>
              <a:ext cx="76809" cy="76784"/>
            </a:xfrm>
            <a:prstGeom prst="rect">
              <a:avLst/>
            </a:prstGeom>
          </p:spPr>
        </p:pic>
        <p:sp>
          <p:nvSpPr>
            <p:cNvPr id="30" name="object 30"/>
            <p:cNvSpPr/>
            <p:nvPr/>
          </p:nvSpPr>
          <p:spPr>
            <a:xfrm>
              <a:off x="5097283" y="625528"/>
              <a:ext cx="520700" cy="104139"/>
            </a:xfrm>
            <a:custGeom>
              <a:avLst/>
              <a:gdLst/>
              <a:ahLst/>
              <a:cxnLst/>
              <a:rect l="l" t="t" r="r" b="b"/>
              <a:pathLst>
                <a:path w="520700" h="104140">
                  <a:moveTo>
                    <a:pt x="448975" y="0"/>
                  </a:moveTo>
                  <a:lnTo>
                    <a:pt x="71530" y="0"/>
                  </a:lnTo>
                  <a:lnTo>
                    <a:pt x="43689" y="4091"/>
                  </a:lnTo>
                  <a:lnTo>
                    <a:pt x="20952" y="15249"/>
                  </a:lnTo>
                  <a:lnTo>
                    <a:pt x="5621" y="31798"/>
                  </a:lnTo>
                  <a:lnTo>
                    <a:pt x="0" y="52062"/>
                  </a:lnTo>
                  <a:lnTo>
                    <a:pt x="5621" y="72326"/>
                  </a:lnTo>
                  <a:lnTo>
                    <a:pt x="20952" y="88875"/>
                  </a:lnTo>
                  <a:lnTo>
                    <a:pt x="43689" y="100033"/>
                  </a:lnTo>
                  <a:lnTo>
                    <a:pt x="71530" y="104124"/>
                  </a:lnTo>
                  <a:lnTo>
                    <a:pt x="448975" y="104124"/>
                  </a:lnTo>
                  <a:lnTo>
                    <a:pt x="476814" y="100033"/>
                  </a:lnTo>
                  <a:lnTo>
                    <a:pt x="499544" y="88875"/>
                  </a:lnTo>
                  <a:lnTo>
                    <a:pt x="514868" y="72326"/>
                  </a:lnTo>
                  <a:lnTo>
                    <a:pt x="520486" y="52062"/>
                  </a:lnTo>
                  <a:lnTo>
                    <a:pt x="514868" y="31798"/>
                  </a:lnTo>
                  <a:lnTo>
                    <a:pt x="499544" y="15249"/>
                  </a:lnTo>
                  <a:lnTo>
                    <a:pt x="476814" y="4091"/>
                  </a:lnTo>
                  <a:lnTo>
                    <a:pt x="448975" y="0"/>
                  </a:lnTo>
                  <a:close/>
                </a:path>
              </a:pathLst>
            </a:custGeom>
            <a:solidFill>
              <a:srgbClr val="F15A22"/>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1" name="object 31"/>
            <p:cNvPicPr/>
            <p:nvPr/>
          </p:nvPicPr>
          <p:blipFill>
            <a:blip r:embed="rId5" cstate="print"/>
            <a:stretch>
              <a:fillRect/>
            </a:stretch>
          </p:blipFill>
          <p:spPr>
            <a:xfrm>
              <a:off x="5518214" y="632264"/>
              <a:ext cx="76796" cy="76784"/>
            </a:xfrm>
            <a:prstGeom prst="rect">
              <a:avLst/>
            </a:prstGeom>
          </p:spPr>
        </p:pic>
        <p:sp>
          <p:nvSpPr>
            <p:cNvPr id="32" name="object 32"/>
            <p:cNvSpPr/>
            <p:nvPr/>
          </p:nvSpPr>
          <p:spPr>
            <a:xfrm>
              <a:off x="4747030" y="1973322"/>
              <a:ext cx="504190" cy="91440"/>
            </a:xfrm>
            <a:custGeom>
              <a:avLst/>
              <a:gdLst/>
              <a:ahLst/>
              <a:cxnLst/>
              <a:rect l="l" t="t" r="r" b="b"/>
              <a:pathLst>
                <a:path w="504189" h="91439">
                  <a:moveTo>
                    <a:pt x="458317" y="0"/>
                  </a:moveTo>
                  <a:lnTo>
                    <a:pt x="45580" y="0"/>
                  </a:lnTo>
                  <a:lnTo>
                    <a:pt x="27844" y="3580"/>
                  </a:lnTo>
                  <a:lnTo>
                    <a:pt x="13355" y="13346"/>
                  </a:lnTo>
                  <a:lnTo>
                    <a:pt x="3583" y="27833"/>
                  </a:lnTo>
                  <a:lnTo>
                    <a:pt x="0" y="45580"/>
                  </a:lnTo>
                  <a:lnTo>
                    <a:pt x="3583" y="63316"/>
                  </a:lnTo>
                  <a:lnTo>
                    <a:pt x="13355" y="77804"/>
                  </a:lnTo>
                  <a:lnTo>
                    <a:pt x="27844" y="87576"/>
                  </a:lnTo>
                  <a:lnTo>
                    <a:pt x="45580" y="91160"/>
                  </a:lnTo>
                  <a:lnTo>
                    <a:pt x="458317" y="91160"/>
                  </a:lnTo>
                  <a:lnTo>
                    <a:pt x="476066" y="87576"/>
                  </a:lnTo>
                  <a:lnTo>
                    <a:pt x="490558" y="77804"/>
                  </a:lnTo>
                  <a:lnTo>
                    <a:pt x="500328" y="63316"/>
                  </a:lnTo>
                  <a:lnTo>
                    <a:pt x="503910" y="45580"/>
                  </a:lnTo>
                  <a:lnTo>
                    <a:pt x="500328" y="27833"/>
                  </a:lnTo>
                  <a:lnTo>
                    <a:pt x="490558" y="13346"/>
                  </a:lnTo>
                  <a:lnTo>
                    <a:pt x="476066" y="3580"/>
                  </a:lnTo>
                  <a:lnTo>
                    <a:pt x="458317" y="0"/>
                  </a:lnTo>
                  <a:close/>
                </a:path>
              </a:pathLst>
            </a:custGeom>
            <a:solidFill>
              <a:srgbClr val="8DC63F"/>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3" name="object 33"/>
            <p:cNvPicPr/>
            <p:nvPr/>
          </p:nvPicPr>
          <p:blipFill>
            <a:blip r:embed="rId12" cstate="print"/>
            <a:stretch>
              <a:fillRect/>
            </a:stretch>
          </p:blipFill>
          <p:spPr>
            <a:xfrm>
              <a:off x="4758369" y="1983050"/>
              <a:ext cx="71704" cy="71704"/>
            </a:xfrm>
            <a:prstGeom prst="rect">
              <a:avLst/>
            </a:prstGeom>
          </p:spPr>
        </p:pic>
        <p:sp>
          <p:nvSpPr>
            <p:cNvPr id="34" name="object 34"/>
            <p:cNvSpPr/>
            <p:nvPr/>
          </p:nvSpPr>
          <p:spPr>
            <a:xfrm>
              <a:off x="5584287" y="1474990"/>
              <a:ext cx="504190" cy="91440"/>
            </a:xfrm>
            <a:custGeom>
              <a:avLst/>
              <a:gdLst/>
              <a:ahLst/>
              <a:cxnLst/>
              <a:rect l="l" t="t" r="r" b="b"/>
              <a:pathLst>
                <a:path w="504189" h="91440">
                  <a:moveTo>
                    <a:pt x="458317" y="0"/>
                  </a:moveTo>
                  <a:lnTo>
                    <a:pt x="45592" y="0"/>
                  </a:lnTo>
                  <a:lnTo>
                    <a:pt x="27849" y="3580"/>
                  </a:lnTo>
                  <a:lnTo>
                    <a:pt x="13357" y="13346"/>
                  </a:lnTo>
                  <a:lnTo>
                    <a:pt x="3584" y="27833"/>
                  </a:lnTo>
                  <a:lnTo>
                    <a:pt x="0" y="45580"/>
                  </a:lnTo>
                  <a:lnTo>
                    <a:pt x="3584" y="63321"/>
                  </a:lnTo>
                  <a:lnTo>
                    <a:pt x="13357" y="77809"/>
                  </a:lnTo>
                  <a:lnTo>
                    <a:pt x="27849" y="87578"/>
                  </a:lnTo>
                  <a:lnTo>
                    <a:pt x="45592" y="91160"/>
                  </a:lnTo>
                  <a:lnTo>
                    <a:pt x="458317" y="91160"/>
                  </a:lnTo>
                  <a:lnTo>
                    <a:pt x="476060" y="87578"/>
                  </a:lnTo>
                  <a:lnTo>
                    <a:pt x="490553" y="77809"/>
                  </a:lnTo>
                  <a:lnTo>
                    <a:pt x="500326" y="63321"/>
                  </a:lnTo>
                  <a:lnTo>
                    <a:pt x="503910" y="45580"/>
                  </a:lnTo>
                  <a:lnTo>
                    <a:pt x="500326" y="27833"/>
                  </a:lnTo>
                  <a:lnTo>
                    <a:pt x="490553" y="13346"/>
                  </a:lnTo>
                  <a:lnTo>
                    <a:pt x="476060" y="3580"/>
                  </a:lnTo>
                  <a:lnTo>
                    <a:pt x="458317" y="0"/>
                  </a:lnTo>
                  <a:close/>
                </a:path>
              </a:pathLst>
            </a:custGeom>
            <a:solidFill>
              <a:srgbClr val="8DC63F"/>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5" name="object 35"/>
            <p:cNvPicPr/>
            <p:nvPr/>
          </p:nvPicPr>
          <p:blipFill>
            <a:blip r:embed="rId12" cstate="print"/>
            <a:stretch>
              <a:fillRect/>
            </a:stretch>
          </p:blipFill>
          <p:spPr>
            <a:xfrm>
              <a:off x="5595627" y="1484718"/>
              <a:ext cx="71716" cy="71704"/>
            </a:xfrm>
            <a:prstGeom prst="rect">
              <a:avLst/>
            </a:prstGeom>
          </p:spPr>
        </p:pic>
        <p:sp>
          <p:nvSpPr>
            <p:cNvPr id="36" name="object 36"/>
            <p:cNvSpPr/>
            <p:nvPr/>
          </p:nvSpPr>
          <p:spPr>
            <a:xfrm>
              <a:off x="4747028" y="2165217"/>
              <a:ext cx="463550" cy="91440"/>
            </a:xfrm>
            <a:custGeom>
              <a:avLst/>
              <a:gdLst/>
              <a:ahLst/>
              <a:cxnLst/>
              <a:rect l="l" t="t" r="r" b="b"/>
              <a:pathLst>
                <a:path w="463550" h="91439">
                  <a:moveTo>
                    <a:pt x="417639" y="0"/>
                  </a:moveTo>
                  <a:lnTo>
                    <a:pt x="45580" y="0"/>
                  </a:lnTo>
                  <a:lnTo>
                    <a:pt x="27844" y="3580"/>
                  </a:lnTo>
                  <a:lnTo>
                    <a:pt x="13355" y="13344"/>
                  </a:lnTo>
                  <a:lnTo>
                    <a:pt x="3583" y="27828"/>
                  </a:lnTo>
                  <a:lnTo>
                    <a:pt x="0" y="45567"/>
                  </a:lnTo>
                  <a:lnTo>
                    <a:pt x="3583" y="63308"/>
                  </a:lnTo>
                  <a:lnTo>
                    <a:pt x="13355" y="77797"/>
                  </a:lnTo>
                  <a:lnTo>
                    <a:pt x="27844" y="87565"/>
                  </a:lnTo>
                  <a:lnTo>
                    <a:pt x="45580" y="91147"/>
                  </a:lnTo>
                  <a:lnTo>
                    <a:pt x="417639" y="91147"/>
                  </a:lnTo>
                  <a:lnTo>
                    <a:pt x="435400" y="87565"/>
                  </a:lnTo>
                  <a:lnTo>
                    <a:pt x="449895" y="77797"/>
                  </a:lnTo>
                  <a:lnTo>
                    <a:pt x="459664" y="63308"/>
                  </a:lnTo>
                  <a:lnTo>
                    <a:pt x="463245" y="45567"/>
                  </a:lnTo>
                  <a:lnTo>
                    <a:pt x="459664" y="27828"/>
                  </a:lnTo>
                  <a:lnTo>
                    <a:pt x="449895" y="13344"/>
                  </a:lnTo>
                  <a:lnTo>
                    <a:pt x="435400" y="3580"/>
                  </a:lnTo>
                  <a:lnTo>
                    <a:pt x="417639" y="0"/>
                  </a:lnTo>
                  <a:close/>
                </a:path>
              </a:pathLst>
            </a:custGeom>
            <a:solidFill>
              <a:srgbClr val="BD60A5"/>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7" name="object 37"/>
            <p:cNvPicPr/>
            <p:nvPr/>
          </p:nvPicPr>
          <p:blipFill>
            <a:blip r:embed="rId13" cstate="print"/>
            <a:stretch>
              <a:fillRect/>
            </a:stretch>
          </p:blipFill>
          <p:spPr>
            <a:xfrm>
              <a:off x="4755830" y="2172393"/>
              <a:ext cx="76784" cy="76796"/>
            </a:xfrm>
            <a:prstGeom prst="rect">
              <a:avLst/>
            </a:prstGeom>
          </p:spPr>
        </p:pic>
        <p:sp>
          <p:nvSpPr>
            <p:cNvPr id="38" name="object 38"/>
            <p:cNvSpPr/>
            <p:nvPr/>
          </p:nvSpPr>
          <p:spPr>
            <a:xfrm>
              <a:off x="1844892" y="3120713"/>
              <a:ext cx="521970" cy="91440"/>
            </a:xfrm>
            <a:custGeom>
              <a:avLst/>
              <a:gdLst/>
              <a:ahLst/>
              <a:cxnLst/>
              <a:rect l="l" t="t" r="r" b="b"/>
              <a:pathLst>
                <a:path w="521969" h="91439">
                  <a:moveTo>
                    <a:pt x="475894" y="0"/>
                  </a:moveTo>
                  <a:lnTo>
                    <a:pt x="45580" y="0"/>
                  </a:lnTo>
                  <a:lnTo>
                    <a:pt x="27849" y="3580"/>
                  </a:lnTo>
                  <a:lnTo>
                    <a:pt x="13360" y="13344"/>
                  </a:lnTo>
                  <a:lnTo>
                    <a:pt x="3585" y="27828"/>
                  </a:lnTo>
                  <a:lnTo>
                    <a:pt x="0" y="45567"/>
                  </a:lnTo>
                  <a:lnTo>
                    <a:pt x="3585" y="63308"/>
                  </a:lnTo>
                  <a:lnTo>
                    <a:pt x="13360" y="77797"/>
                  </a:lnTo>
                  <a:lnTo>
                    <a:pt x="27849" y="87565"/>
                  </a:lnTo>
                  <a:lnTo>
                    <a:pt x="45580" y="91147"/>
                  </a:lnTo>
                  <a:lnTo>
                    <a:pt x="475894" y="91147"/>
                  </a:lnTo>
                  <a:lnTo>
                    <a:pt x="493635" y="87565"/>
                  </a:lnTo>
                  <a:lnTo>
                    <a:pt x="508123" y="77797"/>
                  </a:lnTo>
                  <a:lnTo>
                    <a:pt x="517892" y="63308"/>
                  </a:lnTo>
                  <a:lnTo>
                    <a:pt x="521474" y="45567"/>
                  </a:lnTo>
                  <a:lnTo>
                    <a:pt x="517892" y="27828"/>
                  </a:lnTo>
                  <a:lnTo>
                    <a:pt x="508123" y="13344"/>
                  </a:lnTo>
                  <a:lnTo>
                    <a:pt x="493635" y="3580"/>
                  </a:lnTo>
                  <a:lnTo>
                    <a:pt x="475894" y="0"/>
                  </a:lnTo>
                  <a:close/>
                </a:path>
              </a:pathLst>
            </a:custGeom>
            <a:solidFill>
              <a:srgbClr val="8DC63F"/>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9" name="object 39"/>
            <p:cNvPicPr/>
            <p:nvPr/>
          </p:nvPicPr>
          <p:blipFill>
            <a:blip r:embed="rId14" cstate="print"/>
            <a:stretch>
              <a:fillRect/>
            </a:stretch>
          </p:blipFill>
          <p:spPr>
            <a:xfrm>
              <a:off x="1856245" y="3130429"/>
              <a:ext cx="71704" cy="71704"/>
            </a:xfrm>
            <a:prstGeom prst="rect">
              <a:avLst/>
            </a:prstGeom>
          </p:spPr>
        </p:pic>
        <p:pic>
          <p:nvPicPr>
            <p:cNvPr id="40" name="object 40"/>
            <p:cNvPicPr/>
            <p:nvPr/>
          </p:nvPicPr>
          <p:blipFill>
            <a:blip r:embed="rId15" cstate="print"/>
            <a:stretch>
              <a:fillRect/>
            </a:stretch>
          </p:blipFill>
          <p:spPr>
            <a:xfrm>
              <a:off x="531328" y="1973055"/>
              <a:ext cx="3517284" cy="1238806"/>
            </a:xfrm>
            <a:prstGeom prst="rect">
              <a:avLst/>
            </a:prstGeom>
          </p:spPr>
        </p:pic>
        <p:sp>
          <p:nvSpPr>
            <p:cNvPr id="41" name="object 41"/>
            <p:cNvSpPr/>
            <p:nvPr/>
          </p:nvSpPr>
          <p:spPr>
            <a:xfrm>
              <a:off x="3976686" y="2678399"/>
              <a:ext cx="738505" cy="91440"/>
            </a:xfrm>
            <a:custGeom>
              <a:avLst/>
              <a:gdLst/>
              <a:ahLst/>
              <a:cxnLst/>
              <a:rect l="l" t="t" r="r" b="b"/>
              <a:pathLst>
                <a:path w="738504" h="91439">
                  <a:moveTo>
                    <a:pt x="692670" y="0"/>
                  </a:moveTo>
                  <a:lnTo>
                    <a:pt x="45580" y="0"/>
                  </a:lnTo>
                  <a:lnTo>
                    <a:pt x="27839" y="3580"/>
                  </a:lnTo>
                  <a:lnTo>
                    <a:pt x="13350" y="13344"/>
                  </a:lnTo>
                  <a:lnTo>
                    <a:pt x="3582" y="27828"/>
                  </a:lnTo>
                  <a:lnTo>
                    <a:pt x="0" y="45567"/>
                  </a:lnTo>
                  <a:lnTo>
                    <a:pt x="3582" y="63308"/>
                  </a:lnTo>
                  <a:lnTo>
                    <a:pt x="13350" y="77797"/>
                  </a:lnTo>
                  <a:lnTo>
                    <a:pt x="27839" y="87565"/>
                  </a:lnTo>
                  <a:lnTo>
                    <a:pt x="45580" y="91147"/>
                  </a:lnTo>
                  <a:lnTo>
                    <a:pt x="692670" y="91147"/>
                  </a:lnTo>
                  <a:lnTo>
                    <a:pt x="710431" y="87565"/>
                  </a:lnTo>
                  <a:lnTo>
                    <a:pt x="724927" y="77797"/>
                  </a:lnTo>
                  <a:lnTo>
                    <a:pt x="734695" y="63308"/>
                  </a:lnTo>
                  <a:lnTo>
                    <a:pt x="738276" y="45567"/>
                  </a:lnTo>
                  <a:lnTo>
                    <a:pt x="734695" y="27828"/>
                  </a:lnTo>
                  <a:lnTo>
                    <a:pt x="724927" y="13344"/>
                  </a:lnTo>
                  <a:lnTo>
                    <a:pt x="710431" y="3580"/>
                  </a:lnTo>
                  <a:lnTo>
                    <a:pt x="692670" y="0"/>
                  </a:lnTo>
                  <a:close/>
                </a:path>
              </a:pathLst>
            </a:custGeom>
            <a:solidFill>
              <a:srgbClr val="8DC63F"/>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2" name="object 42"/>
            <p:cNvPicPr/>
            <p:nvPr/>
          </p:nvPicPr>
          <p:blipFill>
            <a:blip r:embed="rId16" cstate="print"/>
            <a:stretch>
              <a:fillRect/>
            </a:stretch>
          </p:blipFill>
          <p:spPr>
            <a:xfrm>
              <a:off x="3988018" y="2688114"/>
              <a:ext cx="71704" cy="71716"/>
            </a:xfrm>
            <a:prstGeom prst="rect">
              <a:avLst/>
            </a:prstGeom>
          </p:spPr>
        </p:pic>
        <p:pic>
          <p:nvPicPr>
            <p:cNvPr id="43" name="object 43"/>
            <p:cNvPicPr/>
            <p:nvPr/>
          </p:nvPicPr>
          <p:blipFill>
            <a:blip r:embed="rId17" cstate="print"/>
            <a:stretch>
              <a:fillRect/>
            </a:stretch>
          </p:blipFill>
          <p:spPr>
            <a:xfrm>
              <a:off x="4935787" y="1883616"/>
              <a:ext cx="76796" cy="76796"/>
            </a:xfrm>
            <a:prstGeom prst="rect">
              <a:avLst/>
            </a:prstGeom>
          </p:spPr>
        </p:pic>
        <p:sp>
          <p:nvSpPr>
            <p:cNvPr id="44" name="object 44"/>
            <p:cNvSpPr/>
            <p:nvPr/>
          </p:nvSpPr>
          <p:spPr>
            <a:xfrm>
              <a:off x="3149781" y="3278588"/>
              <a:ext cx="506730" cy="91440"/>
            </a:xfrm>
            <a:custGeom>
              <a:avLst/>
              <a:gdLst/>
              <a:ahLst/>
              <a:cxnLst/>
              <a:rect l="l" t="t" r="r" b="b"/>
              <a:pathLst>
                <a:path w="506729" h="91439">
                  <a:moveTo>
                    <a:pt x="461048" y="0"/>
                  </a:moveTo>
                  <a:lnTo>
                    <a:pt x="45567" y="0"/>
                  </a:lnTo>
                  <a:lnTo>
                    <a:pt x="27833" y="3580"/>
                  </a:lnTo>
                  <a:lnTo>
                    <a:pt x="13349" y="13344"/>
                  </a:lnTo>
                  <a:lnTo>
                    <a:pt x="3581" y="27828"/>
                  </a:lnTo>
                  <a:lnTo>
                    <a:pt x="0" y="45567"/>
                  </a:lnTo>
                  <a:lnTo>
                    <a:pt x="3581" y="63308"/>
                  </a:lnTo>
                  <a:lnTo>
                    <a:pt x="13349" y="77797"/>
                  </a:lnTo>
                  <a:lnTo>
                    <a:pt x="27833" y="87565"/>
                  </a:lnTo>
                  <a:lnTo>
                    <a:pt x="45567" y="91147"/>
                  </a:lnTo>
                  <a:lnTo>
                    <a:pt x="461048" y="91147"/>
                  </a:lnTo>
                  <a:lnTo>
                    <a:pt x="478781" y="87565"/>
                  </a:lnTo>
                  <a:lnTo>
                    <a:pt x="493266" y="77797"/>
                  </a:lnTo>
                  <a:lnTo>
                    <a:pt x="503033" y="63308"/>
                  </a:lnTo>
                  <a:lnTo>
                    <a:pt x="506615" y="45567"/>
                  </a:lnTo>
                  <a:lnTo>
                    <a:pt x="503033" y="27828"/>
                  </a:lnTo>
                  <a:lnTo>
                    <a:pt x="493266" y="13344"/>
                  </a:lnTo>
                  <a:lnTo>
                    <a:pt x="478781" y="3580"/>
                  </a:lnTo>
                  <a:lnTo>
                    <a:pt x="461048" y="0"/>
                  </a:lnTo>
                  <a:close/>
                </a:path>
              </a:pathLst>
            </a:custGeom>
            <a:solidFill>
              <a:srgbClr val="8DC63F"/>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5" name="object 45"/>
            <p:cNvPicPr/>
            <p:nvPr/>
          </p:nvPicPr>
          <p:blipFill>
            <a:blip r:embed="rId18" cstate="print"/>
            <a:stretch>
              <a:fillRect/>
            </a:stretch>
          </p:blipFill>
          <p:spPr>
            <a:xfrm>
              <a:off x="3161097" y="3288291"/>
              <a:ext cx="71716" cy="71716"/>
            </a:xfrm>
            <a:prstGeom prst="rect">
              <a:avLst/>
            </a:prstGeom>
          </p:spPr>
        </p:pic>
        <p:sp>
          <p:nvSpPr>
            <p:cNvPr id="46" name="object 46"/>
            <p:cNvSpPr/>
            <p:nvPr/>
          </p:nvSpPr>
          <p:spPr>
            <a:xfrm>
              <a:off x="4602228" y="2068808"/>
              <a:ext cx="450215" cy="91440"/>
            </a:xfrm>
            <a:custGeom>
              <a:avLst/>
              <a:gdLst/>
              <a:ahLst/>
              <a:cxnLst/>
              <a:rect l="l" t="t" r="r" b="b"/>
              <a:pathLst>
                <a:path w="450214" h="91439">
                  <a:moveTo>
                    <a:pt x="404012" y="0"/>
                  </a:moveTo>
                  <a:lnTo>
                    <a:pt x="45567" y="0"/>
                  </a:lnTo>
                  <a:lnTo>
                    <a:pt x="27833" y="3580"/>
                  </a:lnTo>
                  <a:lnTo>
                    <a:pt x="13349" y="13344"/>
                  </a:lnTo>
                  <a:lnTo>
                    <a:pt x="3581" y="27828"/>
                  </a:lnTo>
                  <a:lnTo>
                    <a:pt x="0" y="45567"/>
                  </a:lnTo>
                  <a:lnTo>
                    <a:pt x="3581" y="63308"/>
                  </a:lnTo>
                  <a:lnTo>
                    <a:pt x="13349" y="77797"/>
                  </a:lnTo>
                  <a:lnTo>
                    <a:pt x="27833" y="87565"/>
                  </a:lnTo>
                  <a:lnTo>
                    <a:pt x="45567" y="91147"/>
                  </a:lnTo>
                  <a:lnTo>
                    <a:pt x="404012" y="91147"/>
                  </a:lnTo>
                  <a:lnTo>
                    <a:pt x="421760" y="87565"/>
                  </a:lnTo>
                  <a:lnTo>
                    <a:pt x="436252" y="77797"/>
                  </a:lnTo>
                  <a:lnTo>
                    <a:pt x="446023" y="63308"/>
                  </a:lnTo>
                  <a:lnTo>
                    <a:pt x="449605" y="45567"/>
                  </a:lnTo>
                  <a:lnTo>
                    <a:pt x="446023" y="27828"/>
                  </a:lnTo>
                  <a:lnTo>
                    <a:pt x="436252" y="13344"/>
                  </a:lnTo>
                  <a:lnTo>
                    <a:pt x="421760" y="3580"/>
                  </a:lnTo>
                  <a:lnTo>
                    <a:pt x="404012" y="0"/>
                  </a:lnTo>
                  <a:close/>
                </a:path>
              </a:pathLst>
            </a:custGeom>
            <a:solidFill>
              <a:srgbClr val="8DC63F"/>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7" name="object 47"/>
            <p:cNvPicPr/>
            <p:nvPr/>
          </p:nvPicPr>
          <p:blipFill>
            <a:blip r:embed="rId19" cstate="print"/>
            <a:stretch>
              <a:fillRect/>
            </a:stretch>
          </p:blipFill>
          <p:spPr>
            <a:xfrm>
              <a:off x="4611341" y="2075983"/>
              <a:ext cx="76784" cy="76796"/>
            </a:xfrm>
            <a:prstGeom prst="rect">
              <a:avLst/>
            </a:prstGeom>
          </p:spPr>
        </p:pic>
      </p:grpSp>
      <p:sp>
        <p:nvSpPr>
          <p:cNvPr id="48" name="object 48"/>
          <p:cNvSpPr txBox="1"/>
          <p:nvPr/>
        </p:nvSpPr>
        <p:spPr>
          <a:xfrm>
            <a:off x="1268343" y="5191185"/>
            <a:ext cx="958362"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BEVATRON</a:t>
            </a:r>
            <a:r>
              <a:rPr kumimoji="0" sz="952" b="0" i="0" u="none" strike="noStrike" kern="0" cap="none" spc="130"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LBNL</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49" name="object 49"/>
          <p:cNvSpPr txBox="1"/>
          <p:nvPr/>
        </p:nvSpPr>
        <p:spPr>
          <a:xfrm>
            <a:off x="2162976" y="4950658"/>
            <a:ext cx="536331"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PS</a:t>
            </a:r>
            <a:r>
              <a:rPr kumimoji="0" sz="952" b="0" i="0" u="none" strike="noStrike" kern="0" cap="none" spc="61"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50" name="object 50"/>
          <p:cNvSpPr txBox="1"/>
          <p:nvPr/>
        </p:nvSpPr>
        <p:spPr>
          <a:xfrm>
            <a:off x="2214608" y="5118950"/>
            <a:ext cx="2094767" cy="438409"/>
          </a:xfrm>
          <a:prstGeom prst="rect">
            <a:avLst/>
          </a:prstGeom>
        </p:spPr>
        <p:txBody>
          <a:bodyPr vert="horz" wrap="square" lIns="0" tIns="29674" rIns="0" bIns="0" rtlCol="0">
            <a:spAutoFit/>
          </a:bodyPr>
          <a:lstStyle/>
          <a:p>
            <a:pPr marL="44182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SINCROFASOTRONE</a:t>
            </a:r>
            <a:r>
              <a:rPr kumimoji="0" sz="952" b="0" i="0" u="none" strike="noStrike" kern="0" cap="none" spc="338"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JINR</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a:p>
            <a:pPr marL="21981" marR="0" lvl="0" indent="0" algn="l" defTabSz="1582644" rtl="0" eaLnBrk="1" fontAlgn="auto" latinLnBrk="0" hangingPunct="1">
              <a:lnSpc>
                <a:spcPct val="100000"/>
              </a:lnSpc>
              <a:spcBef>
                <a:spcPts val="857"/>
              </a:spcBef>
              <a:spcAft>
                <a:spcPts val="0"/>
              </a:spcAft>
              <a:buClrTx/>
              <a:buSzTx/>
              <a:buFontTx/>
              <a:buNone/>
              <a:tabLst>
                <a:tab pos="1428775" algn="l"/>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COSMOTRON</a:t>
            </a:r>
            <a:r>
              <a:rPr kumimoji="0" sz="952" b="0" i="0" u="none" strike="noStrike" kern="0" cap="none" spc="251"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Book"/>
                <a:ea typeface="+mn-ea"/>
                <a:cs typeface="Franklin Gothic Book"/>
              </a:rPr>
              <a:t>BNL</a:t>
            </a:r>
            <a:r>
              <a:rPr kumimoji="0" sz="952" b="0" i="0" u="none" strike="noStrike" kern="0" cap="none" spc="0" normalizeH="0" baseline="0" noProof="0" dirty="0">
                <a:ln>
                  <a:noFill/>
                </a:ln>
                <a:solidFill>
                  <a:srgbClr val="FFFFFF"/>
                </a:solidFill>
                <a:effectLst/>
                <a:uLnTx/>
                <a:uFillTx/>
                <a:latin typeface="Franklin Gothic Book"/>
                <a:ea typeface="+mn-ea"/>
                <a:cs typeface="Franklin Gothic Book"/>
              </a:rPr>
              <a:t>	</a:t>
            </a: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ADONE</a:t>
            </a:r>
            <a:r>
              <a:rPr kumimoji="0" sz="952" b="0" i="0" u="none" strike="noStrike" kern="0" cap="none" spc="173"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Book"/>
                <a:ea typeface="+mn-ea"/>
                <a:cs typeface="Franklin Gothic Book"/>
              </a:rPr>
              <a:t>LNF</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51" name="object 51"/>
          <p:cNvSpPr txBox="1"/>
          <p:nvPr/>
        </p:nvSpPr>
        <p:spPr>
          <a:xfrm>
            <a:off x="3490374" y="5646613"/>
            <a:ext cx="504459"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ACO</a:t>
            </a:r>
            <a:r>
              <a:rPr kumimoji="0" sz="952" b="0" i="0" u="none" strike="noStrike" kern="0" cap="none" spc="78"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Book"/>
                <a:ea typeface="+mn-ea"/>
                <a:cs typeface="Franklin Gothic Book"/>
              </a:rPr>
              <a:t>LAL</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52" name="object 52"/>
          <p:cNvSpPr txBox="1"/>
          <p:nvPr/>
        </p:nvSpPr>
        <p:spPr>
          <a:xfrm>
            <a:off x="2261863" y="4596565"/>
            <a:ext cx="2560760" cy="369725"/>
          </a:xfrm>
          <a:prstGeom prst="rect">
            <a:avLst/>
          </a:prstGeom>
        </p:spPr>
        <p:txBody>
          <a:bodyPr vert="horz" wrap="square" lIns="0" tIns="50554" rIns="0" bIns="0" rtlCol="0">
            <a:spAutoFit/>
          </a:bodyPr>
          <a:lstStyle/>
          <a:p>
            <a:pPr marL="1312275" marR="0" lvl="0" indent="0" algn="l" defTabSz="1582644" rtl="0" eaLnBrk="1" fontAlgn="auto" latinLnBrk="0" hangingPunct="1">
              <a:lnSpc>
                <a:spcPct val="100000"/>
              </a:lnSpc>
              <a:spcBef>
                <a:spcPts val="396"/>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SERPUKHOV</a:t>
            </a:r>
            <a:r>
              <a:rPr kumimoji="0" sz="952" b="0" i="0" u="none" strike="noStrike" kern="0" cap="none" spc="225"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JINR</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a:p>
            <a:pPr marL="21981" marR="0" lvl="0" indent="0" algn="l" defTabSz="1582644" rtl="0" eaLnBrk="1" fontAlgn="auto" latinLnBrk="0" hangingPunct="1">
              <a:lnSpc>
                <a:spcPct val="100000"/>
              </a:lnSpc>
              <a:spcBef>
                <a:spcPts val="234"/>
              </a:spcBef>
              <a:spcAft>
                <a:spcPts val="0"/>
              </a:spcAft>
              <a:buClrTx/>
              <a:buSzTx/>
              <a:buFontTx/>
              <a:buNone/>
              <a:tabLst>
                <a:tab pos="1857408" algn="l"/>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AGS</a:t>
            </a:r>
            <a:r>
              <a:rPr kumimoji="0" sz="952" b="0" i="0" u="none" strike="noStrike" kern="0" cap="none" spc="35"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0" normalizeH="0" baseline="0" noProof="0" dirty="0">
                <a:ln>
                  <a:noFill/>
                </a:ln>
                <a:solidFill>
                  <a:srgbClr val="FFFFFF"/>
                </a:solidFill>
                <a:effectLst/>
                <a:uLnTx/>
                <a:uFillTx/>
                <a:latin typeface="Franklin Gothic Book"/>
                <a:ea typeface="+mn-ea"/>
                <a:cs typeface="Franklin Gothic Book"/>
              </a:rPr>
              <a:t>BNL</a:t>
            </a:r>
            <a:r>
              <a:rPr kumimoji="0" sz="952" b="0" i="0" u="none" strike="noStrike" kern="0" cap="none" spc="684" normalizeH="0" baseline="0" noProof="0" dirty="0">
                <a:ln>
                  <a:noFill/>
                </a:ln>
                <a:solidFill>
                  <a:srgbClr val="FFFFFF"/>
                </a:solidFill>
                <a:effectLst/>
                <a:uLnTx/>
                <a:uFillTx/>
                <a:latin typeface="Franklin Gothic Book"/>
                <a:ea typeface="+mn-ea"/>
                <a:cs typeface="Franklin Gothic Book"/>
              </a:rPr>
              <a:t>  </a:t>
            </a: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SPEAR</a:t>
            </a:r>
            <a:r>
              <a:rPr kumimoji="0" sz="952" b="0" i="0" u="none" strike="noStrike" kern="0" cap="none" spc="52"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SLAC</a:t>
            </a:r>
            <a:r>
              <a:rPr kumimoji="0" sz="952" b="0" i="0" u="none" strike="noStrike" kern="0" cap="none" spc="0" normalizeH="0" baseline="0" noProof="0" dirty="0">
                <a:ln>
                  <a:noFill/>
                </a:ln>
                <a:solidFill>
                  <a:srgbClr val="FFFFFF"/>
                </a:solidFill>
                <a:effectLst/>
                <a:uLnTx/>
                <a:uFillTx/>
                <a:latin typeface="Franklin Gothic Book"/>
                <a:ea typeface="+mn-ea"/>
                <a:cs typeface="Franklin Gothic Book"/>
              </a:rPr>
              <a:t>	</a:t>
            </a: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DORIS</a:t>
            </a:r>
            <a:r>
              <a:rPr kumimoji="0" sz="952" b="0" i="0" u="none" strike="noStrike" kern="0" cap="none" spc="156"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DESY</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53" name="object 53"/>
          <p:cNvSpPr txBox="1"/>
          <p:nvPr/>
        </p:nvSpPr>
        <p:spPr>
          <a:xfrm>
            <a:off x="4455954" y="4453512"/>
            <a:ext cx="1037492"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CESR</a:t>
            </a:r>
            <a:r>
              <a:rPr kumimoji="0" sz="952" b="0" i="0" u="none" strike="noStrike" kern="0" cap="none" spc="164"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CORNELL</a:t>
            </a:r>
            <a:r>
              <a:rPr kumimoji="0" sz="952" b="0" i="0" u="none" strike="noStrike" kern="0" cap="none" spc="173"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Medium"/>
                <a:ea typeface="+mn-ea"/>
                <a:cs typeface="Franklin Gothic Medium"/>
              </a:rPr>
              <a:t>U.</a:t>
            </a:r>
            <a:endParaRPr kumimoji="0" sz="952"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sp>
        <p:nvSpPr>
          <p:cNvPr id="54" name="object 54"/>
          <p:cNvSpPr txBox="1"/>
          <p:nvPr/>
        </p:nvSpPr>
        <p:spPr>
          <a:xfrm>
            <a:off x="4473595" y="4235778"/>
            <a:ext cx="576995"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PEP</a:t>
            </a:r>
            <a:r>
              <a:rPr kumimoji="0" sz="952" b="0" i="0" u="none" strike="noStrike" kern="0" cap="none" spc="87"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SLAC</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55" name="object 55"/>
          <p:cNvSpPr txBox="1"/>
          <p:nvPr/>
        </p:nvSpPr>
        <p:spPr>
          <a:xfrm>
            <a:off x="3937562" y="4266679"/>
            <a:ext cx="352791" cy="312092"/>
          </a:xfrm>
          <a:prstGeom prst="rect">
            <a:avLst/>
          </a:prstGeom>
        </p:spPr>
        <p:txBody>
          <a:bodyPr vert="horz" wrap="square" lIns="0" tIns="29674" rIns="0" bIns="0" rtlCol="0">
            <a:spAutoFit/>
          </a:bodyPr>
          <a:lstStyle/>
          <a:p>
            <a:pPr marL="21981" marR="0" lvl="0" indent="0" algn="l" defTabSz="1582644" rtl="0" eaLnBrk="1" fontAlgn="auto" latinLnBrk="0" hangingPunct="1">
              <a:lnSpc>
                <a:spcPts val="1082"/>
              </a:lnSpc>
              <a:spcBef>
                <a:spcPts val="234"/>
              </a:spcBef>
              <a:spcAft>
                <a:spcPts val="0"/>
              </a:spcAft>
              <a:buClrTx/>
              <a:buSzTx/>
              <a:buFontTx/>
              <a:buNone/>
              <a:tabLst/>
              <a:defRPr/>
            </a:pPr>
            <a:r>
              <a:rPr kumimoji="0" sz="952" b="0" i="0" u="none" strike="noStrike" kern="0" cap="none" spc="-43" normalizeH="0" baseline="0" noProof="0" dirty="0">
                <a:ln>
                  <a:noFill/>
                </a:ln>
                <a:solidFill>
                  <a:srgbClr val="FFFFFF"/>
                </a:solidFill>
                <a:effectLst/>
                <a:uLnTx/>
                <a:uFillTx/>
                <a:latin typeface="Franklin Gothic Medium"/>
                <a:ea typeface="+mn-ea"/>
                <a:cs typeface="Franklin Gothic Medium"/>
              </a:rPr>
              <a:t>SPS</a:t>
            </a:r>
            <a:endParaRPr kumimoji="0" sz="952"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a:p>
            <a:pPr marL="21981" marR="0" lvl="0" indent="0" algn="l" defTabSz="1582644" rtl="0" eaLnBrk="1" fontAlgn="auto" latinLnBrk="0" hangingPunct="1">
              <a:lnSpc>
                <a:spcPts val="1082"/>
              </a:lnSpc>
              <a:spcBef>
                <a:spcPts val="0"/>
              </a:spcBef>
              <a:spcAft>
                <a:spcPts val="0"/>
              </a:spcAft>
              <a:buClrTx/>
              <a:buSzTx/>
              <a:buFontTx/>
              <a:buNone/>
              <a:tabLst/>
              <a:defRPr/>
            </a:pP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56" name="object 56"/>
          <p:cNvSpPr txBox="1"/>
          <p:nvPr/>
        </p:nvSpPr>
        <p:spPr>
          <a:xfrm>
            <a:off x="3488443" y="4078044"/>
            <a:ext cx="735257"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PETRA</a:t>
            </a:r>
            <a:r>
              <a:rPr kumimoji="0" sz="952" b="0" i="0" u="none" strike="noStrike" kern="0" cap="none" spc="130"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DESY</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57" name="object 57"/>
          <p:cNvSpPr txBox="1"/>
          <p:nvPr/>
        </p:nvSpPr>
        <p:spPr>
          <a:xfrm>
            <a:off x="3758326" y="3912200"/>
            <a:ext cx="575896"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ISR</a:t>
            </a:r>
            <a:r>
              <a:rPr kumimoji="0" sz="952" b="0" i="0" u="none" strike="noStrike" kern="0" cap="none" spc="87"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58" name="object 58"/>
          <p:cNvSpPr txBox="1"/>
          <p:nvPr/>
        </p:nvSpPr>
        <p:spPr>
          <a:xfrm>
            <a:off x="4778373" y="4078044"/>
            <a:ext cx="935282"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TEVATRON</a:t>
            </a:r>
            <a:r>
              <a:rPr kumimoji="0" sz="952" b="0" i="0" u="none" strike="noStrike" kern="0" cap="none" spc="121"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FNAL</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59" name="object 59"/>
          <p:cNvSpPr txBox="1"/>
          <p:nvPr/>
        </p:nvSpPr>
        <p:spPr>
          <a:xfrm>
            <a:off x="5371059" y="3889925"/>
            <a:ext cx="778119"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TRISTAN</a:t>
            </a:r>
            <a:r>
              <a:rPr kumimoji="0" sz="952" b="0" i="0" u="none" strike="noStrike" kern="0" cap="none" spc="121"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Book"/>
                <a:ea typeface="+mn-ea"/>
                <a:cs typeface="Franklin Gothic Book"/>
              </a:rPr>
              <a:t>KEK</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60" name="object 60"/>
          <p:cNvSpPr txBox="1"/>
          <p:nvPr/>
        </p:nvSpPr>
        <p:spPr>
          <a:xfrm>
            <a:off x="4304146" y="3754468"/>
            <a:ext cx="563807"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SLC</a:t>
            </a:r>
            <a:r>
              <a:rPr kumimoji="0" sz="952" b="0" i="0" u="none" strike="noStrike" kern="0" cap="none" spc="69"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SLAC</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61" name="object 61"/>
          <p:cNvSpPr txBox="1"/>
          <p:nvPr/>
        </p:nvSpPr>
        <p:spPr>
          <a:xfrm>
            <a:off x="5213456" y="3714424"/>
            <a:ext cx="595679"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LEP</a:t>
            </a:r>
            <a:r>
              <a:rPr kumimoji="0" sz="952" b="0" i="0" u="none" strike="noStrike" kern="0" cap="none" spc="95"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62" name="object 62"/>
          <p:cNvSpPr txBox="1"/>
          <p:nvPr/>
        </p:nvSpPr>
        <p:spPr>
          <a:xfrm>
            <a:off x="5388701" y="3369214"/>
            <a:ext cx="972649" cy="360848"/>
          </a:xfrm>
          <a:prstGeom prst="rect">
            <a:avLst/>
          </a:prstGeom>
        </p:spPr>
        <p:txBody>
          <a:bodyPr vert="horz" wrap="square" lIns="0" tIns="41763" rIns="0" bIns="0" rtlCol="0">
            <a:spAutoFit/>
          </a:bodyPr>
          <a:lstStyle/>
          <a:p>
            <a:pPr marL="322024" marR="0" lvl="0" indent="0" algn="l" defTabSz="1582644" rtl="0" eaLnBrk="1" fontAlgn="auto" latinLnBrk="0" hangingPunct="1">
              <a:lnSpc>
                <a:spcPct val="100000"/>
              </a:lnSpc>
              <a:spcBef>
                <a:spcPts val="329"/>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LEP2</a:t>
            </a:r>
            <a:r>
              <a:rPr kumimoji="0" sz="952" b="0" i="0" u="none" strike="noStrike" kern="0" cap="none" spc="130"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a:p>
            <a:pPr marL="21981" marR="0" lvl="0" indent="0" algn="l" defTabSz="1582644" rtl="0" eaLnBrk="1" fontAlgn="auto" latinLnBrk="0" hangingPunct="1">
              <a:lnSpc>
                <a:spcPct val="100000"/>
              </a:lnSpc>
              <a:spcBef>
                <a:spcPts val="182"/>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HERA</a:t>
            </a:r>
            <a:r>
              <a:rPr kumimoji="0" sz="952" b="0" i="0" u="none" strike="noStrike" kern="0" cap="none" spc="104"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DESY</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63" name="object 63"/>
          <p:cNvSpPr txBox="1"/>
          <p:nvPr/>
        </p:nvSpPr>
        <p:spPr>
          <a:xfrm>
            <a:off x="4603129" y="3035465"/>
            <a:ext cx="670413"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SppS</a:t>
            </a:r>
            <a:r>
              <a:rPr kumimoji="0" sz="952" b="0" i="0" u="none" strike="noStrike" kern="0" cap="none" spc="104"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64" name="object 64"/>
          <p:cNvSpPr txBox="1"/>
          <p:nvPr/>
        </p:nvSpPr>
        <p:spPr>
          <a:xfrm>
            <a:off x="4814425" y="2617635"/>
            <a:ext cx="935282"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TEVATRON</a:t>
            </a:r>
            <a:r>
              <a:rPr kumimoji="0" sz="952" b="0" i="0" u="none" strike="noStrike" kern="0" cap="none" spc="121"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FNAL</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65" name="object 65"/>
          <p:cNvSpPr txBox="1"/>
          <p:nvPr/>
        </p:nvSpPr>
        <p:spPr>
          <a:xfrm>
            <a:off x="6676054" y="2075937"/>
            <a:ext cx="606669"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LHC</a:t>
            </a:r>
            <a:r>
              <a:rPr kumimoji="0" sz="952" b="0" i="0" u="none" strike="noStrike" kern="0" cap="none" spc="95"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66" name="object 66"/>
          <p:cNvSpPr txBox="1"/>
          <p:nvPr/>
        </p:nvSpPr>
        <p:spPr>
          <a:xfrm>
            <a:off x="7342954" y="1706908"/>
            <a:ext cx="606669"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LHC</a:t>
            </a:r>
            <a:r>
              <a:rPr kumimoji="0" sz="952" b="0" i="0" u="none" strike="noStrike" kern="0" cap="none" spc="95"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67" name="object 67"/>
          <p:cNvSpPr txBox="1"/>
          <p:nvPr/>
        </p:nvSpPr>
        <p:spPr>
          <a:xfrm>
            <a:off x="8128654" y="1645618"/>
            <a:ext cx="1031997"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HILUMI</a:t>
            </a:r>
            <a:r>
              <a:rPr kumimoji="0" sz="952" b="0" i="0" u="none" strike="noStrike" kern="0" cap="none" spc="113"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LHC</a:t>
            </a:r>
            <a:r>
              <a:rPr kumimoji="0" sz="952" b="0" i="0" u="none" strike="noStrike" kern="0" cap="none" spc="121"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dirty="0">
              <a:ln>
                <a:noFill/>
              </a:ln>
              <a:solidFill>
                <a:sysClr val="windowText" lastClr="000000"/>
              </a:solidFill>
              <a:effectLst/>
              <a:uLnTx/>
              <a:uFillTx/>
              <a:latin typeface="Franklin Gothic Book"/>
              <a:ea typeface="+mn-ea"/>
              <a:cs typeface="Franklin Gothic Book"/>
            </a:endParaRPr>
          </a:p>
        </p:txBody>
      </p:sp>
      <p:sp>
        <p:nvSpPr>
          <p:cNvPr id="68" name="object 68"/>
          <p:cNvSpPr txBox="1"/>
          <p:nvPr/>
        </p:nvSpPr>
        <p:spPr>
          <a:xfrm>
            <a:off x="10580865" y="1397625"/>
            <a:ext cx="768228"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FCC-he</a:t>
            </a:r>
            <a:r>
              <a:rPr kumimoji="0" sz="952" b="0" i="0" u="none" strike="noStrike" kern="0" cap="none" spc="173"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69" name="object 69"/>
          <p:cNvSpPr txBox="1"/>
          <p:nvPr/>
        </p:nvSpPr>
        <p:spPr>
          <a:xfrm>
            <a:off x="10573654" y="954686"/>
            <a:ext cx="770424"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FCC-hh</a:t>
            </a:r>
            <a:r>
              <a:rPr kumimoji="0" sz="952" b="0" i="0" u="none" strike="noStrike" kern="0" cap="none" spc="173"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70" name="object 70"/>
          <p:cNvSpPr txBox="1"/>
          <p:nvPr/>
        </p:nvSpPr>
        <p:spPr>
          <a:xfrm>
            <a:off x="9130929" y="1060924"/>
            <a:ext cx="642938"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SPPC</a:t>
            </a:r>
            <a:r>
              <a:rPr kumimoji="0" sz="952" b="0" i="0" u="none" strike="noStrike" kern="0" cap="none" spc="113"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Medium"/>
                <a:ea typeface="+mn-ea"/>
                <a:cs typeface="Franklin Gothic Medium"/>
              </a:rPr>
              <a:t>IHEP</a:t>
            </a:r>
            <a:endParaRPr kumimoji="0" sz="952"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sp>
        <p:nvSpPr>
          <p:cNvPr id="71" name="object 71"/>
          <p:cNvSpPr txBox="1"/>
          <p:nvPr/>
        </p:nvSpPr>
        <p:spPr>
          <a:xfrm>
            <a:off x="10094404" y="2519906"/>
            <a:ext cx="633046"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CLIC</a:t>
            </a:r>
            <a:r>
              <a:rPr kumimoji="0" sz="952" b="0" i="0" u="none" strike="noStrike" kern="0" cap="none" spc="95"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72" name="object 72"/>
          <p:cNvSpPr txBox="1"/>
          <p:nvPr/>
        </p:nvSpPr>
        <p:spPr>
          <a:xfrm>
            <a:off x="7312089" y="4602362"/>
            <a:ext cx="992432"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SUPERKEKB</a:t>
            </a:r>
            <a:r>
              <a:rPr kumimoji="0" sz="952" b="0" i="0" u="none" strike="noStrike" kern="0" cap="none" spc="242"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Book"/>
                <a:ea typeface="+mn-ea"/>
                <a:cs typeface="Franklin Gothic Book"/>
              </a:rPr>
              <a:t>KEK</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73" name="object 73"/>
          <p:cNvSpPr txBox="1"/>
          <p:nvPr/>
        </p:nvSpPr>
        <p:spPr>
          <a:xfrm>
            <a:off x="8956886" y="3219853"/>
            <a:ext cx="766030"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FCC-ee</a:t>
            </a:r>
            <a:r>
              <a:rPr kumimoji="0" sz="952" b="0" i="0" u="none" strike="noStrike" kern="0" cap="none" spc="173"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dirty="0">
              <a:ln>
                <a:noFill/>
              </a:ln>
              <a:solidFill>
                <a:sysClr val="windowText" lastClr="000000"/>
              </a:solidFill>
              <a:effectLst/>
              <a:uLnTx/>
              <a:uFillTx/>
              <a:latin typeface="Franklin Gothic Book"/>
              <a:ea typeface="+mn-ea"/>
              <a:cs typeface="Franklin Gothic Book"/>
            </a:endParaRPr>
          </a:p>
        </p:txBody>
      </p:sp>
      <p:sp>
        <p:nvSpPr>
          <p:cNvPr id="74" name="object 74"/>
          <p:cNvSpPr txBox="1"/>
          <p:nvPr/>
        </p:nvSpPr>
        <p:spPr>
          <a:xfrm>
            <a:off x="5795540" y="4792800"/>
            <a:ext cx="677008"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PEP-II</a:t>
            </a:r>
            <a:r>
              <a:rPr kumimoji="0" sz="952" b="0" i="0" u="none" strike="noStrike" kern="0" cap="none" spc="138"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SLAC</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75" name="object 75"/>
          <p:cNvSpPr txBox="1"/>
          <p:nvPr/>
        </p:nvSpPr>
        <p:spPr>
          <a:xfrm>
            <a:off x="5689829" y="4607899"/>
            <a:ext cx="614363"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KEKB</a:t>
            </a:r>
            <a:r>
              <a:rPr kumimoji="0" sz="952" b="0" i="0" u="none" strike="noStrike" kern="0" cap="none" spc="138"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Book"/>
                <a:ea typeface="+mn-ea"/>
                <a:cs typeface="Franklin Gothic Book"/>
              </a:rPr>
              <a:t>KEK</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76" name="object 76"/>
          <p:cNvSpPr txBox="1"/>
          <p:nvPr/>
        </p:nvSpPr>
        <p:spPr>
          <a:xfrm>
            <a:off x="6458405" y="5183976"/>
            <a:ext cx="731958"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BEPC-II</a:t>
            </a:r>
            <a:r>
              <a:rPr kumimoji="0" sz="952" b="0" i="0" u="none" strike="noStrike" kern="0" cap="none" spc="130"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IHEP</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77" name="object 77"/>
          <p:cNvSpPr txBox="1"/>
          <p:nvPr/>
        </p:nvSpPr>
        <p:spPr>
          <a:xfrm>
            <a:off x="5898551" y="5646743"/>
            <a:ext cx="667116"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DAFNE</a:t>
            </a:r>
            <a:r>
              <a:rPr kumimoji="0" sz="952" b="0" i="0" u="none" strike="noStrike" kern="0" cap="none" spc="147"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Book"/>
                <a:ea typeface="+mn-ea"/>
                <a:cs typeface="Franklin Gothic Book"/>
              </a:rPr>
              <a:t>LNF</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78" name="object 78"/>
          <p:cNvSpPr txBox="1"/>
          <p:nvPr/>
        </p:nvSpPr>
        <p:spPr>
          <a:xfrm>
            <a:off x="2909505" y="4262562"/>
            <a:ext cx="812827"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FNAL</a:t>
            </a:r>
            <a:r>
              <a:rPr kumimoji="0" sz="952" b="0" i="0" u="none" strike="noStrike" kern="0" cap="none" spc="130" normalizeH="0" baseline="0" noProof="0" dirty="0">
                <a:ln>
                  <a:noFill/>
                </a:ln>
                <a:solidFill>
                  <a:srgbClr val="FFFFFF"/>
                </a:solidFill>
                <a:effectLst/>
                <a:uLnTx/>
                <a:uFillTx/>
                <a:latin typeface="Franklin Gothic Medium"/>
                <a:ea typeface="+mn-ea"/>
                <a:cs typeface="Franklin Gothic Medium"/>
              </a:rPr>
              <a:t> </a:t>
            </a:r>
            <a:r>
              <a:rPr kumimoji="0" lang="en-US" sz="952" b="0" i="0" u="none" strike="noStrike" kern="0" cap="none" spc="-35" normalizeH="0" baseline="0" noProof="0" dirty="0">
                <a:ln>
                  <a:noFill/>
                </a:ln>
                <a:solidFill>
                  <a:srgbClr val="FFFFFF"/>
                </a:solidFill>
                <a:effectLst/>
                <a:uLnTx/>
                <a:uFillTx/>
                <a:latin typeface="Franklin Gothic Book"/>
                <a:ea typeface="+mn-ea"/>
                <a:cs typeface="Franklin Gothic Medium"/>
              </a:rPr>
              <a:t>M.RING</a:t>
            </a:r>
            <a:endParaRPr kumimoji="0" sz="952" b="0" i="0" u="none" strike="noStrike" kern="0" cap="none" spc="0" normalizeH="0" baseline="0" noProof="0" dirty="0">
              <a:ln>
                <a:noFill/>
              </a:ln>
              <a:solidFill>
                <a:sysClr val="windowText" lastClr="000000"/>
              </a:solidFill>
              <a:effectLst/>
              <a:uLnTx/>
              <a:uFillTx/>
              <a:latin typeface="Franklin Gothic Book"/>
              <a:ea typeface="+mn-ea"/>
              <a:cs typeface="Franklin Gothic Book"/>
            </a:endParaRPr>
          </a:p>
        </p:txBody>
      </p:sp>
      <p:sp>
        <p:nvSpPr>
          <p:cNvPr id="79" name="object 79"/>
          <p:cNvSpPr txBox="1"/>
          <p:nvPr/>
        </p:nvSpPr>
        <p:spPr>
          <a:xfrm>
            <a:off x="8382963" y="3371789"/>
            <a:ext cx="895716" cy="530791"/>
          </a:xfrm>
          <a:prstGeom prst="rect">
            <a:avLst/>
          </a:prstGeom>
        </p:spPr>
        <p:txBody>
          <a:bodyPr vert="horz" wrap="square" lIns="0" tIns="39565" rIns="0" bIns="0" rtlCol="0">
            <a:spAutoFit/>
          </a:bodyPr>
          <a:lstStyle/>
          <a:p>
            <a:pPr marL="283557" marR="0" lvl="0" indent="0" algn="l" defTabSz="1582644" rtl="0" eaLnBrk="1" fontAlgn="auto" latinLnBrk="0" hangingPunct="1">
              <a:lnSpc>
                <a:spcPct val="100000"/>
              </a:lnSpc>
              <a:spcBef>
                <a:spcPts val="312"/>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CLIC</a:t>
            </a:r>
            <a:r>
              <a:rPr kumimoji="0" sz="952" b="0" i="0" u="none" strike="noStrike" kern="0" cap="none" spc="95"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a:p>
            <a:pPr marL="21981" marR="0" lvl="0" indent="0" algn="l" defTabSz="1582644" rtl="0" eaLnBrk="1" fontAlgn="auto" latinLnBrk="0" hangingPunct="1">
              <a:lnSpc>
                <a:spcPct val="100000"/>
              </a:lnSpc>
              <a:spcBef>
                <a:spcPts val="16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CEPC</a:t>
            </a:r>
            <a:r>
              <a:rPr kumimoji="0" sz="952" b="0" i="0" u="none" strike="noStrike" kern="0" cap="none" spc="113"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35" normalizeH="0" baseline="0" noProof="0" dirty="0">
                <a:ln>
                  <a:noFill/>
                </a:ln>
                <a:solidFill>
                  <a:srgbClr val="FFFFFF"/>
                </a:solidFill>
                <a:effectLst/>
                <a:uLnTx/>
                <a:uFillTx/>
                <a:latin typeface="Franklin Gothic Medium"/>
                <a:ea typeface="+mn-ea"/>
                <a:cs typeface="Franklin Gothic Medium"/>
              </a:rPr>
              <a:t>IHEP</a:t>
            </a:r>
            <a:endParaRPr kumimoji="0" sz="952"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a:p>
            <a:pPr marL="283557" marR="0" lvl="0" indent="0" algn="l" defTabSz="1582644" rtl="0" eaLnBrk="1" fontAlgn="auto" latinLnBrk="0" hangingPunct="1">
              <a:lnSpc>
                <a:spcPct val="100000"/>
              </a:lnSpc>
              <a:spcBef>
                <a:spcPts val="164"/>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EIC</a:t>
            </a:r>
            <a:r>
              <a:rPr kumimoji="0" sz="952" b="0" i="0" u="none" strike="noStrike" kern="0" cap="none" spc="87"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Book"/>
                <a:ea typeface="+mn-ea"/>
                <a:cs typeface="Franklin Gothic Book"/>
              </a:rPr>
              <a:t>BNL</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80" name="object 80"/>
          <p:cNvSpPr txBox="1"/>
          <p:nvPr/>
        </p:nvSpPr>
        <p:spPr>
          <a:xfrm>
            <a:off x="1274162" y="6127755"/>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1940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81" name="object 81"/>
          <p:cNvSpPr txBox="1"/>
          <p:nvPr/>
        </p:nvSpPr>
        <p:spPr>
          <a:xfrm>
            <a:off x="2043838" y="6127755"/>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1950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82" name="object 82"/>
          <p:cNvSpPr txBox="1"/>
          <p:nvPr/>
        </p:nvSpPr>
        <p:spPr>
          <a:xfrm>
            <a:off x="2813517" y="5802998"/>
            <a:ext cx="655027" cy="543278"/>
          </a:xfrm>
          <a:prstGeom prst="rect">
            <a:avLst/>
          </a:prstGeom>
        </p:spPr>
        <p:txBody>
          <a:bodyPr vert="horz" wrap="square" lIns="0" tIns="106605" rIns="0" bIns="0" rtlCol="0">
            <a:spAutoFit/>
          </a:bodyPr>
          <a:lstStyle/>
          <a:p>
            <a:pPr marL="150571" marR="0" lvl="0" indent="0" algn="l" defTabSz="1582644" rtl="0" eaLnBrk="1" fontAlgn="auto" latinLnBrk="0" hangingPunct="1">
              <a:lnSpc>
                <a:spcPct val="100000"/>
              </a:lnSpc>
              <a:spcBef>
                <a:spcPts val="838"/>
              </a:spcBef>
              <a:spcAft>
                <a:spcPts val="0"/>
              </a:spcAft>
              <a:buClrTx/>
              <a:buSzTx/>
              <a:buFontTx/>
              <a:buNone/>
              <a:tabLst/>
              <a:defRPr/>
            </a:pPr>
            <a:r>
              <a:rPr kumimoji="0" sz="952" b="0" i="0" u="none" strike="noStrike" kern="0" cap="none" spc="0" normalizeH="0" baseline="0" noProof="0" dirty="0">
                <a:ln>
                  <a:noFill/>
                </a:ln>
                <a:solidFill>
                  <a:srgbClr val="FFFFFF"/>
                </a:solidFill>
                <a:effectLst/>
                <a:uLnTx/>
                <a:uFillTx/>
                <a:latin typeface="Franklin Gothic Medium"/>
                <a:ea typeface="+mn-ea"/>
                <a:cs typeface="Franklin Gothic Medium"/>
              </a:rPr>
              <a:t>ADA</a:t>
            </a:r>
            <a:r>
              <a:rPr kumimoji="0" sz="952" b="0" i="0" u="none" strike="noStrike" kern="0" cap="none" spc="87" normalizeH="0" baseline="0" noProof="0" dirty="0">
                <a:ln>
                  <a:noFill/>
                </a:ln>
                <a:solidFill>
                  <a:srgbClr val="FFFFFF"/>
                </a:solidFill>
                <a:effectLst/>
                <a:uLnTx/>
                <a:uFillTx/>
                <a:latin typeface="Franklin Gothic Medium"/>
                <a:ea typeface="+mn-ea"/>
                <a:cs typeface="Franklin Gothic Medium"/>
              </a:rPr>
              <a:t> </a:t>
            </a:r>
            <a:r>
              <a:rPr kumimoji="0" sz="952" b="0" i="0" u="none" strike="noStrike" kern="0" cap="none" spc="-43" normalizeH="0" baseline="0" noProof="0" dirty="0">
                <a:ln>
                  <a:noFill/>
                </a:ln>
                <a:solidFill>
                  <a:srgbClr val="FFFFFF"/>
                </a:solidFill>
                <a:effectLst/>
                <a:uLnTx/>
                <a:uFillTx/>
                <a:latin typeface="Franklin Gothic Book"/>
                <a:ea typeface="+mn-ea"/>
                <a:cs typeface="Franklin Gothic Book"/>
              </a:rPr>
              <a:t>LNF</a:t>
            </a:r>
            <a:endParaRPr kumimoji="0" sz="952"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a:p>
            <a:pPr marL="21981" marR="0" lvl="0" indent="0" algn="l" defTabSz="1582644" rtl="0" eaLnBrk="1" fontAlgn="auto" latinLnBrk="0" hangingPunct="1">
              <a:lnSpc>
                <a:spcPct val="100000"/>
              </a:lnSpc>
              <a:spcBef>
                <a:spcPts val="77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1960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83" name="object 83"/>
          <p:cNvSpPr txBox="1"/>
          <p:nvPr/>
        </p:nvSpPr>
        <p:spPr>
          <a:xfrm>
            <a:off x="3575986" y="6127755"/>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1970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84" name="object 84"/>
          <p:cNvSpPr txBox="1"/>
          <p:nvPr/>
        </p:nvSpPr>
        <p:spPr>
          <a:xfrm>
            <a:off x="4338458" y="6127755"/>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1980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85" name="object 85"/>
          <p:cNvSpPr txBox="1"/>
          <p:nvPr/>
        </p:nvSpPr>
        <p:spPr>
          <a:xfrm>
            <a:off x="5100927" y="6127755"/>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1990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86" name="object 86"/>
          <p:cNvSpPr txBox="1"/>
          <p:nvPr/>
        </p:nvSpPr>
        <p:spPr>
          <a:xfrm>
            <a:off x="6625870" y="6127755"/>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2010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87" name="object 87"/>
          <p:cNvSpPr txBox="1"/>
          <p:nvPr/>
        </p:nvSpPr>
        <p:spPr>
          <a:xfrm>
            <a:off x="7388339" y="6127755"/>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2020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88" name="object 88"/>
          <p:cNvSpPr txBox="1"/>
          <p:nvPr/>
        </p:nvSpPr>
        <p:spPr>
          <a:xfrm>
            <a:off x="8150811" y="6127755"/>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2030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89" name="object 89"/>
          <p:cNvSpPr txBox="1"/>
          <p:nvPr/>
        </p:nvSpPr>
        <p:spPr>
          <a:xfrm>
            <a:off x="8913282" y="6127755"/>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2040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0" name="object 90"/>
          <p:cNvSpPr txBox="1"/>
          <p:nvPr/>
        </p:nvSpPr>
        <p:spPr>
          <a:xfrm>
            <a:off x="9301221" y="5720927"/>
            <a:ext cx="1555139" cy="625320"/>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sz="952" b="0" i="0" u="none" strike="noStrike" kern="0" cap="none" spc="-17" normalizeH="0" baseline="0" noProof="0" dirty="0">
                <a:ln>
                  <a:noFill/>
                </a:ln>
                <a:solidFill>
                  <a:srgbClr val="FFFFFF"/>
                </a:solidFill>
                <a:effectLst/>
                <a:uLnTx/>
                <a:uFillTx/>
                <a:latin typeface="Franklin Gothic Medium"/>
                <a:ea typeface="+mn-ea"/>
                <a:cs typeface="Franklin Gothic Medium"/>
              </a:rPr>
              <a:t>SUPERCONDUTTORE</a:t>
            </a:r>
            <a:endParaRPr kumimoji="0" sz="952"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a:p>
            <a:pPr marL="0" marR="0" lvl="0" indent="0" algn="l" defTabSz="1582644" rtl="0" eaLnBrk="1" fontAlgn="auto" latinLnBrk="0" hangingPunct="1">
              <a:lnSpc>
                <a:spcPct val="100000"/>
              </a:lnSpc>
              <a:spcBef>
                <a:spcPts val="0"/>
              </a:spcBef>
              <a:spcAft>
                <a:spcPts val="0"/>
              </a:spcAft>
              <a:buClrTx/>
              <a:buSzTx/>
              <a:buFontTx/>
              <a:buNone/>
              <a:tabLst/>
              <a:defRPr/>
            </a:pPr>
            <a:endParaRPr kumimoji="0" sz="1038"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a:p>
            <a:pPr marL="395661" marR="0" lvl="0" indent="0" algn="l" defTabSz="1582644" rtl="0" eaLnBrk="1" fontAlgn="auto" latinLnBrk="0" hangingPunct="1">
              <a:lnSpc>
                <a:spcPct val="100000"/>
              </a:lnSpc>
              <a:spcBef>
                <a:spcPts val="838"/>
              </a:spcBef>
              <a:spcAft>
                <a:spcPts val="0"/>
              </a:spcAft>
              <a:buClrTx/>
              <a:buSzTx/>
              <a:buFontTx/>
              <a:buNone/>
              <a:tabLst>
                <a:tab pos="1156209" algn="l"/>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2050</a:t>
            </a:r>
            <a:r>
              <a:rPr kumimoji="0" sz="1212" b="0" i="0" u="none" strike="noStrike" kern="0" cap="none" spc="0" normalizeH="0" baseline="0" noProof="0" dirty="0">
                <a:ln>
                  <a:noFill/>
                </a:ln>
                <a:solidFill>
                  <a:srgbClr val="FFFFFF"/>
                </a:solidFill>
                <a:effectLst/>
                <a:uLnTx/>
                <a:uFillTx/>
                <a:latin typeface="Lucida Sans"/>
                <a:ea typeface="+mn-ea"/>
                <a:cs typeface="Lucida Sans"/>
              </a:rPr>
              <a:t>	</a:t>
            </a:r>
            <a:r>
              <a:rPr kumimoji="0" sz="1212" b="0" i="0" u="none" strike="noStrike" kern="0" cap="none" spc="-35" normalizeH="0" baseline="0" noProof="0" dirty="0">
                <a:ln>
                  <a:noFill/>
                </a:ln>
                <a:solidFill>
                  <a:srgbClr val="FFFFFF"/>
                </a:solidFill>
                <a:effectLst/>
                <a:uLnTx/>
                <a:uFillTx/>
                <a:latin typeface="Lucida Sans"/>
                <a:ea typeface="+mn-ea"/>
                <a:cs typeface="Lucida Sans"/>
              </a:rPr>
              <a:t>2060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1" name="object 91"/>
          <p:cNvSpPr txBox="1"/>
          <p:nvPr/>
        </p:nvSpPr>
        <p:spPr>
          <a:xfrm>
            <a:off x="706890" y="5524139"/>
            <a:ext cx="461596"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0" normalizeH="0" baseline="0" noProof="0" dirty="0">
                <a:ln>
                  <a:noFill/>
                </a:ln>
                <a:solidFill>
                  <a:srgbClr val="FFFFFF"/>
                </a:solidFill>
                <a:effectLst/>
                <a:uLnTx/>
                <a:uFillTx/>
                <a:latin typeface="Lucida Sans"/>
                <a:ea typeface="+mn-ea"/>
                <a:cs typeface="Lucida Sans"/>
              </a:rPr>
              <a:t>1</a:t>
            </a:r>
            <a:r>
              <a:rPr kumimoji="0" sz="1212" b="0" i="0" u="none" strike="noStrike" kern="0" cap="none" spc="-52" normalizeH="0" baseline="0" noProof="0" dirty="0">
                <a:ln>
                  <a:noFill/>
                </a:ln>
                <a:solidFill>
                  <a:srgbClr val="FFFFFF"/>
                </a:solidFill>
                <a:effectLst/>
                <a:uLnTx/>
                <a:uFillTx/>
                <a:latin typeface="Lucida Sans"/>
                <a:ea typeface="+mn-ea"/>
                <a:cs typeface="Lucida Sans"/>
              </a:rPr>
              <a:t> </a:t>
            </a:r>
            <a:r>
              <a:rPr kumimoji="0" sz="1212" b="0" i="0" u="none" strike="noStrike" kern="0" cap="none" spc="-43" normalizeH="0" baseline="0" noProof="0" dirty="0">
                <a:ln>
                  <a:noFill/>
                </a:ln>
                <a:solidFill>
                  <a:srgbClr val="FFFFFF"/>
                </a:solidFill>
                <a:effectLst/>
                <a:uLnTx/>
                <a:uFillTx/>
                <a:latin typeface="Lucida Sans"/>
                <a:ea typeface="+mn-ea"/>
                <a:cs typeface="Lucida Sans"/>
              </a:rPr>
              <a:t>GeV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2" name="object 92"/>
          <p:cNvSpPr txBox="1"/>
          <p:nvPr/>
        </p:nvSpPr>
        <p:spPr>
          <a:xfrm>
            <a:off x="612895" y="4571482"/>
            <a:ext cx="555014"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0" normalizeH="0" baseline="0" noProof="0" dirty="0">
                <a:ln>
                  <a:noFill/>
                </a:ln>
                <a:solidFill>
                  <a:srgbClr val="FFFFFF"/>
                </a:solidFill>
                <a:effectLst/>
                <a:uLnTx/>
                <a:uFillTx/>
                <a:latin typeface="Lucida Sans"/>
                <a:ea typeface="+mn-ea"/>
                <a:cs typeface="Lucida Sans"/>
              </a:rPr>
              <a:t>10</a:t>
            </a:r>
            <a:r>
              <a:rPr kumimoji="0" sz="1212" b="0" i="0" u="none" strike="noStrike" kern="0" cap="none" spc="-87" normalizeH="0" baseline="0" noProof="0" dirty="0">
                <a:ln>
                  <a:noFill/>
                </a:ln>
                <a:solidFill>
                  <a:srgbClr val="FFFFFF"/>
                </a:solidFill>
                <a:effectLst/>
                <a:uLnTx/>
                <a:uFillTx/>
                <a:latin typeface="Lucida Sans"/>
                <a:ea typeface="+mn-ea"/>
                <a:cs typeface="Lucida Sans"/>
              </a:rPr>
              <a:t> </a:t>
            </a:r>
            <a:r>
              <a:rPr kumimoji="0" sz="1212" b="0" i="0" u="none" strike="noStrike" kern="0" cap="none" spc="-43" normalizeH="0" baseline="0" noProof="0" dirty="0">
                <a:ln>
                  <a:noFill/>
                </a:ln>
                <a:solidFill>
                  <a:srgbClr val="FFFFFF"/>
                </a:solidFill>
                <a:effectLst/>
                <a:uLnTx/>
                <a:uFillTx/>
                <a:latin typeface="Lucida Sans"/>
                <a:ea typeface="+mn-ea"/>
                <a:cs typeface="Lucida Sans"/>
              </a:rPr>
              <a:t>GeV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3" name="object 93"/>
          <p:cNvSpPr txBox="1"/>
          <p:nvPr/>
        </p:nvSpPr>
        <p:spPr>
          <a:xfrm>
            <a:off x="518898" y="3618823"/>
            <a:ext cx="649532"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17" normalizeH="0" baseline="0" noProof="0" dirty="0">
                <a:ln>
                  <a:noFill/>
                </a:ln>
                <a:solidFill>
                  <a:srgbClr val="FFFFFF"/>
                </a:solidFill>
                <a:effectLst/>
                <a:uLnTx/>
                <a:uFillTx/>
                <a:latin typeface="Lucida Sans"/>
                <a:ea typeface="+mn-ea"/>
                <a:cs typeface="Lucida Sans"/>
              </a:rPr>
              <a:t>100</a:t>
            </a:r>
            <a:r>
              <a:rPr kumimoji="0" sz="1212" b="0" i="0" u="none" strike="noStrike" kern="0" cap="none" spc="-61" normalizeH="0" baseline="0" noProof="0" dirty="0">
                <a:ln>
                  <a:noFill/>
                </a:ln>
                <a:solidFill>
                  <a:srgbClr val="FFFFFF"/>
                </a:solidFill>
                <a:effectLst/>
                <a:uLnTx/>
                <a:uFillTx/>
                <a:latin typeface="Lucida Sans"/>
                <a:ea typeface="+mn-ea"/>
                <a:cs typeface="Lucida Sans"/>
              </a:rPr>
              <a:t> </a:t>
            </a:r>
            <a:r>
              <a:rPr kumimoji="0" sz="1212" b="0" i="0" u="none" strike="noStrike" kern="0" cap="none" spc="-43" normalizeH="0" baseline="0" noProof="0" dirty="0">
                <a:ln>
                  <a:noFill/>
                </a:ln>
                <a:solidFill>
                  <a:srgbClr val="FFFFFF"/>
                </a:solidFill>
                <a:effectLst/>
                <a:uLnTx/>
                <a:uFillTx/>
                <a:latin typeface="Lucida Sans"/>
                <a:ea typeface="+mn-ea"/>
                <a:cs typeface="Lucida Sans"/>
              </a:rPr>
              <a:t>GeV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4" name="object 94"/>
          <p:cNvSpPr txBox="1"/>
          <p:nvPr/>
        </p:nvSpPr>
        <p:spPr>
          <a:xfrm>
            <a:off x="747622" y="2666166"/>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0" normalizeH="0" baseline="0" noProof="0" dirty="0">
                <a:ln>
                  <a:noFill/>
                </a:ln>
                <a:solidFill>
                  <a:srgbClr val="FFFFFF"/>
                </a:solidFill>
                <a:effectLst/>
                <a:uLnTx/>
                <a:uFillTx/>
                <a:latin typeface="Lucida Sans"/>
                <a:ea typeface="+mn-ea"/>
                <a:cs typeface="Lucida Sans"/>
              </a:rPr>
              <a:t>1</a:t>
            </a:r>
            <a:r>
              <a:rPr kumimoji="0" sz="1212" b="0" i="0" u="none" strike="noStrike" kern="0" cap="none" spc="-52" normalizeH="0" baseline="0" noProof="0" dirty="0">
                <a:ln>
                  <a:noFill/>
                </a:ln>
                <a:solidFill>
                  <a:srgbClr val="FFFFFF"/>
                </a:solidFill>
                <a:effectLst/>
                <a:uLnTx/>
                <a:uFillTx/>
                <a:latin typeface="Lucida Sans"/>
                <a:ea typeface="+mn-ea"/>
                <a:cs typeface="Lucida Sans"/>
              </a:rPr>
              <a:t> </a:t>
            </a:r>
            <a:r>
              <a:rPr kumimoji="0" sz="1212" b="0" i="0" u="none" strike="noStrike" kern="0" cap="none" spc="-104" normalizeH="0" baseline="0" noProof="0" dirty="0">
                <a:ln>
                  <a:noFill/>
                </a:ln>
                <a:solidFill>
                  <a:srgbClr val="FFFFFF"/>
                </a:solidFill>
                <a:effectLst/>
                <a:uLnTx/>
                <a:uFillTx/>
                <a:latin typeface="Lucida Sans"/>
                <a:ea typeface="+mn-ea"/>
                <a:cs typeface="Lucida Sans"/>
              </a:rPr>
              <a:t>TeV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5" name="object 95"/>
          <p:cNvSpPr txBox="1"/>
          <p:nvPr/>
        </p:nvSpPr>
        <p:spPr>
          <a:xfrm>
            <a:off x="348030" y="1713508"/>
            <a:ext cx="915499"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tab pos="326420" algn="l"/>
              </a:tabLst>
              <a:defRPr/>
            </a:pPr>
            <a:r>
              <a:rPr kumimoji="0" sz="1212" b="0" i="0" u="sng" strike="noStrike" kern="0" cap="none" spc="0" normalizeH="0" baseline="0" noProof="0" dirty="0">
                <a:ln>
                  <a:noFill/>
                </a:ln>
                <a:solidFill>
                  <a:srgbClr val="FFFFFF"/>
                </a:solidFill>
                <a:effectLst/>
                <a:uLnTx/>
                <a:uFill>
                  <a:solidFill>
                    <a:srgbClr val="808285"/>
                  </a:solidFill>
                </a:uFill>
                <a:latin typeface="Lucida Sans"/>
                <a:ea typeface="+mn-ea"/>
                <a:cs typeface="Lucida Sans"/>
              </a:rPr>
              <a:t>	10</a:t>
            </a:r>
            <a:r>
              <a:rPr kumimoji="0" sz="1212" b="0" i="0" u="sng" strike="noStrike" kern="0" cap="none" spc="-87" normalizeH="0" baseline="0" noProof="0" dirty="0">
                <a:ln>
                  <a:noFill/>
                </a:ln>
                <a:solidFill>
                  <a:srgbClr val="FFFFFF"/>
                </a:solidFill>
                <a:effectLst/>
                <a:uLnTx/>
                <a:uFill>
                  <a:solidFill>
                    <a:srgbClr val="808285"/>
                  </a:solidFill>
                </a:uFill>
                <a:latin typeface="Lucida Sans"/>
                <a:ea typeface="+mn-ea"/>
                <a:cs typeface="Lucida Sans"/>
              </a:rPr>
              <a:t> </a:t>
            </a:r>
            <a:r>
              <a:rPr kumimoji="0" sz="1212" b="0" i="0" u="sng" strike="noStrike" kern="0" cap="none" spc="-43" normalizeH="0" baseline="0" noProof="0" dirty="0">
                <a:ln>
                  <a:noFill/>
                </a:ln>
                <a:solidFill>
                  <a:srgbClr val="FFFFFF"/>
                </a:solidFill>
                <a:effectLst/>
                <a:uLnTx/>
                <a:uFill>
                  <a:solidFill>
                    <a:srgbClr val="808285"/>
                  </a:solidFill>
                </a:uFill>
                <a:latin typeface="Lucida Sans"/>
                <a:ea typeface="+mn-ea"/>
                <a:cs typeface="Lucida Sans"/>
              </a:rPr>
              <a:t>TeV</a:t>
            </a:r>
            <a:r>
              <a:rPr kumimoji="0" sz="1212" b="0" i="0" u="sng" strike="noStrike" kern="0" cap="none" spc="865" normalizeH="0" baseline="0" noProof="0" dirty="0">
                <a:ln>
                  <a:noFill/>
                </a:ln>
                <a:solidFill>
                  <a:srgbClr val="FFFFFF"/>
                </a:solidFill>
                <a:effectLst/>
                <a:uLnTx/>
                <a:uFill>
                  <a:solidFill>
                    <a:srgbClr val="808285"/>
                  </a:solidFill>
                </a:uFill>
                <a:latin typeface="Lucida Sans"/>
                <a:ea typeface="+mn-ea"/>
                <a:cs typeface="Lucida Sans"/>
              </a:rPr>
              <a:t> </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6" name="object 96"/>
          <p:cNvSpPr txBox="1"/>
          <p:nvPr/>
        </p:nvSpPr>
        <p:spPr>
          <a:xfrm>
            <a:off x="348030" y="760851"/>
            <a:ext cx="915499"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sng" strike="noStrike" kern="0" cap="none" spc="415" normalizeH="0" baseline="0" noProof="0" dirty="0">
                <a:ln>
                  <a:noFill/>
                </a:ln>
                <a:solidFill>
                  <a:srgbClr val="FFFFFF"/>
                </a:solidFill>
                <a:effectLst/>
                <a:uLnTx/>
                <a:uFill>
                  <a:solidFill>
                    <a:srgbClr val="808285"/>
                  </a:solidFill>
                </a:uFill>
                <a:latin typeface="Lucida Sans"/>
                <a:ea typeface="+mn-ea"/>
                <a:cs typeface="Lucida Sans"/>
              </a:rPr>
              <a:t>  </a:t>
            </a:r>
            <a:r>
              <a:rPr kumimoji="0" sz="1212" b="0" i="0" u="sng" strike="noStrike" kern="0" cap="none" spc="-17" normalizeH="0" baseline="0" noProof="0" dirty="0">
                <a:ln>
                  <a:noFill/>
                </a:ln>
                <a:solidFill>
                  <a:srgbClr val="FFFFFF"/>
                </a:solidFill>
                <a:effectLst/>
                <a:uLnTx/>
                <a:uFill>
                  <a:solidFill>
                    <a:srgbClr val="808285"/>
                  </a:solidFill>
                </a:uFill>
                <a:latin typeface="Lucida Sans"/>
                <a:ea typeface="+mn-ea"/>
                <a:cs typeface="Lucida Sans"/>
              </a:rPr>
              <a:t>100</a:t>
            </a:r>
            <a:r>
              <a:rPr kumimoji="0" sz="1212" b="0" i="0" u="sng" strike="noStrike" kern="0" cap="none" spc="-9" normalizeH="0" baseline="0" noProof="0" dirty="0">
                <a:ln>
                  <a:noFill/>
                </a:ln>
                <a:solidFill>
                  <a:srgbClr val="FFFFFF"/>
                </a:solidFill>
                <a:effectLst/>
                <a:uLnTx/>
                <a:uFill>
                  <a:solidFill>
                    <a:srgbClr val="808285"/>
                  </a:solidFill>
                </a:uFill>
                <a:latin typeface="Lucida Sans"/>
                <a:ea typeface="+mn-ea"/>
                <a:cs typeface="Lucida Sans"/>
              </a:rPr>
              <a:t> </a:t>
            </a:r>
            <a:r>
              <a:rPr kumimoji="0" sz="1212" b="0" i="0" u="sng" strike="noStrike" kern="0" cap="none" spc="-43" normalizeH="0" baseline="0" noProof="0" dirty="0">
                <a:ln>
                  <a:noFill/>
                </a:ln>
                <a:solidFill>
                  <a:srgbClr val="FFFFFF"/>
                </a:solidFill>
                <a:effectLst/>
                <a:uLnTx/>
                <a:uFill>
                  <a:solidFill>
                    <a:srgbClr val="808285"/>
                  </a:solidFill>
                </a:uFill>
                <a:latin typeface="Lucida Sans"/>
                <a:ea typeface="+mn-ea"/>
                <a:cs typeface="Lucida Sans"/>
              </a:rPr>
              <a:t>TeV</a:t>
            </a:r>
            <a:r>
              <a:rPr kumimoji="0" sz="1212" b="0" i="0" u="sng" strike="noStrike" kern="0" cap="none" spc="865" normalizeH="0" baseline="0" noProof="0" dirty="0">
                <a:ln>
                  <a:noFill/>
                </a:ln>
                <a:solidFill>
                  <a:srgbClr val="FFFFFF"/>
                </a:solidFill>
                <a:effectLst/>
                <a:uLnTx/>
                <a:uFill>
                  <a:solidFill>
                    <a:srgbClr val="808285"/>
                  </a:solidFill>
                </a:uFill>
                <a:latin typeface="Lucida Sans"/>
                <a:ea typeface="+mn-ea"/>
                <a:cs typeface="Lucida Sans"/>
              </a:rPr>
              <a:t> </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7" name="object 97"/>
          <p:cNvSpPr txBox="1"/>
          <p:nvPr/>
        </p:nvSpPr>
        <p:spPr>
          <a:xfrm>
            <a:off x="11031029" y="5524296"/>
            <a:ext cx="461596"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0" normalizeH="0" baseline="0" noProof="0" dirty="0">
                <a:ln>
                  <a:noFill/>
                </a:ln>
                <a:solidFill>
                  <a:srgbClr val="FFFFFF"/>
                </a:solidFill>
                <a:effectLst/>
                <a:uLnTx/>
                <a:uFillTx/>
                <a:latin typeface="Lucida Sans"/>
                <a:ea typeface="+mn-ea"/>
                <a:cs typeface="Lucida Sans"/>
              </a:rPr>
              <a:t>1</a:t>
            </a:r>
            <a:r>
              <a:rPr kumimoji="0" sz="1212" b="0" i="0" u="none" strike="noStrike" kern="0" cap="none" spc="-52" normalizeH="0" baseline="0" noProof="0" dirty="0">
                <a:ln>
                  <a:noFill/>
                </a:ln>
                <a:solidFill>
                  <a:srgbClr val="FFFFFF"/>
                </a:solidFill>
                <a:effectLst/>
                <a:uLnTx/>
                <a:uFillTx/>
                <a:latin typeface="Lucida Sans"/>
                <a:ea typeface="+mn-ea"/>
                <a:cs typeface="Lucida Sans"/>
              </a:rPr>
              <a:t> </a:t>
            </a:r>
            <a:r>
              <a:rPr kumimoji="0" sz="1212" b="0" i="0" u="none" strike="noStrike" kern="0" cap="none" spc="-43" normalizeH="0" baseline="0" noProof="0" dirty="0">
                <a:ln>
                  <a:noFill/>
                </a:ln>
                <a:solidFill>
                  <a:srgbClr val="FFFFFF"/>
                </a:solidFill>
                <a:effectLst/>
                <a:uLnTx/>
                <a:uFillTx/>
                <a:latin typeface="Lucida Sans"/>
                <a:ea typeface="+mn-ea"/>
                <a:cs typeface="Lucida Sans"/>
              </a:rPr>
              <a:t>GeV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8" name="object 98"/>
          <p:cNvSpPr txBox="1"/>
          <p:nvPr/>
        </p:nvSpPr>
        <p:spPr>
          <a:xfrm>
            <a:off x="11031030" y="4571638"/>
            <a:ext cx="555014"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0" normalizeH="0" baseline="0" noProof="0" dirty="0">
                <a:ln>
                  <a:noFill/>
                </a:ln>
                <a:solidFill>
                  <a:srgbClr val="FFFFFF"/>
                </a:solidFill>
                <a:effectLst/>
                <a:uLnTx/>
                <a:uFillTx/>
                <a:latin typeface="Lucida Sans"/>
                <a:ea typeface="+mn-ea"/>
                <a:cs typeface="Lucida Sans"/>
              </a:rPr>
              <a:t>10</a:t>
            </a:r>
            <a:r>
              <a:rPr kumimoji="0" sz="1212" b="0" i="0" u="none" strike="noStrike" kern="0" cap="none" spc="-87" normalizeH="0" baseline="0" noProof="0" dirty="0">
                <a:ln>
                  <a:noFill/>
                </a:ln>
                <a:solidFill>
                  <a:srgbClr val="FFFFFF"/>
                </a:solidFill>
                <a:effectLst/>
                <a:uLnTx/>
                <a:uFillTx/>
                <a:latin typeface="Lucida Sans"/>
                <a:ea typeface="+mn-ea"/>
                <a:cs typeface="Lucida Sans"/>
              </a:rPr>
              <a:t> </a:t>
            </a:r>
            <a:r>
              <a:rPr kumimoji="0" sz="1212" b="0" i="0" u="none" strike="noStrike" kern="0" cap="none" spc="-43" normalizeH="0" baseline="0" noProof="0" dirty="0">
                <a:ln>
                  <a:noFill/>
                </a:ln>
                <a:solidFill>
                  <a:srgbClr val="FFFFFF"/>
                </a:solidFill>
                <a:effectLst/>
                <a:uLnTx/>
                <a:uFillTx/>
                <a:latin typeface="Lucida Sans"/>
                <a:ea typeface="+mn-ea"/>
                <a:cs typeface="Lucida Sans"/>
              </a:rPr>
              <a:t>GeV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99" name="object 99"/>
          <p:cNvSpPr txBox="1"/>
          <p:nvPr/>
        </p:nvSpPr>
        <p:spPr>
          <a:xfrm>
            <a:off x="11031030" y="3618981"/>
            <a:ext cx="649532"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17" normalizeH="0" baseline="0" noProof="0" dirty="0">
                <a:ln>
                  <a:noFill/>
                </a:ln>
                <a:solidFill>
                  <a:srgbClr val="FFFFFF"/>
                </a:solidFill>
                <a:effectLst/>
                <a:uLnTx/>
                <a:uFillTx/>
                <a:latin typeface="Lucida Sans"/>
                <a:ea typeface="+mn-ea"/>
                <a:cs typeface="Lucida Sans"/>
              </a:rPr>
              <a:t>100</a:t>
            </a:r>
            <a:r>
              <a:rPr kumimoji="0" sz="1212" b="0" i="0" u="none" strike="noStrike" kern="0" cap="none" spc="-61" normalizeH="0" baseline="0" noProof="0" dirty="0">
                <a:ln>
                  <a:noFill/>
                </a:ln>
                <a:solidFill>
                  <a:srgbClr val="FFFFFF"/>
                </a:solidFill>
                <a:effectLst/>
                <a:uLnTx/>
                <a:uFillTx/>
                <a:latin typeface="Lucida Sans"/>
                <a:ea typeface="+mn-ea"/>
                <a:cs typeface="Lucida Sans"/>
              </a:rPr>
              <a:t> </a:t>
            </a:r>
            <a:r>
              <a:rPr kumimoji="0" sz="1212" b="0" i="0" u="none" strike="noStrike" kern="0" cap="none" spc="-43" normalizeH="0" baseline="0" noProof="0" dirty="0">
                <a:ln>
                  <a:noFill/>
                </a:ln>
                <a:solidFill>
                  <a:srgbClr val="FFFFFF"/>
                </a:solidFill>
                <a:effectLst/>
                <a:uLnTx/>
                <a:uFillTx/>
                <a:latin typeface="Lucida Sans"/>
                <a:ea typeface="+mn-ea"/>
                <a:cs typeface="Lucida Sans"/>
              </a:rPr>
              <a:t>GeV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100" name="object 100"/>
          <p:cNvSpPr txBox="1"/>
          <p:nvPr/>
        </p:nvSpPr>
        <p:spPr>
          <a:xfrm>
            <a:off x="11031029" y="2666324"/>
            <a:ext cx="42093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0" normalizeH="0" baseline="0" noProof="0" dirty="0">
                <a:ln>
                  <a:noFill/>
                </a:ln>
                <a:solidFill>
                  <a:srgbClr val="FFFFFF"/>
                </a:solidFill>
                <a:effectLst/>
                <a:uLnTx/>
                <a:uFillTx/>
                <a:latin typeface="Lucida Sans"/>
                <a:ea typeface="+mn-ea"/>
                <a:cs typeface="Lucida Sans"/>
              </a:rPr>
              <a:t>1</a:t>
            </a:r>
            <a:r>
              <a:rPr kumimoji="0" sz="1212" b="0" i="0" u="none" strike="noStrike" kern="0" cap="none" spc="-52" normalizeH="0" baseline="0" noProof="0" dirty="0">
                <a:ln>
                  <a:noFill/>
                </a:ln>
                <a:solidFill>
                  <a:srgbClr val="FFFFFF"/>
                </a:solidFill>
                <a:effectLst/>
                <a:uLnTx/>
                <a:uFillTx/>
                <a:latin typeface="Lucida Sans"/>
                <a:ea typeface="+mn-ea"/>
                <a:cs typeface="Lucida Sans"/>
              </a:rPr>
              <a:t> </a:t>
            </a:r>
            <a:r>
              <a:rPr kumimoji="0" sz="1212" b="0" i="0" u="none" strike="noStrike" kern="0" cap="none" spc="-104" normalizeH="0" baseline="0" noProof="0" dirty="0">
                <a:ln>
                  <a:noFill/>
                </a:ln>
                <a:solidFill>
                  <a:srgbClr val="FFFFFF"/>
                </a:solidFill>
                <a:effectLst/>
                <a:uLnTx/>
                <a:uFillTx/>
                <a:latin typeface="Lucida Sans"/>
                <a:ea typeface="+mn-ea"/>
                <a:cs typeface="Lucida Sans"/>
              </a:rPr>
              <a:t>TeV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101" name="object 101"/>
          <p:cNvSpPr txBox="1"/>
          <p:nvPr/>
        </p:nvSpPr>
        <p:spPr>
          <a:xfrm>
            <a:off x="11031029" y="1713665"/>
            <a:ext cx="514350"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0" normalizeH="0" baseline="0" noProof="0" dirty="0">
                <a:ln>
                  <a:noFill/>
                </a:ln>
                <a:solidFill>
                  <a:srgbClr val="FFFFFF"/>
                </a:solidFill>
                <a:effectLst/>
                <a:uLnTx/>
                <a:uFillTx/>
                <a:latin typeface="Lucida Sans"/>
                <a:ea typeface="+mn-ea"/>
                <a:cs typeface="Lucida Sans"/>
              </a:rPr>
              <a:t>10</a:t>
            </a:r>
            <a:r>
              <a:rPr kumimoji="0" sz="1212" b="0" i="0" u="none" strike="noStrike" kern="0" cap="none" spc="-87" normalizeH="0" baseline="0" noProof="0" dirty="0">
                <a:ln>
                  <a:noFill/>
                </a:ln>
                <a:solidFill>
                  <a:srgbClr val="FFFFFF"/>
                </a:solidFill>
                <a:effectLst/>
                <a:uLnTx/>
                <a:uFillTx/>
                <a:latin typeface="Lucida Sans"/>
                <a:ea typeface="+mn-ea"/>
                <a:cs typeface="Lucida Sans"/>
              </a:rPr>
              <a:t> </a:t>
            </a:r>
            <a:r>
              <a:rPr kumimoji="0" sz="1212" b="0" i="0" u="none" strike="noStrike" kern="0" cap="none" spc="-104" normalizeH="0" baseline="0" noProof="0" dirty="0">
                <a:ln>
                  <a:noFill/>
                </a:ln>
                <a:solidFill>
                  <a:srgbClr val="FFFFFF"/>
                </a:solidFill>
                <a:effectLst/>
                <a:uLnTx/>
                <a:uFillTx/>
                <a:latin typeface="Lucida Sans"/>
                <a:ea typeface="+mn-ea"/>
                <a:cs typeface="Lucida Sans"/>
              </a:rPr>
              <a:t>TeV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sp>
        <p:nvSpPr>
          <p:cNvPr id="102" name="object 102"/>
          <p:cNvSpPr txBox="1"/>
          <p:nvPr/>
        </p:nvSpPr>
        <p:spPr>
          <a:xfrm>
            <a:off x="11031029" y="761008"/>
            <a:ext cx="608867" cy="210941"/>
          </a:xfrm>
          <a:prstGeom prst="rect">
            <a:avLst/>
          </a:prstGeom>
        </p:spPr>
        <p:txBody>
          <a:bodyPr vert="horz" wrap="square" lIns="0" tIns="24179" rIns="0" bIns="0" rtlCol="0">
            <a:spAutoFit/>
          </a:bodyPr>
          <a:lstStyle/>
          <a:p>
            <a:pPr marL="21981" marR="0" lvl="0" indent="0" algn="l" defTabSz="1582644" rtl="0" eaLnBrk="1" fontAlgn="auto" latinLnBrk="0" hangingPunct="1">
              <a:lnSpc>
                <a:spcPct val="100000"/>
              </a:lnSpc>
              <a:spcBef>
                <a:spcPts val="190"/>
              </a:spcBef>
              <a:spcAft>
                <a:spcPts val="0"/>
              </a:spcAft>
              <a:buClrTx/>
              <a:buSzTx/>
              <a:buFontTx/>
              <a:buNone/>
              <a:tabLst/>
              <a:defRPr/>
            </a:pPr>
            <a:r>
              <a:rPr kumimoji="0" sz="1212" b="0" i="0" u="none" strike="noStrike" kern="0" cap="none" spc="-17" normalizeH="0" baseline="0" noProof="0" dirty="0">
                <a:ln>
                  <a:noFill/>
                </a:ln>
                <a:solidFill>
                  <a:srgbClr val="FFFFFF"/>
                </a:solidFill>
                <a:effectLst/>
                <a:uLnTx/>
                <a:uFillTx/>
                <a:latin typeface="Lucida Sans"/>
                <a:ea typeface="+mn-ea"/>
                <a:cs typeface="Lucida Sans"/>
              </a:rPr>
              <a:t>100</a:t>
            </a:r>
            <a:r>
              <a:rPr kumimoji="0" sz="1212" b="0" i="0" u="none" strike="noStrike" kern="0" cap="none" spc="-61" normalizeH="0" baseline="0" noProof="0" dirty="0">
                <a:ln>
                  <a:noFill/>
                </a:ln>
                <a:solidFill>
                  <a:srgbClr val="FFFFFF"/>
                </a:solidFill>
                <a:effectLst/>
                <a:uLnTx/>
                <a:uFillTx/>
                <a:latin typeface="Lucida Sans"/>
                <a:ea typeface="+mn-ea"/>
                <a:cs typeface="Lucida Sans"/>
              </a:rPr>
              <a:t> </a:t>
            </a:r>
            <a:r>
              <a:rPr kumimoji="0" sz="1212" b="0" i="0" u="none" strike="noStrike" kern="0" cap="none" spc="-104" normalizeH="0" baseline="0" noProof="0" dirty="0">
                <a:ln>
                  <a:noFill/>
                </a:ln>
                <a:solidFill>
                  <a:srgbClr val="FFFFFF"/>
                </a:solidFill>
                <a:effectLst/>
                <a:uLnTx/>
                <a:uFillTx/>
                <a:latin typeface="Lucida Sans"/>
                <a:ea typeface="+mn-ea"/>
                <a:cs typeface="Lucida Sans"/>
              </a:rPr>
              <a:t>TeV</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p:txBody>
      </p:sp>
      <p:grpSp>
        <p:nvGrpSpPr>
          <p:cNvPr id="103" name="object 103"/>
          <p:cNvGrpSpPr/>
          <p:nvPr/>
        </p:nvGrpSpPr>
        <p:grpSpPr>
          <a:xfrm>
            <a:off x="1235040" y="457113"/>
            <a:ext cx="5003922" cy="2109055"/>
            <a:chOff x="563295" y="264109"/>
            <a:chExt cx="2891155" cy="1218565"/>
          </a:xfrm>
        </p:grpSpPr>
        <p:sp>
          <p:nvSpPr>
            <p:cNvPr id="104" name="object 104"/>
            <p:cNvSpPr/>
            <p:nvPr/>
          </p:nvSpPr>
          <p:spPr>
            <a:xfrm>
              <a:off x="563295" y="264109"/>
              <a:ext cx="2891155" cy="1218565"/>
            </a:xfrm>
            <a:custGeom>
              <a:avLst/>
              <a:gdLst/>
              <a:ahLst/>
              <a:cxnLst/>
              <a:rect l="l" t="t" r="r" b="b"/>
              <a:pathLst>
                <a:path w="2891154" h="1218565">
                  <a:moveTo>
                    <a:pt x="2890926" y="0"/>
                  </a:moveTo>
                  <a:lnTo>
                    <a:pt x="0" y="0"/>
                  </a:lnTo>
                  <a:lnTo>
                    <a:pt x="0" y="1217942"/>
                  </a:lnTo>
                  <a:lnTo>
                    <a:pt x="2890926" y="1217942"/>
                  </a:lnTo>
                  <a:lnTo>
                    <a:pt x="2890926" y="0"/>
                  </a:lnTo>
                  <a:close/>
                </a:path>
              </a:pathLst>
            </a:custGeom>
            <a:solidFill>
              <a:srgbClr val="414042"/>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object 105"/>
            <p:cNvSpPr/>
            <p:nvPr/>
          </p:nvSpPr>
          <p:spPr>
            <a:xfrm>
              <a:off x="2808452" y="1180604"/>
              <a:ext cx="461009" cy="143510"/>
            </a:xfrm>
            <a:custGeom>
              <a:avLst/>
              <a:gdLst/>
              <a:ahLst/>
              <a:cxnLst/>
              <a:rect l="l" t="t" r="r" b="b"/>
              <a:pathLst>
                <a:path w="461010" h="143509">
                  <a:moveTo>
                    <a:pt x="19329" y="88265"/>
                  </a:moveTo>
                  <a:lnTo>
                    <a:pt x="14998" y="84886"/>
                  </a:lnTo>
                  <a:lnTo>
                    <a:pt x="9690" y="84886"/>
                  </a:lnTo>
                  <a:lnTo>
                    <a:pt x="4356" y="84874"/>
                  </a:lnTo>
                  <a:lnTo>
                    <a:pt x="12" y="88201"/>
                  </a:lnTo>
                  <a:lnTo>
                    <a:pt x="0" y="96393"/>
                  </a:lnTo>
                  <a:lnTo>
                    <a:pt x="4330" y="99745"/>
                  </a:lnTo>
                  <a:lnTo>
                    <a:pt x="14947" y="99783"/>
                  </a:lnTo>
                  <a:lnTo>
                    <a:pt x="19291" y="96431"/>
                  </a:lnTo>
                  <a:lnTo>
                    <a:pt x="19329" y="88265"/>
                  </a:lnTo>
                  <a:close/>
                </a:path>
                <a:path w="461010" h="143509">
                  <a:moveTo>
                    <a:pt x="19392" y="66979"/>
                  </a:moveTo>
                  <a:lnTo>
                    <a:pt x="15049" y="63614"/>
                  </a:lnTo>
                  <a:lnTo>
                    <a:pt x="9753" y="63601"/>
                  </a:lnTo>
                  <a:lnTo>
                    <a:pt x="4432" y="63601"/>
                  </a:lnTo>
                  <a:lnTo>
                    <a:pt x="63" y="66916"/>
                  </a:lnTo>
                  <a:lnTo>
                    <a:pt x="50" y="75120"/>
                  </a:lnTo>
                  <a:lnTo>
                    <a:pt x="4356" y="78486"/>
                  </a:lnTo>
                  <a:lnTo>
                    <a:pt x="14998" y="78511"/>
                  </a:lnTo>
                  <a:lnTo>
                    <a:pt x="19367" y="75171"/>
                  </a:lnTo>
                  <a:lnTo>
                    <a:pt x="19392" y="66979"/>
                  </a:lnTo>
                  <a:close/>
                </a:path>
                <a:path w="461010" h="143509">
                  <a:moveTo>
                    <a:pt x="46913" y="88341"/>
                  </a:moveTo>
                  <a:lnTo>
                    <a:pt x="42570" y="84963"/>
                  </a:lnTo>
                  <a:lnTo>
                    <a:pt x="37261" y="84963"/>
                  </a:lnTo>
                  <a:lnTo>
                    <a:pt x="31953" y="84950"/>
                  </a:lnTo>
                  <a:lnTo>
                    <a:pt x="27609" y="88277"/>
                  </a:lnTo>
                  <a:lnTo>
                    <a:pt x="27584" y="96469"/>
                  </a:lnTo>
                  <a:lnTo>
                    <a:pt x="31902" y="99822"/>
                  </a:lnTo>
                  <a:lnTo>
                    <a:pt x="42519" y="99834"/>
                  </a:lnTo>
                  <a:lnTo>
                    <a:pt x="46875" y="96507"/>
                  </a:lnTo>
                  <a:lnTo>
                    <a:pt x="46913" y="88341"/>
                  </a:lnTo>
                  <a:close/>
                </a:path>
                <a:path w="461010" h="143509">
                  <a:moveTo>
                    <a:pt x="46964" y="67056"/>
                  </a:moveTo>
                  <a:lnTo>
                    <a:pt x="42633" y="63703"/>
                  </a:lnTo>
                  <a:lnTo>
                    <a:pt x="37325" y="63677"/>
                  </a:lnTo>
                  <a:lnTo>
                    <a:pt x="31991" y="63677"/>
                  </a:lnTo>
                  <a:lnTo>
                    <a:pt x="27673" y="66992"/>
                  </a:lnTo>
                  <a:lnTo>
                    <a:pt x="27647" y="75196"/>
                  </a:lnTo>
                  <a:lnTo>
                    <a:pt x="31978" y="78574"/>
                  </a:lnTo>
                  <a:lnTo>
                    <a:pt x="42595" y="78600"/>
                  </a:lnTo>
                  <a:lnTo>
                    <a:pt x="46939" y="75260"/>
                  </a:lnTo>
                  <a:lnTo>
                    <a:pt x="46964" y="67056"/>
                  </a:lnTo>
                  <a:close/>
                </a:path>
                <a:path w="461010" h="143509">
                  <a:moveTo>
                    <a:pt x="47040" y="45808"/>
                  </a:moveTo>
                  <a:lnTo>
                    <a:pt x="42697" y="42430"/>
                  </a:lnTo>
                  <a:lnTo>
                    <a:pt x="37388" y="42405"/>
                  </a:lnTo>
                  <a:lnTo>
                    <a:pt x="32080" y="42379"/>
                  </a:lnTo>
                  <a:lnTo>
                    <a:pt x="27736" y="45745"/>
                  </a:lnTo>
                  <a:lnTo>
                    <a:pt x="27711" y="53911"/>
                  </a:lnTo>
                  <a:lnTo>
                    <a:pt x="32042" y="57277"/>
                  </a:lnTo>
                  <a:lnTo>
                    <a:pt x="42659" y="57327"/>
                  </a:lnTo>
                  <a:lnTo>
                    <a:pt x="47015" y="53962"/>
                  </a:lnTo>
                  <a:lnTo>
                    <a:pt x="47040" y="45808"/>
                  </a:lnTo>
                  <a:close/>
                </a:path>
                <a:path w="461010" h="143509">
                  <a:moveTo>
                    <a:pt x="74485" y="88404"/>
                  </a:moveTo>
                  <a:lnTo>
                    <a:pt x="70154" y="85051"/>
                  </a:lnTo>
                  <a:lnTo>
                    <a:pt x="64846" y="85051"/>
                  </a:lnTo>
                  <a:lnTo>
                    <a:pt x="59537" y="85026"/>
                  </a:lnTo>
                  <a:lnTo>
                    <a:pt x="55194" y="88366"/>
                  </a:lnTo>
                  <a:lnTo>
                    <a:pt x="55156" y="96520"/>
                  </a:lnTo>
                  <a:lnTo>
                    <a:pt x="59474" y="99898"/>
                  </a:lnTo>
                  <a:lnTo>
                    <a:pt x="70116" y="99923"/>
                  </a:lnTo>
                  <a:lnTo>
                    <a:pt x="74460" y="96583"/>
                  </a:lnTo>
                  <a:lnTo>
                    <a:pt x="74485" y="88404"/>
                  </a:lnTo>
                  <a:close/>
                </a:path>
                <a:path w="461010" h="143509">
                  <a:moveTo>
                    <a:pt x="74561" y="67132"/>
                  </a:moveTo>
                  <a:lnTo>
                    <a:pt x="70218" y="63779"/>
                  </a:lnTo>
                  <a:lnTo>
                    <a:pt x="64909" y="63754"/>
                  </a:lnTo>
                  <a:lnTo>
                    <a:pt x="59601" y="63741"/>
                  </a:lnTo>
                  <a:lnTo>
                    <a:pt x="55257" y="67068"/>
                  </a:lnTo>
                  <a:lnTo>
                    <a:pt x="55232" y="75272"/>
                  </a:lnTo>
                  <a:lnTo>
                    <a:pt x="59563" y="78625"/>
                  </a:lnTo>
                  <a:lnTo>
                    <a:pt x="70180" y="78676"/>
                  </a:lnTo>
                  <a:lnTo>
                    <a:pt x="74536" y="75336"/>
                  </a:lnTo>
                  <a:lnTo>
                    <a:pt x="74561" y="67132"/>
                  </a:lnTo>
                  <a:close/>
                </a:path>
                <a:path w="461010" h="143509">
                  <a:moveTo>
                    <a:pt x="74599" y="45897"/>
                  </a:moveTo>
                  <a:lnTo>
                    <a:pt x="70269" y="42519"/>
                  </a:lnTo>
                  <a:lnTo>
                    <a:pt x="64960" y="42519"/>
                  </a:lnTo>
                  <a:lnTo>
                    <a:pt x="59651" y="42481"/>
                  </a:lnTo>
                  <a:lnTo>
                    <a:pt x="55308" y="45834"/>
                  </a:lnTo>
                  <a:lnTo>
                    <a:pt x="55283" y="54000"/>
                  </a:lnTo>
                  <a:lnTo>
                    <a:pt x="59613" y="57365"/>
                  </a:lnTo>
                  <a:lnTo>
                    <a:pt x="70231" y="57416"/>
                  </a:lnTo>
                  <a:lnTo>
                    <a:pt x="74574" y="54051"/>
                  </a:lnTo>
                  <a:lnTo>
                    <a:pt x="74599" y="45897"/>
                  </a:lnTo>
                  <a:close/>
                </a:path>
                <a:path w="461010" h="143509">
                  <a:moveTo>
                    <a:pt x="74676" y="24574"/>
                  </a:moveTo>
                  <a:lnTo>
                    <a:pt x="70332" y="21221"/>
                  </a:lnTo>
                  <a:lnTo>
                    <a:pt x="65011" y="21196"/>
                  </a:lnTo>
                  <a:lnTo>
                    <a:pt x="59715" y="21183"/>
                  </a:lnTo>
                  <a:lnTo>
                    <a:pt x="55372" y="24511"/>
                  </a:lnTo>
                  <a:lnTo>
                    <a:pt x="55321" y="32727"/>
                  </a:lnTo>
                  <a:lnTo>
                    <a:pt x="59651" y="36080"/>
                  </a:lnTo>
                  <a:lnTo>
                    <a:pt x="70294" y="36118"/>
                  </a:lnTo>
                  <a:lnTo>
                    <a:pt x="74650" y="32778"/>
                  </a:lnTo>
                  <a:lnTo>
                    <a:pt x="74676" y="24574"/>
                  </a:lnTo>
                  <a:close/>
                </a:path>
                <a:path w="461010" h="143509">
                  <a:moveTo>
                    <a:pt x="102095" y="88506"/>
                  </a:moveTo>
                  <a:lnTo>
                    <a:pt x="97726" y="85128"/>
                  </a:lnTo>
                  <a:lnTo>
                    <a:pt x="92405" y="85128"/>
                  </a:lnTo>
                  <a:lnTo>
                    <a:pt x="87096" y="85102"/>
                  </a:lnTo>
                  <a:lnTo>
                    <a:pt x="82753" y="88442"/>
                  </a:lnTo>
                  <a:lnTo>
                    <a:pt x="82740" y="96608"/>
                  </a:lnTo>
                  <a:lnTo>
                    <a:pt x="87071" y="99974"/>
                  </a:lnTo>
                  <a:lnTo>
                    <a:pt x="97675" y="99999"/>
                  </a:lnTo>
                  <a:lnTo>
                    <a:pt x="102069" y="96659"/>
                  </a:lnTo>
                  <a:lnTo>
                    <a:pt x="102095" y="88506"/>
                  </a:lnTo>
                  <a:close/>
                </a:path>
                <a:path w="461010" h="143509">
                  <a:moveTo>
                    <a:pt x="102133" y="67208"/>
                  </a:moveTo>
                  <a:lnTo>
                    <a:pt x="97790" y="63855"/>
                  </a:lnTo>
                  <a:lnTo>
                    <a:pt x="92481" y="63855"/>
                  </a:lnTo>
                  <a:lnTo>
                    <a:pt x="87172" y="63804"/>
                  </a:lnTo>
                  <a:lnTo>
                    <a:pt x="82804" y="67144"/>
                  </a:lnTo>
                  <a:lnTo>
                    <a:pt x="82778" y="75361"/>
                  </a:lnTo>
                  <a:lnTo>
                    <a:pt x="87134" y="78714"/>
                  </a:lnTo>
                  <a:lnTo>
                    <a:pt x="97739" y="78752"/>
                  </a:lnTo>
                  <a:lnTo>
                    <a:pt x="102108" y="75425"/>
                  </a:lnTo>
                  <a:lnTo>
                    <a:pt x="102133" y="67208"/>
                  </a:lnTo>
                  <a:close/>
                </a:path>
                <a:path w="461010" h="143509">
                  <a:moveTo>
                    <a:pt x="102209" y="45974"/>
                  </a:moveTo>
                  <a:lnTo>
                    <a:pt x="97840" y="42595"/>
                  </a:lnTo>
                  <a:lnTo>
                    <a:pt x="92532" y="42595"/>
                  </a:lnTo>
                  <a:lnTo>
                    <a:pt x="87236" y="42557"/>
                  </a:lnTo>
                  <a:lnTo>
                    <a:pt x="82867" y="45910"/>
                  </a:lnTo>
                  <a:lnTo>
                    <a:pt x="82842" y="54076"/>
                  </a:lnTo>
                  <a:lnTo>
                    <a:pt x="87198" y="57454"/>
                  </a:lnTo>
                  <a:lnTo>
                    <a:pt x="97790" y="57480"/>
                  </a:lnTo>
                  <a:lnTo>
                    <a:pt x="102184" y="54127"/>
                  </a:lnTo>
                  <a:lnTo>
                    <a:pt x="102209" y="45974"/>
                  </a:lnTo>
                  <a:close/>
                </a:path>
                <a:path w="461010" h="143509">
                  <a:moveTo>
                    <a:pt x="102260" y="24663"/>
                  </a:moveTo>
                  <a:lnTo>
                    <a:pt x="97917" y="21310"/>
                  </a:lnTo>
                  <a:lnTo>
                    <a:pt x="92608" y="21285"/>
                  </a:lnTo>
                  <a:lnTo>
                    <a:pt x="87299" y="21272"/>
                  </a:lnTo>
                  <a:lnTo>
                    <a:pt x="82956" y="24625"/>
                  </a:lnTo>
                  <a:lnTo>
                    <a:pt x="82905" y="32804"/>
                  </a:lnTo>
                  <a:lnTo>
                    <a:pt x="87249" y="36169"/>
                  </a:lnTo>
                  <a:lnTo>
                    <a:pt x="97853" y="36195"/>
                  </a:lnTo>
                  <a:lnTo>
                    <a:pt x="102235" y="32867"/>
                  </a:lnTo>
                  <a:lnTo>
                    <a:pt x="102260" y="24663"/>
                  </a:lnTo>
                  <a:close/>
                </a:path>
                <a:path w="461010" h="143509">
                  <a:moveTo>
                    <a:pt x="102311" y="3416"/>
                  </a:moveTo>
                  <a:lnTo>
                    <a:pt x="97955" y="12"/>
                  </a:lnTo>
                  <a:lnTo>
                    <a:pt x="92659" y="0"/>
                  </a:lnTo>
                  <a:lnTo>
                    <a:pt x="87363" y="0"/>
                  </a:lnTo>
                  <a:lnTo>
                    <a:pt x="82994" y="3352"/>
                  </a:lnTo>
                  <a:lnTo>
                    <a:pt x="82969" y="11506"/>
                  </a:lnTo>
                  <a:lnTo>
                    <a:pt x="87312" y="14846"/>
                  </a:lnTo>
                  <a:lnTo>
                    <a:pt x="97917" y="14884"/>
                  </a:lnTo>
                  <a:lnTo>
                    <a:pt x="102285" y="11569"/>
                  </a:lnTo>
                  <a:lnTo>
                    <a:pt x="102311" y="3416"/>
                  </a:lnTo>
                  <a:close/>
                </a:path>
                <a:path w="461010" h="143509">
                  <a:moveTo>
                    <a:pt x="129654" y="88582"/>
                  </a:moveTo>
                  <a:lnTo>
                    <a:pt x="125323" y="85229"/>
                  </a:lnTo>
                  <a:lnTo>
                    <a:pt x="120002" y="85204"/>
                  </a:lnTo>
                  <a:lnTo>
                    <a:pt x="114693" y="85191"/>
                  </a:lnTo>
                  <a:lnTo>
                    <a:pt x="110350" y="88519"/>
                  </a:lnTo>
                  <a:lnTo>
                    <a:pt x="110324" y="96685"/>
                  </a:lnTo>
                  <a:lnTo>
                    <a:pt x="114655" y="100050"/>
                  </a:lnTo>
                  <a:lnTo>
                    <a:pt x="125272" y="100101"/>
                  </a:lnTo>
                  <a:lnTo>
                    <a:pt x="129628" y="96735"/>
                  </a:lnTo>
                  <a:lnTo>
                    <a:pt x="129654" y="88582"/>
                  </a:lnTo>
                  <a:close/>
                </a:path>
                <a:path w="461010" h="143509">
                  <a:moveTo>
                    <a:pt x="129717" y="67297"/>
                  </a:moveTo>
                  <a:lnTo>
                    <a:pt x="125374" y="63944"/>
                  </a:lnTo>
                  <a:lnTo>
                    <a:pt x="120065" y="63919"/>
                  </a:lnTo>
                  <a:lnTo>
                    <a:pt x="114757" y="63893"/>
                  </a:lnTo>
                  <a:lnTo>
                    <a:pt x="110413" y="67233"/>
                  </a:lnTo>
                  <a:lnTo>
                    <a:pt x="110388" y="75438"/>
                  </a:lnTo>
                  <a:lnTo>
                    <a:pt x="114719" y="78790"/>
                  </a:lnTo>
                  <a:lnTo>
                    <a:pt x="125349" y="78828"/>
                  </a:lnTo>
                  <a:lnTo>
                    <a:pt x="129679" y="75488"/>
                  </a:lnTo>
                  <a:lnTo>
                    <a:pt x="129717" y="67297"/>
                  </a:lnTo>
                  <a:close/>
                </a:path>
                <a:path w="461010" h="143509">
                  <a:moveTo>
                    <a:pt x="129768" y="46062"/>
                  </a:moveTo>
                  <a:lnTo>
                    <a:pt x="125476" y="42684"/>
                  </a:lnTo>
                  <a:lnTo>
                    <a:pt x="120129" y="42659"/>
                  </a:lnTo>
                  <a:lnTo>
                    <a:pt x="114820" y="42659"/>
                  </a:lnTo>
                  <a:lnTo>
                    <a:pt x="110477" y="45999"/>
                  </a:lnTo>
                  <a:lnTo>
                    <a:pt x="110426" y="54152"/>
                  </a:lnTo>
                  <a:lnTo>
                    <a:pt x="114757" y="57518"/>
                  </a:lnTo>
                  <a:lnTo>
                    <a:pt x="125399" y="57569"/>
                  </a:lnTo>
                  <a:lnTo>
                    <a:pt x="129743" y="54216"/>
                  </a:lnTo>
                  <a:lnTo>
                    <a:pt x="129768" y="46062"/>
                  </a:lnTo>
                  <a:close/>
                </a:path>
                <a:path w="461010" h="143509">
                  <a:moveTo>
                    <a:pt x="129844" y="24739"/>
                  </a:moveTo>
                  <a:lnTo>
                    <a:pt x="125501" y="21374"/>
                  </a:lnTo>
                  <a:lnTo>
                    <a:pt x="120180" y="21361"/>
                  </a:lnTo>
                  <a:lnTo>
                    <a:pt x="114884" y="21348"/>
                  </a:lnTo>
                  <a:lnTo>
                    <a:pt x="110540" y="24701"/>
                  </a:lnTo>
                  <a:lnTo>
                    <a:pt x="110515" y="32880"/>
                  </a:lnTo>
                  <a:lnTo>
                    <a:pt x="114833" y="36258"/>
                  </a:lnTo>
                  <a:lnTo>
                    <a:pt x="125476" y="36271"/>
                  </a:lnTo>
                  <a:lnTo>
                    <a:pt x="129819" y="32943"/>
                  </a:lnTo>
                  <a:lnTo>
                    <a:pt x="129844" y="24739"/>
                  </a:lnTo>
                  <a:close/>
                </a:path>
                <a:path w="461010" h="143509">
                  <a:moveTo>
                    <a:pt x="157251" y="88671"/>
                  </a:moveTo>
                  <a:lnTo>
                    <a:pt x="152895" y="85305"/>
                  </a:lnTo>
                  <a:lnTo>
                    <a:pt x="147599" y="85267"/>
                  </a:lnTo>
                  <a:lnTo>
                    <a:pt x="142252" y="85267"/>
                  </a:lnTo>
                  <a:lnTo>
                    <a:pt x="137909" y="88607"/>
                  </a:lnTo>
                  <a:lnTo>
                    <a:pt x="137883" y="96761"/>
                  </a:lnTo>
                  <a:lnTo>
                    <a:pt x="142214" y="100139"/>
                  </a:lnTo>
                  <a:lnTo>
                    <a:pt x="152844" y="100177"/>
                  </a:lnTo>
                  <a:lnTo>
                    <a:pt x="157226" y="96824"/>
                  </a:lnTo>
                  <a:lnTo>
                    <a:pt x="157251" y="88671"/>
                  </a:lnTo>
                  <a:close/>
                </a:path>
                <a:path w="461010" h="143509">
                  <a:moveTo>
                    <a:pt x="157302" y="67373"/>
                  </a:moveTo>
                  <a:lnTo>
                    <a:pt x="152958" y="64008"/>
                  </a:lnTo>
                  <a:lnTo>
                    <a:pt x="147650" y="63995"/>
                  </a:lnTo>
                  <a:lnTo>
                    <a:pt x="142316" y="63969"/>
                  </a:lnTo>
                  <a:lnTo>
                    <a:pt x="137972" y="67310"/>
                  </a:lnTo>
                  <a:lnTo>
                    <a:pt x="137947" y="75501"/>
                  </a:lnTo>
                  <a:lnTo>
                    <a:pt x="142278" y="78854"/>
                  </a:lnTo>
                  <a:lnTo>
                    <a:pt x="152908" y="78905"/>
                  </a:lnTo>
                  <a:lnTo>
                    <a:pt x="157251" y="75565"/>
                  </a:lnTo>
                  <a:lnTo>
                    <a:pt x="157302" y="67373"/>
                  </a:lnTo>
                  <a:close/>
                </a:path>
                <a:path w="461010" h="143509">
                  <a:moveTo>
                    <a:pt x="157365" y="46126"/>
                  </a:moveTo>
                  <a:lnTo>
                    <a:pt x="153009" y="42748"/>
                  </a:lnTo>
                  <a:lnTo>
                    <a:pt x="147701" y="42735"/>
                  </a:lnTo>
                  <a:lnTo>
                    <a:pt x="142379" y="42735"/>
                  </a:lnTo>
                  <a:lnTo>
                    <a:pt x="138061" y="46075"/>
                  </a:lnTo>
                  <a:lnTo>
                    <a:pt x="138010" y="54254"/>
                  </a:lnTo>
                  <a:lnTo>
                    <a:pt x="142341" y="57607"/>
                  </a:lnTo>
                  <a:lnTo>
                    <a:pt x="152971" y="57645"/>
                  </a:lnTo>
                  <a:lnTo>
                    <a:pt x="157353" y="54292"/>
                  </a:lnTo>
                  <a:lnTo>
                    <a:pt x="157365" y="46126"/>
                  </a:lnTo>
                  <a:close/>
                </a:path>
                <a:path w="461010" h="143509">
                  <a:moveTo>
                    <a:pt x="184746" y="109994"/>
                  </a:moveTo>
                  <a:lnTo>
                    <a:pt x="180416" y="106629"/>
                  </a:lnTo>
                  <a:lnTo>
                    <a:pt x="175120" y="106591"/>
                  </a:lnTo>
                  <a:lnTo>
                    <a:pt x="169773" y="106591"/>
                  </a:lnTo>
                  <a:lnTo>
                    <a:pt x="165455" y="109931"/>
                  </a:lnTo>
                  <a:lnTo>
                    <a:pt x="165430" y="118110"/>
                  </a:lnTo>
                  <a:lnTo>
                    <a:pt x="169748" y="121462"/>
                  </a:lnTo>
                  <a:lnTo>
                    <a:pt x="180365" y="121513"/>
                  </a:lnTo>
                  <a:lnTo>
                    <a:pt x="184721" y="118173"/>
                  </a:lnTo>
                  <a:lnTo>
                    <a:pt x="184746" y="109994"/>
                  </a:lnTo>
                  <a:close/>
                </a:path>
                <a:path w="461010" h="143509">
                  <a:moveTo>
                    <a:pt x="184797" y="88747"/>
                  </a:moveTo>
                  <a:lnTo>
                    <a:pt x="180479" y="85382"/>
                  </a:lnTo>
                  <a:lnTo>
                    <a:pt x="175183" y="85369"/>
                  </a:lnTo>
                  <a:lnTo>
                    <a:pt x="169849" y="85344"/>
                  </a:lnTo>
                  <a:lnTo>
                    <a:pt x="165519" y="88684"/>
                  </a:lnTo>
                  <a:lnTo>
                    <a:pt x="165468" y="96850"/>
                  </a:lnTo>
                  <a:lnTo>
                    <a:pt x="169799" y="100215"/>
                  </a:lnTo>
                  <a:lnTo>
                    <a:pt x="180428" y="100253"/>
                  </a:lnTo>
                  <a:lnTo>
                    <a:pt x="184797" y="96901"/>
                  </a:lnTo>
                  <a:lnTo>
                    <a:pt x="184797" y="88747"/>
                  </a:lnTo>
                  <a:close/>
                </a:path>
                <a:path w="461010" h="143509">
                  <a:moveTo>
                    <a:pt x="184873" y="67449"/>
                  </a:moveTo>
                  <a:lnTo>
                    <a:pt x="180543" y="64096"/>
                  </a:lnTo>
                  <a:lnTo>
                    <a:pt x="175209" y="64084"/>
                  </a:lnTo>
                  <a:lnTo>
                    <a:pt x="169900" y="64084"/>
                  </a:lnTo>
                  <a:lnTo>
                    <a:pt x="165582" y="67424"/>
                  </a:lnTo>
                  <a:lnTo>
                    <a:pt x="165531" y="75590"/>
                  </a:lnTo>
                  <a:lnTo>
                    <a:pt x="169875" y="78955"/>
                  </a:lnTo>
                  <a:lnTo>
                    <a:pt x="180492" y="78994"/>
                  </a:lnTo>
                  <a:lnTo>
                    <a:pt x="184848" y="75653"/>
                  </a:lnTo>
                  <a:lnTo>
                    <a:pt x="184873" y="67449"/>
                  </a:lnTo>
                  <a:close/>
                </a:path>
                <a:path w="461010" h="143509">
                  <a:moveTo>
                    <a:pt x="184924" y="46202"/>
                  </a:moveTo>
                  <a:lnTo>
                    <a:pt x="180594" y="42824"/>
                  </a:lnTo>
                  <a:lnTo>
                    <a:pt x="175310" y="42799"/>
                  </a:lnTo>
                  <a:lnTo>
                    <a:pt x="169964" y="42799"/>
                  </a:lnTo>
                  <a:lnTo>
                    <a:pt x="165646" y="46139"/>
                  </a:lnTo>
                  <a:lnTo>
                    <a:pt x="165620" y="54317"/>
                  </a:lnTo>
                  <a:lnTo>
                    <a:pt x="169926" y="57683"/>
                  </a:lnTo>
                  <a:lnTo>
                    <a:pt x="180555" y="57721"/>
                  </a:lnTo>
                  <a:lnTo>
                    <a:pt x="184899" y="54368"/>
                  </a:lnTo>
                  <a:lnTo>
                    <a:pt x="184924" y="46202"/>
                  </a:lnTo>
                  <a:close/>
                </a:path>
                <a:path w="461010" h="143509">
                  <a:moveTo>
                    <a:pt x="212267" y="131343"/>
                  </a:moveTo>
                  <a:lnTo>
                    <a:pt x="207937" y="128003"/>
                  </a:lnTo>
                  <a:lnTo>
                    <a:pt x="202603" y="127965"/>
                  </a:lnTo>
                  <a:lnTo>
                    <a:pt x="197307" y="127965"/>
                  </a:lnTo>
                  <a:lnTo>
                    <a:pt x="192938" y="131279"/>
                  </a:lnTo>
                  <a:lnTo>
                    <a:pt x="192913" y="139484"/>
                  </a:lnTo>
                  <a:lnTo>
                    <a:pt x="197269" y="142836"/>
                  </a:lnTo>
                  <a:lnTo>
                    <a:pt x="207886" y="142862"/>
                  </a:lnTo>
                  <a:lnTo>
                    <a:pt x="212242" y="139522"/>
                  </a:lnTo>
                  <a:lnTo>
                    <a:pt x="212267" y="131343"/>
                  </a:lnTo>
                  <a:close/>
                </a:path>
                <a:path w="461010" h="143509">
                  <a:moveTo>
                    <a:pt x="212318" y="110070"/>
                  </a:moveTo>
                  <a:lnTo>
                    <a:pt x="208000" y="106705"/>
                  </a:lnTo>
                  <a:lnTo>
                    <a:pt x="202679" y="106667"/>
                  </a:lnTo>
                  <a:lnTo>
                    <a:pt x="197358" y="106667"/>
                  </a:lnTo>
                  <a:lnTo>
                    <a:pt x="193014" y="110007"/>
                  </a:lnTo>
                  <a:lnTo>
                    <a:pt x="192989" y="118186"/>
                  </a:lnTo>
                  <a:lnTo>
                    <a:pt x="197332" y="121539"/>
                  </a:lnTo>
                  <a:lnTo>
                    <a:pt x="207949" y="121577"/>
                  </a:lnTo>
                  <a:lnTo>
                    <a:pt x="212318" y="118249"/>
                  </a:lnTo>
                  <a:lnTo>
                    <a:pt x="212318" y="110070"/>
                  </a:lnTo>
                  <a:close/>
                </a:path>
                <a:path w="461010" h="143509">
                  <a:moveTo>
                    <a:pt x="212394" y="88823"/>
                  </a:moveTo>
                  <a:lnTo>
                    <a:pt x="208064" y="85458"/>
                  </a:lnTo>
                  <a:lnTo>
                    <a:pt x="202730" y="85445"/>
                  </a:lnTo>
                  <a:lnTo>
                    <a:pt x="197434" y="85432"/>
                  </a:lnTo>
                  <a:lnTo>
                    <a:pt x="193090" y="88760"/>
                  </a:lnTo>
                  <a:lnTo>
                    <a:pt x="193040" y="96926"/>
                  </a:lnTo>
                  <a:lnTo>
                    <a:pt x="197383" y="100304"/>
                  </a:lnTo>
                  <a:lnTo>
                    <a:pt x="208013" y="100342"/>
                  </a:lnTo>
                  <a:lnTo>
                    <a:pt x="212369" y="96989"/>
                  </a:lnTo>
                  <a:lnTo>
                    <a:pt x="212394" y="88823"/>
                  </a:lnTo>
                  <a:close/>
                </a:path>
                <a:path w="461010" h="143509">
                  <a:moveTo>
                    <a:pt x="212445" y="67538"/>
                  </a:moveTo>
                  <a:lnTo>
                    <a:pt x="208127" y="64185"/>
                  </a:lnTo>
                  <a:lnTo>
                    <a:pt x="202806" y="64160"/>
                  </a:lnTo>
                  <a:lnTo>
                    <a:pt x="197485" y="64160"/>
                  </a:lnTo>
                  <a:lnTo>
                    <a:pt x="193141" y="67500"/>
                  </a:lnTo>
                  <a:lnTo>
                    <a:pt x="193116" y="75679"/>
                  </a:lnTo>
                  <a:lnTo>
                    <a:pt x="197459" y="79057"/>
                  </a:lnTo>
                  <a:lnTo>
                    <a:pt x="208076" y="79070"/>
                  </a:lnTo>
                  <a:lnTo>
                    <a:pt x="212420" y="75742"/>
                  </a:lnTo>
                  <a:lnTo>
                    <a:pt x="212445" y="67538"/>
                  </a:lnTo>
                  <a:close/>
                </a:path>
                <a:path w="461010" h="143509">
                  <a:moveTo>
                    <a:pt x="212509" y="46291"/>
                  </a:moveTo>
                  <a:lnTo>
                    <a:pt x="208178" y="42900"/>
                  </a:lnTo>
                  <a:lnTo>
                    <a:pt x="202844" y="42887"/>
                  </a:lnTo>
                  <a:lnTo>
                    <a:pt x="197561" y="42887"/>
                  </a:lnTo>
                  <a:lnTo>
                    <a:pt x="193205" y="46228"/>
                  </a:lnTo>
                  <a:lnTo>
                    <a:pt x="193179" y="54394"/>
                  </a:lnTo>
                  <a:lnTo>
                    <a:pt x="197510" y="57759"/>
                  </a:lnTo>
                  <a:lnTo>
                    <a:pt x="208140" y="57785"/>
                  </a:lnTo>
                  <a:lnTo>
                    <a:pt x="212483" y="54444"/>
                  </a:lnTo>
                  <a:lnTo>
                    <a:pt x="212509" y="46291"/>
                  </a:lnTo>
                  <a:close/>
                </a:path>
                <a:path w="461010" h="143509">
                  <a:moveTo>
                    <a:pt x="267995" y="131495"/>
                  </a:moveTo>
                  <a:lnTo>
                    <a:pt x="263639" y="128143"/>
                  </a:lnTo>
                  <a:lnTo>
                    <a:pt x="258330" y="128143"/>
                  </a:lnTo>
                  <a:lnTo>
                    <a:pt x="253034" y="128130"/>
                  </a:lnTo>
                  <a:lnTo>
                    <a:pt x="248653" y="131445"/>
                  </a:lnTo>
                  <a:lnTo>
                    <a:pt x="248615" y="139636"/>
                  </a:lnTo>
                  <a:lnTo>
                    <a:pt x="252996" y="143002"/>
                  </a:lnTo>
                  <a:lnTo>
                    <a:pt x="263588" y="143014"/>
                  </a:lnTo>
                  <a:lnTo>
                    <a:pt x="267957" y="139687"/>
                  </a:lnTo>
                  <a:lnTo>
                    <a:pt x="267995" y="131495"/>
                  </a:lnTo>
                  <a:close/>
                </a:path>
                <a:path w="461010" h="143509">
                  <a:moveTo>
                    <a:pt x="268058" y="110223"/>
                  </a:moveTo>
                  <a:lnTo>
                    <a:pt x="263690" y="106845"/>
                  </a:lnTo>
                  <a:lnTo>
                    <a:pt x="258406" y="106845"/>
                  </a:lnTo>
                  <a:lnTo>
                    <a:pt x="253085" y="106832"/>
                  </a:lnTo>
                  <a:lnTo>
                    <a:pt x="248716" y="110159"/>
                  </a:lnTo>
                  <a:lnTo>
                    <a:pt x="248678" y="118338"/>
                  </a:lnTo>
                  <a:lnTo>
                    <a:pt x="253060" y="121691"/>
                  </a:lnTo>
                  <a:lnTo>
                    <a:pt x="263639" y="121742"/>
                  </a:lnTo>
                  <a:lnTo>
                    <a:pt x="268020" y="118402"/>
                  </a:lnTo>
                  <a:lnTo>
                    <a:pt x="268058" y="110223"/>
                  </a:lnTo>
                  <a:close/>
                </a:path>
                <a:path w="461010" h="143509">
                  <a:moveTo>
                    <a:pt x="268122" y="88988"/>
                  </a:moveTo>
                  <a:lnTo>
                    <a:pt x="263766" y="85623"/>
                  </a:lnTo>
                  <a:lnTo>
                    <a:pt x="258457" y="85585"/>
                  </a:lnTo>
                  <a:lnTo>
                    <a:pt x="253161" y="85585"/>
                  </a:lnTo>
                  <a:lnTo>
                    <a:pt x="248767" y="88925"/>
                  </a:lnTo>
                  <a:lnTo>
                    <a:pt x="248767" y="97078"/>
                  </a:lnTo>
                  <a:lnTo>
                    <a:pt x="253111" y="100457"/>
                  </a:lnTo>
                  <a:lnTo>
                    <a:pt x="263728" y="100495"/>
                  </a:lnTo>
                  <a:lnTo>
                    <a:pt x="268097" y="97142"/>
                  </a:lnTo>
                  <a:lnTo>
                    <a:pt x="268122" y="88988"/>
                  </a:lnTo>
                  <a:close/>
                </a:path>
                <a:path w="461010" h="143509">
                  <a:moveTo>
                    <a:pt x="268185" y="67691"/>
                  </a:moveTo>
                  <a:lnTo>
                    <a:pt x="263817" y="64338"/>
                  </a:lnTo>
                  <a:lnTo>
                    <a:pt x="258521" y="64312"/>
                  </a:lnTo>
                  <a:lnTo>
                    <a:pt x="253212" y="64287"/>
                  </a:lnTo>
                  <a:lnTo>
                    <a:pt x="248843" y="67627"/>
                  </a:lnTo>
                  <a:lnTo>
                    <a:pt x="248831" y="75831"/>
                  </a:lnTo>
                  <a:lnTo>
                    <a:pt x="253187" y="79184"/>
                  </a:lnTo>
                  <a:lnTo>
                    <a:pt x="263779" y="79235"/>
                  </a:lnTo>
                  <a:lnTo>
                    <a:pt x="268147" y="75895"/>
                  </a:lnTo>
                  <a:lnTo>
                    <a:pt x="268185" y="67691"/>
                  </a:lnTo>
                  <a:close/>
                </a:path>
                <a:path w="461010" h="143509">
                  <a:moveTo>
                    <a:pt x="268236" y="46456"/>
                  </a:moveTo>
                  <a:lnTo>
                    <a:pt x="263893" y="43078"/>
                  </a:lnTo>
                  <a:lnTo>
                    <a:pt x="258584" y="43053"/>
                  </a:lnTo>
                  <a:lnTo>
                    <a:pt x="253276" y="43053"/>
                  </a:lnTo>
                  <a:lnTo>
                    <a:pt x="248907" y="46393"/>
                  </a:lnTo>
                  <a:lnTo>
                    <a:pt x="248869" y="54546"/>
                  </a:lnTo>
                  <a:lnTo>
                    <a:pt x="253238" y="57924"/>
                  </a:lnTo>
                  <a:lnTo>
                    <a:pt x="263817" y="57962"/>
                  </a:lnTo>
                  <a:lnTo>
                    <a:pt x="268211" y="54610"/>
                  </a:lnTo>
                  <a:lnTo>
                    <a:pt x="268236" y="46456"/>
                  </a:lnTo>
                  <a:close/>
                </a:path>
                <a:path w="461010" h="143509">
                  <a:moveTo>
                    <a:pt x="295897" y="110312"/>
                  </a:moveTo>
                  <a:lnTo>
                    <a:pt x="291566" y="106946"/>
                  </a:lnTo>
                  <a:lnTo>
                    <a:pt x="286258" y="106934"/>
                  </a:lnTo>
                  <a:lnTo>
                    <a:pt x="280924" y="106908"/>
                  </a:lnTo>
                  <a:lnTo>
                    <a:pt x="276606" y="110248"/>
                  </a:lnTo>
                  <a:lnTo>
                    <a:pt x="276567" y="118427"/>
                  </a:lnTo>
                  <a:lnTo>
                    <a:pt x="280885" y="121793"/>
                  </a:lnTo>
                  <a:lnTo>
                    <a:pt x="291515" y="121831"/>
                  </a:lnTo>
                  <a:lnTo>
                    <a:pt x="295871" y="118491"/>
                  </a:lnTo>
                  <a:lnTo>
                    <a:pt x="295897" y="110312"/>
                  </a:lnTo>
                  <a:close/>
                </a:path>
                <a:path w="461010" h="143509">
                  <a:moveTo>
                    <a:pt x="295960" y="89065"/>
                  </a:moveTo>
                  <a:lnTo>
                    <a:pt x="291642" y="85686"/>
                  </a:lnTo>
                  <a:lnTo>
                    <a:pt x="286321" y="85686"/>
                  </a:lnTo>
                  <a:lnTo>
                    <a:pt x="281012" y="85661"/>
                  </a:lnTo>
                  <a:lnTo>
                    <a:pt x="276669" y="89001"/>
                  </a:lnTo>
                  <a:lnTo>
                    <a:pt x="276644" y="97180"/>
                  </a:lnTo>
                  <a:lnTo>
                    <a:pt x="280974" y="100533"/>
                  </a:lnTo>
                  <a:lnTo>
                    <a:pt x="291592" y="100584"/>
                  </a:lnTo>
                  <a:lnTo>
                    <a:pt x="295935" y="97218"/>
                  </a:lnTo>
                  <a:lnTo>
                    <a:pt x="295960" y="89065"/>
                  </a:lnTo>
                  <a:close/>
                </a:path>
                <a:path w="461010" h="143509">
                  <a:moveTo>
                    <a:pt x="296037" y="67767"/>
                  </a:moveTo>
                  <a:lnTo>
                    <a:pt x="291693" y="64414"/>
                  </a:lnTo>
                  <a:lnTo>
                    <a:pt x="286372" y="64389"/>
                  </a:lnTo>
                  <a:lnTo>
                    <a:pt x="281076" y="64389"/>
                  </a:lnTo>
                  <a:lnTo>
                    <a:pt x="276733" y="67703"/>
                  </a:lnTo>
                  <a:lnTo>
                    <a:pt x="276682" y="75920"/>
                  </a:lnTo>
                  <a:lnTo>
                    <a:pt x="281012" y="79286"/>
                  </a:lnTo>
                  <a:lnTo>
                    <a:pt x="291642" y="79311"/>
                  </a:lnTo>
                  <a:lnTo>
                    <a:pt x="295986" y="75971"/>
                  </a:lnTo>
                  <a:lnTo>
                    <a:pt x="296037" y="67767"/>
                  </a:lnTo>
                  <a:close/>
                </a:path>
                <a:path w="461010" h="143509">
                  <a:moveTo>
                    <a:pt x="460844" y="25692"/>
                  </a:moveTo>
                  <a:lnTo>
                    <a:pt x="456526" y="22313"/>
                  </a:lnTo>
                  <a:lnTo>
                    <a:pt x="451192" y="22313"/>
                  </a:lnTo>
                  <a:lnTo>
                    <a:pt x="445871" y="22301"/>
                  </a:lnTo>
                  <a:lnTo>
                    <a:pt x="441528" y="25628"/>
                  </a:lnTo>
                  <a:lnTo>
                    <a:pt x="441502" y="33832"/>
                  </a:lnTo>
                  <a:lnTo>
                    <a:pt x="445846" y="37198"/>
                  </a:lnTo>
                  <a:lnTo>
                    <a:pt x="456476" y="37223"/>
                  </a:lnTo>
                  <a:lnTo>
                    <a:pt x="460832" y="33883"/>
                  </a:lnTo>
                  <a:lnTo>
                    <a:pt x="460844" y="25692"/>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06" name="object 106"/>
            <p:cNvPicPr/>
            <p:nvPr/>
          </p:nvPicPr>
          <p:blipFill>
            <a:blip r:embed="rId20" cstate="print"/>
            <a:stretch>
              <a:fillRect/>
            </a:stretch>
          </p:blipFill>
          <p:spPr>
            <a:xfrm>
              <a:off x="3112127" y="1159965"/>
              <a:ext cx="74521" cy="78818"/>
            </a:xfrm>
            <a:prstGeom prst="rect">
              <a:avLst/>
            </a:prstGeom>
          </p:spPr>
        </p:pic>
        <p:sp>
          <p:nvSpPr>
            <p:cNvPr id="107" name="object 107"/>
            <p:cNvSpPr/>
            <p:nvPr/>
          </p:nvSpPr>
          <p:spPr>
            <a:xfrm>
              <a:off x="2091474" y="923086"/>
              <a:ext cx="1149985" cy="464820"/>
            </a:xfrm>
            <a:custGeom>
              <a:avLst/>
              <a:gdLst/>
              <a:ahLst/>
              <a:cxnLst/>
              <a:rect l="l" t="t" r="r" b="b"/>
              <a:pathLst>
                <a:path w="1149985" h="464819">
                  <a:moveTo>
                    <a:pt x="19329" y="301193"/>
                  </a:moveTo>
                  <a:lnTo>
                    <a:pt x="14986" y="297827"/>
                  </a:lnTo>
                  <a:lnTo>
                    <a:pt x="9690" y="297802"/>
                  </a:lnTo>
                  <a:lnTo>
                    <a:pt x="4368" y="297789"/>
                  </a:lnTo>
                  <a:lnTo>
                    <a:pt x="25" y="301142"/>
                  </a:lnTo>
                  <a:lnTo>
                    <a:pt x="0" y="309295"/>
                  </a:lnTo>
                  <a:lnTo>
                    <a:pt x="4343" y="312674"/>
                  </a:lnTo>
                  <a:lnTo>
                    <a:pt x="14947" y="312686"/>
                  </a:lnTo>
                  <a:lnTo>
                    <a:pt x="19304" y="309359"/>
                  </a:lnTo>
                  <a:lnTo>
                    <a:pt x="19329" y="301193"/>
                  </a:lnTo>
                  <a:close/>
                </a:path>
                <a:path w="1149985" h="464819">
                  <a:moveTo>
                    <a:pt x="19380" y="279895"/>
                  </a:moveTo>
                  <a:lnTo>
                    <a:pt x="15049" y="276542"/>
                  </a:lnTo>
                  <a:lnTo>
                    <a:pt x="9753" y="276504"/>
                  </a:lnTo>
                  <a:lnTo>
                    <a:pt x="4432" y="276504"/>
                  </a:lnTo>
                  <a:lnTo>
                    <a:pt x="88" y="279831"/>
                  </a:lnTo>
                  <a:lnTo>
                    <a:pt x="50" y="288048"/>
                  </a:lnTo>
                  <a:lnTo>
                    <a:pt x="4394" y="291401"/>
                  </a:lnTo>
                  <a:lnTo>
                    <a:pt x="14998" y="291439"/>
                  </a:lnTo>
                  <a:lnTo>
                    <a:pt x="19354" y="288099"/>
                  </a:lnTo>
                  <a:lnTo>
                    <a:pt x="19380" y="279895"/>
                  </a:lnTo>
                  <a:close/>
                </a:path>
                <a:path w="1149985" h="464819">
                  <a:moveTo>
                    <a:pt x="19456" y="258635"/>
                  </a:moveTo>
                  <a:lnTo>
                    <a:pt x="15113" y="255244"/>
                  </a:lnTo>
                  <a:lnTo>
                    <a:pt x="9804" y="255231"/>
                  </a:lnTo>
                  <a:lnTo>
                    <a:pt x="4508" y="255219"/>
                  </a:lnTo>
                  <a:lnTo>
                    <a:pt x="139" y="258584"/>
                  </a:lnTo>
                  <a:lnTo>
                    <a:pt x="127" y="266738"/>
                  </a:lnTo>
                  <a:lnTo>
                    <a:pt x="4445" y="270090"/>
                  </a:lnTo>
                  <a:lnTo>
                    <a:pt x="15074" y="270129"/>
                  </a:lnTo>
                  <a:lnTo>
                    <a:pt x="19431" y="266801"/>
                  </a:lnTo>
                  <a:lnTo>
                    <a:pt x="19456" y="258635"/>
                  </a:lnTo>
                  <a:close/>
                </a:path>
                <a:path w="1149985" h="464819">
                  <a:moveTo>
                    <a:pt x="19494" y="237350"/>
                  </a:moveTo>
                  <a:lnTo>
                    <a:pt x="15163" y="233997"/>
                  </a:lnTo>
                  <a:lnTo>
                    <a:pt x="9855" y="233984"/>
                  </a:lnTo>
                  <a:lnTo>
                    <a:pt x="4559" y="233959"/>
                  </a:lnTo>
                  <a:lnTo>
                    <a:pt x="203" y="237299"/>
                  </a:lnTo>
                  <a:lnTo>
                    <a:pt x="177" y="245478"/>
                  </a:lnTo>
                  <a:lnTo>
                    <a:pt x="4495" y="248856"/>
                  </a:lnTo>
                  <a:lnTo>
                    <a:pt x="15125" y="248894"/>
                  </a:lnTo>
                  <a:lnTo>
                    <a:pt x="19469" y="245541"/>
                  </a:lnTo>
                  <a:lnTo>
                    <a:pt x="19494" y="237350"/>
                  </a:lnTo>
                  <a:close/>
                </a:path>
                <a:path w="1149985" h="464819">
                  <a:moveTo>
                    <a:pt x="19558" y="216090"/>
                  </a:moveTo>
                  <a:lnTo>
                    <a:pt x="15227" y="212737"/>
                  </a:lnTo>
                  <a:lnTo>
                    <a:pt x="9931" y="212725"/>
                  </a:lnTo>
                  <a:lnTo>
                    <a:pt x="4597" y="212699"/>
                  </a:lnTo>
                  <a:lnTo>
                    <a:pt x="254" y="216039"/>
                  </a:lnTo>
                  <a:lnTo>
                    <a:pt x="228" y="224231"/>
                  </a:lnTo>
                  <a:lnTo>
                    <a:pt x="4572" y="227584"/>
                  </a:lnTo>
                  <a:lnTo>
                    <a:pt x="15189" y="227609"/>
                  </a:lnTo>
                  <a:lnTo>
                    <a:pt x="19545" y="224282"/>
                  </a:lnTo>
                  <a:lnTo>
                    <a:pt x="19558" y="216090"/>
                  </a:lnTo>
                  <a:close/>
                </a:path>
                <a:path w="1149985" h="464819">
                  <a:moveTo>
                    <a:pt x="19621" y="194818"/>
                  </a:moveTo>
                  <a:lnTo>
                    <a:pt x="15290" y="191452"/>
                  </a:lnTo>
                  <a:lnTo>
                    <a:pt x="9982" y="191427"/>
                  </a:lnTo>
                  <a:lnTo>
                    <a:pt x="4673" y="191427"/>
                  </a:lnTo>
                  <a:lnTo>
                    <a:pt x="304" y="194767"/>
                  </a:lnTo>
                  <a:lnTo>
                    <a:pt x="304" y="202933"/>
                  </a:lnTo>
                  <a:lnTo>
                    <a:pt x="4622" y="206311"/>
                  </a:lnTo>
                  <a:lnTo>
                    <a:pt x="15252" y="206336"/>
                  </a:lnTo>
                  <a:lnTo>
                    <a:pt x="19608" y="202996"/>
                  </a:lnTo>
                  <a:lnTo>
                    <a:pt x="19621" y="194818"/>
                  </a:lnTo>
                  <a:close/>
                </a:path>
                <a:path w="1149985" h="464819">
                  <a:moveTo>
                    <a:pt x="19685" y="173545"/>
                  </a:moveTo>
                  <a:lnTo>
                    <a:pt x="15354" y="170180"/>
                  </a:lnTo>
                  <a:lnTo>
                    <a:pt x="10058" y="170167"/>
                  </a:lnTo>
                  <a:lnTo>
                    <a:pt x="4724" y="170154"/>
                  </a:lnTo>
                  <a:lnTo>
                    <a:pt x="381" y="173494"/>
                  </a:lnTo>
                  <a:lnTo>
                    <a:pt x="355" y="181698"/>
                  </a:lnTo>
                  <a:lnTo>
                    <a:pt x="4699" y="185051"/>
                  </a:lnTo>
                  <a:lnTo>
                    <a:pt x="15316" y="185077"/>
                  </a:lnTo>
                  <a:lnTo>
                    <a:pt x="19659" y="181749"/>
                  </a:lnTo>
                  <a:lnTo>
                    <a:pt x="19685" y="173545"/>
                  </a:lnTo>
                  <a:close/>
                </a:path>
                <a:path w="1149985" h="464819">
                  <a:moveTo>
                    <a:pt x="19748" y="152285"/>
                  </a:moveTo>
                  <a:lnTo>
                    <a:pt x="15430" y="148920"/>
                  </a:lnTo>
                  <a:lnTo>
                    <a:pt x="10109" y="148907"/>
                  </a:lnTo>
                  <a:lnTo>
                    <a:pt x="4800" y="148894"/>
                  </a:lnTo>
                  <a:lnTo>
                    <a:pt x="431" y="152234"/>
                  </a:lnTo>
                  <a:lnTo>
                    <a:pt x="406" y="160388"/>
                  </a:lnTo>
                  <a:lnTo>
                    <a:pt x="4749" y="163779"/>
                  </a:lnTo>
                  <a:lnTo>
                    <a:pt x="15367" y="163817"/>
                  </a:lnTo>
                  <a:lnTo>
                    <a:pt x="19723" y="160451"/>
                  </a:lnTo>
                  <a:lnTo>
                    <a:pt x="19748" y="152285"/>
                  </a:lnTo>
                  <a:close/>
                </a:path>
                <a:path w="1149985" h="464819">
                  <a:moveTo>
                    <a:pt x="19812" y="131013"/>
                  </a:moveTo>
                  <a:lnTo>
                    <a:pt x="15494" y="127647"/>
                  </a:lnTo>
                  <a:lnTo>
                    <a:pt x="10160" y="127635"/>
                  </a:lnTo>
                  <a:lnTo>
                    <a:pt x="4851" y="127622"/>
                  </a:lnTo>
                  <a:lnTo>
                    <a:pt x="508" y="130962"/>
                  </a:lnTo>
                  <a:lnTo>
                    <a:pt x="482" y="139153"/>
                  </a:lnTo>
                  <a:lnTo>
                    <a:pt x="4826" y="142506"/>
                  </a:lnTo>
                  <a:lnTo>
                    <a:pt x="15443" y="142544"/>
                  </a:lnTo>
                  <a:lnTo>
                    <a:pt x="19786" y="139204"/>
                  </a:lnTo>
                  <a:lnTo>
                    <a:pt x="19812" y="131013"/>
                  </a:lnTo>
                  <a:close/>
                </a:path>
                <a:path w="1149985" h="464819">
                  <a:moveTo>
                    <a:pt x="19875" y="109753"/>
                  </a:moveTo>
                  <a:lnTo>
                    <a:pt x="15532" y="106387"/>
                  </a:lnTo>
                  <a:lnTo>
                    <a:pt x="10236" y="106375"/>
                  </a:lnTo>
                  <a:lnTo>
                    <a:pt x="4914" y="106362"/>
                  </a:lnTo>
                  <a:lnTo>
                    <a:pt x="558" y="109702"/>
                  </a:lnTo>
                  <a:lnTo>
                    <a:pt x="533" y="117881"/>
                  </a:lnTo>
                  <a:lnTo>
                    <a:pt x="4876" y="121246"/>
                  </a:lnTo>
                  <a:lnTo>
                    <a:pt x="15494" y="121272"/>
                  </a:lnTo>
                  <a:lnTo>
                    <a:pt x="19850" y="117944"/>
                  </a:lnTo>
                  <a:lnTo>
                    <a:pt x="19875" y="109753"/>
                  </a:lnTo>
                  <a:close/>
                </a:path>
                <a:path w="1149985" h="464819">
                  <a:moveTo>
                    <a:pt x="19939" y="88480"/>
                  </a:moveTo>
                  <a:lnTo>
                    <a:pt x="15608" y="85115"/>
                  </a:lnTo>
                  <a:lnTo>
                    <a:pt x="10287" y="85102"/>
                  </a:lnTo>
                  <a:lnTo>
                    <a:pt x="4978" y="85090"/>
                  </a:lnTo>
                  <a:lnTo>
                    <a:pt x="622" y="88430"/>
                  </a:lnTo>
                  <a:lnTo>
                    <a:pt x="596" y="96608"/>
                  </a:lnTo>
                  <a:lnTo>
                    <a:pt x="4940" y="99961"/>
                  </a:lnTo>
                  <a:lnTo>
                    <a:pt x="15557" y="99987"/>
                  </a:lnTo>
                  <a:lnTo>
                    <a:pt x="19913" y="96672"/>
                  </a:lnTo>
                  <a:lnTo>
                    <a:pt x="19939" y="88480"/>
                  </a:lnTo>
                  <a:close/>
                </a:path>
                <a:path w="1149985" h="464819">
                  <a:moveTo>
                    <a:pt x="20015" y="67208"/>
                  </a:moveTo>
                  <a:lnTo>
                    <a:pt x="15646" y="63842"/>
                  </a:lnTo>
                  <a:lnTo>
                    <a:pt x="10363" y="63830"/>
                  </a:lnTo>
                  <a:lnTo>
                    <a:pt x="5054" y="63804"/>
                  </a:lnTo>
                  <a:lnTo>
                    <a:pt x="685" y="67144"/>
                  </a:lnTo>
                  <a:lnTo>
                    <a:pt x="660" y="75349"/>
                  </a:lnTo>
                  <a:lnTo>
                    <a:pt x="5003" y="78701"/>
                  </a:lnTo>
                  <a:lnTo>
                    <a:pt x="15633" y="78740"/>
                  </a:lnTo>
                  <a:lnTo>
                    <a:pt x="19977" y="75399"/>
                  </a:lnTo>
                  <a:lnTo>
                    <a:pt x="20015" y="67208"/>
                  </a:lnTo>
                  <a:close/>
                </a:path>
                <a:path w="1149985" h="464819">
                  <a:moveTo>
                    <a:pt x="20066" y="45935"/>
                  </a:moveTo>
                  <a:lnTo>
                    <a:pt x="15709" y="42583"/>
                  </a:lnTo>
                  <a:lnTo>
                    <a:pt x="10401" y="42570"/>
                  </a:lnTo>
                  <a:lnTo>
                    <a:pt x="5092" y="42557"/>
                  </a:lnTo>
                  <a:lnTo>
                    <a:pt x="736" y="45885"/>
                  </a:lnTo>
                  <a:lnTo>
                    <a:pt x="711" y="54076"/>
                  </a:lnTo>
                  <a:lnTo>
                    <a:pt x="5054" y="57442"/>
                  </a:lnTo>
                  <a:lnTo>
                    <a:pt x="15659" y="57467"/>
                  </a:lnTo>
                  <a:lnTo>
                    <a:pt x="20027" y="54127"/>
                  </a:lnTo>
                  <a:lnTo>
                    <a:pt x="20066" y="45935"/>
                  </a:lnTo>
                  <a:close/>
                </a:path>
                <a:path w="1149985" h="464819">
                  <a:moveTo>
                    <a:pt x="20104" y="24676"/>
                  </a:moveTo>
                  <a:lnTo>
                    <a:pt x="15786" y="21323"/>
                  </a:lnTo>
                  <a:lnTo>
                    <a:pt x="10464" y="21297"/>
                  </a:lnTo>
                  <a:lnTo>
                    <a:pt x="5168" y="21285"/>
                  </a:lnTo>
                  <a:lnTo>
                    <a:pt x="800" y="24612"/>
                  </a:lnTo>
                  <a:lnTo>
                    <a:pt x="774" y="32804"/>
                  </a:lnTo>
                  <a:lnTo>
                    <a:pt x="5092" y="36169"/>
                  </a:lnTo>
                  <a:lnTo>
                    <a:pt x="15735" y="36207"/>
                  </a:lnTo>
                  <a:lnTo>
                    <a:pt x="20104" y="32867"/>
                  </a:lnTo>
                  <a:lnTo>
                    <a:pt x="20104" y="24676"/>
                  </a:lnTo>
                  <a:close/>
                </a:path>
                <a:path w="1149985" h="464819">
                  <a:moveTo>
                    <a:pt x="20180" y="3403"/>
                  </a:moveTo>
                  <a:lnTo>
                    <a:pt x="15836" y="25"/>
                  </a:lnTo>
                  <a:lnTo>
                    <a:pt x="10528" y="12"/>
                  </a:lnTo>
                  <a:lnTo>
                    <a:pt x="5219" y="0"/>
                  </a:lnTo>
                  <a:lnTo>
                    <a:pt x="850" y="3340"/>
                  </a:lnTo>
                  <a:lnTo>
                    <a:pt x="838" y="11518"/>
                  </a:lnTo>
                  <a:lnTo>
                    <a:pt x="5168" y="14884"/>
                  </a:lnTo>
                  <a:lnTo>
                    <a:pt x="15786" y="14909"/>
                  </a:lnTo>
                  <a:lnTo>
                    <a:pt x="20154" y="11582"/>
                  </a:lnTo>
                  <a:lnTo>
                    <a:pt x="20180" y="3403"/>
                  </a:lnTo>
                  <a:close/>
                </a:path>
                <a:path w="1149985" h="464819">
                  <a:moveTo>
                    <a:pt x="157695" y="131406"/>
                  </a:moveTo>
                  <a:lnTo>
                    <a:pt x="153352" y="128041"/>
                  </a:lnTo>
                  <a:lnTo>
                    <a:pt x="148056" y="128028"/>
                  </a:lnTo>
                  <a:lnTo>
                    <a:pt x="142748" y="128016"/>
                  </a:lnTo>
                  <a:lnTo>
                    <a:pt x="138379" y="131356"/>
                  </a:lnTo>
                  <a:lnTo>
                    <a:pt x="138353" y="139547"/>
                  </a:lnTo>
                  <a:lnTo>
                    <a:pt x="142709" y="142913"/>
                  </a:lnTo>
                  <a:lnTo>
                    <a:pt x="153301" y="142938"/>
                  </a:lnTo>
                  <a:lnTo>
                    <a:pt x="157670" y="139611"/>
                  </a:lnTo>
                  <a:lnTo>
                    <a:pt x="157695" y="131406"/>
                  </a:lnTo>
                  <a:close/>
                </a:path>
                <a:path w="1149985" h="464819">
                  <a:moveTo>
                    <a:pt x="157759" y="110134"/>
                  </a:moveTo>
                  <a:lnTo>
                    <a:pt x="153428" y="106768"/>
                  </a:lnTo>
                  <a:lnTo>
                    <a:pt x="148120" y="106756"/>
                  </a:lnTo>
                  <a:lnTo>
                    <a:pt x="142811" y="106743"/>
                  </a:lnTo>
                  <a:lnTo>
                    <a:pt x="138442" y="110083"/>
                  </a:lnTo>
                  <a:lnTo>
                    <a:pt x="138417" y="118275"/>
                  </a:lnTo>
                  <a:lnTo>
                    <a:pt x="142773" y="121627"/>
                  </a:lnTo>
                  <a:lnTo>
                    <a:pt x="153377" y="121666"/>
                  </a:lnTo>
                  <a:lnTo>
                    <a:pt x="157746" y="118325"/>
                  </a:lnTo>
                  <a:lnTo>
                    <a:pt x="157759" y="110134"/>
                  </a:lnTo>
                  <a:close/>
                </a:path>
                <a:path w="1149985" h="464819">
                  <a:moveTo>
                    <a:pt x="184734" y="322935"/>
                  </a:moveTo>
                  <a:lnTo>
                    <a:pt x="180390" y="319570"/>
                  </a:lnTo>
                  <a:lnTo>
                    <a:pt x="175094" y="319557"/>
                  </a:lnTo>
                  <a:lnTo>
                    <a:pt x="169773" y="319544"/>
                  </a:lnTo>
                  <a:lnTo>
                    <a:pt x="165430" y="322872"/>
                  </a:lnTo>
                  <a:lnTo>
                    <a:pt x="165404" y="331050"/>
                  </a:lnTo>
                  <a:lnTo>
                    <a:pt x="169722" y="334429"/>
                  </a:lnTo>
                  <a:lnTo>
                    <a:pt x="180352" y="334467"/>
                  </a:lnTo>
                  <a:lnTo>
                    <a:pt x="184708" y="331114"/>
                  </a:lnTo>
                  <a:lnTo>
                    <a:pt x="184734" y="322935"/>
                  </a:lnTo>
                  <a:close/>
                </a:path>
                <a:path w="1149985" h="464819">
                  <a:moveTo>
                    <a:pt x="184785" y="301663"/>
                  </a:moveTo>
                  <a:lnTo>
                    <a:pt x="180454" y="298297"/>
                  </a:lnTo>
                  <a:lnTo>
                    <a:pt x="175145" y="298284"/>
                  </a:lnTo>
                  <a:lnTo>
                    <a:pt x="169824" y="298272"/>
                  </a:lnTo>
                  <a:lnTo>
                    <a:pt x="165481" y="301625"/>
                  </a:lnTo>
                  <a:lnTo>
                    <a:pt x="165455" y="309778"/>
                  </a:lnTo>
                  <a:lnTo>
                    <a:pt x="169799" y="313156"/>
                  </a:lnTo>
                  <a:lnTo>
                    <a:pt x="180416" y="313169"/>
                  </a:lnTo>
                  <a:lnTo>
                    <a:pt x="184759" y="309841"/>
                  </a:lnTo>
                  <a:lnTo>
                    <a:pt x="184785" y="301663"/>
                  </a:lnTo>
                  <a:close/>
                </a:path>
                <a:path w="1149985" h="464819">
                  <a:moveTo>
                    <a:pt x="184848" y="280377"/>
                  </a:moveTo>
                  <a:lnTo>
                    <a:pt x="180517" y="276999"/>
                  </a:lnTo>
                  <a:lnTo>
                    <a:pt x="175209" y="276987"/>
                  </a:lnTo>
                  <a:lnTo>
                    <a:pt x="169900" y="276987"/>
                  </a:lnTo>
                  <a:lnTo>
                    <a:pt x="165544" y="280314"/>
                  </a:lnTo>
                  <a:lnTo>
                    <a:pt x="165519" y="288518"/>
                  </a:lnTo>
                  <a:lnTo>
                    <a:pt x="169849" y="291871"/>
                  </a:lnTo>
                  <a:lnTo>
                    <a:pt x="180467" y="291909"/>
                  </a:lnTo>
                  <a:lnTo>
                    <a:pt x="184823" y="288556"/>
                  </a:lnTo>
                  <a:lnTo>
                    <a:pt x="184848" y="280377"/>
                  </a:lnTo>
                  <a:close/>
                </a:path>
                <a:path w="1149985" h="464819">
                  <a:moveTo>
                    <a:pt x="212369" y="301739"/>
                  </a:moveTo>
                  <a:lnTo>
                    <a:pt x="208051" y="298386"/>
                  </a:lnTo>
                  <a:lnTo>
                    <a:pt x="202742" y="298361"/>
                  </a:lnTo>
                  <a:lnTo>
                    <a:pt x="197408" y="298348"/>
                  </a:lnTo>
                  <a:lnTo>
                    <a:pt x="193065" y="301701"/>
                  </a:lnTo>
                  <a:lnTo>
                    <a:pt x="193040" y="309854"/>
                  </a:lnTo>
                  <a:lnTo>
                    <a:pt x="197358" y="313232"/>
                  </a:lnTo>
                  <a:lnTo>
                    <a:pt x="207987" y="313258"/>
                  </a:lnTo>
                  <a:lnTo>
                    <a:pt x="212344" y="309918"/>
                  </a:lnTo>
                  <a:lnTo>
                    <a:pt x="212369" y="301739"/>
                  </a:lnTo>
                  <a:close/>
                </a:path>
                <a:path w="1149985" h="464819">
                  <a:moveTo>
                    <a:pt x="212432" y="280454"/>
                  </a:moveTo>
                  <a:lnTo>
                    <a:pt x="208114" y="277063"/>
                  </a:lnTo>
                  <a:lnTo>
                    <a:pt x="202819" y="277050"/>
                  </a:lnTo>
                  <a:lnTo>
                    <a:pt x="197485" y="277050"/>
                  </a:lnTo>
                  <a:lnTo>
                    <a:pt x="193116" y="280390"/>
                  </a:lnTo>
                  <a:lnTo>
                    <a:pt x="193116" y="288594"/>
                  </a:lnTo>
                  <a:lnTo>
                    <a:pt x="197434" y="291947"/>
                  </a:lnTo>
                  <a:lnTo>
                    <a:pt x="208064" y="291985"/>
                  </a:lnTo>
                  <a:lnTo>
                    <a:pt x="212407" y="288632"/>
                  </a:lnTo>
                  <a:lnTo>
                    <a:pt x="212432" y="280454"/>
                  </a:lnTo>
                  <a:close/>
                </a:path>
                <a:path w="1149985" h="464819">
                  <a:moveTo>
                    <a:pt x="212496" y="259181"/>
                  </a:moveTo>
                  <a:lnTo>
                    <a:pt x="208165" y="255816"/>
                  </a:lnTo>
                  <a:lnTo>
                    <a:pt x="202869" y="255790"/>
                  </a:lnTo>
                  <a:lnTo>
                    <a:pt x="197535" y="255778"/>
                  </a:lnTo>
                  <a:lnTo>
                    <a:pt x="193192" y="259130"/>
                  </a:lnTo>
                  <a:lnTo>
                    <a:pt x="193141" y="267284"/>
                  </a:lnTo>
                  <a:lnTo>
                    <a:pt x="197485" y="270637"/>
                  </a:lnTo>
                  <a:lnTo>
                    <a:pt x="208114" y="270662"/>
                  </a:lnTo>
                  <a:lnTo>
                    <a:pt x="212471" y="267335"/>
                  </a:lnTo>
                  <a:lnTo>
                    <a:pt x="212496" y="259181"/>
                  </a:lnTo>
                  <a:close/>
                </a:path>
                <a:path w="1149985" h="464819">
                  <a:moveTo>
                    <a:pt x="708647" y="366953"/>
                  </a:moveTo>
                  <a:lnTo>
                    <a:pt x="704303" y="363601"/>
                  </a:lnTo>
                  <a:lnTo>
                    <a:pt x="698995" y="363575"/>
                  </a:lnTo>
                  <a:lnTo>
                    <a:pt x="693686" y="363562"/>
                  </a:lnTo>
                  <a:lnTo>
                    <a:pt x="689330" y="366915"/>
                  </a:lnTo>
                  <a:lnTo>
                    <a:pt x="689330" y="375094"/>
                  </a:lnTo>
                  <a:lnTo>
                    <a:pt x="693661" y="378447"/>
                  </a:lnTo>
                  <a:lnTo>
                    <a:pt x="704253" y="378472"/>
                  </a:lnTo>
                  <a:lnTo>
                    <a:pt x="708634" y="375132"/>
                  </a:lnTo>
                  <a:lnTo>
                    <a:pt x="708647" y="366953"/>
                  </a:lnTo>
                  <a:close/>
                </a:path>
                <a:path w="1149985" h="464819">
                  <a:moveTo>
                    <a:pt x="708710" y="345706"/>
                  </a:moveTo>
                  <a:lnTo>
                    <a:pt x="704380" y="342341"/>
                  </a:lnTo>
                  <a:lnTo>
                    <a:pt x="699084" y="342328"/>
                  </a:lnTo>
                  <a:lnTo>
                    <a:pt x="693762" y="342303"/>
                  </a:lnTo>
                  <a:lnTo>
                    <a:pt x="689406" y="345643"/>
                  </a:lnTo>
                  <a:lnTo>
                    <a:pt x="689381" y="353822"/>
                  </a:lnTo>
                  <a:lnTo>
                    <a:pt x="693712" y="357187"/>
                  </a:lnTo>
                  <a:lnTo>
                    <a:pt x="704329" y="357212"/>
                  </a:lnTo>
                  <a:lnTo>
                    <a:pt x="708698" y="353872"/>
                  </a:lnTo>
                  <a:lnTo>
                    <a:pt x="708710" y="345706"/>
                  </a:lnTo>
                  <a:close/>
                </a:path>
                <a:path w="1149985" h="464819">
                  <a:moveTo>
                    <a:pt x="708774" y="324421"/>
                  </a:moveTo>
                  <a:lnTo>
                    <a:pt x="704443" y="321056"/>
                  </a:lnTo>
                  <a:lnTo>
                    <a:pt x="699147" y="321043"/>
                  </a:lnTo>
                  <a:lnTo>
                    <a:pt x="693801" y="321043"/>
                  </a:lnTo>
                  <a:lnTo>
                    <a:pt x="689457" y="324383"/>
                  </a:lnTo>
                  <a:lnTo>
                    <a:pt x="689432" y="332549"/>
                  </a:lnTo>
                  <a:lnTo>
                    <a:pt x="693775" y="335927"/>
                  </a:lnTo>
                  <a:lnTo>
                    <a:pt x="704380" y="335953"/>
                  </a:lnTo>
                  <a:lnTo>
                    <a:pt x="708761" y="332613"/>
                  </a:lnTo>
                  <a:lnTo>
                    <a:pt x="708774" y="324421"/>
                  </a:lnTo>
                  <a:close/>
                </a:path>
                <a:path w="1149985" h="464819">
                  <a:moveTo>
                    <a:pt x="708850" y="303174"/>
                  </a:moveTo>
                  <a:lnTo>
                    <a:pt x="704507" y="299796"/>
                  </a:lnTo>
                  <a:lnTo>
                    <a:pt x="699211" y="299770"/>
                  </a:lnTo>
                  <a:lnTo>
                    <a:pt x="693902" y="299770"/>
                  </a:lnTo>
                  <a:lnTo>
                    <a:pt x="689533" y="303110"/>
                  </a:lnTo>
                  <a:lnTo>
                    <a:pt x="689508" y="311302"/>
                  </a:lnTo>
                  <a:lnTo>
                    <a:pt x="693826" y="314655"/>
                  </a:lnTo>
                  <a:lnTo>
                    <a:pt x="704456" y="314667"/>
                  </a:lnTo>
                  <a:lnTo>
                    <a:pt x="708812" y="311340"/>
                  </a:lnTo>
                  <a:lnTo>
                    <a:pt x="708850" y="303174"/>
                  </a:lnTo>
                  <a:close/>
                </a:path>
                <a:path w="1149985" h="464819">
                  <a:moveTo>
                    <a:pt x="736244" y="367030"/>
                  </a:moveTo>
                  <a:lnTo>
                    <a:pt x="731913" y="363664"/>
                  </a:lnTo>
                  <a:lnTo>
                    <a:pt x="726605" y="363651"/>
                  </a:lnTo>
                  <a:lnTo>
                    <a:pt x="721283" y="363626"/>
                  </a:lnTo>
                  <a:lnTo>
                    <a:pt x="716927" y="366991"/>
                  </a:lnTo>
                  <a:lnTo>
                    <a:pt x="716915" y="375170"/>
                  </a:lnTo>
                  <a:lnTo>
                    <a:pt x="721233" y="378523"/>
                  </a:lnTo>
                  <a:lnTo>
                    <a:pt x="731862" y="378548"/>
                  </a:lnTo>
                  <a:lnTo>
                    <a:pt x="736219" y="375208"/>
                  </a:lnTo>
                  <a:lnTo>
                    <a:pt x="736244" y="367030"/>
                  </a:lnTo>
                  <a:close/>
                </a:path>
                <a:path w="1149985" h="464819">
                  <a:moveTo>
                    <a:pt x="736422" y="303250"/>
                  </a:moveTo>
                  <a:lnTo>
                    <a:pt x="732091" y="299872"/>
                  </a:lnTo>
                  <a:lnTo>
                    <a:pt x="726795" y="299847"/>
                  </a:lnTo>
                  <a:lnTo>
                    <a:pt x="721461" y="299847"/>
                  </a:lnTo>
                  <a:lnTo>
                    <a:pt x="717143" y="303187"/>
                  </a:lnTo>
                  <a:lnTo>
                    <a:pt x="717092" y="311353"/>
                  </a:lnTo>
                  <a:lnTo>
                    <a:pt x="721423" y="314718"/>
                  </a:lnTo>
                  <a:lnTo>
                    <a:pt x="732053" y="314744"/>
                  </a:lnTo>
                  <a:lnTo>
                    <a:pt x="736396" y="311429"/>
                  </a:lnTo>
                  <a:lnTo>
                    <a:pt x="736422" y="303250"/>
                  </a:lnTo>
                  <a:close/>
                </a:path>
                <a:path w="1149985" h="464819">
                  <a:moveTo>
                    <a:pt x="736498" y="281940"/>
                  </a:moveTo>
                  <a:lnTo>
                    <a:pt x="732155" y="278574"/>
                  </a:lnTo>
                  <a:lnTo>
                    <a:pt x="726859" y="278561"/>
                  </a:lnTo>
                  <a:lnTo>
                    <a:pt x="721512" y="278549"/>
                  </a:lnTo>
                  <a:lnTo>
                    <a:pt x="717169" y="281876"/>
                  </a:lnTo>
                  <a:lnTo>
                    <a:pt x="717143" y="290080"/>
                  </a:lnTo>
                  <a:lnTo>
                    <a:pt x="721487" y="293433"/>
                  </a:lnTo>
                  <a:lnTo>
                    <a:pt x="732116" y="293471"/>
                  </a:lnTo>
                  <a:lnTo>
                    <a:pt x="736473" y="290144"/>
                  </a:lnTo>
                  <a:lnTo>
                    <a:pt x="736498" y="281940"/>
                  </a:lnTo>
                  <a:close/>
                </a:path>
                <a:path w="1149985" h="464819">
                  <a:moveTo>
                    <a:pt x="763828" y="367118"/>
                  </a:moveTo>
                  <a:lnTo>
                    <a:pt x="759498" y="363753"/>
                  </a:lnTo>
                  <a:lnTo>
                    <a:pt x="754176" y="363740"/>
                  </a:lnTo>
                  <a:lnTo>
                    <a:pt x="748880" y="363715"/>
                  </a:lnTo>
                  <a:lnTo>
                    <a:pt x="744524" y="367080"/>
                  </a:lnTo>
                  <a:lnTo>
                    <a:pt x="744499" y="375259"/>
                  </a:lnTo>
                  <a:lnTo>
                    <a:pt x="748830" y="378612"/>
                  </a:lnTo>
                  <a:lnTo>
                    <a:pt x="759447" y="378625"/>
                  </a:lnTo>
                  <a:lnTo>
                    <a:pt x="763803" y="375297"/>
                  </a:lnTo>
                  <a:lnTo>
                    <a:pt x="763828" y="367118"/>
                  </a:lnTo>
                  <a:close/>
                </a:path>
                <a:path w="1149985" h="464819">
                  <a:moveTo>
                    <a:pt x="764057" y="282016"/>
                  </a:moveTo>
                  <a:lnTo>
                    <a:pt x="759726" y="278663"/>
                  </a:lnTo>
                  <a:lnTo>
                    <a:pt x="754418" y="278638"/>
                  </a:lnTo>
                  <a:lnTo>
                    <a:pt x="749109" y="278625"/>
                  </a:lnTo>
                  <a:lnTo>
                    <a:pt x="744766" y="281952"/>
                  </a:lnTo>
                  <a:lnTo>
                    <a:pt x="744740" y="290156"/>
                  </a:lnTo>
                  <a:lnTo>
                    <a:pt x="749071" y="293509"/>
                  </a:lnTo>
                  <a:lnTo>
                    <a:pt x="754367" y="293560"/>
                  </a:lnTo>
                  <a:lnTo>
                    <a:pt x="759688" y="293560"/>
                  </a:lnTo>
                  <a:lnTo>
                    <a:pt x="764006" y="290220"/>
                  </a:lnTo>
                  <a:lnTo>
                    <a:pt x="764057" y="282016"/>
                  </a:lnTo>
                  <a:close/>
                </a:path>
                <a:path w="1149985" h="464819">
                  <a:moveTo>
                    <a:pt x="764133" y="260781"/>
                  </a:moveTo>
                  <a:lnTo>
                    <a:pt x="759790" y="257378"/>
                  </a:lnTo>
                  <a:lnTo>
                    <a:pt x="754494" y="257378"/>
                  </a:lnTo>
                  <a:lnTo>
                    <a:pt x="749173" y="257352"/>
                  </a:lnTo>
                  <a:lnTo>
                    <a:pt x="744842" y="260718"/>
                  </a:lnTo>
                  <a:lnTo>
                    <a:pt x="744791" y="268871"/>
                  </a:lnTo>
                  <a:lnTo>
                    <a:pt x="749122" y="272211"/>
                  </a:lnTo>
                  <a:lnTo>
                    <a:pt x="759752" y="272249"/>
                  </a:lnTo>
                  <a:lnTo>
                    <a:pt x="764108" y="268922"/>
                  </a:lnTo>
                  <a:lnTo>
                    <a:pt x="764133" y="260781"/>
                  </a:lnTo>
                  <a:close/>
                </a:path>
                <a:path w="1149985" h="464819">
                  <a:moveTo>
                    <a:pt x="791413" y="367195"/>
                  </a:moveTo>
                  <a:lnTo>
                    <a:pt x="787095" y="363816"/>
                  </a:lnTo>
                  <a:lnTo>
                    <a:pt x="781761" y="363816"/>
                  </a:lnTo>
                  <a:lnTo>
                    <a:pt x="776452" y="363804"/>
                  </a:lnTo>
                  <a:lnTo>
                    <a:pt x="772109" y="367131"/>
                  </a:lnTo>
                  <a:lnTo>
                    <a:pt x="772071" y="375335"/>
                  </a:lnTo>
                  <a:lnTo>
                    <a:pt x="776427" y="378688"/>
                  </a:lnTo>
                  <a:lnTo>
                    <a:pt x="787044" y="378701"/>
                  </a:lnTo>
                  <a:lnTo>
                    <a:pt x="791387" y="375373"/>
                  </a:lnTo>
                  <a:lnTo>
                    <a:pt x="791413" y="367195"/>
                  </a:lnTo>
                  <a:close/>
                </a:path>
                <a:path w="1149985" h="464819">
                  <a:moveTo>
                    <a:pt x="791705" y="260845"/>
                  </a:moveTo>
                  <a:lnTo>
                    <a:pt x="787400" y="257454"/>
                  </a:lnTo>
                  <a:lnTo>
                    <a:pt x="782066" y="257454"/>
                  </a:lnTo>
                  <a:lnTo>
                    <a:pt x="776757" y="257429"/>
                  </a:lnTo>
                  <a:lnTo>
                    <a:pt x="772414" y="260794"/>
                  </a:lnTo>
                  <a:lnTo>
                    <a:pt x="772388" y="268935"/>
                  </a:lnTo>
                  <a:lnTo>
                    <a:pt x="776706" y="272288"/>
                  </a:lnTo>
                  <a:lnTo>
                    <a:pt x="787336" y="272326"/>
                  </a:lnTo>
                  <a:lnTo>
                    <a:pt x="791679" y="268998"/>
                  </a:lnTo>
                  <a:lnTo>
                    <a:pt x="791705" y="260845"/>
                  </a:lnTo>
                  <a:close/>
                </a:path>
                <a:path w="1149985" h="464819">
                  <a:moveTo>
                    <a:pt x="818997" y="367271"/>
                  </a:moveTo>
                  <a:lnTo>
                    <a:pt x="814654" y="363893"/>
                  </a:lnTo>
                  <a:lnTo>
                    <a:pt x="809345" y="363893"/>
                  </a:lnTo>
                  <a:lnTo>
                    <a:pt x="804049" y="363880"/>
                  </a:lnTo>
                  <a:lnTo>
                    <a:pt x="799668" y="367207"/>
                  </a:lnTo>
                  <a:lnTo>
                    <a:pt x="799655" y="375386"/>
                  </a:lnTo>
                  <a:lnTo>
                    <a:pt x="803973" y="378764"/>
                  </a:lnTo>
                  <a:lnTo>
                    <a:pt x="814603" y="378790"/>
                  </a:lnTo>
                  <a:lnTo>
                    <a:pt x="818984" y="375450"/>
                  </a:lnTo>
                  <a:lnTo>
                    <a:pt x="818997" y="367271"/>
                  </a:lnTo>
                  <a:close/>
                </a:path>
                <a:path w="1149985" h="464819">
                  <a:moveTo>
                    <a:pt x="819353" y="239649"/>
                  </a:moveTo>
                  <a:lnTo>
                    <a:pt x="814997" y="236283"/>
                  </a:lnTo>
                  <a:lnTo>
                    <a:pt x="809688" y="236270"/>
                  </a:lnTo>
                  <a:lnTo>
                    <a:pt x="804405" y="236258"/>
                  </a:lnTo>
                  <a:lnTo>
                    <a:pt x="800023" y="239585"/>
                  </a:lnTo>
                  <a:lnTo>
                    <a:pt x="800011" y="247777"/>
                  </a:lnTo>
                  <a:lnTo>
                    <a:pt x="804354" y="251142"/>
                  </a:lnTo>
                  <a:lnTo>
                    <a:pt x="814959" y="251180"/>
                  </a:lnTo>
                  <a:lnTo>
                    <a:pt x="819353" y="247840"/>
                  </a:lnTo>
                  <a:lnTo>
                    <a:pt x="819353" y="239649"/>
                  </a:lnTo>
                  <a:close/>
                </a:path>
                <a:path w="1149985" h="464819">
                  <a:moveTo>
                    <a:pt x="846569" y="367347"/>
                  </a:moveTo>
                  <a:lnTo>
                    <a:pt x="842251" y="363969"/>
                  </a:lnTo>
                  <a:lnTo>
                    <a:pt x="836930" y="363969"/>
                  </a:lnTo>
                  <a:lnTo>
                    <a:pt x="831596" y="363943"/>
                  </a:lnTo>
                  <a:lnTo>
                    <a:pt x="827278" y="367284"/>
                  </a:lnTo>
                  <a:lnTo>
                    <a:pt x="827239" y="375475"/>
                  </a:lnTo>
                  <a:lnTo>
                    <a:pt x="831570" y="378828"/>
                  </a:lnTo>
                  <a:lnTo>
                    <a:pt x="842213" y="378866"/>
                  </a:lnTo>
                  <a:lnTo>
                    <a:pt x="846556" y="375526"/>
                  </a:lnTo>
                  <a:lnTo>
                    <a:pt x="846569" y="367347"/>
                  </a:lnTo>
                  <a:close/>
                </a:path>
                <a:path w="1149985" h="464819">
                  <a:moveTo>
                    <a:pt x="846874" y="260997"/>
                  </a:moveTo>
                  <a:lnTo>
                    <a:pt x="842543" y="257619"/>
                  </a:lnTo>
                  <a:lnTo>
                    <a:pt x="837234" y="257594"/>
                  </a:lnTo>
                  <a:lnTo>
                    <a:pt x="831926" y="257581"/>
                  </a:lnTo>
                  <a:lnTo>
                    <a:pt x="827570" y="260946"/>
                  </a:lnTo>
                  <a:lnTo>
                    <a:pt x="827544" y="269100"/>
                  </a:lnTo>
                  <a:lnTo>
                    <a:pt x="831875" y="272440"/>
                  </a:lnTo>
                  <a:lnTo>
                    <a:pt x="842505" y="272478"/>
                  </a:lnTo>
                  <a:lnTo>
                    <a:pt x="846848" y="269163"/>
                  </a:lnTo>
                  <a:lnTo>
                    <a:pt x="846874" y="260997"/>
                  </a:lnTo>
                  <a:close/>
                </a:path>
                <a:path w="1149985" h="464819">
                  <a:moveTo>
                    <a:pt x="846924" y="239725"/>
                  </a:moveTo>
                  <a:lnTo>
                    <a:pt x="842632" y="236359"/>
                  </a:lnTo>
                  <a:lnTo>
                    <a:pt x="837298" y="236347"/>
                  </a:lnTo>
                  <a:lnTo>
                    <a:pt x="831989" y="236334"/>
                  </a:lnTo>
                  <a:lnTo>
                    <a:pt x="827620" y="239661"/>
                  </a:lnTo>
                  <a:lnTo>
                    <a:pt x="827620" y="247853"/>
                  </a:lnTo>
                  <a:lnTo>
                    <a:pt x="831938" y="251218"/>
                  </a:lnTo>
                  <a:lnTo>
                    <a:pt x="842581" y="251256"/>
                  </a:lnTo>
                  <a:lnTo>
                    <a:pt x="846924" y="247916"/>
                  </a:lnTo>
                  <a:lnTo>
                    <a:pt x="846924" y="239725"/>
                  </a:lnTo>
                  <a:close/>
                </a:path>
                <a:path w="1149985" h="464819">
                  <a:moveTo>
                    <a:pt x="847102" y="175907"/>
                  </a:moveTo>
                  <a:lnTo>
                    <a:pt x="842797" y="172542"/>
                  </a:lnTo>
                  <a:lnTo>
                    <a:pt x="837476" y="172529"/>
                  </a:lnTo>
                  <a:lnTo>
                    <a:pt x="832154" y="172516"/>
                  </a:lnTo>
                  <a:lnTo>
                    <a:pt x="827798" y="175856"/>
                  </a:lnTo>
                  <a:lnTo>
                    <a:pt x="827786" y="184048"/>
                  </a:lnTo>
                  <a:lnTo>
                    <a:pt x="832116" y="187413"/>
                  </a:lnTo>
                  <a:lnTo>
                    <a:pt x="842746" y="187439"/>
                  </a:lnTo>
                  <a:lnTo>
                    <a:pt x="847090" y="184111"/>
                  </a:lnTo>
                  <a:lnTo>
                    <a:pt x="847102" y="175907"/>
                  </a:lnTo>
                  <a:close/>
                </a:path>
                <a:path w="1149985" h="464819">
                  <a:moveTo>
                    <a:pt x="874115" y="388696"/>
                  </a:moveTo>
                  <a:lnTo>
                    <a:pt x="869759" y="385343"/>
                  </a:lnTo>
                  <a:lnTo>
                    <a:pt x="864463" y="385343"/>
                  </a:lnTo>
                  <a:lnTo>
                    <a:pt x="859129" y="385318"/>
                  </a:lnTo>
                  <a:lnTo>
                    <a:pt x="854773" y="388632"/>
                  </a:lnTo>
                  <a:lnTo>
                    <a:pt x="854760" y="396836"/>
                  </a:lnTo>
                  <a:lnTo>
                    <a:pt x="859104" y="400189"/>
                  </a:lnTo>
                  <a:lnTo>
                    <a:pt x="869721" y="400215"/>
                  </a:lnTo>
                  <a:lnTo>
                    <a:pt x="874077" y="396875"/>
                  </a:lnTo>
                  <a:lnTo>
                    <a:pt x="874115" y="388696"/>
                  </a:lnTo>
                  <a:close/>
                </a:path>
                <a:path w="1149985" h="464819">
                  <a:moveTo>
                    <a:pt x="874128" y="367436"/>
                  </a:moveTo>
                  <a:lnTo>
                    <a:pt x="869810" y="364083"/>
                  </a:lnTo>
                  <a:lnTo>
                    <a:pt x="864501" y="364058"/>
                  </a:lnTo>
                  <a:lnTo>
                    <a:pt x="859167" y="364032"/>
                  </a:lnTo>
                  <a:lnTo>
                    <a:pt x="854824" y="367372"/>
                  </a:lnTo>
                  <a:lnTo>
                    <a:pt x="854811" y="375564"/>
                  </a:lnTo>
                  <a:lnTo>
                    <a:pt x="859142" y="378917"/>
                  </a:lnTo>
                  <a:lnTo>
                    <a:pt x="869759" y="378955"/>
                  </a:lnTo>
                  <a:lnTo>
                    <a:pt x="874128" y="375615"/>
                  </a:lnTo>
                  <a:lnTo>
                    <a:pt x="874128" y="367436"/>
                  </a:lnTo>
                  <a:close/>
                </a:path>
                <a:path w="1149985" h="464819">
                  <a:moveTo>
                    <a:pt x="874407" y="282333"/>
                  </a:moveTo>
                  <a:lnTo>
                    <a:pt x="870038" y="278955"/>
                  </a:lnTo>
                  <a:lnTo>
                    <a:pt x="864755" y="278955"/>
                  </a:lnTo>
                  <a:lnTo>
                    <a:pt x="859421" y="278930"/>
                  </a:lnTo>
                  <a:lnTo>
                    <a:pt x="855078" y="282295"/>
                  </a:lnTo>
                  <a:lnTo>
                    <a:pt x="855052" y="290474"/>
                  </a:lnTo>
                  <a:lnTo>
                    <a:pt x="859383" y="293852"/>
                  </a:lnTo>
                  <a:lnTo>
                    <a:pt x="870013" y="293865"/>
                  </a:lnTo>
                  <a:lnTo>
                    <a:pt x="874382" y="290537"/>
                  </a:lnTo>
                  <a:lnTo>
                    <a:pt x="874407" y="282333"/>
                  </a:lnTo>
                  <a:close/>
                </a:path>
                <a:path w="1149985" h="464819">
                  <a:moveTo>
                    <a:pt x="874458" y="261073"/>
                  </a:moveTo>
                  <a:lnTo>
                    <a:pt x="870115" y="257695"/>
                  </a:lnTo>
                  <a:lnTo>
                    <a:pt x="864806" y="257670"/>
                  </a:lnTo>
                  <a:lnTo>
                    <a:pt x="859485" y="257670"/>
                  </a:lnTo>
                  <a:lnTo>
                    <a:pt x="855141" y="261023"/>
                  </a:lnTo>
                  <a:lnTo>
                    <a:pt x="855116" y="269176"/>
                  </a:lnTo>
                  <a:lnTo>
                    <a:pt x="859447" y="272529"/>
                  </a:lnTo>
                  <a:lnTo>
                    <a:pt x="870064" y="272542"/>
                  </a:lnTo>
                  <a:lnTo>
                    <a:pt x="874433" y="269240"/>
                  </a:lnTo>
                  <a:lnTo>
                    <a:pt x="874458" y="261073"/>
                  </a:lnTo>
                  <a:close/>
                </a:path>
                <a:path w="1149985" h="464819">
                  <a:moveTo>
                    <a:pt x="874623" y="197269"/>
                  </a:moveTo>
                  <a:lnTo>
                    <a:pt x="870292" y="193890"/>
                  </a:lnTo>
                  <a:lnTo>
                    <a:pt x="864997" y="193878"/>
                  </a:lnTo>
                  <a:lnTo>
                    <a:pt x="859675" y="193865"/>
                  </a:lnTo>
                  <a:lnTo>
                    <a:pt x="855306" y="197218"/>
                  </a:lnTo>
                  <a:lnTo>
                    <a:pt x="855306" y="205384"/>
                  </a:lnTo>
                  <a:lnTo>
                    <a:pt x="859637" y="208749"/>
                  </a:lnTo>
                  <a:lnTo>
                    <a:pt x="870254" y="208788"/>
                  </a:lnTo>
                  <a:lnTo>
                    <a:pt x="874623" y="205435"/>
                  </a:lnTo>
                  <a:lnTo>
                    <a:pt x="874623" y="197269"/>
                  </a:lnTo>
                  <a:close/>
                </a:path>
                <a:path w="1149985" h="464819">
                  <a:moveTo>
                    <a:pt x="874687" y="175996"/>
                  </a:moveTo>
                  <a:lnTo>
                    <a:pt x="870369" y="172643"/>
                  </a:lnTo>
                  <a:lnTo>
                    <a:pt x="865060" y="172618"/>
                  </a:lnTo>
                  <a:lnTo>
                    <a:pt x="859739" y="172605"/>
                  </a:lnTo>
                  <a:lnTo>
                    <a:pt x="855383" y="175945"/>
                  </a:lnTo>
                  <a:lnTo>
                    <a:pt x="855357" y="184150"/>
                  </a:lnTo>
                  <a:lnTo>
                    <a:pt x="859701" y="187502"/>
                  </a:lnTo>
                  <a:lnTo>
                    <a:pt x="870318" y="187528"/>
                  </a:lnTo>
                  <a:lnTo>
                    <a:pt x="874674" y="184200"/>
                  </a:lnTo>
                  <a:lnTo>
                    <a:pt x="874687" y="175996"/>
                  </a:lnTo>
                  <a:close/>
                </a:path>
                <a:path w="1149985" h="464819">
                  <a:moveTo>
                    <a:pt x="901611" y="410044"/>
                  </a:moveTo>
                  <a:lnTo>
                    <a:pt x="897280" y="406692"/>
                  </a:lnTo>
                  <a:lnTo>
                    <a:pt x="891984" y="406666"/>
                  </a:lnTo>
                  <a:lnTo>
                    <a:pt x="886637" y="406654"/>
                  </a:lnTo>
                  <a:lnTo>
                    <a:pt x="882319" y="409994"/>
                  </a:lnTo>
                  <a:lnTo>
                    <a:pt x="882294" y="418198"/>
                  </a:lnTo>
                  <a:lnTo>
                    <a:pt x="886612" y="421563"/>
                  </a:lnTo>
                  <a:lnTo>
                    <a:pt x="897242" y="421589"/>
                  </a:lnTo>
                  <a:lnTo>
                    <a:pt x="901598" y="418236"/>
                  </a:lnTo>
                  <a:lnTo>
                    <a:pt x="901611" y="410044"/>
                  </a:lnTo>
                  <a:close/>
                </a:path>
                <a:path w="1149985" h="464819">
                  <a:moveTo>
                    <a:pt x="901649" y="388772"/>
                  </a:moveTo>
                  <a:lnTo>
                    <a:pt x="897331" y="385419"/>
                  </a:lnTo>
                  <a:lnTo>
                    <a:pt x="892009" y="385419"/>
                  </a:lnTo>
                  <a:lnTo>
                    <a:pt x="886701" y="385406"/>
                  </a:lnTo>
                  <a:lnTo>
                    <a:pt x="882383" y="388708"/>
                  </a:lnTo>
                  <a:lnTo>
                    <a:pt x="882332" y="396913"/>
                  </a:lnTo>
                  <a:lnTo>
                    <a:pt x="886650" y="400278"/>
                  </a:lnTo>
                  <a:lnTo>
                    <a:pt x="897293" y="400291"/>
                  </a:lnTo>
                  <a:lnTo>
                    <a:pt x="901649" y="396951"/>
                  </a:lnTo>
                  <a:lnTo>
                    <a:pt x="901649" y="388772"/>
                  </a:lnTo>
                  <a:close/>
                </a:path>
                <a:path w="1149985" h="464819">
                  <a:moveTo>
                    <a:pt x="901966" y="282422"/>
                  </a:moveTo>
                  <a:lnTo>
                    <a:pt x="897636" y="279044"/>
                  </a:lnTo>
                  <a:lnTo>
                    <a:pt x="892340" y="279044"/>
                  </a:lnTo>
                  <a:lnTo>
                    <a:pt x="887006" y="279019"/>
                  </a:lnTo>
                  <a:lnTo>
                    <a:pt x="882662" y="282359"/>
                  </a:lnTo>
                  <a:lnTo>
                    <a:pt x="882662" y="290563"/>
                  </a:lnTo>
                  <a:lnTo>
                    <a:pt x="886968" y="293941"/>
                  </a:lnTo>
                  <a:lnTo>
                    <a:pt x="897597" y="293954"/>
                  </a:lnTo>
                  <a:lnTo>
                    <a:pt x="901941" y="290626"/>
                  </a:lnTo>
                  <a:lnTo>
                    <a:pt x="901966" y="282422"/>
                  </a:lnTo>
                  <a:close/>
                </a:path>
                <a:path w="1149985" h="464819">
                  <a:moveTo>
                    <a:pt x="902042" y="261162"/>
                  </a:moveTo>
                  <a:lnTo>
                    <a:pt x="897724" y="257771"/>
                  </a:lnTo>
                  <a:lnTo>
                    <a:pt x="892390" y="257759"/>
                  </a:lnTo>
                  <a:lnTo>
                    <a:pt x="887069" y="257746"/>
                  </a:lnTo>
                  <a:lnTo>
                    <a:pt x="882738" y="261112"/>
                  </a:lnTo>
                  <a:lnTo>
                    <a:pt x="882713" y="269252"/>
                  </a:lnTo>
                  <a:lnTo>
                    <a:pt x="887044" y="272605"/>
                  </a:lnTo>
                  <a:lnTo>
                    <a:pt x="897648" y="272618"/>
                  </a:lnTo>
                  <a:lnTo>
                    <a:pt x="902004" y="269303"/>
                  </a:lnTo>
                  <a:lnTo>
                    <a:pt x="902042" y="261162"/>
                  </a:lnTo>
                  <a:close/>
                </a:path>
                <a:path w="1149985" h="464819">
                  <a:moveTo>
                    <a:pt x="902144" y="218605"/>
                  </a:moveTo>
                  <a:lnTo>
                    <a:pt x="897826" y="215252"/>
                  </a:lnTo>
                  <a:lnTo>
                    <a:pt x="892505" y="215239"/>
                  </a:lnTo>
                  <a:lnTo>
                    <a:pt x="887196" y="215226"/>
                  </a:lnTo>
                  <a:lnTo>
                    <a:pt x="882865" y="218554"/>
                  </a:lnTo>
                  <a:lnTo>
                    <a:pt x="882840" y="226745"/>
                  </a:lnTo>
                  <a:lnTo>
                    <a:pt x="887145" y="230098"/>
                  </a:lnTo>
                  <a:lnTo>
                    <a:pt x="897775" y="230136"/>
                  </a:lnTo>
                  <a:lnTo>
                    <a:pt x="902119" y="226796"/>
                  </a:lnTo>
                  <a:lnTo>
                    <a:pt x="902144" y="218605"/>
                  </a:lnTo>
                  <a:close/>
                </a:path>
                <a:path w="1149985" h="464819">
                  <a:moveTo>
                    <a:pt x="902208" y="197358"/>
                  </a:moveTo>
                  <a:lnTo>
                    <a:pt x="897890" y="193967"/>
                  </a:lnTo>
                  <a:lnTo>
                    <a:pt x="892556" y="193954"/>
                  </a:lnTo>
                  <a:lnTo>
                    <a:pt x="887260" y="193941"/>
                  </a:lnTo>
                  <a:lnTo>
                    <a:pt x="882904" y="197294"/>
                  </a:lnTo>
                  <a:lnTo>
                    <a:pt x="882891" y="205473"/>
                  </a:lnTo>
                  <a:lnTo>
                    <a:pt x="887222" y="208838"/>
                  </a:lnTo>
                  <a:lnTo>
                    <a:pt x="897839" y="208864"/>
                  </a:lnTo>
                  <a:lnTo>
                    <a:pt x="902208" y="205524"/>
                  </a:lnTo>
                  <a:lnTo>
                    <a:pt x="902208" y="197358"/>
                  </a:lnTo>
                  <a:close/>
                </a:path>
                <a:path w="1149985" h="464819">
                  <a:moveTo>
                    <a:pt x="929081" y="452653"/>
                  </a:moveTo>
                  <a:lnTo>
                    <a:pt x="924737" y="449313"/>
                  </a:lnTo>
                  <a:lnTo>
                    <a:pt x="919403" y="449313"/>
                  </a:lnTo>
                  <a:lnTo>
                    <a:pt x="914120" y="449287"/>
                  </a:lnTo>
                  <a:lnTo>
                    <a:pt x="909751" y="452602"/>
                  </a:lnTo>
                  <a:lnTo>
                    <a:pt x="909726" y="460806"/>
                  </a:lnTo>
                  <a:lnTo>
                    <a:pt x="914069" y="464172"/>
                  </a:lnTo>
                  <a:lnTo>
                    <a:pt x="924699" y="464197"/>
                  </a:lnTo>
                  <a:lnTo>
                    <a:pt x="929030" y="460870"/>
                  </a:lnTo>
                  <a:lnTo>
                    <a:pt x="929081" y="452653"/>
                  </a:lnTo>
                  <a:close/>
                </a:path>
                <a:path w="1149985" h="464819">
                  <a:moveTo>
                    <a:pt x="929170" y="410121"/>
                  </a:moveTo>
                  <a:lnTo>
                    <a:pt x="924852" y="406768"/>
                  </a:lnTo>
                  <a:lnTo>
                    <a:pt x="919518" y="406742"/>
                  </a:lnTo>
                  <a:lnTo>
                    <a:pt x="914222" y="406717"/>
                  </a:lnTo>
                  <a:lnTo>
                    <a:pt x="909866" y="410057"/>
                  </a:lnTo>
                  <a:lnTo>
                    <a:pt x="909840" y="418261"/>
                  </a:lnTo>
                  <a:lnTo>
                    <a:pt x="914184" y="421614"/>
                  </a:lnTo>
                  <a:lnTo>
                    <a:pt x="924814" y="421652"/>
                  </a:lnTo>
                  <a:lnTo>
                    <a:pt x="929170" y="418299"/>
                  </a:lnTo>
                  <a:lnTo>
                    <a:pt x="929170" y="410121"/>
                  </a:lnTo>
                  <a:close/>
                </a:path>
                <a:path w="1149985" h="464819">
                  <a:moveTo>
                    <a:pt x="929551" y="282498"/>
                  </a:moveTo>
                  <a:lnTo>
                    <a:pt x="925220" y="279120"/>
                  </a:lnTo>
                  <a:lnTo>
                    <a:pt x="919899" y="279120"/>
                  </a:lnTo>
                  <a:lnTo>
                    <a:pt x="914590" y="279107"/>
                  </a:lnTo>
                  <a:lnTo>
                    <a:pt x="910234" y="282435"/>
                  </a:lnTo>
                  <a:lnTo>
                    <a:pt x="910209" y="290639"/>
                  </a:lnTo>
                  <a:lnTo>
                    <a:pt x="914552" y="294017"/>
                  </a:lnTo>
                  <a:lnTo>
                    <a:pt x="925182" y="294030"/>
                  </a:lnTo>
                  <a:lnTo>
                    <a:pt x="929525" y="290677"/>
                  </a:lnTo>
                  <a:lnTo>
                    <a:pt x="929551" y="282498"/>
                  </a:lnTo>
                  <a:close/>
                </a:path>
                <a:path w="1149985" h="464819">
                  <a:moveTo>
                    <a:pt x="929627" y="261226"/>
                  </a:moveTo>
                  <a:lnTo>
                    <a:pt x="925309" y="257860"/>
                  </a:lnTo>
                  <a:lnTo>
                    <a:pt x="919949" y="257835"/>
                  </a:lnTo>
                  <a:lnTo>
                    <a:pt x="914679" y="257822"/>
                  </a:lnTo>
                  <a:lnTo>
                    <a:pt x="910310" y="261188"/>
                  </a:lnTo>
                  <a:lnTo>
                    <a:pt x="910285" y="269341"/>
                  </a:lnTo>
                  <a:lnTo>
                    <a:pt x="914615" y="272681"/>
                  </a:lnTo>
                  <a:lnTo>
                    <a:pt x="925245" y="272694"/>
                  </a:lnTo>
                  <a:lnTo>
                    <a:pt x="929589" y="269367"/>
                  </a:lnTo>
                  <a:lnTo>
                    <a:pt x="929627" y="261226"/>
                  </a:lnTo>
                  <a:close/>
                </a:path>
                <a:path w="1149985" h="464819">
                  <a:moveTo>
                    <a:pt x="929728" y="218694"/>
                  </a:moveTo>
                  <a:lnTo>
                    <a:pt x="925423" y="215328"/>
                  </a:lnTo>
                  <a:lnTo>
                    <a:pt x="920064" y="215315"/>
                  </a:lnTo>
                  <a:lnTo>
                    <a:pt x="914768" y="215303"/>
                  </a:lnTo>
                  <a:lnTo>
                    <a:pt x="910412" y="218643"/>
                  </a:lnTo>
                  <a:lnTo>
                    <a:pt x="910399" y="226822"/>
                  </a:lnTo>
                  <a:lnTo>
                    <a:pt x="914717" y="230174"/>
                  </a:lnTo>
                  <a:lnTo>
                    <a:pt x="925372" y="230212"/>
                  </a:lnTo>
                  <a:lnTo>
                    <a:pt x="929728" y="226885"/>
                  </a:lnTo>
                  <a:lnTo>
                    <a:pt x="929728" y="218694"/>
                  </a:lnTo>
                  <a:close/>
                </a:path>
                <a:path w="1149985" h="464819">
                  <a:moveTo>
                    <a:pt x="929792" y="197434"/>
                  </a:moveTo>
                  <a:lnTo>
                    <a:pt x="925474" y="194043"/>
                  </a:lnTo>
                  <a:lnTo>
                    <a:pt x="920127" y="194030"/>
                  </a:lnTo>
                  <a:lnTo>
                    <a:pt x="914844" y="194017"/>
                  </a:lnTo>
                  <a:lnTo>
                    <a:pt x="910463" y="197370"/>
                  </a:lnTo>
                  <a:lnTo>
                    <a:pt x="910450" y="205536"/>
                  </a:lnTo>
                  <a:lnTo>
                    <a:pt x="914806" y="208902"/>
                  </a:lnTo>
                  <a:lnTo>
                    <a:pt x="925423" y="208940"/>
                  </a:lnTo>
                  <a:lnTo>
                    <a:pt x="929767" y="205600"/>
                  </a:lnTo>
                  <a:lnTo>
                    <a:pt x="929792" y="197434"/>
                  </a:lnTo>
                  <a:close/>
                </a:path>
                <a:path w="1149985" h="464819">
                  <a:moveTo>
                    <a:pt x="956741" y="410210"/>
                  </a:moveTo>
                  <a:lnTo>
                    <a:pt x="952411" y="406844"/>
                  </a:lnTo>
                  <a:lnTo>
                    <a:pt x="947115" y="406831"/>
                  </a:lnTo>
                  <a:lnTo>
                    <a:pt x="941793" y="406806"/>
                  </a:lnTo>
                  <a:lnTo>
                    <a:pt x="937450" y="410146"/>
                  </a:lnTo>
                  <a:lnTo>
                    <a:pt x="937425" y="418350"/>
                  </a:lnTo>
                  <a:lnTo>
                    <a:pt x="941755" y="421703"/>
                  </a:lnTo>
                  <a:lnTo>
                    <a:pt x="952373" y="421741"/>
                  </a:lnTo>
                  <a:lnTo>
                    <a:pt x="956716" y="418388"/>
                  </a:lnTo>
                  <a:lnTo>
                    <a:pt x="956741" y="410210"/>
                  </a:lnTo>
                  <a:close/>
                </a:path>
                <a:path w="1149985" h="464819">
                  <a:moveTo>
                    <a:pt x="956818" y="388924"/>
                  </a:moveTo>
                  <a:lnTo>
                    <a:pt x="952500" y="385597"/>
                  </a:lnTo>
                  <a:lnTo>
                    <a:pt x="947178" y="385559"/>
                  </a:lnTo>
                  <a:lnTo>
                    <a:pt x="941870" y="385559"/>
                  </a:lnTo>
                  <a:lnTo>
                    <a:pt x="937514" y="388874"/>
                  </a:lnTo>
                  <a:lnTo>
                    <a:pt x="937514" y="397078"/>
                  </a:lnTo>
                  <a:lnTo>
                    <a:pt x="941832" y="400431"/>
                  </a:lnTo>
                  <a:lnTo>
                    <a:pt x="952449" y="400469"/>
                  </a:lnTo>
                  <a:lnTo>
                    <a:pt x="956792" y="397129"/>
                  </a:lnTo>
                  <a:lnTo>
                    <a:pt x="956818" y="388924"/>
                  </a:lnTo>
                  <a:close/>
                </a:path>
                <a:path w="1149985" h="464819">
                  <a:moveTo>
                    <a:pt x="956894" y="367677"/>
                  </a:moveTo>
                  <a:lnTo>
                    <a:pt x="952563" y="364312"/>
                  </a:lnTo>
                  <a:lnTo>
                    <a:pt x="947229" y="364299"/>
                  </a:lnTo>
                  <a:lnTo>
                    <a:pt x="941933" y="364286"/>
                  </a:lnTo>
                  <a:lnTo>
                    <a:pt x="937577" y="367614"/>
                  </a:lnTo>
                  <a:lnTo>
                    <a:pt x="937552" y="375793"/>
                  </a:lnTo>
                  <a:lnTo>
                    <a:pt x="941870" y="379145"/>
                  </a:lnTo>
                  <a:lnTo>
                    <a:pt x="952500" y="379183"/>
                  </a:lnTo>
                  <a:lnTo>
                    <a:pt x="956843" y="375856"/>
                  </a:lnTo>
                  <a:lnTo>
                    <a:pt x="956894" y="367677"/>
                  </a:lnTo>
                  <a:close/>
                </a:path>
                <a:path w="1149985" h="464819">
                  <a:moveTo>
                    <a:pt x="956919" y="346417"/>
                  </a:moveTo>
                  <a:lnTo>
                    <a:pt x="952601" y="343039"/>
                  </a:lnTo>
                  <a:lnTo>
                    <a:pt x="947305" y="343039"/>
                  </a:lnTo>
                  <a:lnTo>
                    <a:pt x="941971" y="343027"/>
                  </a:lnTo>
                  <a:lnTo>
                    <a:pt x="937653" y="346354"/>
                  </a:lnTo>
                  <a:lnTo>
                    <a:pt x="937602" y="354520"/>
                  </a:lnTo>
                  <a:lnTo>
                    <a:pt x="941933" y="357898"/>
                  </a:lnTo>
                  <a:lnTo>
                    <a:pt x="952563" y="357936"/>
                  </a:lnTo>
                  <a:lnTo>
                    <a:pt x="956919" y="354584"/>
                  </a:lnTo>
                  <a:lnTo>
                    <a:pt x="956919" y="346417"/>
                  </a:lnTo>
                  <a:close/>
                </a:path>
                <a:path w="1149985" h="464819">
                  <a:moveTo>
                    <a:pt x="957008" y="325132"/>
                  </a:moveTo>
                  <a:lnTo>
                    <a:pt x="952677" y="321779"/>
                  </a:lnTo>
                  <a:lnTo>
                    <a:pt x="947356" y="321754"/>
                  </a:lnTo>
                  <a:lnTo>
                    <a:pt x="942047" y="321754"/>
                  </a:lnTo>
                  <a:lnTo>
                    <a:pt x="937704" y="325069"/>
                  </a:lnTo>
                  <a:lnTo>
                    <a:pt x="937679" y="333273"/>
                  </a:lnTo>
                  <a:lnTo>
                    <a:pt x="942022" y="336651"/>
                  </a:lnTo>
                  <a:lnTo>
                    <a:pt x="952639" y="336664"/>
                  </a:lnTo>
                  <a:lnTo>
                    <a:pt x="956983" y="333336"/>
                  </a:lnTo>
                  <a:lnTo>
                    <a:pt x="957008" y="325132"/>
                  </a:lnTo>
                  <a:close/>
                </a:path>
                <a:path w="1149985" h="464819">
                  <a:moveTo>
                    <a:pt x="957072" y="303860"/>
                  </a:moveTo>
                  <a:lnTo>
                    <a:pt x="952741" y="300507"/>
                  </a:lnTo>
                  <a:lnTo>
                    <a:pt x="947432" y="300482"/>
                  </a:lnTo>
                  <a:lnTo>
                    <a:pt x="942124" y="300469"/>
                  </a:lnTo>
                  <a:lnTo>
                    <a:pt x="937755" y="303822"/>
                  </a:lnTo>
                  <a:lnTo>
                    <a:pt x="937729" y="311975"/>
                  </a:lnTo>
                  <a:lnTo>
                    <a:pt x="942073" y="315353"/>
                  </a:lnTo>
                  <a:lnTo>
                    <a:pt x="952703" y="315379"/>
                  </a:lnTo>
                  <a:lnTo>
                    <a:pt x="957033" y="312039"/>
                  </a:lnTo>
                  <a:lnTo>
                    <a:pt x="957072" y="303860"/>
                  </a:lnTo>
                  <a:close/>
                </a:path>
                <a:path w="1149985" h="464819">
                  <a:moveTo>
                    <a:pt x="957135" y="282575"/>
                  </a:moveTo>
                  <a:lnTo>
                    <a:pt x="952804" y="279196"/>
                  </a:lnTo>
                  <a:lnTo>
                    <a:pt x="947496" y="279196"/>
                  </a:lnTo>
                  <a:lnTo>
                    <a:pt x="942174" y="279184"/>
                  </a:lnTo>
                  <a:lnTo>
                    <a:pt x="937831" y="282511"/>
                  </a:lnTo>
                  <a:lnTo>
                    <a:pt x="937806" y="290715"/>
                  </a:lnTo>
                  <a:lnTo>
                    <a:pt x="942149" y="294068"/>
                  </a:lnTo>
                  <a:lnTo>
                    <a:pt x="952766" y="294106"/>
                  </a:lnTo>
                  <a:lnTo>
                    <a:pt x="957110" y="290753"/>
                  </a:lnTo>
                  <a:lnTo>
                    <a:pt x="957135" y="282575"/>
                  </a:lnTo>
                  <a:close/>
                </a:path>
                <a:path w="1149985" h="464819">
                  <a:moveTo>
                    <a:pt x="984948" y="197586"/>
                  </a:moveTo>
                  <a:lnTo>
                    <a:pt x="980592" y="194221"/>
                  </a:lnTo>
                  <a:lnTo>
                    <a:pt x="975283" y="194195"/>
                  </a:lnTo>
                  <a:lnTo>
                    <a:pt x="970000" y="194183"/>
                  </a:lnTo>
                  <a:lnTo>
                    <a:pt x="965631" y="197535"/>
                  </a:lnTo>
                  <a:lnTo>
                    <a:pt x="965593" y="205701"/>
                  </a:lnTo>
                  <a:lnTo>
                    <a:pt x="969949" y="209067"/>
                  </a:lnTo>
                  <a:lnTo>
                    <a:pt x="980567" y="209105"/>
                  </a:lnTo>
                  <a:lnTo>
                    <a:pt x="984935" y="205752"/>
                  </a:lnTo>
                  <a:lnTo>
                    <a:pt x="984948" y="197586"/>
                  </a:lnTo>
                  <a:close/>
                </a:path>
                <a:path w="1149985" h="464819">
                  <a:moveTo>
                    <a:pt x="1094613" y="453148"/>
                  </a:moveTo>
                  <a:lnTo>
                    <a:pt x="1090256" y="449783"/>
                  </a:lnTo>
                  <a:lnTo>
                    <a:pt x="1084973" y="449770"/>
                  </a:lnTo>
                  <a:lnTo>
                    <a:pt x="1079652" y="449770"/>
                  </a:lnTo>
                  <a:lnTo>
                    <a:pt x="1075283" y="453085"/>
                  </a:lnTo>
                  <a:lnTo>
                    <a:pt x="1075258" y="461276"/>
                  </a:lnTo>
                  <a:lnTo>
                    <a:pt x="1079614" y="464642"/>
                  </a:lnTo>
                  <a:lnTo>
                    <a:pt x="1090193" y="464680"/>
                  </a:lnTo>
                  <a:lnTo>
                    <a:pt x="1094587" y="461340"/>
                  </a:lnTo>
                  <a:lnTo>
                    <a:pt x="1094613" y="453148"/>
                  </a:lnTo>
                  <a:close/>
                </a:path>
                <a:path w="1149985" h="464819">
                  <a:moveTo>
                    <a:pt x="1122184" y="453199"/>
                  </a:moveTo>
                  <a:lnTo>
                    <a:pt x="1117866" y="449859"/>
                  </a:lnTo>
                  <a:lnTo>
                    <a:pt x="1112520" y="449859"/>
                  </a:lnTo>
                  <a:lnTo>
                    <a:pt x="1107224" y="449846"/>
                  </a:lnTo>
                  <a:lnTo>
                    <a:pt x="1102880" y="453148"/>
                  </a:lnTo>
                  <a:lnTo>
                    <a:pt x="1102855" y="461340"/>
                  </a:lnTo>
                  <a:lnTo>
                    <a:pt x="1107173" y="464718"/>
                  </a:lnTo>
                  <a:lnTo>
                    <a:pt x="1117803" y="464756"/>
                  </a:lnTo>
                  <a:lnTo>
                    <a:pt x="1122159" y="461416"/>
                  </a:lnTo>
                  <a:lnTo>
                    <a:pt x="1122184" y="453199"/>
                  </a:lnTo>
                  <a:close/>
                </a:path>
                <a:path w="1149985" h="464819">
                  <a:moveTo>
                    <a:pt x="1122235" y="431952"/>
                  </a:moveTo>
                  <a:lnTo>
                    <a:pt x="1117904" y="428574"/>
                  </a:lnTo>
                  <a:lnTo>
                    <a:pt x="1112596" y="428574"/>
                  </a:lnTo>
                  <a:lnTo>
                    <a:pt x="1107274" y="428561"/>
                  </a:lnTo>
                  <a:lnTo>
                    <a:pt x="1102931" y="431888"/>
                  </a:lnTo>
                  <a:lnTo>
                    <a:pt x="1102906" y="440067"/>
                  </a:lnTo>
                  <a:lnTo>
                    <a:pt x="1107249" y="443433"/>
                  </a:lnTo>
                  <a:lnTo>
                    <a:pt x="1117866" y="443471"/>
                  </a:lnTo>
                  <a:lnTo>
                    <a:pt x="1122210" y="440131"/>
                  </a:lnTo>
                  <a:lnTo>
                    <a:pt x="1122235" y="431952"/>
                  </a:lnTo>
                  <a:close/>
                </a:path>
                <a:path w="1149985" h="464819">
                  <a:moveTo>
                    <a:pt x="1149845" y="410756"/>
                  </a:moveTo>
                  <a:lnTo>
                    <a:pt x="1145527" y="407403"/>
                  </a:lnTo>
                  <a:lnTo>
                    <a:pt x="1140231" y="407377"/>
                  </a:lnTo>
                  <a:lnTo>
                    <a:pt x="1134922" y="407365"/>
                  </a:lnTo>
                  <a:lnTo>
                    <a:pt x="1130528" y="410692"/>
                  </a:lnTo>
                  <a:lnTo>
                    <a:pt x="1130503" y="418896"/>
                  </a:lnTo>
                  <a:lnTo>
                    <a:pt x="1134872" y="422249"/>
                  </a:lnTo>
                  <a:lnTo>
                    <a:pt x="1145476" y="422287"/>
                  </a:lnTo>
                  <a:lnTo>
                    <a:pt x="1149819" y="418934"/>
                  </a:lnTo>
                  <a:lnTo>
                    <a:pt x="1149845" y="410756"/>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8" name="object 108"/>
            <p:cNvSpPr/>
            <p:nvPr/>
          </p:nvSpPr>
          <p:spPr>
            <a:xfrm>
              <a:off x="1843875" y="880008"/>
              <a:ext cx="378460" cy="398780"/>
            </a:xfrm>
            <a:custGeom>
              <a:avLst/>
              <a:gdLst/>
              <a:ahLst/>
              <a:cxnLst/>
              <a:rect l="l" t="t" r="r" b="b"/>
              <a:pathLst>
                <a:path w="378460" h="398780">
                  <a:moveTo>
                    <a:pt x="19329" y="109575"/>
                  </a:moveTo>
                  <a:lnTo>
                    <a:pt x="14998" y="106222"/>
                  </a:lnTo>
                  <a:lnTo>
                    <a:pt x="9690" y="106197"/>
                  </a:lnTo>
                  <a:lnTo>
                    <a:pt x="4368" y="106184"/>
                  </a:lnTo>
                  <a:lnTo>
                    <a:pt x="25" y="109524"/>
                  </a:lnTo>
                  <a:lnTo>
                    <a:pt x="0" y="117716"/>
                  </a:lnTo>
                  <a:lnTo>
                    <a:pt x="4330" y="121081"/>
                  </a:lnTo>
                  <a:lnTo>
                    <a:pt x="14960" y="121107"/>
                  </a:lnTo>
                  <a:lnTo>
                    <a:pt x="19316" y="117767"/>
                  </a:lnTo>
                  <a:lnTo>
                    <a:pt x="19329" y="109575"/>
                  </a:lnTo>
                  <a:close/>
                </a:path>
                <a:path w="378460" h="398780">
                  <a:moveTo>
                    <a:pt x="19405" y="88315"/>
                  </a:moveTo>
                  <a:lnTo>
                    <a:pt x="15049" y="84950"/>
                  </a:lnTo>
                  <a:lnTo>
                    <a:pt x="9766" y="84937"/>
                  </a:lnTo>
                  <a:lnTo>
                    <a:pt x="4432" y="84924"/>
                  </a:lnTo>
                  <a:lnTo>
                    <a:pt x="88" y="88252"/>
                  </a:lnTo>
                  <a:lnTo>
                    <a:pt x="63" y="96431"/>
                  </a:lnTo>
                  <a:lnTo>
                    <a:pt x="4394" y="99809"/>
                  </a:lnTo>
                  <a:lnTo>
                    <a:pt x="15024" y="99834"/>
                  </a:lnTo>
                  <a:lnTo>
                    <a:pt x="19380" y="96481"/>
                  </a:lnTo>
                  <a:lnTo>
                    <a:pt x="19405" y="88315"/>
                  </a:lnTo>
                  <a:close/>
                </a:path>
                <a:path w="378460" h="398780">
                  <a:moveTo>
                    <a:pt x="19456" y="67030"/>
                  </a:moveTo>
                  <a:lnTo>
                    <a:pt x="15125" y="63677"/>
                  </a:lnTo>
                  <a:lnTo>
                    <a:pt x="9804" y="63665"/>
                  </a:lnTo>
                  <a:lnTo>
                    <a:pt x="4495" y="63652"/>
                  </a:lnTo>
                  <a:lnTo>
                    <a:pt x="139" y="66979"/>
                  </a:lnTo>
                  <a:lnTo>
                    <a:pt x="114" y="75171"/>
                  </a:lnTo>
                  <a:lnTo>
                    <a:pt x="4445" y="78536"/>
                  </a:lnTo>
                  <a:lnTo>
                    <a:pt x="15074" y="78574"/>
                  </a:lnTo>
                  <a:lnTo>
                    <a:pt x="19443" y="75222"/>
                  </a:lnTo>
                  <a:lnTo>
                    <a:pt x="19456" y="67030"/>
                  </a:lnTo>
                  <a:close/>
                </a:path>
                <a:path w="378460" h="398780">
                  <a:moveTo>
                    <a:pt x="46850" y="130937"/>
                  </a:moveTo>
                  <a:lnTo>
                    <a:pt x="42506" y="127571"/>
                  </a:lnTo>
                  <a:lnTo>
                    <a:pt x="37198" y="127546"/>
                  </a:lnTo>
                  <a:lnTo>
                    <a:pt x="31889" y="127533"/>
                  </a:lnTo>
                  <a:lnTo>
                    <a:pt x="27533" y="130886"/>
                  </a:lnTo>
                  <a:lnTo>
                    <a:pt x="27508" y="139065"/>
                  </a:lnTo>
                  <a:lnTo>
                    <a:pt x="31838" y="142417"/>
                  </a:lnTo>
                  <a:lnTo>
                    <a:pt x="42456" y="142430"/>
                  </a:lnTo>
                  <a:lnTo>
                    <a:pt x="46824" y="139128"/>
                  </a:lnTo>
                  <a:lnTo>
                    <a:pt x="46850" y="130937"/>
                  </a:lnTo>
                  <a:close/>
                </a:path>
                <a:path w="378460" h="398780">
                  <a:moveTo>
                    <a:pt x="46901" y="109651"/>
                  </a:moveTo>
                  <a:lnTo>
                    <a:pt x="42570" y="106286"/>
                  </a:lnTo>
                  <a:lnTo>
                    <a:pt x="37249" y="106273"/>
                  </a:lnTo>
                  <a:lnTo>
                    <a:pt x="31953" y="106260"/>
                  </a:lnTo>
                  <a:lnTo>
                    <a:pt x="27584" y="109601"/>
                  </a:lnTo>
                  <a:lnTo>
                    <a:pt x="27559" y="117792"/>
                  </a:lnTo>
                  <a:lnTo>
                    <a:pt x="31915" y="121158"/>
                  </a:lnTo>
                  <a:lnTo>
                    <a:pt x="42532" y="121196"/>
                  </a:lnTo>
                  <a:lnTo>
                    <a:pt x="46888" y="117843"/>
                  </a:lnTo>
                  <a:lnTo>
                    <a:pt x="46901" y="109651"/>
                  </a:lnTo>
                  <a:close/>
                </a:path>
                <a:path w="378460" h="398780">
                  <a:moveTo>
                    <a:pt x="46964" y="88392"/>
                  </a:moveTo>
                  <a:lnTo>
                    <a:pt x="42633" y="85039"/>
                  </a:lnTo>
                  <a:lnTo>
                    <a:pt x="37325" y="85013"/>
                  </a:lnTo>
                  <a:lnTo>
                    <a:pt x="32016" y="85001"/>
                  </a:lnTo>
                  <a:lnTo>
                    <a:pt x="27660" y="88328"/>
                  </a:lnTo>
                  <a:lnTo>
                    <a:pt x="27635" y="96520"/>
                  </a:lnTo>
                  <a:lnTo>
                    <a:pt x="31978" y="99885"/>
                  </a:lnTo>
                  <a:lnTo>
                    <a:pt x="42595" y="99923"/>
                  </a:lnTo>
                  <a:lnTo>
                    <a:pt x="46951" y="96570"/>
                  </a:lnTo>
                  <a:lnTo>
                    <a:pt x="46964" y="88392"/>
                  </a:lnTo>
                  <a:close/>
                </a:path>
                <a:path w="378460" h="398780">
                  <a:moveTo>
                    <a:pt x="47028" y="67106"/>
                  </a:moveTo>
                  <a:lnTo>
                    <a:pt x="42697" y="63741"/>
                  </a:lnTo>
                  <a:lnTo>
                    <a:pt x="37363" y="63741"/>
                  </a:lnTo>
                  <a:lnTo>
                    <a:pt x="32067" y="63728"/>
                  </a:lnTo>
                  <a:lnTo>
                    <a:pt x="27698" y="67056"/>
                  </a:lnTo>
                  <a:lnTo>
                    <a:pt x="27698" y="75247"/>
                  </a:lnTo>
                  <a:lnTo>
                    <a:pt x="32029" y="78613"/>
                  </a:lnTo>
                  <a:lnTo>
                    <a:pt x="42646" y="78638"/>
                  </a:lnTo>
                  <a:lnTo>
                    <a:pt x="47002" y="75298"/>
                  </a:lnTo>
                  <a:lnTo>
                    <a:pt x="47028" y="67106"/>
                  </a:lnTo>
                  <a:close/>
                </a:path>
                <a:path w="378460" h="398780">
                  <a:moveTo>
                    <a:pt x="47078" y="45847"/>
                  </a:moveTo>
                  <a:lnTo>
                    <a:pt x="42748" y="42494"/>
                  </a:lnTo>
                  <a:lnTo>
                    <a:pt x="37439" y="42468"/>
                  </a:lnTo>
                  <a:lnTo>
                    <a:pt x="32131" y="42468"/>
                  </a:lnTo>
                  <a:lnTo>
                    <a:pt x="27774" y="45796"/>
                  </a:lnTo>
                  <a:lnTo>
                    <a:pt x="27749" y="53987"/>
                  </a:lnTo>
                  <a:lnTo>
                    <a:pt x="32092" y="57340"/>
                  </a:lnTo>
                  <a:lnTo>
                    <a:pt x="42710" y="57378"/>
                  </a:lnTo>
                  <a:lnTo>
                    <a:pt x="47066" y="54051"/>
                  </a:lnTo>
                  <a:lnTo>
                    <a:pt x="47078" y="45847"/>
                  </a:lnTo>
                  <a:close/>
                </a:path>
                <a:path w="378460" h="398780">
                  <a:moveTo>
                    <a:pt x="74434" y="131025"/>
                  </a:moveTo>
                  <a:lnTo>
                    <a:pt x="70104" y="127660"/>
                  </a:lnTo>
                  <a:lnTo>
                    <a:pt x="64782" y="127635"/>
                  </a:lnTo>
                  <a:lnTo>
                    <a:pt x="59474" y="127622"/>
                  </a:lnTo>
                  <a:lnTo>
                    <a:pt x="55105" y="130962"/>
                  </a:lnTo>
                  <a:lnTo>
                    <a:pt x="55105" y="139141"/>
                  </a:lnTo>
                  <a:lnTo>
                    <a:pt x="59423" y="142494"/>
                  </a:lnTo>
                  <a:lnTo>
                    <a:pt x="70053" y="142519"/>
                  </a:lnTo>
                  <a:lnTo>
                    <a:pt x="74396" y="139204"/>
                  </a:lnTo>
                  <a:lnTo>
                    <a:pt x="74434" y="131025"/>
                  </a:lnTo>
                  <a:close/>
                </a:path>
                <a:path w="378460" h="398780">
                  <a:moveTo>
                    <a:pt x="74485" y="109728"/>
                  </a:moveTo>
                  <a:lnTo>
                    <a:pt x="70167" y="106362"/>
                  </a:lnTo>
                  <a:lnTo>
                    <a:pt x="64833" y="106362"/>
                  </a:lnTo>
                  <a:lnTo>
                    <a:pt x="59524" y="106337"/>
                  </a:lnTo>
                  <a:lnTo>
                    <a:pt x="55181" y="109677"/>
                  </a:lnTo>
                  <a:lnTo>
                    <a:pt x="55156" y="117868"/>
                  </a:lnTo>
                  <a:lnTo>
                    <a:pt x="59499" y="121234"/>
                  </a:lnTo>
                  <a:lnTo>
                    <a:pt x="70129" y="121272"/>
                  </a:lnTo>
                  <a:lnTo>
                    <a:pt x="74460" y="117919"/>
                  </a:lnTo>
                  <a:lnTo>
                    <a:pt x="74485" y="109728"/>
                  </a:lnTo>
                  <a:close/>
                </a:path>
                <a:path w="378460" h="398780">
                  <a:moveTo>
                    <a:pt x="74536" y="88468"/>
                  </a:moveTo>
                  <a:lnTo>
                    <a:pt x="70218" y="85102"/>
                  </a:lnTo>
                  <a:lnTo>
                    <a:pt x="64897" y="85102"/>
                  </a:lnTo>
                  <a:lnTo>
                    <a:pt x="59588" y="85077"/>
                  </a:lnTo>
                  <a:lnTo>
                    <a:pt x="55219" y="88417"/>
                  </a:lnTo>
                  <a:lnTo>
                    <a:pt x="55194" y="96596"/>
                  </a:lnTo>
                  <a:lnTo>
                    <a:pt x="59537" y="99961"/>
                  </a:lnTo>
                  <a:lnTo>
                    <a:pt x="70167" y="99999"/>
                  </a:lnTo>
                  <a:lnTo>
                    <a:pt x="74523" y="96659"/>
                  </a:lnTo>
                  <a:lnTo>
                    <a:pt x="74536" y="88468"/>
                  </a:lnTo>
                  <a:close/>
                </a:path>
                <a:path w="378460" h="398780">
                  <a:moveTo>
                    <a:pt x="74599" y="67195"/>
                  </a:moveTo>
                  <a:lnTo>
                    <a:pt x="70281" y="63830"/>
                  </a:lnTo>
                  <a:lnTo>
                    <a:pt x="64947" y="63817"/>
                  </a:lnTo>
                  <a:lnTo>
                    <a:pt x="59639" y="63804"/>
                  </a:lnTo>
                  <a:lnTo>
                    <a:pt x="55295" y="67132"/>
                  </a:lnTo>
                  <a:lnTo>
                    <a:pt x="55270" y="75323"/>
                  </a:lnTo>
                  <a:lnTo>
                    <a:pt x="59613" y="78689"/>
                  </a:lnTo>
                  <a:lnTo>
                    <a:pt x="70231" y="78727"/>
                  </a:lnTo>
                  <a:lnTo>
                    <a:pt x="74574" y="75374"/>
                  </a:lnTo>
                  <a:lnTo>
                    <a:pt x="74599" y="67195"/>
                  </a:lnTo>
                  <a:close/>
                </a:path>
                <a:path w="378460" h="398780">
                  <a:moveTo>
                    <a:pt x="74663" y="45935"/>
                  </a:moveTo>
                  <a:lnTo>
                    <a:pt x="70345" y="42557"/>
                  </a:lnTo>
                  <a:lnTo>
                    <a:pt x="65024" y="42545"/>
                  </a:lnTo>
                  <a:lnTo>
                    <a:pt x="59702" y="42532"/>
                  </a:lnTo>
                  <a:lnTo>
                    <a:pt x="55346" y="45872"/>
                  </a:lnTo>
                  <a:lnTo>
                    <a:pt x="55321" y="54063"/>
                  </a:lnTo>
                  <a:lnTo>
                    <a:pt x="59664" y="57416"/>
                  </a:lnTo>
                  <a:lnTo>
                    <a:pt x="70294" y="57454"/>
                  </a:lnTo>
                  <a:lnTo>
                    <a:pt x="74650" y="54114"/>
                  </a:lnTo>
                  <a:lnTo>
                    <a:pt x="74663" y="45935"/>
                  </a:lnTo>
                  <a:close/>
                </a:path>
                <a:path w="378460" h="398780">
                  <a:moveTo>
                    <a:pt x="74726" y="24676"/>
                  </a:moveTo>
                  <a:lnTo>
                    <a:pt x="70396" y="21310"/>
                  </a:lnTo>
                  <a:lnTo>
                    <a:pt x="65074" y="21297"/>
                  </a:lnTo>
                  <a:lnTo>
                    <a:pt x="59766" y="21285"/>
                  </a:lnTo>
                  <a:lnTo>
                    <a:pt x="55410" y="24612"/>
                  </a:lnTo>
                  <a:lnTo>
                    <a:pt x="55384" y="32791"/>
                  </a:lnTo>
                  <a:lnTo>
                    <a:pt x="59728" y="36144"/>
                  </a:lnTo>
                  <a:lnTo>
                    <a:pt x="70345" y="36182"/>
                  </a:lnTo>
                  <a:lnTo>
                    <a:pt x="74701" y="32854"/>
                  </a:lnTo>
                  <a:lnTo>
                    <a:pt x="74726" y="24676"/>
                  </a:lnTo>
                  <a:close/>
                </a:path>
                <a:path w="378460" h="398780">
                  <a:moveTo>
                    <a:pt x="74790" y="3390"/>
                  </a:moveTo>
                  <a:lnTo>
                    <a:pt x="70459" y="12"/>
                  </a:lnTo>
                  <a:lnTo>
                    <a:pt x="65151" y="0"/>
                  </a:lnTo>
                  <a:lnTo>
                    <a:pt x="59829" y="0"/>
                  </a:lnTo>
                  <a:lnTo>
                    <a:pt x="55473" y="3327"/>
                  </a:lnTo>
                  <a:lnTo>
                    <a:pt x="55448" y="11518"/>
                  </a:lnTo>
                  <a:lnTo>
                    <a:pt x="59791" y="14871"/>
                  </a:lnTo>
                  <a:lnTo>
                    <a:pt x="70421" y="14897"/>
                  </a:lnTo>
                  <a:lnTo>
                    <a:pt x="74764" y="11582"/>
                  </a:lnTo>
                  <a:lnTo>
                    <a:pt x="74790" y="3390"/>
                  </a:lnTo>
                  <a:close/>
                </a:path>
                <a:path w="378460" h="398780">
                  <a:moveTo>
                    <a:pt x="129565" y="131165"/>
                  </a:moveTo>
                  <a:lnTo>
                    <a:pt x="125234" y="127787"/>
                  </a:lnTo>
                  <a:lnTo>
                    <a:pt x="119926" y="127787"/>
                  </a:lnTo>
                  <a:lnTo>
                    <a:pt x="114630" y="127762"/>
                  </a:lnTo>
                  <a:lnTo>
                    <a:pt x="110274" y="131102"/>
                  </a:lnTo>
                  <a:lnTo>
                    <a:pt x="110248" y="139293"/>
                  </a:lnTo>
                  <a:lnTo>
                    <a:pt x="114579" y="142646"/>
                  </a:lnTo>
                  <a:lnTo>
                    <a:pt x="125196" y="142671"/>
                  </a:lnTo>
                  <a:lnTo>
                    <a:pt x="129540" y="139357"/>
                  </a:lnTo>
                  <a:lnTo>
                    <a:pt x="129565" y="131165"/>
                  </a:lnTo>
                  <a:close/>
                </a:path>
                <a:path w="378460" h="398780">
                  <a:moveTo>
                    <a:pt x="129641" y="109893"/>
                  </a:moveTo>
                  <a:lnTo>
                    <a:pt x="125298" y="106540"/>
                  </a:lnTo>
                  <a:lnTo>
                    <a:pt x="119989" y="106514"/>
                  </a:lnTo>
                  <a:lnTo>
                    <a:pt x="114693" y="106502"/>
                  </a:lnTo>
                  <a:lnTo>
                    <a:pt x="110324" y="109842"/>
                  </a:lnTo>
                  <a:lnTo>
                    <a:pt x="110324" y="118033"/>
                  </a:lnTo>
                  <a:lnTo>
                    <a:pt x="114642" y="121399"/>
                  </a:lnTo>
                  <a:lnTo>
                    <a:pt x="125260" y="121424"/>
                  </a:lnTo>
                  <a:lnTo>
                    <a:pt x="129616" y="118084"/>
                  </a:lnTo>
                  <a:lnTo>
                    <a:pt x="129641" y="109893"/>
                  </a:lnTo>
                  <a:close/>
                </a:path>
                <a:path w="378460" h="398780">
                  <a:moveTo>
                    <a:pt x="129692" y="88620"/>
                  </a:moveTo>
                  <a:lnTo>
                    <a:pt x="125361" y="85267"/>
                  </a:lnTo>
                  <a:lnTo>
                    <a:pt x="120053" y="85242"/>
                  </a:lnTo>
                  <a:lnTo>
                    <a:pt x="114757" y="85229"/>
                  </a:lnTo>
                  <a:lnTo>
                    <a:pt x="110388" y="88569"/>
                  </a:lnTo>
                  <a:lnTo>
                    <a:pt x="110363" y="96748"/>
                  </a:lnTo>
                  <a:lnTo>
                    <a:pt x="114706" y="100126"/>
                  </a:lnTo>
                  <a:lnTo>
                    <a:pt x="125323" y="100152"/>
                  </a:lnTo>
                  <a:lnTo>
                    <a:pt x="129667" y="96812"/>
                  </a:lnTo>
                  <a:lnTo>
                    <a:pt x="129692" y="88620"/>
                  </a:lnTo>
                  <a:close/>
                </a:path>
                <a:path w="378460" h="398780">
                  <a:moveTo>
                    <a:pt x="129755" y="67360"/>
                  </a:moveTo>
                  <a:lnTo>
                    <a:pt x="125412" y="64008"/>
                  </a:lnTo>
                  <a:lnTo>
                    <a:pt x="120116" y="63995"/>
                  </a:lnTo>
                  <a:lnTo>
                    <a:pt x="114808" y="63982"/>
                  </a:lnTo>
                  <a:lnTo>
                    <a:pt x="110464" y="67310"/>
                  </a:lnTo>
                  <a:lnTo>
                    <a:pt x="110439" y="75501"/>
                  </a:lnTo>
                  <a:lnTo>
                    <a:pt x="114757" y="78854"/>
                  </a:lnTo>
                  <a:lnTo>
                    <a:pt x="125387" y="78892"/>
                  </a:lnTo>
                  <a:lnTo>
                    <a:pt x="129743" y="75552"/>
                  </a:lnTo>
                  <a:lnTo>
                    <a:pt x="129755" y="67360"/>
                  </a:lnTo>
                  <a:close/>
                </a:path>
                <a:path w="378460" h="398780">
                  <a:moveTo>
                    <a:pt x="129819" y="46088"/>
                  </a:moveTo>
                  <a:lnTo>
                    <a:pt x="125488" y="42722"/>
                  </a:lnTo>
                  <a:lnTo>
                    <a:pt x="120180" y="42710"/>
                  </a:lnTo>
                  <a:lnTo>
                    <a:pt x="114858" y="42697"/>
                  </a:lnTo>
                  <a:lnTo>
                    <a:pt x="110515" y="46037"/>
                  </a:lnTo>
                  <a:lnTo>
                    <a:pt x="110490" y="54203"/>
                  </a:lnTo>
                  <a:lnTo>
                    <a:pt x="114833" y="57569"/>
                  </a:lnTo>
                  <a:lnTo>
                    <a:pt x="125437" y="57594"/>
                  </a:lnTo>
                  <a:lnTo>
                    <a:pt x="129806" y="54267"/>
                  </a:lnTo>
                  <a:lnTo>
                    <a:pt x="129819" y="46088"/>
                  </a:lnTo>
                  <a:close/>
                </a:path>
                <a:path w="378460" h="398780">
                  <a:moveTo>
                    <a:pt x="129882" y="24803"/>
                  </a:moveTo>
                  <a:lnTo>
                    <a:pt x="125539" y="21450"/>
                  </a:lnTo>
                  <a:lnTo>
                    <a:pt x="120243" y="21437"/>
                  </a:lnTo>
                  <a:lnTo>
                    <a:pt x="114935" y="21424"/>
                  </a:lnTo>
                  <a:lnTo>
                    <a:pt x="110591" y="24765"/>
                  </a:lnTo>
                  <a:lnTo>
                    <a:pt x="110540" y="32943"/>
                  </a:lnTo>
                  <a:lnTo>
                    <a:pt x="114884" y="36309"/>
                  </a:lnTo>
                  <a:lnTo>
                    <a:pt x="125514" y="36334"/>
                  </a:lnTo>
                  <a:lnTo>
                    <a:pt x="129870" y="32994"/>
                  </a:lnTo>
                  <a:lnTo>
                    <a:pt x="129882" y="24803"/>
                  </a:lnTo>
                  <a:close/>
                </a:path>
                <a:path w="378460" h="398780">
                  <a:moveTo>
                    <a:pt x="129946" y="3556"/>
                  </a:moveTo>
                  <a:lnTo>
                    <a:pt x="125615" y="190"/>
                  </a:lnTo>
                  <a:lnTo>
                    <a:pt x="120307" y="177"/>
                  </a:lnTo>
                  <a:lnTo>
                    <a:pt x="114985" y="165"/>
                  </a:lnTo>
                  <a:lnTo>
                    <a:pt x="110642" y="3505"/>
                  </a:lnTo>
                  <a:lnTo>
                    <a:pt x="110617" y="11696"/>
                  </a:lnTo>
                  <a:lnTo>
                    <a:pt x="114960" y="15049"/>
                  </a:lnTo>
                  <a:lnTo>
                    <a:pt x="125564" y="15074"/>
                  </a:lnTo>
                  <a:lnTo>
                    <a:pt x="129921" y="11747"/>
                  </a:lnTo>
                  <a:lnTo>
                    <a:pt x="129946" y="3556"/>
                  </a:lnTo>
                  <a:close/>
                </a:path>
                <a:path w="378460" h="398780">
                  <a:moveTo>
                    <a:pt x="266814" y="386803"/>
                  </a:moveTo>
                  <a:lnTo>
                    <a:pt x="262458" y="383438"/>
                  </a:lnTo>
                  <a:lnTo>
                    <a:pt x="257162" y="383438"/>
                  </a:lnTo>
                  <a:lnTo>
                    <a:pt x="251841" y="383425"/>
                  </a:lnTo>
                  <a:lnTo>
                    <a:pt x="247497" y="386753"/>
                  </a:lnTo>
                  <a:lnTo>
                    <a:pt x="247459" y="394919"/>
                  </a:lnTo>
                  <a:lnTo>
                    <a:pt x="251815" y="398297"/>
                  </a:lnTo>
                  <a:lnTo>
                    <a:pt x="262407" y="398310"/>
                  </a:lnTo>
                  <a:lnTo>
                    <a:pt x="266788" y="394982"/>
                  </a:lnTo>
                  <a:lnTo>
                    <a:pt x="266814" y="386803"/>
                  </a:lnTo>
                  <a:close/>
                </a:path>
                <a:path w="378460" h="398780">
                  <a:moveTo>
                    <a:pt x="266865" y="365531"/>
                  </a:moveTo>
                  <a:lnTo>
                    <a:pt x="262521" y="362178"/>
                  </a:lnTo>
                  <a:lnTo>
                    <a:pt x="257225" y="362153"/>
                  </a:lnTo>
                  <a:lnTo>
                    <a:pt x="251917" y="362127"/>
                  </a:lnTo>
                  <a:lnTo>
                    <a:pt x="247548" y="365467"/>
                  </a:lnTo>
                  <a:lnTo>
                    <a:pt x="247523" y="373672"/>
                  </a:lnTo>
                  <a:lnTo>
                    <a:pt x="251866" y="377024"/>
                  </a:lnTo>
                  <a:lnTo>
                    <a:pt x="262470" y="377063"/>
                  </a:lnTo>
                  <a:lnTo>
                    <a:pt x="266839" y="373710"/>
                  </a:lnTo>
                  <a:lnTo>
                    <a:pt x="266865" y="365531"/>
                  </a:lnTo>
                  <a:close/>
                </a:path>
                <a:path w="378460" h="398780">
                  <a:moveTo>
                    <a:pt x="266928" y="344271"/>
                  </a:moveTo>
                  <a:lnTo>
                    <a:pt x="262585" y="340906"/>
                  </a:lnTo>
                  <a:lnTo>
                    <a:pt x="257289" y="340880"/>
                  </a:lnTo>
                  <a:lnTo>
                    <a:pt x="251968" y="340868"/>
                  </a:lnTo>
                  <a:lnTo>
                    <a:pt x="247624" y="344220"/>
                  </a:lnTo>
                  <a:lnTo>
                    <a:pt x="247599" y="352374"/>
                  </a:lnTo>
                  <a:lnTo>
                    <a:pt x="251942" y="355752"/>
                  </a:lnTo>
                  <a:lnTo>
                    <a:pt x="262547" y="355765"/>
                  </a:lnTo>
                  <a:lnTo>
                    <a:pt x="266903" y="352437"/>
                  </a:lnTo>
                  <a:lnTo>
                    <a:pt x="266928" y="344271"/>
                  </a:lnTo>
                  <a:close/>
                </a:path>
                <a:path w="378460" h="398780">
                  <a:moveTo>
                    <a:pt x="294373" y="386880"/>
                  </a:moveTo>
                  <a:lnTo>
                    <a:pt x="290029" y="383527"/>
                  </a:lnTo>
                  <a:lnTo>
                    <a:pt x="284734" y="383527"/>
                  </a:lnTo>
                  <a:lnTo>
                    <a:pt x="279412" y="383501"/>
                  </a:lnTo>
                  <a:lnTo>
                    <a:pt x="275069" y="386842"/>
                  </a:lnTo>
                  <a:lnTo>
                    <a:pt x="275043" y="394995"/>
                  </a:lnTo>
                  <a:lnTo>
                    <a:pt x="279361" y="398373"/>
                  </a:lnTo>
                  <a:lnTo>
                    <a:pt x="289979" y="398399"/>
                  </a:lnTo>
                  <a:lnTo>
                    <a:pt x="294373" y="395058"/>
                  </a:lnTo>
                  <a:lnTo>
                    <a:pt x="294373" y="386880"/>
                  </a:lnTo>
                  <a:close/>
                </a:path>
                <a:path w="378460" h="398780">
                  <a:moveTo>
                    <a:pt x="294449" y="365607"/>
                  </a:moveTo>
                  <a:lnTo>
                    <a:pt x="290106" y="362254"/>
                  </a:lnTo>
                  <a:lnTo>
                    <a:pt x="284810" y="362229"/>
                  </a:lnTo>
                  <a:lnTo>
                    <a:pt x="279488" y="362216"/>
                  </a:lnTo>
                  <a:lnTo>
                    <a:pt x="275132" y="365544"/>
                  </a:lnTo>
                  <a:lnTo>
                    <a:pt x="275107" y="373748"/>
                  </a:lnTo>
                  <a:lnTo>
                    <a:pt x="279438" y="377101"/>
                  </a:lnTo>
                  <a:lnTo>
                    <a:pt x="290055" y="377151"/>
                  </a:lnTo>
                  <a:lnTo>
                    <a:pt x="294424" y="373786"/>
                  </a:lnTo>
                  <a:lnTo>
                    <a:pt x="294449" y="365607"/>
                  </a:lnTo>
                  <a:close/>
                </a:path>
                <a:path w="378460" h="398780">
                  <a:moveTo>
                    <a:pt x="294500" y="344360"/>
                  </a:moveTo>
                  <a:lnTo>
                    <a:pt x="290156" y="340982"/>
                  </a:lnTo>
                  <a:lnTo>
                    <a:pt x="284873" y="340969"/>
                  </a:lnTo>
                  <a:lnTo>
                    <a:pt x="279539" y="340956"/>
                  </a:lnTo>
                  <a:lnTo>
                    <a:pt x="275196" y="344309"/>
                  </a:lnTo>
                  <a:lnTo>
                    <a:pt x="275170" y="352463"/>
                  </a:lnTo>
                  <a:lnTo>
                    <a:pt x="279501" y="355841"/>
                  </a:lnTo>
                  <a:lnTo>
                    <a:pt x="290106" y="355866"/>
                  </a:lnTo>
                  <a:lnTo>
                    <a:pt x="294474" y="352526"/>
                  </a:lnTo>
                  <a:lnTo>
                    <a:pt x="294500" y="344360"/>
                  </a:lnTo>
                  <a:close/>
                </a:path>
                <a:path w="378460" h="398780">
                  <a:moveTo>
                    <a:pt x="294576" y="323049"/>
                  </a:moveTo>
                  <a:lnTo>
                    <a:pt x="290220" y="319671"/>
                  </a:lnTo>
                  <a:lnTo>
                    <a:pt x="284937" y="319671"/>
                  </a:lnTo>
                  <a:lnTo>
                    <a:pt x="279603" y="319646"/>
                  </a:lnTo>
                  <a:lnTo>
                    <a:pt x="275259" y="322986"/>
                  </a:lnTo>
                  <a:lnTo>
                    <a:pt x="275234" y="331190"/>
                  </a:lnTo>
                  <a:lnTo>
                    <a:pt x="279565" y="334543"/>
                  </a:lnTo>
                  <a:lnTo>
                    <a:pt x="290169" y="334594"/>
                  </a:lnTo>
                  <a:lnTo>
                    <a:pt x="294551" y="331254"/>
                  </a:lnTo>
                  <a:lnTo>
                    <a:pt x="294576" y="323049"/>
                  </a:lnTo>
                  <a:close/>
                </a:path>
                <a:path w="378460" h="398780">
                  <a:moveTo>
                    <a:pt x="294614" y="301815"/>
                  </a:moveTo>
                  <a:lnTo>
                    <a:pt x="290258" y="298424"/>
                  </a:lnTo>
                  <a:lnTo>
                    <a:pt x="284975" y="298399"/>
                  </a:lnTo>
                  <a:lnTo>
                    <a:pt x="279654" y="298386"/>
                  </a:lnTo>
                  <a:lnTo>
                    <a:pt x="275310" y="301752"/>
                  </a:lnTo>
                  <a:lnTo>
                    <a:pt x="275285" y="309905"/>
                  </a:lnTo>
                  <a:lnTo>
                    <a:pt x="279615" y="313258"/>
                  </a:lnTo>
                  <a:lnTo>
                    <a:pt x="290220" y="313283"/>
                  </a:lnTo>
                  <a:lnTo>
                    <a:pt x="294589" y="309956"/>
                  </a:lnTo>
                  <a:lnTo>
                    <a:pt x="294614" y="301815"/>
                  </a:lnTo>
                  <a:close/>
                </a:path>
                <a:path w="378460" h="398780">
                  <a:moveTo>
                    <a:pt x="294690" y="280504"/>
                  </a:moveTo>
                  <a:lnTo>
                    <a:pt x="290322" y="277139"/>
                  </a:lnTo>
                  <a:lnTo>
                    <a:pt x="285026" y="277139"/>
                  </a:lnTo>
                  <a:lnTo>
                    <a:pt x="279730" y="277114"/>
                  </a:lnTo>
                  <a:lnTo>
                    <a:pt x="275374" y="280454"/>
                  </a:lnTo>
                  <a:lnTo>
                    <a:pt x="275348" y="288645"/>
                  </a:lnTo>
                  <a:lnTo>
                    <a:pt x="279679" y="292011"/>
                  </a:lnTo>
                  <a:lnTo>
                    <a:pt x="290283" y="292036"/>
                  </a:lnTo>
                  <a:lnTo>
                    <a:pt x="294665" y="288696"/>
                  </a:lnTo>
                  <a:lnTo>
                    <a:pt x="294690" y="280504"/>
                  </a:lnTo>
                  <a:close/>
                </a:path>
                <a:path w="378460" h="398780">
                  <a:moveTo>
                    <a:pt x="294728" y="259245"/>
                  </a:moveTo>
                  <a:lnTo>
                    <a:pt x="290398" y="255879"/>
                  </a:lnTo>
                  <a:lnTo>
                    <a:pt x="285102" y="255866"/>
                  </a:lnTo>
                  <a:lnTo>
                    <a:pt x="279793" y="255854"/>
                  </a:lnTo>
                  <a:lnTo>
                    <a:pt x="275437" y="259194"/>
                  </a:lnTo>
                  <a:lnTo>
                    <a:pt x="275412" y="267385"/>
                  </a:lnTo>
                  <a:lnTo>
                    <a:pt x="279730" y="270738"/>
                  </a:lnTo>
                  <a:lnTo>
                    <a:pt x="290347" y="270764"/>
                  </a:lnTo>
                  <a:lnTo>
                    <a:pt x="294716" y="267436"/>
                  </a:lnTo>
                  <a:lnTo>
                    <a:pt x="294728" y="259245"/>
                  </a:lnTo>
                  <a:close/>
                </a:path>
                <a:path w="378460" h="398780">
                  <a:moveTo>
                    <a:pt x="294805" y="237985"/>
                  </a:moveTo>
                  <a:lnTo>
                    <a:pt x="290461" y="234607"/>
                  </a:lnTo>
                  <a:lnTo>
                    <a:pt x="285153" y="234581"/>
                  </a:lnTo>
                  <a:lnTo>
                    <a:pt x="279844" y="234569"/>
                  </a:lnTo>
                  <a:lnTo>
                    <a:pt x="275488" y="237921"/>
                  </a:lnTo>
                  <a:lnTo>
                    <a:pt x="275488" y="246100"/>
                  </a:lnTo>
                  <a:lnTo>
                    <a:pt x="279806" y="249466"/>
                  </a:lnTo>
                  <a:lnTo>
                    <a:pt x="290423" y="249491"/>
                  </a:lnTo>
                  <a:lnTo>
                    <a:pt x="294779" y="246151"/>
                  </a:lnTo>
                  <a:lnTo>
                    <a:pt x="294805" y="237985"/>
                  </a:lnTo>
                  <a:close/>
                </a:path>
                <a:path w="378460" h="398780">
                  <a:moveTo>
                    <a:pt x="294855" y="216712"/>
                  </a:moveTo>
                  <a:lnTo>
                    <a:pt x="290525" y="213347"/>
                  </a:lnTo>
                  <a:lnTo>
                    <a:pt x="285216" y="213334"/>
                  </a:lnTo>
                  <a:lnTo>
                    <a:pt x="279908" y="213321"/>
                  </a:lnTo>
                  <a:lnTo>
                    <a:pt x="275564" y="216649"/>
                  </a:lnTo>
                  <a:lnTo>
                    <a:pt x="275539" y="224853"/>
                  </a:lnTo>
                  <a:lnTo>
                    <a:pt x="279857" y="228206"/>
                  </a:lnTo>
                  <a:lnTo>
                    <a:pt x="290487" y="228244"/>
                  </a:lnTo>
                  <a:lnTo>
                    <a:pt x="294843" y="224904"/>
                  </a:lnTo>
                  <a:lnTo>
                    <a:pt x="294855" y="216712"/>
                  </a:lnTo>
                  <a:close/>
                </a:path>
                <a:path w="378460" h="398780">
                  <a:moveTo>
                    <a:pt x="294932" y="195440"/>
                  </a:moveTo>
                  <a:lnTo>
                    <a:pt x="290588" y="192074"/>
                  </a:lnTo>
                  <a:lnTo>
                    <a:pt x="285280" y="192062"/>
                  </a:lnTo>
                  <a:lnTo>
                    <a:pt x="279958" y="192049"/>
                  </a:lnTo>
                  <a:lnTo>
                    <a:pt x="275615" y="195389"/>
                  </a:lnTo>
                  <a:lnTo>
                    <a:pt x="275615" y="203555"/>
                  </a:lnTo>
                  <a:lnTo>
                    <a:pt x="279933" y="206933"/>
                  </a:lnTo>
                  <a:lnTo>
                    <a:pt x="290550" y="206971"/>
                  </a:lnTo>
                  <a:lnTo>
                    <a:pt x="294906" y="203606"/>
                  </a:lnTo>
                  <a:lnTo>
                    <a:pt x="294932" y="195440"/>
                  </a:lnTo>
                  <a:close/>
                </a:path>
                <a:path w="378460" h="398780">
                  <a:moveTo>
                    <a:pt x="294995" y="174180"/>
                  </a:moveTo>
                  <a:lnTo>
                    <a:pt x="290652" y="170802"/>
                  </a:lnTo>
                  <a:lnTo>
                    <a:pt x="285356" y="170789"/>
                  </a:lnTo>
                  <a:lnTo>
                    <a:pt x="280035" y="170776"/>
                  </a:lnTo>
                  <a:lnTo>
                    <a:pt x="275691" y="174117"/>
                  </a:lnTo>
                  <a:lnTo>
                    <a:pt x="275666" y="182295"/>
                  </a:lnTo>
                  <a:lnTo>
                    <a:pt x="279984" y="185661"/>
                  </a:lnTo>
                  <a:lnTo>
                    <a:pt x="290614" y="185686"/>
                  </a:lnTo>
                  <a:lnTo>
                    <a:pt x="294970" y="182359"/>
                  </a:lnTo>
                  <a:lnTo>
                    <a:pt x="294995" y="174180"/>
                  </a:lnTo>
                  <a:close/>
                </a:path>
                <a:path w="378460" h="398780">
                  <a:moveTo>
                    <a:pt x="295059" y="152895"/>
                  </a:moveTo>
                  <a:lnTo>
                    <a:pt x="290703" y="149529"/>
                  </a:lnTo>
                  <a:lnTo>
                    <a:pt x="285419" y="149517"/>
                  </a:lnTo>
                  <a:lnTo>
                    <a:pt x="280085" y="149504"/>
                  </a:lnTo>
                  <a:lnTo>
                    <a:pt x="275742" y="152844"/>
                  </a:lnTo>
                  <a:lnTo>
                    <a:pt x="275717" y="161036"/>
                  </a:lnTo>
                  <a:lnTo>
                    <a:pt x="280060" y="164388"/>
                  </a:lnTo>
                  <a:lnTo>
                    <a:pt x="290652" y="164414"/>
                  </a:lnTo>
                  <a:lnTo>
                    <a:pt x="295021" y="161086"/>
                  </a:lnTo>
                  <a:lnTo>
                    <a:pt x="295059" y="152895"/>
                  </a:lnTo>
                  <a:close/>
                </a:path>
                <a:path w="378460" h="398780">
                  <a:moveTo>
                    <a:pt x="295122" y="131648"/>
                  </a:moveTo>
                  <a:lnTo>
                    <a:pt x="290779" y="128270"/>
                  </a:lnTo>
                  <a:lnTo>
                    <a:pt x="285470" y="128257"/>
                  </a:lnTo>
                  <a:lnTo>
                    <a:pt x="280149" y="128244"/>
                  </a:lnTo>
                  <a:lnTo>
                    <a:pt x="275793" y="131584"/>
                  </a:lnTo>
                  <a:lnTo>
                    <a:pt x="275767" y="139776"/>
                  </a:lnTo>
                  <a:lnTo>
                    <a:pt x="280111" y="143116"/>
                  </a:lnTo>
                  <a:lnTo>
                    <a:pt x="290728" y="143154"/>
                  </a:lnTo>
                  <a:lnTo>
                    <a:pt x="295097" y="139827"/>
                  </a:lnTo>
                  <a:lnTo>
                    <a:pt x="295122" y="131648"/>
                  </a:lnTo>
                  <a:close/>
                </a:path>
                <a:path w="378460" h="398780">
                  <a:moveTo>
                    <a:pt x="295173" y="110363"/>
                  </a:moveTo>
                  <a:lnTo>
                    <a:pt x="290817" y="106984"/>
                  </a:lnTo>
                  <a:lnTo>
                    <a:pt x="285534" y="106984"/>
                  </a:lnTo>
                  <a:lnTo>
                    <a:pt x="280187" y="106959"/>
                  </a:lnTo>
                  <a:lnTo>
                    <a:pt x="275856" y="110299"/>
                  </a:lnTo>
                  <a:lnTo>
                    <a:pt x="275818" y="118491"/>
                  </a:lnTo>
                  <a:lnTo>
                    <a:pt x="280162" y="121856"/>
                  </a:lnTo>
                  <a:lnTo>
                    <a:pt x="290766" y="121894"/>
                  </a:lnTo>
                  <a:lnTo>
                    <a:pt x="295148" y="118554"/>
                  </a:lnTo>
                  <a:lnTo>
                    <a:pt x="295173" y="110363"/>
                  </a:lnTo>
                  <a:close/>
                </a:path>
                <a:path w="378460" h="398780">
                  <a:moveTo>
                    <a:pt x="295236" y="89103"/>
                  </a:moveTo>
                  <a:lnTo>
                    <a:pt x="290893" y="85737"/>
                  </a:lnTo>
                  <a:lnTo>
                    <a:pt x="285584" y="85725"/>
                  </a:lnTo>
                  <a:lnTo>
                    <a:pt x="280263" y="85712"/>
                  </a:lnTo>
                  <a:lnTo>
                    <a:pt x="275920" y="89039"/>
                  </a:lnTo>
                  <a:lnTo>
                    <a:pt x="275882" y="97231"/>
                  </a:lnTo>
                  <a:lnTo>
                    <a:pt x="280212" y="100596"/>
                  </a:lnTo>
                  <a:lnTo>
                    <a:pt x="290842" y="100634"/>
                  </a:lnTo>
                  <a:lnTo>
                    <a:pt x="295211" y="97294"/>
                  </a:lnTo>
                  <a:lnTo>
                    <a:pt x="295236" y="89103"/>
                  </a:lnTo>
                  <a:close/>
                </a:path>
                <a:path w="378460" h="398780">
                  <a:moveTo>
                    <a:pt x="295300" y="67830"/>
                  </a:moveTo>
                  <a:lnTo>
                    <a:pt x="290944" y="64477"/>
                  </a:lnTo>
                  <a:lnTo>
                    <a:pt x="285635" y="64465"/>
                  </a:lnTo>
                  <a:lnTo>
                    <a:pt x="280339" y="64439"/>
                  </a:lnTo>
                  <a:lnTo>
                    <a:pt x="275983" y="67779"/>
                  </a:lnTo>
                  <a:lnTo>
                    <a:pt x="275958" y="75958"/>
                  </a:lnTo>
                  <a:lnTo>
                    <a:pt x="280289" y="79336"/>
                  </a:lnTo>
                  <a:lnTo>
                    <a:pt x="290906" y="79362"/>
                  </a:lnTo>
                  <a:lnTo>
                    <a:pt x="295275" y="76022"/>
                  </a:lnTo>
                  <a:lnTo>
                    <a:pt x="295300" y="67830"/>
                  </a:lnTo>
                  <a:close/>
                </a:path>
                <a:path w="378460" h="398780">
                  <a:moveTo>
                    <a:pt x="295363" y="46558"/>
                  </a:moveTo>
                  <a:lnTo>
                    <a:pt x="290995" y="43192"/>
                  </a:lnTo>
                  <a:lnTo>
                    <a:pt x="285711" y="43180"/>
                  </a:lnTo>
                  <a:lnTo>
                    <a:pt x="280390" y="43167"/>
                  </a:lnTo>
                  <a:lnTo>
                    <a:pt x="276034" y="46507"/>
                  </a:lnTo>
                  <a:lnTo>
                    <a:pt x="276021" y="54686"/>
                  </a:lnTo>
                  <a:lnTo>
                    <a:pt x="280339" y="58039"/>
                  </a:lnTo>
                  <a:lnTo>
                    <a:pt x="290969" y="58077"/>
                  </a:lnTo>
                  <a:lnTo>
                    <a:pt x="295338" y="54737"/>
                  </a:lnTo>
                  <a:lnTo>
                    <a:pt x="295363" y="46558"/>
                  </a:lnTo>
                  <a:close/>
                </a:path>
                <a:path w="378460" h="398780">
                  <a:moveTo>
                    <a:pt x="322148" y="323138"/>
                  </a:moveTo>
                  <a:lnTo>
                    <a:pt x="317804" y="319760"/>
                  </a:lnTo>
                  <a:lnTo>
                    <a:pt x="312496" y="319760"/>
                  </a:lnTo>
                  <a:lnTo>
                    <a:pt x="307187" y="319735"/>
                  </a:lnTo>
                  <a:lnTo>
                    <a:pt x="302844" y="323075"/>
                  </a:lnTo>
                  <a:lnTo>
                    <a:pt x="302806" y="331279"/>
                  </a:lnTo>
                  <a:lnTo>
                    <a:pt x="307136" y="334632"/>
                  </a:lnTo>
                  <a:lnTo>
                    <a:pt x="317754" y="334670"/>
                  </a:lnTo>
                  <a:lnTo>
                    <a:pt x="322122" y="331343"/>
                  </a:lnTo>
                  <a:lnTo>
                    <a:pt x="322148" y="323138"/>
                  </a:lnTo>
                  <a:close/>
                </a:path>
                <a:path w="378460" h="398780">
                  <a:moveTo>
                    <a:pt x="322224" y="301879"/>
                  </a:moveTo>
                  <a:lnTo>
                    <a:pt x="317868" y="298488"/>
                  </a:lnTo>
                  <a:lnTo>
                    <a:pt x="312547" y="298475"/>
                  </a:lnTo>
                  <a:lnTo>
                    <a:pt x="307251" y="298462"/>
                  </a:lnTo>
                  <a:lnTo>
                    <a:pt x="302895" y="301828"/>
                  </a:lnTo>
                  <a:lnTo>
                    <a:pt x="302869" y="309981"/>
                  </a:lnTo>
                  <a:lnTo>
                    <a:pt x="307200" y="313334"/>
                  </a:lnTo>
                  <a:lnTo>
                    <a:pt x="317817" y="313359"/>
                  </a:lnTo>
                  <a:lnTo>
                    <a:pt x="322173" y="310032"/>
                  </a:lnTo>
                  <a:lnTo>
                    <a:pt x="322224" y="301879"/>
                  </a:lnTo>
                  <a:close/>
                </a:path>
                <a:path w="378460" h="398780">
                  <a:moveTo>
                    <a:pt x="322249" y="280593"/>
                  </a:moveTo>
                  <a:lnTo>
                    <a:pt x="317931" y="277228"/>
                  </a:lnTo>
                  <a:lnTo>
                    <a:pt x="312597" y="277215"/>
                  </a:lnTo>
                  <a:lnTo>
                    <a:pt x="307314" y="277202"/>
                  </a:lnTo>
                  <a:lnTo>
                    <a:pt x="302958" y="280530"/>
                  </a:lnTo>
                  <a:lnTo>
                    <a:pt x="302933" y="288721"/>
                  </a:lnTo>
                  <a:lnTo>
                    <a:pt x="307263" y="292087"/>
                  </a:lnTo>
                  <a:lnTo>
                    <a:pt x="317881" y="292112"/>
                  </a:lnTo>
                  <a:lnTo>
                    <a:pt x="322224" y="288785"/>
                  </a:lnTo>
                  <a:lnTo>
                    <a:pt x="322249" y="280593"/>
                  </a:lnTo>
                  <a:close/>
                </a:path>
                <a:path w="378460" h="398780">
                  <a:moveTo>
                    <a:pt x="322313" y="259321"/>
                  </a:moveTo>
                  <a:lnTo>
                    <a:pt x="317995" y="255955"/>
                  </a:lnTo>
                  <a:lnTo>
                    <a:pt x="312674" y="255943"/>
                  </a:lnTo>
                  <a:lnTo>
                    <a:pt x="307378" y="255930"/>
                  </a:lnTo>
                  <a:lnTo>
                    <a:pt x="303009" y="259270"/>
                  </a:lnTo>
                  <a:lnTo>
                    <a:pt x="302996" y="267462"/>
                  </a:lnTo>
                  <a:lnTo>
                    <a:pt x="307327" y="270814"/>
                  </a:lnTo>
                  <a:lnTo>
                    <a:pt x="317944" y="270840"/>
                  </a:lnTo>
                  <a:lnTo>
                    <a:pt x="322300" y="267500"/>
                  </a:lnTo>
                  <a:lnTo>
                    <a:pt x="322313" y="259321"/>
                  </a:lnTo>
                  <a:close/>
                </a:path>
                <a:path w="378460" h="398780">
                  <a:moveTo>
                    <a:pt x="322376" y="238061"/>
                  </a:moveTo>
                  <a:lnTo>
                    <a:pt x="318058" y="234683"/>
                  </a:lnTo>
                  <a:lnTo>
                    <a:pt x="312737" y="234670"/>
                  </a:lnTo>
                  <a:lnTo>
                    <a:pt x="307428" y="234657"/>
                  </a:lnTo>
                  <a:lnTo>
                    <a:pt x="303085" y="238010"/>
                  </a:lnTo>
                  <a:lnTo>
                    <a:pt x="303060" y="246176"/>
                  </a:lnTo>
                  <a:lnTo>
                    <a:pt x="307390" y="249542"/>
                  </a:lnTo>
                  <a:lnTo>
                    <a:pt x="318008" y="249580"/>
                  </a:lnTo>
                  <a:lnTo>
                    <a:pt x="322351" y="246240"/>
                  </a:lnTo>
                  <a:lnTo>
                    <a:pt x="322376" y="238061"/>
                  </a:lnTo>
                  <a:close/>
                </a:path>
                <a:path w="378460" h="398780">
                  <a:moveTo>
                    <a:pt x="322440" y="216789"/>
                  </a:moveTo>
                  <a:lnTo>
                    <a:pt x="318122" y="213423"/>
                  </a:lnTo>
                  <a:lnTo>
                    <a:pt x="312801" y="213410"/>
                  </a:lnTo>
                  <a:lnTo>
                    <a:pt x="307505" y="213385"/>
                  </a:lnTo>
                  <a:lnTo>
                    <a:pt x="303136" y="216725"/>
                  </a:lnTo>
                  <a:lnTo>
                    <a:pt x="303136" y="224929"/>
                  </a:lnTo>
                  <a:lnTo>
                    <a:pt x="307454" y="228282"/>
                  </a:lnTo>
                  <a:lnTo>
                    <a:pt x="318071" y="228320"/>
                  </a:lnTo>
                  <a:lnTo>
                    <a:pt x="322427" y="224993"/>
                  </a:lnTo>
                  <a:lnTo>
                    <a:pt x="322440" y="216789"/>
                  </a:lnTo>
                  <a:close/>
                </a:path>
                <a:path w="378460" h="398780">
                  <a:moveTo>
                    <a:pt x="322503" y="195529"/>
                  </a:moveTo>
                  <a:lnTo>
                    <a:pt x="318185" y="192151"/>
                  </a:lnTo>
                  <a:lnTo>
                    <a:pt x="312864" y="192138"/>
                  </a:lnTo>
                  <a:lnTo>
                    <a:pt x="307555" y="192125"/>
                  </a:lnTo>
                  <a:lnTo>
                    <a:pt x="303199" y="195465"/>
                  </a:lnTo>
                  <a:lnTo>
                    <a:pt x="303174" y="203631"/>
                  </a:lnTo>
                  <a:lnTo>
                    <a:pt x="307517" y="207022"/>
                  </a:lnTo>
                  <a:lnTo>
                    <a:pt x="318135" y="207048"/>
                  </a:lnTo>
                  <a:lnTo>
                    <a:pt x="322491" y="203695"/>
                  </a:lnTo>
                  <a:lnTo>
                    <a:pt x="322503" y="195529"/>
                  </a:lnTo>
                  <a:close/>
                </a:path>
                <a:path w="378460" h="398780">
                  <a:moveTo>
                    <a:pt x="322567" y="174256"/>
                  </a:moveTo>
                  <a:lnTo>
                    <a:pt x="318249" y="170891"/>
                  </a:lnTo>
                  <a:lnTo>
                    <a:pt x="312928" y="170878"/>
                  </a:lnTo>
                  <a:lnTo>
                    <a:pt x="307619" y="170865"/>
                  </a:lnTo>
                  <a:lnTo>
                    <a:pt x="303250" y="174205"/>
                  </a:lnTo>
                  <a:lnTo>
                    <a:pt x="303225" y="182384"/>
                  </a:lnTo>
                  <a:lnTo>
                    <a:pt x="307568" y="185750"/>
                  </a:lnTo>
                  <a:lnTo>
                    <a:pt x="318198" y="185775"/>
                  </a:lnTo>
                  <a:lnTo>
                    <a:pt x="322541" y="182448"/>
                  </a:lnTo>
                  <a:lnTo>
                    <a:pt x="322567" y="174256"/>
                  </a:lnTo>
                  <a:close/>
                </a:path>
                <a:path w="378460" h="398780">
                  <a:moveTo>
                    <a:pt x="322630" y="152984"/>
                  </a:moveTo>
                  <a:lnTo>
                    <a:pt x="318300" y="149618"/>
                  </a:lnTo>
                  <a:lnTo>
                    <a:pt x="312991" y="149606"/>
                  </a:lnTo>
                  <a:lnTo>
                    <a:pt x="307695" y="149580"/>
                  </a:lnTo>
                  <a:lnTo>
                    <a:pt x="303326" y="152920"/>
                  </a:lnTo>
                  <a:lnTo>
                    <a:pt x="303301" y="161112"/>
                  </a:lnTo>
                  <a:lnTo>
                    <a:pt x="307644" y="164477"/>
                  </a:lnTo>
                  <a:lnTo>
                    <a:pt x="318249" y="164503"/>
                  </a:lnTo>
                  <a:lnTo>
                    <a:pt x="322605" y="161175"/>
                  </a:lnTo>
                  <a:lnTo>
                    <a:pt x="322630" y="152984"/>
                  </a:lnTo>
                  <a:close/>
                </a:path>
                <a:path w="378460" h="398780">
                  <a:moveTo>
                    <a:pt x="322694" y="131724"/>
                  </a:moveTo>
                  <a:lnTo>
                    <a:pt x="318338" y="128358"/>
                  </a:lnTo>
                  <a:lnTo>
                    <a:pt x="313042" y="128346"/>
                  </a:lnTo>
                  <a:lnTo>
                    <a:pt x="307733" y="128333"/>
                  </a:lnTo>
                  <a:lnTo>
                    <a:pt x="303390" y="131673"/>
                  </a:lnTo>
                  <a:lnTo>
                    <a:pt x="303339" y="139852"/>
                  </a:lnTo>
                  <a:lnTo>
                    <a:pt x="307708" y="143205"/>
                  </a:lnTo>
                  <a:lnTo>
                    <a:pt x="318312" y="143243"/>
                  </a:lnTo>
                  <a:lnTo>
                    <a:pt x="322656" y="139915"/>
                  </a:lnTo>
                  <a:lnTo>
                    <a:pt x="322694" y="131724"/>
                  </a:lnTo>
                  <a:close/>
                </a:path>
                <a:path w="378460" h="398780">
                  <a:moveTo>
                    <a:pt x="322757" y="110451"/>
                  </a:moveTo>
                  <a:lnTo>
                    <a:pt x="318414" y="107073"/>
                  </a:lnTo>
                  <a:lnTo>
                    <a:pt x="313105" y="107061"/>
                  </a:lnTo>
                  <a:lnTo>
                    <a:pt x="307784" y="107048"/>
                  </a:lnTo>
                  <a:lnTo>
                    <a:pt x="303428" y="110388"/>
                  </a:lnTo>
                  <a:lnTo>
                    <a:pt x="303403" y="118579"/>
                  </a:lnTo>
                  <a:lnTo>
                    <a:pt x="307759" y="121945"/>
                  </a:lnTo>
                  <a:lnTo>
                    <a:pt x="318363" y="121970"/>
                  </a:lnTo>
                  <a:lnTo>
                    <a:pt x="322719" y="118643"/>
                  </a:lnTo>
                  <a:lnTo>
                    <a:pt x="322757" y="110451"/>
                  </a:lnTo>
                  <a:close/>
                </a:path>
                <a:path w="378460" h="398780">
                  <a:moveTo>
                    <a:pt x="322821" y="89179"/>
                  </a:moveTo>
                  <a:lnTo>
                    <a:pt x="318465" y="85813"/>
                  </a:lnTo>
                  <a:lnTo>
                    <a:pt x="313169" y="85801"/>
                  </a:lnTo>
                  <a:lnTo>
                    <a:pt x="307860" y="85788"/>
                  </a:lnTo>
                  <a:lnTo>
                    <a:pt x="303504" y="89128"/>
                  </a:lnTo>
                  <a:lnTo>
                    <a:pt x="303466" y="97307"/>
                  </a:lnTo>
                  <a:lnTo>
                    <a:pt x="307809" y="100685"/>
                  </a:lnTo>
                  <a:lnTo>
                    <a:pt x="318439" y="100698"/>
                  </a:lnTo>
                  <a:lnTo>
                    <a:pt x="322783" y="97358"/>
                  </a:lnTo>
                  <a:lnTo>
                    <a:pt x="322821" y="89179"/>
                  </a:lnTo>
                  <a:close/>
                </a:path>
                <a:path w="378460" h="398780">
                  <a:moveTo>
                    <a:pt x="322884" y="67906"/>
                  </a:moveTo>
                  <a:lnTo>
                    <a:pt x="318541" y="64554"/>
                  </a:lnTo>
                  <a:lnTo>
                    <a:pt x="313220" y="64541"/>
                  </a:lnTo>
                  <a:lnTo>
                    <a:pt x="307911" y="64528"/>
                  </a:lnTo>
                  <a:lnTo>
                    <a:pt x="303555" y="67856"/>
                  </a:lnTo>
                  <a:lnTo>
                    <a:pt x="303530" y="76034"/>
                  </a:lnTo>
                  <a:lnTo>
                    <a:pt x="307860" y="79400"/>
                  </a:lnTo>
                  <a:lnTo>
                    <a:pt x="318490" y="79438"/>
                  </a:lnTo>
                  <a:lnTo>
                    <a:pt x="322859" y="76098"/>
                  </a:lnTo>
                  <a:lnTo>
                    <a:pt x="322884" y="67906"/>
                  </a:lnTo>
                  <a:close/>
                </a:path>
                <a:path w="378460" h="398780">
                  <a:moveTo>
                    <a:pt x="322935" y="46647"/>
                  </a:moveTo>
                  <a:lnTo>
                    <a:pt x="318604" y="43268"/>
                  </a:lnTo>
                  <a:lnTo>
                    <a:pt x="313296" y="43256"/>
                  </a:lnTo>
                  <a:lnTo>
                    <a:pt x="307987" y="43243"/>
                  </a:lnTo>
                  <a:lnTo>
                    <a:pt x="303618" y="46583"/>
                  </a:lnTo>
                  <a:lnTo>
                    <a:pt x="303606" y="54762"/>
                  </a:lnTo>
                  <a:lnTo>
                    <a:pt x="307936" y="58127"/>
                  </a:lnTo>
                  <a:lnTo>
                    <a:pt x="318566" y="58153"/>
                  </a:lnTo>
                  <a:lnTo>
                    <a:pt x="322910" y="54825"/>
                  </a:lnTo>
                  <a:lnTo>
                    <a:pt x="322935" y="46647"/>
                  </a:lnTo>
                  <a:close/>
                </a:path>
                <a:path w="378460" h="398780">
                  <a:moveTo>
                    <a:pt x="349758" y="301967"/>
                  </a:moveTo>
                  <a:lnTo>
                    <a:pt x="345440" y="298577"/>
                  </a:lnTo>
                  <a:lnTo>
                    <a:pt x="340144" y="298551"/>
                  </a:lnTo>
                  <a:lnTo>
                    <a:pt x="334822" y="298526"/>
                  </a:lnTo>
                  <a:lnTo>
                    <a:pt x="330479" y="301904"/>
                  </a:lnTo>
                  <a:lnTo>
                    <a:pt x="330441" y="310057"/>
                  </a:lnTo>
                  <a:lnTo>
                    <a:pt x="334784" y="313410"/>
                  </a:lnTo>
                  <a:lnTo>
                    <a:pt x="345389" y="313436"/>
                  </a:lnTo>
                  <a:lnTo>
                    <a:pt x="349732" y="310108"/>
                  </a:lnTo>
                  <a:lnTo>
                    <a:pt x="349758" y="301967"/>
                  </a:lnTo>
                  <a:close/>
                </a:path>
                <a:path w="378460" h="398780">
                  <a:moveTo>
                    <a:pt x="349834" y="280657"/>
                  </a:moveTo>
                  <a:lnTo>
                    <a:pt x="345516" y="277304"/>
                  </a:lnTo>
                  <a:lnTo>
                    <a:pt x="340194" y="277291"/>
                  </a:lnTo>
                  <a:lnTo>
                    <a:pt x="334886" y="277279"/>
                  </a:lnTo>
                  <a:lnTo>
                    <a:pt x="330542" y="280619"/>
                  </a:lnTo>
                  <a:lnTo>
                    <a:pt x="330504" y="288798"/>
                  </a:lnTo>
                  <a:lnTo>
                    <a:pt x="334835" y="292163"/>
                  </a:lnTo>
                  <a:lnTo>
                    <a:pt x="345465" y="292188"/>
                  </a:lnTo>
                  <a:lnTo>
                    <a:pt x="349808" y="288861"/>
                  </a:lnTo>
                  <a:lnTo>
                    <a:pt x="349834" y="280657"/>
                  </a:lnTo>
                  <a:close/>
                </a:path>
                <a:path w="378460" h="398780">
                  <a:moveTo>
                    <a:pt x="349910" y="259397"/>
                  </a:moveTo>
                  <a:lnTo>
                    <a:pt x="345567" y="256032"/>
                  </a:lnTo>
                  <a:lnTo>
                    <a:pt x="340245" y="256019"/>
                  </a:lnTo>
                  <a:lnTo>
                    <a:pt x="334949" y="256006"/>
                  </a:lnTo>
                  <a:lnTo>
                    <a:pt x="330606" y="259346"/>
                  </a:lnTo>
                  <a:lnTo>
                    <a:pt x="330581" y="267538"/>
                  </a:lnTo>
                  <a:lnTo>
                    <a:pt x="334899" y="270891"/>
                  </a:lnTo>
                  <a:lnTo>
                    <a:pt x="345528" y="270916"/>
                  </a:lnTo>
                  <a:lnTo>
                    <a:pt x="349859" y="267589"/>
                  </a:lnTo>
                  <a:lnTo>
                    <a:pt x="349910" y="259397"/>
                  </a:lnTo>
                  <a:close/>
                </a:path>
                <a:path w="378460" h="398780">
                  <a:moveTo>
                    <a:pt x="349961" y="238137"/>
                  </a:moveTo>
                  <a:lnTo>
                    <a:pt x="345630" y="234759"/>
                  </a:lnTo>
                  <a:lnTo>
                    <a:pt x="340309" y="234746"/>
                  </a:lnTo>
                  <a:lnTo>
                    <a:pt x="335013" y="234734"/>
                  </a:lnTo>
                  <a:lnTo>
                    <a:pt x="330657" y="238086"/>
                  </a:lnTo>
                  <a:lnTo>
                    <a:pt x="330631" y="246253"/>
                  </a:lnTo>
                  <a:lnTo>
                    <a:pt x="334962" y="249618"/>
                  </a:lnTo>
                  <a:lnTo>
                    <a:pt x="345579" y="249656"/>
                  </a:lnTo>
                  <a:lnTo>
                    <a:pt x="349935" y="246316"/>
                  </a:lnTo>
                  <a:lnTo>
                    <a:pt x="349961" y="238137"/>
                  </a:lnTo>
                  <a:close/>
                </a:path>
                <a:path w="378460" h="398780">
                  <a:moveTo>
                    <a:pt x="350012" y="216865"/>
                  </a:moveTo>
                  <a:lnTo>
                    <a:pt x="345694" y="213499"/>
                  </a:lnTo>
                  <a:lnTo>
                    <a:pt x="340372" y="213487"/>
                  </a:lnTo>
                  <a:lnTo>
                    <a:pt x="335076" y="213487"/>
                  </a:lnTo>
                  <a:lnTo>
                    <a:pt x="330708" y="216801"/>
                  </a:lnTo>
                  <a:lnTo>
                    <a:pt x="330708" y="225005"/>
                  </a:lnTo>
                  <a:lnTo>
                    <a:pt x="335026" y="228371"/>
                  </a:lnTo>
                  <a:lnTo>
                    <a:pt x="345655" y="228396"/>
                  </a:lnTo>
                  <a:lnTo>
                    <a:pt x="349986" y="225069"/>
                  </a:lnTo>
                  <a:lnTo>
                    <a:pt x="350012" y="216865"/>
                  </a:lnTo>
                  <a:close/>
                </a:path>
                <a:path w="378460" h="398780">
                  <a:moveTo>
                    <a:pt x="350075" y="195618"/>
                  </a:moveTo>
                  <a:lnTo>
                    <a:pt x="345744" y="192239"/>
                  </a:lnTo>
                  <a:lnTo>
                    <a:pt x="340448" y="192227"/>
                  </a:lnTo>
                  <a:lnTo>
                    <a:pt x="335140" y="192214"/>
                  </a:lnTo>
                  <a:lnTo>
                    <a:pt x="330784" y="195554"/>
                  </a:lnTo>
                  <a:lnTo>
                    <a:pt x="330758" y="203720"/>
                  </a:lnTo>
                  <a:lnTo>
                    <a:pt x="335089" y="207098"/>
                  </a:lnTo>
                  <a:lnTo>
                    <a:pt x="345719" y="207124"/>
                  </a:lnTo>
                  <a:lnTo>
                    <a:pt x="350062" y="203758"/>
                  </a:lnTo>
                  <a:lnTo>
                    <a:pt x="350075" y="195618"/>
                  </a:lnTo>
                  <a:close/>
                </a:path>
                <a:path w="378460" h="398780">
                  <a:moveTo>
                    <a:pt x="350139" y="174320"/>
                  </a:moveTo>
                  <a:lnTo>
                    <a:pt x="345821" y="170967"/>
                  </a:lnTo>
                  <a:lnTo>
                    <a:pt x="340512" y="170942"/>
                  </a:lnTo>
                  <a:lnTo>
                    <a:pt x="335203" y="170929"/>
                  </a:lnTo>
                  <a:lnTo>
                    <a:pt x="330835" y="174269"/>
                  </a:lnTo>
                  <a:lnTo>
                    <a:pt x="330822" y="182460"/>
                  </a:lnTo>
                  <a:lnTo>
                    <a:pt x="335165" y="185813"/>
                  </a:lnTo>
                  <a:lnTo>
                    <a:pt x="345770" y="185851"/>
                  </a:lnTo>
                  <a:lnTo>
                    <a:pt x="350126" y="182511"/>
                  </a:lnTo>
                  <a:lnTo>
                    <a:pt x="350139" y="174320"/>
                  </a:lnTo>
                  <a:close/>
                </a:path>
                <a:path w="378460" h="398780">
                  <a:moveTo>
                    <a:pt x="350189" y="153060"/>
                  </a:moveTo>
                  <a:lnTo>
                    <a:pt x="345859" y="149694"/>
                  </a:lnTo>
                  <a:lnTo>
                    <a:pt x="340563" y="149682"/>
                  </a:lnTo>
                  <a:lnTo>
                    <a:pt x="335254" y="149669"/>
                  </a:lnTo>
                  <a:lnTo>
                    <a:pt x="330873" y="152996"/>
                  </a:lnTo>
                  <a:lnTo>
                    <a:pt x="330847" y="161188"/>
                  </a:lnTo>
                  <a:lnTo>
                    <a:pt x="335203" y="164553"/>
                  </a:lnTo>
                  <a:lnTo>
                    <a:pt x="345808" y="164579"/>
                  </a:lnTo>
                  <a:lnTo>
                    <a:pt x="350177" y="161251"/>
                  </a:lnTo>
                  <a:lnTo>
                    <a:pt x="350189" y="153060"/>
                  </a:lnTo>
                  <a:close/>
                </a:path>
                <a:path w="378460" h="398780">
                  <a:moveTo>
                    <a:pt x="350253" y="131787"/>
                  </a:moveTo>
                  <a:lnTo>
                    <a:pt x="345935" y="128422"/>
                  </a:lnTo>
                  <a:lnTo>
                    <a:pt x="340626" y="128409"/>
                  </a:lnTo>
                  <a:lnTo>
                    <a:pt x="335318" y="128397"/>
                  </a:lnTo>
                  <a:lnTo>
                    <a:pt x="330949" y="131737"/>
                  </a:lnTo>
                  <a:lnTo>
                    <a:pt x="330923" y="139928"/>
                  </a:lnTo>
                  <a:lnTo>
                    <a:pt x="335267" y="143281"/>
                  </a:lnTo>
                  <a:lnTo>
                    <a:pt x="345884" y="143306"/>
                  </a:lnTo>
                  <a:lnTo>
                    <a:pt x="350227" y="139992"/>
                  </a:lnTo>
                  <a:lnTo>
                    <a:pt x="350253" y="131787"/>
                  </a:lnTo>
                  <a:close/>
                </a:path>
                <a:path w="378460" h="398780">
                  <a:moveTo>
                    <a:pt x="350329" y="110528"/>
                  </a:moveTo>
                  <a:lnTo>
                    <a:pt x="345986" y="107149"/>
                  </a:lnTo>
                  <a:lnTo>
                    <a:pt x="340690" y="107137"/>
                  </a:lnTo>
                  <a:lnTo>
                    <a:pt x="335368" y="107124"/>
                  </a:lnTo>
                  <a:lnTo>
                    <a:pt x="331025" y="110464"/>
                  </a:lnTo>
                  <a:lnTo>
                    <a:pt x="330974" y="118656"/>
                  </a:lnTo>
                  <a:lnTo>
                    <a:pt x="335343" y="122021"/>
                  </a:lnTo>
                  <a:lnTo>
                    <a:pt x="345935" y="122047"/>
                  </a:lnTo>
                  <a:lnTo>
                    <a:pt x="350291" y="118706"/>
                  </a:lnTo>
                  <a:lnTo>
                    <a:pt x="350329" y="110528"/>
                  </a:lnTo>
                  <a:close/>
                </a:path>
                <a:path w="378460" h="398780">
                  <a:moveTo>
                    <a:pt x="377647" y="195681"/>
                  </a:moveTo>
                  <a:lnTo>
                    <a:pt x="373316" y="192316"/>
                  </a:lnTo>
                  <a:lnTo>
                    <a:pt x="368007" y="192303"/>
                  </a:lnTo>
                  <a:lnTo>
                    <a:pt x="362712" y="192290"/>
                  </a:lnTo>
                  <a:lnTo>
                    <a:pt x="358343" y="195630"/>
                  </a:lnTo>
                  <a:lnTo>
                    <a:pt x="358330" y="203784"/>
                  </a:lnTo>
                  <a:lnTo>
                    <a:pt x="362673" y="207175"/>
                  </a:lnTo>
                  <a:lnTo>
                    <a:pt x="373291" y="207200"/>
                  </a:lnTo>
                  <a:lnTo>
                    <a:pt x="377621" y="203847"/>
                  </a:lnTo>
                  <a:lnTo>
                    <a:pt x="377647" y="195681"/>
                  </a:lnTo>
                  <a:close/>
                </a:path>
                <a:path w="378460" h="398780">
                  <a:moveTo>
                    <a:pt x="377698" y="174396"/>
                  </a:moveTo>
                  <a:lnTo>
                    <a:pt x="373380" y="171030"/>
                  </a:lnTo>
                  <a:lnTo>
                    <a:pt x="368058" y="171030"/>
                  </a:lnTo>
                  <a:lnTo>
                    <a:pt x="362775" y="171005"/>
                  </a:lnTo>
                  <a:lnTo>
                    <a:pt x="358394" y="174345"/>
                  </a:lnTo>
                  <a:lnTo>
                    <a:pt x="358368" y="182537"/>
                  </a:lnTo>
                  <a:lnTo>
                    <a:pt x="362724" y="185902"/>
                  </a:lnTo>
                  <a:lnTo>
                    <a:pt x="373329" y="185928"/>
                  </a:lnTo>
                  <a:lnTo>
                    <a:pt x="377685" y="182600"/>
                  </a:lnTo>
                  <a:lnTo>
                    <a:pt x="377698" y="174396"/>
                  </a:lnTo>
                  <a:close/>
                </a:path>
                <a:path w="378460" h="398780">
                  <a:moveTo>
                    <a:pt x="377761" y="153136"/>
                  </a:moveTo>
                  <a:lnTo>
                    <a:pt x="373430" y="149771"/>
                  </a:lnTo>
                  <a:lnTo>
                    <a:pt x="368122" y="149758"/>
                  </a:lnTo>
                  <a:lnTo>
                    <a:pt x="362839" y="149745"/>
                  </a:lnTo>
                  <a:lnTo>
                    <a:pt x="358457" y="153085"/>
                  </a:lnTo>
                  <a:lnTo>
                    <a:pt x="358444" y="161277"/>
                  </a:lnTo>
                  <a:lnTo>
                    <a:pt x="362800" y="164630"/>
                  </a:lnTo>
                  <a:lnTo>
                    <a:pt x="373405" y="164668"/>
                  </a:lnTo>
                  <a:lnTo>
                    <a:pt x="377748" y="161340"/>
                  </a:lnTo>
                  <a:lnTo>
                    <a:pt x="377761" y="153136"/>
                  </a:lnTo>
                  <a:close/>
                </a:path>
                <a:path w="378460" h="398780">
                  <a:moveTo>
                    <a:pt x="377837" y="131889"/>
                  </a:moveTo>
                  <a:lnTo>
                    <a:pt x="373507" y="128511"/>
                  </a:lnTo>
                  <a:lnTo>
                    <a:pt x="368198" y="128498"/>
                  </a:lnTo>
                  <a:lnTo>
                    <a:pt x="362889" y="128485"/>
                  </a:lnTo>
                  <a:lnTo>
                    <a:pt x="358521" y="131826"/>
                  </a:lnTo>
                  <a:lnTo>
                    <a:pt x="358508" y="140017"/>
                  </a:lnTo>
                  <a:lnTo>
                    <a:pt x="362864" y="143370"/>
                  </a:lnTo>
                  <a:lnTo>
                    <a:pt x="373456" y="143395"/>
                  </a:lnTo>
                  <a:lnTo>
                    <a:pt x="377812" y="140068"/>
                  </a:lnTo>
                  <a:lnTo>
                    <a:pt x="377837" y="131889"/>
                  </a:lnTo>
                  <a:close/>
                </a:path>
                <a:path w="378460" h="398780">
                  <a:moveTo>
                    <a:pt x="377888" y="110617"/>
                  </a:moveTo>
                  <a:lnTo>
                    <a:pt x="373557" y="107251"/>
                  </a:lnTo>
                  <a:lnTo>
                    <a:pt x="368249" y="107226"/>
                  </a:lnTo>
                  <a:lnTo>
                    <a:pt x="362966" y="107213"/>
                  </a:lnTo>
                  <a:lnTo>
                    <a:pt x="358584" y="110553"/>
                  </a:lnTo>
                  <a:lnTo>
                    <a:pt x="358559" y="118745"/>
                  </a:lnTo>
                  <a:lnTo>
                    <a:pt x="362915" y="122110"/>
                  </a:lnTo>
                  <a:lnTo>
                    <a:pt x="373507" y="122135"/>
                  </a:lnTo>
                  <a:lnTo>
                    <a:pt x="377875" y="118795"/>
                  </a:lnTo>
                  <a:lnTo>
                    <a:pt x="377888" y="110617"/>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9" name="object 109"/>
            <p:cNvSpPr/>
            <p:nvPr/>
          </p:nvSpPr>
          <p:spPr>
            <a:xfrm>
              <a:off x="1898980" y="880084"/>
              <a:ext cx="405765" cy="377190"/>
            </a:xfrm>
            <a:custGeom>
              <a:avLst/>
              <a:gdLst/>
              <a:ahLst/>
              <a:cxnLst/>
              <a:rect l="l" t="t" r="r" b="b"/>
              <a:pathLst>
                <a:path w="405764" h="377190">
                  <a:moveTo>
                    <a:pt x="19329" y="130949"/>
                  </a:moveTo>
                  <a:lnTo>
                    <a:pt x="14998" y="127584"/>
                  </a:lnTo>
                  <a:lnTo>
                    <a:pt x="9677" y="127558"/>
                  </a:lnTo>
                  <a:lnTo>
                    <a:pt x="4368" y="127546"/>
                  </a:lnTo>
                  <a:lnTo>
                    <a:pt x="0" y="130886"/>
                  </a:lnTo>
                  <a:lnTo>
                    <a:pt x="0" y="139065"/>
                  </a:lnTo>
                  <a:lnTo>
                    <a:pt x="4318" y="142417"/>
                  </a:lnTo>
                  <a:lnTo>
                    <a:pt x="14947" y="142443"/>
                  </a:lnTo>
                  <a:lnTo>
                    <a:pt x="19291" y="139128"/>
                  </a:lnTo>
                  <a:lnTo>
                    <a:pt x="19329" y="130949"/>
                  </a:lnTo>
                  <a:close/>
                </a:path>
                <a:path w="405764" h="377190">
                  <a:moveTo>
                    <a:pt x="46824" y="152273"/>
                  </a:moveTo>
                  <a:lnTo>
                    <a:pt x="42506" y="148907"/>
                  </a:lnTo>
                  <a:lnTo>
                    <a:pt x="37198" y="148894"/>
                  </a:lnTo>
                  <a:lnTo>
                    <a:pt x="31902" y="148882"/>
                  </a:lnTo>
                  <a:lnTo>
                    <a:pt x="27533" y="152222"/>
                  </a:lnTo>
                  <a:lnTo>
                    <a:pt x="27508" y="160413"/>
                  </a:lnTo>
                  <a:lnTo>
                    <a:pt x="31851" y="163766"/>
                  </a:lnTo>
                  <a:lnTo>
                    <a:pt x="42456" y="163791"/>
                  </a:lnTo>
                  <a:lnTo>
                    <a:pt x="46799" y="160451"/>
                  </a:lnTo>
                  <a:lnTo>
                    <a:pt x="46824" y="152273"/>
                  </a:lnTo>
                  <a:close/>
                </a:path>
                <a:path w="405764" h="377190">
                  <a:moveTo>
                    <a:pt x="46901" y="131013"/>
                  </a:moveTo>
                  <a:lnTo>
                    <a:pt x="42570" y="127647"/>
                  </a:lnTo>
                  <a:lnTo>
                    <a:pt x="37249" y="127635"/>
                  </a:lnTo>
                  <a:lnTo>
                    <a:pt x="31965" y="127622"/>
                  </a:lnTo>
                  <a:lnTo>
                    <a:pt x="27609" y="130962"/>
                  </a:lnTo>
                  <a:lnTo>
                    <a:pt x="27559" y="139141"/>
                  </a:lnTo>
                  <a:lnTo>
                    <a:pt x="31915" y="142494"/>
                  </a:lnTo>
                  <a:lnTo>
                    <a:pt x="42532" y="142519"/>
                  </a:lnTo>
                  <a:lnTo>
                    <a:pt x="46863" y="139204"/>
                  </a:lnTo>
                  <a:lnTo>
                    <a:pt x="46901" y="131013"/>
                  </a:lnTo>
                  <a:close/>
                </a:path>
                <a:path w="405764" h="377190">
                  <a:moveTo>
                    <a:pt x="46951" y="109740"/>
                  </a:moveTo>
                  <a:lnTo>
                    <a:pt x="42621" y="106362"/>
                  </a:lnTo>
                  <a:lnTo>
                    <a:pt x="37299" y="106362"/>
                  </a:lnTo>
                  <a:lnTo>
                    <a:pt x="31991" y="106337"/>
                  </a:lnTo>
                  <a:lnTo>
                    <a:pt x="27647" y="109677"/>
                  </a:lnTo>
                  <a:lnTo>
                    <a:pt x="27622" y="117868"/>
                  </a:lnTo>
                  <a:lnTo>
                    <a:pt x="31965" y="121234"/>
                  </a:lnTo>
                  <a:lnTo>
                    <a:pt x="42583" y="121272"/>
                  </a:lnTo>
                  <a:lnTo>
                    <a:pt x="46913" y="117932"/>
                  </a:lnTo>
                  <a:lnTo>
                    <a:pt x="46951" y="109740"/>
                  </a:lnTo>
                  <a:close/>
                </a:path>
                <a:path w="405764" h="377190">
                  <a:moveTo>
                    <a:pt x="47002" y="88455"/>
                  </a:moveTo>
                  <a:lnTo>
                    <a:pt x="42684" y="85102"/>
                  </a:lnTo>
                  <a:lnTo>
                    <a:pt x="37363" y="85090"/>
                  </a:lnTo>
                  <a:lnTo>
                    <a:pt x="32067" y="85077"/>
                  </a:lnTo>
                  <a:lnTo>
                    <a:pt x="27698" y="88404"/>
                  </a:lnTo>
                  <a:lnTo>
                    <a:pt x="27698" y="96583"/>
                  </a:lnTo>
                  <a:lnTo>
                    <a:pt x="32016" y="99961"/>
                  </a:lnTo>
                  <a:lnTo>
                    <a:pt x="42646" y="99999"/>
                  </a:lnTo>
                  <a:lnTo>
                    <a:pt x="46990" y="96647"/>
                  </a:lnTo>
                  <a:lnTo>
                    <a:pt x="47002" y="88455"/>
                  </a:lnTo>
                  <a:close/>
                </a:path>
                <a:path w="405764" h="377190">
                  <a:moveTo>
                    <a:pt x="47066" y="67208"/>
                  </a:moveTo>
                  <a:lnTo>
                    <a:pt x="42748" y="63842"/>
                  </a:lnTo>
                  <a:lnTo>
                    <a:pt x="37426" y="63830"/>
                  </a:lnTo>
                  <a:lnTo>
                    <a:pt x="32118" y="63817"/>
                  </a:lnTo>
                  <a:lnTo>
                    <a:pt x="27774" y="67144"/>
                  </a:lnTo>
                  <a:lnTo>
                    <a:pt x="27749" y="75336"/>
                  </a:lnTo>
                  <a:lnTo>
                    <a:pt x="32092" y="78701"/>
                  </a:lnTo>
                  <a:lnTo>
                    <a:pt x="42710" y="78727"/>
                  </a:lnTo>
                  <a:lnTo>
                    <a:pt x="47053" y="75399"/>
                  </a:lnTo>
                  <a:lnTo>
                    <a:pt x="47066" y="67208"/>
                  </a:lnTo>
                  <a:close/>
                </a:path>
                <a:path w="405764" h="377190">
                  <a:moveTo>
                    <a:pt x="47129" y="45935"/>
                  </a:moveTo>
                  <a:lnTo>
                    <a:pt x="42811" y="42557"/>
                  </a:lnTo>
                  <a:lnTo>
                    <a:pt x="37490" y="42545"/>
                  </a:lnTo>
                  <a:lnTo>
                    <a:pt x="32194" y="42532"/>
                  </a:lnTo>
                  <a:lnTo>
                    <a:pt x="27813" y="45872"/>
                  </a:lnTo>
                  <a:lnTo>
                    <a:pt x="27800" y="54051"/>
                  </a:lnTo>
                  <a:lnTo>
                    <a:pt x="32143" y="57404"/>
                  </a:lnTo>
                  <a:lnTo>
                    <a:pt x="42760" y="57442"/>
                  </a:lnTo>
                  <a:lnTo>
                    <a:pt x="47117" y="54102"/>
                  </a:lnTo>
                  <a:lnTo>
                    <a:pt x="47129" y="45935"/>
                  </a:lnTo>
                  <a:close/>
                </a:path>
                <a:path w="405764" h="377190">
                  <a:moveTo>
                    <a:pt x="47193" y="24663"/>
                  </a:moveTo>
                  <a:lnTo>
                    <a:pt x="42887" y="21297"/>
                  </a:lnTo>
                  <a:lnTo>
                    <a:pt x="37553" y="21285"/>
                  </a:lnTo>
                  <a:lnTo>
                    <a:pt x="32258" y="21272"/>
                  </a:lnTo>
                  <a:lnTo>
                    <a:pt x="27876" y="24599"/>
                  </a:lnTo>
                  <a:lnTo>
                    <a:pt x="27863" y="32791"/>
                  </a:lnTo>
                  <a:lnTo>
                    <a:pt x="32219" y="36144"/>
                  </a:lnTo>
                  <a:lnTo>
                    <a:pt x="42811" y="36182"/>
                  </a:lnTo>
                  <a:lnTo>
                    <a:pt x="47180" y="32854"/>
                  </a:lnTo>
                  <a:lnTo>
                    <a:pt x="47193" y="24663"/>
                  </a:lnTo>
                  <a:close/>
                </a:path>
                <a:path w="405764" h="377190">
                  <a:moveTo>
                    <a:pt x="47256" y="3390"/>
                  </a:moveTo>
                  <a:lnTo>
                    <a:pt x="42938" y="25"/>
                  </a:lnTo>
                  <a:lnTo>
                    <a:pt x="37604" y="12"/>
                  </a:lnTo>
                  <a:lnTo>
                    <a:pt x="32308" y="0"/>
                  </a:lnTo>
                  <a:lnTo>
                    <a:pt x="27940" y="3340"/>
                  </a:lnTo>
                  <a:lnTo>
                    <a:pt x="27914" y="11531"/>
                  </a:lnTo>
                  <a:lnTo>
                    <a:pt x="32283" y="14884"/>
                  </a:lnTo>
                  <a:lnTo>
                    <a:pt x="42887" y="14909"/>
                  </a:lnTo>
                  <a:lnTo>
                    <a:pt x="47244" y="11582"/>
                  </a:lnTo>
                  <a:lnTo>
                    <a:pt x="47256" y="3390"/>
                  </a:lnTo>
                  <a:close/>
                </a:path>
                <a:path w="405764" h="377190">
                  <a:moveTo>
                    <a:pt x="74422" y="152349"/>
                  </a:moveTo>
                  <a:lnTo>
                    <a:pt x="70078" y="148983"/>
                  </a:lnTo>
                  <a:lnTo>
                    <a:pt x="64770" y="148971"/>
                  </a:lnTo>
                  <a:lnTo>
                    <a:pt x="59474" y="148958"/>
                  </a:lnTo>
                  <a:lnTo>
                    <a:pt x="55130" y="152298"/>
                  </a:lnTo>
                  <a:lnTo>
                    <a:pt x="55105" y="160477"/>
                  </a:lnTo>
                  <a:lnTo>
                    <a:pt x="59423" y="163842"/>
                  </a:lnTo>
                  <a:lnTo>
                    <a:pt x="70040" y="163868"/>
                  </a:lnTo>
                  <a:lnTo>
                    <a:pt x="74383" y="160540"/>
                  </a:lnTo>
                  <a:lnTo>
                    <a:pt x="74422" y="152349"/>
                  </a:lnTo>
                  <a:close/>
                </a:path>
                <a:path w="405764" h="377190">
                  <a:moveTo>
                    <a:pt x="101993" y="152438"/>
                  </a:moveTo>
                  <a:lnTo>
                    <a:pt x="97637" y="149072"/>
                  </a:lnTo>
                  <a:lnTo>
                    <a:pt x="92354" y="149059"/>
                  </a:lnTo>
                  <a:lnTo>
                    <a:pt x="87033" y="149034"/>
                  </a:lnTo>
                  <a:lnTo>
                    <a:pt x="82689" y="152374"/>
                  </a:lnTo>
                  <a:lnTo>
                    <a:pt x="82664" y="160566"/>
                  </a:lnTo>
                  <a:lnTo>
                    <a:pt x="86995" y="163931"/>
                  </a:lnTo>
                  <a:lnTo>
                    <a:pt x="97599" y="163957"/>
                  </a:lnTo>
                  <a:lnTo>
                    <a:pt x="101942" y="160629"/>
                  </a:lnTo>
                  <a:lnTo>
                    <a:pt x="101993" y="152438"/>
                  </a:lnTo>
                  <a:close/>
                </a:path>
                <a:path w="405764" h="377190">
                  <a:moveTo>
                    <a:pt x="102044" y="131165"/>
                  </a:moveTo>
                  <a:lnTo>
                    <a:pt x="97713" y="127800"/>
                  </a:lnTo>
                  <a:lnTo>
                    <a:pt x="92405" y="127787"/>
                  </a:lnTo>
                  <a:lnTo>
                    <a:pt x="87096" y="127774"/>
                  </a:lnTo>
                  <a:lnTo>
                    <a:pt x="82740" y="131114"/>
                  </a:lnTo>
                  <a:lnTo>
                    <a:pt x="82715" y="139306"/>
                  </a:lnTo>
                  <a:lnTo>
                    <a:pt x="87058" y="142659"/>
                  </a:lnTo>
                  <a:lnTo>
                    <a:pt x="97663" y="142684"/>
                  </a:lnTo>
                  <a:lnTo>
                    <a:pt x="102019" y="139357"/>
                  </a:lnTo>
                  <a:lnTo>
                    <a:pt x="102044" y="131165"/>
                  </a:lnTo>
                  <a:close/>
                </a:path>
                <a:path w="405764" h="377190">
                  <a:moveTo>
                    <a:pt x="102108" y="109905"/>
                  </a:moveTo>
                  <a:lnTo>
                    <a:pt x="97777" y="106527"/>
                  </a:lnTo>
                  <a:lnTo>
                    <a:pt x="92456" y="106514"/>
                  </a:lnTo>
                  <a:lnTo>
                    <a:pt x="87160" y="106502"/>
                  </a:lnTo>
                  <a:lnTo>
                    <a:pt x="82816" y="109842"/>
                  </a:lnTo>
                  <a:lnTo>
                    <a:pt x="82791" y="118033"/>
                  </a:lnTo>
                  <a:lnTo>
                    <a:pt x="87109" y="121399"/>
                  </a:lnTo>
                  <a:lnTo>
                    <a:pt x="97739" y="121424"/>
                  </a:lnTo>
                  <a:lnTo>
                    <a:pt x="102082" y="118084"/>
                  </a:lnTo>
                  <a:lnTo>
                    <a:pt x="102108" y="109905"/>
                  </a:lnTo>
                  <a:close/>
                </a:path>
                <a:path w="405764" h="377190">
                  <a:moveTo>
                    <a:pt x="102171" y="88633"/>
                  </a:moveTo>
                  <a:lnTo>
                    <a:pt x="97828" y="85280"/>
                  </a:lnTo>
                  <a:lnTo>
                    <a:pt x="92519" y="85255"/>
                  </a:lnTo>
                  <a:lnTo>
                    <a:pt x="87223" y="85242"/>
                  </a:lnTo>
                  <a:lnTo>
                    <a:pt x="82867" y="88582"/>
                  </a:lnTo>
                  <a:lnTo>
                    <a:pt x="82842" y="96761"/>
                  </a:lnTo>
                  <a:lnTo>
                    <a:pt x="87172" y="100126"/>
                  </a:lnTo>
                  <a:lnTo>
                    <a:pt x="97790" y="100164"/>
                  </a:lnTo>
                  <a:lnTo>
                    <a:pt x="102146" y="96812"/>
                  </a:lnTo>
                  <a:lnTo>
                    <a:pt x="102171" y="88633"/>
                  </a:lnTo>
                  <a:close/>
                </a:path>
                <a:path w="405764" h="377190">
                  <a:moveTo>
                    <a:pt x="102235" y="67348"/>
                  </a:moveTo>
                  <a:lnTo>
                    <a:pt x="97904" y="64008"/>
                  </a:lnTo>
                  <a:lnTo>
                    <a:pt x="92583" y="63982"/>
                  </a:lnTo>
                  <a:lnTo>
                    <a:pt x="87287" y="63969"/>
                  </a:lnTo>
                  <a:lnTo>
                    <a:pt x="82918" y="67297"/>
                  </a:lnTo>
                  <a:lnTo>
                    <a:pt x="82905" y="75488"/>
                  </a:lnTo>
                  <a:lnTo>
                    <a:pt x="87236" y="78854"/>
                  </a:lnTo>
                  <a:lnTo>
                    <a:pt x="97853" y="78879"/>
                  </a:lnTo>
                  <a:lnTo>
                    <a:pt x="102209" y="75539"/>
                  </a:lnTo>
                  <a:lnTo>
                    <a:pt x="102235" y="67348"/>
                  </a:lnTo>
                  <a:close/>
                </a:path>
                <a:path w="405764" h="377190">
                  <a:moveTo>
                    <a:pt x="102298" y="46088"/>
                  </a:moveTo>
                  <a:lnTo>
                    <a:pt x="97955" y="42722"/>
                  </a:lnTo>
                  <a:lnTo>
                    <a:pt x="92659" y="42710"/>
                  </a:lnTo>
                  <a:lnTo>
                    <a:pt x="87350" y="42697"/>
                  </a:lnTo>
                  <a:lnTo>
                    <a:pt x="82994" y="46037"/>
                  </a:lnTo>
                  <a:lnTo>
                    <a:pt x="82969" y="54216"/>
                  </a:lnTo>
                  <a:lnTo>
                    <a:pt x="87299" y="57581"/>
                  </a:lnTo>
                  <a:lnTo>
                    <a:pt x="97929" y="57607"/>
                  </a:lnTo>
                  <a:lnTo>
                    <a:pt x="102273" y="54279"/>
                  </a:lnTo>
                  <a:lnTo>
                    <a:pt x="102298" y="46088"/>
                  </a:lnTo>
                  <a:close/>
                </a:path>
                <a:path w="405764" h="377190">
                  <a:moveTo>
                    <a:pt x="102362" y="24815"/>
                  </a:moveTo>
                  <a:lnTo>
                    <a:pt x="98031" y="21463"/>
                  </a:lnTo>
                  <a:lnTo>
                    <a:pt x="92722" y="21437"/>
                  </a:lnTo>
                  <a:lnTo>
                    <a:pt x="87414" y="21424"/>
                  </a:lnTo>
                  <a:lnTo>
                    <a:pt x="83045" y="24765"/>
                  </a:lnTo>
                  <a:lnTo>
                    <a:pt x="83019" y="32956"/>
                  </a:lnTo>
                  <a:lnTo>
                    <a:pt x="87363" y="36309"/>
                  </a:lnTo>
                  <a:lnTo>
                    <a:pt x="97980" y="36334"/>
                  </a:lnTo>
                  <a:lnTo>
                    <a:pt x="102336" y="33007"/>
                  </a:lnTo>
                  <a:lnTo>
                    <a:pt x="102362" y="24815"/>
                  </a:lnTo>
                  <a:close/>
                </a:path>
                <a:path w="405764" h="377190">
                  <a:moveTo>
                    <a:pt x="102425" y="3556"/>
                  </a:moveTo>
                  <a:lnTo>
                    <a:pt x="98082" y="190"/>
                  </a:lnTo>
                  <a:lnTo>
                    <a:pt x="92786" y="177"/>
                  </a:lnTo>
                  <a:lnTo>
                    <a:pt x="87464" y="152"/>
                  </a:lnTo>
                  <a:lnTo>
                    <a:pt x="83121" y="3492"/>
                  </a:lnTo>
                  <a:lnTo>
                    <a:pt x="83096" y="11684"/>
                  </a:lnTo>
                  <a:lnTo>
                    <a:pt x="87414" y="15036"/>
                  </a:lnTo>
                  <a:lnTo>
                    <a:pt x="98031" y="15074"/>
                  </a:lnTo>
                  <a:lnTo>
                    <a:pt x="102400" y="11747"/>
                  </a:lnTo>
                  <a:lnTo>
                    <a:pt x="102425" y="3556"/>
                  </a:lnTo>
                  <a:close/>
                </a:path>
                <a:path w="405764" h="377190">
                  <a:moveTo>
                    <a:pt x="129552" y="173774"/>
                  </a:moveTo>
                  <a:lnTo>
                    <a:pt x="125209" y="170421"/>
                  </a:lnTo>
                  <a:lnTo>
                    <a:pt x="119875" y="170408"/>
                  </a:lnTo>
                  <a:lnTo>
                    <a:pt x="114579" y="170395"/>
                  </a:lnTo>
                  <a:lnTo>
                    <a:pt x="110210" y="173723"/>
                  </a:lnTo>
                  <a:lnTo>
                    <a:pt x="110185" y="181914"/>
                  </a:lnTo>
                  <a:lnTo>
                    <a:pt x="114515" y="185280"/>
                  </a:lnTo>
                  <a:lnTo>
                    <a:pt x="125183" y="185305"/>
                  </a:lnTo>
                  <a:lnTo>
                    <a:pt x="129527" y="181978"/>
                  </a:lnTo>
                  <a:lnTo>
                    <a:pt x="129552" y="173774"/>
                  </a:lnTo>
                  <a:close/>
                </a:path>
                <a:path w="405764" h="377190">
                  <a:moveTo>
                    <a:pt x="129628" y="152501"/>
                  </a:moveTo>
                  <a:lnTo>
                    <a:pt x="125285" y="149148"/>
                  </a:lnTo>
                  <a:lnTo>
                    <a:pt x="119938" y="149123"/>
                  </a:lnTo>
                  <a:lnTo>
                    <a:pt x="114630" y="149110"/>
                  </a:lnTo>
                  <a:lnTo>
                    <a:pt x="110261" y="152450"/>
                  </a:lnTo>
                  <a:lnTo>
                    <a:pt x="110236" y="160642"/>
                  </a:lnTo>
                  <a:lnTo>
                    <a:pt x="114579" y="163995"/>
                  </a:lnTo>
                  <a:lnTo>
                    <a:pt x="125234" y="164033"/>
                  </a:lnTo>
                  <a:lnTo>
                    <a:pt x="129603" y="160693"/>
                  </a:lnTo>
                  <a:lnTo>
                    <a:pt x="129628" y="152501"/>
                  </a:lnTo>
                  <a:close/>
                </a:path>
                <a:path w="405764" h="377190">
                  <a:moveTo>
                    <a:pt x="129679" y="131254"/>
                  </a:moveTo>
                  <a:lnTo>
                    <a:pt x="125336" y="127876"/>
                  </a:lnTo>
                  <a:lnTo>
                    <a:pt x="120002" y="127863"/>
                  </a:lnTo>
                  <a:lnTo>
                    <a:pt x="114693" y="127850"/>
                  </a:lnTo>
                  <a:lnTo>
                    <a:pt x="110337" y="131191"/>
                  </a:lnTo>
                  <a:lnTo>
                    <a:pt x="110312" y="139382"/>
                  </a:lnTo>
                  <a:lnTo>
                    <a:pt x="114642" y="142722"/>
                  </a:lnTo>
                  <a:lnTo>
                    <a:pt x="125285" y="142760"/>
                  </a:lnTo>
                  <a:lnTo>
                    <a:pt x="129654" y="139433"/>
                  </a:lnTo>
                  <a:lnTo>
                    <a:pt x="129679" y="131254"/>
                  </a:lnTo>
                  <a:close/>
                </a:path>
                <a:path w="405764" h="377190">
                  <a:moveTo>
                    <a:pt x="129755" y="109982"/>
                  </a:moveTo>
                  <a:lnTo>
                    <a:pt x="125399" y="106603"/>
                  </a:lnTo>
                  <a:lnTo>
                    <a:pt x="120078" y="106591"/>
                  </a:lnTo>
                  <a:lnTo>
                    <a:pt x="114757" y="106578"/>
                  </a:lnTo>
                  <a:lnTo>
                    <a:pt x="110388" y="109918"/>
                  </a:lnTo>
                  <a:lnTo>
                    <a:pt x="110363" y="118110"/>
                  </a:lnTo>
                  <a:lnTo>
                    <a:pt x="114706" y="121475"/>
                  </a:lnTo>
                  <a:lnTo>
                    <a:pt x="125349" y="121500"/>
                  </a:lnTo>
                  <a:lnTo>
                    <a:pt x="129730" y="118160"/>
                  </a:lnTo>
                  <a:lnTo>
                    <a:pt x="129755" y="109982"/>
                  </a:lnTo>
                  <a:close/>
                </a:path>
                <a:path w="405764" h="377190">
                  <a:moveTo>
                    <a:pt x="129806" y="88709"/>
                  </a:moveTo>
                  <a:lnTo>
                    <a:pt x="125450" y="85344"/>
                  </a:lnTo>
                  <a:lnTo>
                    <a:pt x="120142" y="85331"/>
                  </a:lnTo>
                  <a:lnTo>
                    <a:pt x="114820" y="85318"/>
                  </a:lnTo>
                  <a:lnTo>
                    <a:pt x="110451" y="88646"/>
                  </a:lnTo>
                  <a:lnTo>
                    <a:pt x="110439" y="96824"/>
                  </a:lnTo>
                  <a:lnTo>
                    <a:pt x="114782" y="100203"/>
                  </a:lnTo>
                  <a:lnTo>
                    <a:pt x="125425" y="100228"/>
                  </a:lnTo>
                  <a:lnTo>
                    <a:pt x="129781" y="96888"/>
                  </a:lnTo>
                  <a:lnTo>
                    <a:pt x="129806" y="88709"/>
                  </a:lnTo>
                  <a:close/>
                </a:path>
                <a:path w="405764" h="377190">
                  <a:moveTo>
                    <a:pt x="129870" y="67424"/>
                  </a:moveTo>
                  <a:lnTo>
                    <a:pt x="125526" y="64071"/>
                  </a:lnTo>
                  <a:lnTo>
                    <a:pt x="120205" y="64058"/>
                  </a:lnTo>
                  <a:lnTo>
                    <a:pt x="114884" y="64046"/>
                  </a:lnTo>
                  <a:lnTo>
                    <a:pt x="110515" y="67373"/>
                  </a:lnTo>
                  <a:lnTo>
                    <a:pt x="110502" y="75565"/>
                  </a:lnTo>
                  <a:lnTo>
                    <a:pt x="114833" y="78930"/>
                  </a:lnTo>
                  <a:lnTo>
                    <a:pt x="125476" y="78968"/>
                  </a:lnTo>
                  <a:lnTo>
                    <a:pt x="129844" y="75615"/>
                  </a:lnTo>
                  <a:lnTo>
                    <a:pt x="129870" y="67424"/>
                  </a:lnTo>
                  <a:close/>
                </a:path>
                <a:path w="405764" h="377190">
                  <a:moveTo>
                    <a:pt x="129921" y="46177"/>
                  </a:moveTo>
                  <a:lnTo>
                    <a:pt x="125577" y="42799"/>
                  </a:lnTo>
                  <a:lnTo>
                    <a:pt x="120269" y="42786"/>
                  </a:lnTo>
                  <a:lnTo>
                    <a:pt x="114935" y="42760"/>
                  </a:lnTo>
                  <a:lnTo>
                    <a:pt x="110578" y="46113"/>
                  </a:lnTo>
                  <a:lnTo>
                    <a:pt x="110553" y="54292"/>
                  </a:lnTo>
                  <a:lnTo>
                    <a:pt x="114909" y="57658"/>
                  </a:lnTo>
                  <a:lnTo>
                    <a:pt x="125552" y="57683"/>
                  </a:lnTo>
                  <a:lnTo>
                    <a:pt x="129908" y="54356"/>
                  </a:lnTo>
                  <a:lnTo>
                    <a:pt x="129921" y="46177"/>
                  </a:lnTo>
                  <a:close/>
                </a:path>
                <a:path w="405764" h="377190">
                  <a:moveTo>
                    <a:pt x="129997" y="24904"/>
                  </a:moveTo>
                  <a:lnTo>
                    <a:pt x="125641" y="21539"/>
                  </a:lnTo>
                  <a:lnTo>
                    <a:pt x="120332" y="21526"/>
                  </a:lnTo>
                  <a:lnTo>
                    <a:pt x="115011" y="21513"/>
                  </a:lnTo>
                  <a:lnTo>
                    <a:pt x="110629" y="24841"/>
                  </a:lnTo>
                  <a:lnTo>
                    <a:pt x="110617" y="33032"/>
                  </a:lnTo>
                  <a:lnTo>
                    <a:pt x="114960" y="36385"/>
                  </a:lnTo>
                  <a:lnTo>
                    <a:pt x="125603" y="36423"/>
                  </a:lnTo>
                  <a:lnTo>
                    <a:pt x="129971" y="33083"/>
                  </a:lnTo>
                  <a:lnTo>
                    <a:pt x="129997" y="24904"/>
                  </a:lnTo>
                  <a:close/>
                </a:path>
                <a:path w="405764" h="377190">
                  <a:moveTo>
                    <a:pt x="130048" y="3632"/>
                  </a:moveTo>
                  <a:lnTo>
                    <a:pt x="125691" y="266"/>
                  </a:lnTo>
                  <a:lnTo>
                    <a:pt x="120370" y="254"/>
                  </a:lnTo>
                  <a:lnTo>
                    <a:pt x="115049" y="228"/>
                  </a:lnTo>
                  <a:lnTo>
                    <a:pt x="110693" y="3568"/>
                  </a:lnTo>
                  <a:lnTo>
                    <a:pt x="110667" y="11760"/>
                  </a:lnTo>
                  <a:lnTo>
                    <a:pt x="115023" y="15113"/>
                  </a:lnTo>
                  <a:lnTo>
                    <a:pt x="125653" y="15151"/>
                  </a:lnTo>
                  <a:lnTo>
                    <a:pt x="130022" y="11823"/>
                  </a:lnTo>
                  <a:lnTo>
                    <a:pt x="130048" y="3632"/>
                  </a:lnTo>
                  <a:close/>
                </a:path>
                <a:path w="405764" h="377190">
                  <a:moveTo>
                    <a:pt x="156730" y="322745"/>
                  </a:moveTo>
                  <a:lnTo>
                    <a:pt x="152387" y="319392"/>
                  </a:lnTo>
                  <a:lnTo>
                    <a:pt x="147091" y="319366"/>
                  </a:lnTo>
                  <a:lnTo>
                    <a:pt x="141757" y="319354"/>
                  </a:lnTo>
                  <a:lnTo>
                    <a:pt x="137414" y="322681"/>
                  </a:lnTo>
                  <a:lnTo>
                    <a:pt x="137388" y="330885"/>
                  </a:lnTo>
                  <a:lnTo>
                    <a:pt x="141706" y="334238"/>
                  </a:lnTo>
                  <a:lnTo>
                    <a:pt x="152349" y="334276"/>
                  </a:lnTo>
                  <a:lnTo>
                    <a:pt x="156705" y="330923"/>
                  </a:lnTo>
                  <a:lnTo>
                    <a:pt x="156730" y="322745"/>
                  </a:lnTo>
                  <a:close/>
                </a:path>
                <a:path w="405764" h="377190">
                  <a:moveTo>
                    <a:pt x="157010" y="216395"/>
                  </a:moveTo>
                  <a:lnTo>
                    <a:pt x="152692" y="213029"/>
                  </a:lnTo>
                  <a:lnTo>
                    <a:pt x="147383" y="213029"/>
                  </a:lnTo>
                  <a:lnTo>
                    <a:pt x="142062" y="213004"/>
                  </a:lnTo>
                  <a:lnTo>
                    <a:pt x="137706" y="216344"/>
                  </a:lnTo>
                  <a:lnTo>
                    <a:pt x="137693" y="224548"/>
                  </a:lnTo>
                  <a:lnTo>
                    <a:pt x="142024" y="227901"/>
                  </a:lnTo>
                  <a:lnTo>
                    <a:pt x="152641" y="227926"/>
                  </a:lnTo>
                  <a:lnTo>
                    <a:pt x="156997" y="224599"/>
                  </a:lnTo>
                  <a:lnTo>
                    <a:pt x="157010" y="216395"/>
                  </a:lnTo>
                  <a:close/>
                </a:path>
                <a:path w="405764" h="377190">
                  <a:moveTo>
                    <a:pt x="157086" y="195135"/>
                  </a:moveTo>
                  <a:lnTo>
                    <a:pt x="152742" y="191757"/>
                  </a:lnTo>
                  <a:lnTo>
                    <a:pt x="147459" y="191744"/>
                  </a:lnTo>
                  <a:lnTo>
                    <a:pt x="142125" y="191731"/>
                  </a:lnTo>
                  <a:lnTo>
                    <a:pt x="137782" y="195072"/>
                  </a:lnTo>
                  <a:lnTo>
                    <a:pt x="137756" y="203225"/>
                  </a:lnTo>
                  <a:lnTo>
                    <a:pt x="142087" y="206616"/>
                  </a:lnTo>
                  <a:lnTo>
                    <a:pt x="152704" y="206654"/>
                  </a:lnTo>
                  <a:lnTo>
                    <a:pt x="157060" y="203288"/>
                  </a:lnTo>
                  <a:lnTo>
                    <a:pt x="157086" y="195135"/>
                  </a:lnTo>
                  <a:close/>
                </a:path>
                <a:path w="405764" h="377190">
                  <a:moveTo>
                    <a:pt x="157149" y="173850"/>
                  </a:moveTo>
                  <a:lnTo>
                    <a:pt x="152819" y="170484"/>
                  </a:lnTo>
                  <a:lnTo>
                    <a:pt x="147497" y="170472"/>
                  </a:lnTo>
                  <a:lnTo>
                    <a:pt x="142189" y="170446"/>
                  </a:lnTo>
                  <a:lnTo>
                    <a:pt x="137833" y="173799"/>
                  </a:lnTo>
                  <a:lnTo>
                    <a:pt x="137807" y="181991"/>
                  </a:lnTo>
                  <a:lnTo>
                    <a:pt x="142151" y="185356"/>
                  </a:lnTo>
                  <a:lnTo>
                    <a:pt x="152768" y="185381"/>
                  </a:lnTo>
                  <a:lnTo>
                    <a:pt x="157111" y="182054"/>
                  </a:lnTo>
                  <a:lnTo>
                    <a:pt x="157149" y="173850"/>
                  </a:lnTo>
                  <a:close/>
                </a:path>
                <a:path w="405764" h="377190">
                  <a:moveTo>
                    <a:pt x="157213" y="152590"/>
                  </a:moveTo>
                  <a:lnTo>
                    <a:pt x="152869" y="149225"/>
                  </a:lnTo>
                  <a:lnTo>
                    <a:pt x="147561" y="149212"/>
                  </a:lnTo>
                  <a:lnTo>
                    <a:pt x="142265" y="149199"/>
                  </a:lnTo>
                  <a:lnTo>
                    <a:pt x="137909" y="152539"/>
                  </a:lnTo>
                  <a:lnTo>
                    <a:pt x="137883" y="160731"/>
                  </a:lnTo>
                  <a:lnTo>
                    <a:pt x="142214" y="164084"/>
                  </a:lnTo>
                  <a:lnTo>
                    <a:pt x="152844" y="164122"/>
                  </a:lnTo>
                  <a:lnTo>
                    <a:pt x="157187" y="160782"/>
                  </a:lnTo>
                  <a:lnTo>
                    <a:pt x="157213" y="152590"/>
                  </a:lnTo>
                  <a:close/>
                </a:path>
                <a:path w="405764" h="377190">
                  <a:moveTo>
                    <a:pt x="157264" y="131343"/>
                  </a:moveTo>
                  <a:lnTo>
                    <a:pt x="152920" y="127965"/>
                  </a:lnTo>
                  <a:lnTo>
                    <a:pt x="147624" y="127952"/>
                  </a:lnTo>
                  <a:lnTo>
                    <a:pt x="142316" y="127939"/>
                  </a:lnTo>
                  <a:lnTo>
                    <a:pt x="137960" y="131279"/>
                  </a:lnTo>
                  <a:lnTo>
                    <a:pt x="137934" y="139471"/>
                  </a:lnTo>
                  <a:lnTo>
                    <a:pt x="142278" y="142811"/>
                  </a:lnTo>
                  <a:lnTo>
                    <a:pt x="152895" y="142836"/>
                  </a:lnTo>
                  <a:lnTo>
                    <a:pt x="157238" y="139522"/>
                  </a:lnTo>
                  <a:lnTo>
                    <a:pt x="157264" y="131343"/>
                  </a:lnTo>
                  <a:close/>
                </a:path>
                <a:path w="405764" h="377190">
                  <a:moveTo>
                    <a:pt x="157340" y="110058"/>
                  </a:moveTo>
                  <a:lnTo>
                    <a:pt x="152996" y="106692"/>
                  </a:lnTo>
                  <a:lnTo>
                    <a:pt x="147675" y="106680"/>
                  </a:lnTo>
                  <a:lnTo>
                    <a:pt x="142392" y="106667"/>
                  </a:lnTo>
                  <a:lnTo>
                    <a:pt x="138023" y="110007"/>
                  </a:lnTo>
                  <a:lnTo>
                    <a:pt x="137998" y="118186"/>
                  </a:lnTo>
                  <a:lnTo>
                    <a:pt x="142328" y="121564"/>
                  </a:lnTo>
                  <a:lnTo>
                    <a:pt x="152946" y="121589"/>
                  </a:lnTo>
                  <a:lnTo>
                    <a:pt x="157314" y="118249"/>
                  </a:lnTo>
                  <a:lnTo>
                    <a:pt x="157340" y="110058"/>
                  </a:lnTo>
                  <a:close/>
                </a:path>
                <a:path w="405764" h="377190">
                  <a:moveTo>
                    <a:pt x="157391" y="88785"/>
                  </a:moveTo>
                  <a:lnTo>
                    <a:pt x="153047" y="85420"/>
                  </a:lnTo>
                  <a:lnTo>
                    <a:pt x="147751" y="85407"/>
                  </a:lnTo>
                  <a:lnTo>
                    <a:pt x="142455" y="85394"/>
                  </a:lnTo>
                  <a:lnTo>
                    <a:pt x="138087" y="88722"/>
                  </a:lnTo>
                  <a:lnTo>
                    <a:pt x="138061" y="96901"/>
                  </a:lnTo>
                  <a:lnTo>
                    <a:pt x="142392" y="100279"/>
                  </a:lnTo>
                  <a:lnTo>
                    <a:pt x="153022" y="100317"/>
                  </a:lnTo>
                  <a:lnTo>
                    <a:pt x="157365" y="96964"/>
                  </a:lnTo>
                  <a:lnTo>
                    <a:pt x="157391" y="88785"/>
                  </a:lnTo>
                  <a:close/>
                </a:path>
                <a:path w="405764" h="377190">
                  <a:moveTo>
                    <a:pt x="157454" y="67513"/>
                  </a:moveTo>
                  <a:lnTo>
                    <a:pt x="153123" y="64147"/>
                  </a:lnTo>
                  <a:lnTo>
                    <a:pt x="147815" y="64135"/>
                  </a:lnTo>
                  <a:lnTo>
                    <a:pt x="142506" y="64122"/>
                  </a:lnTo>
                  <a:lnTo>
                    <a:pt x="138150" y="67449"/>
                  </a:lnTo>
                  <a:lnTo>
                    <a:pt x="138137" y="75641"/>
                  </a:lnTo>
                  <a:lnTo>
                    <a:pt x="142468" y="79019"/>
                  </a:lnTo>
                  <a:lnTo>
                    <a:pt x="153073" y="79044"/>
                  </a:lnTo>
                  <a:lnTo>
                    <a:pt x="157441" y="75692"/>
                  </a:lnTo>
                  <a:lnTo>
                    <a:pt x="157454" y="67513"/>
                  </a:lnTo>
                  <a:close/>
                </a:path>
                <a:path w="405764" h="377190">
                  <a:moveTo>
                    <a:pt x="157505" y="46253"/>
                  </a:moveTo>
                  <a:lnTo>
                    <a:pt x="153174" y="42875"/>
                  </a:lnTo>
                  <a:lnTo>
                    <a:pt x="147866" y="42862"/>
                  </a:lnTo>
                  <a:lnTo>
                    <a:pt x="142544" y="42849"/>
                  </a:lnTo>
                  <a:lnTo>
                    <a:pt x="138201" y="46189"/>
                  </a:lnTo>
                  <a:lnTo>
                    <a:pt x="138188" y="54381"/>
                  </a:lnTo>
                  <a:lnTo>
                    <a:pt x="142519" y="57734"/>
                  </a:lnTo>
                  <a:lnTo>
                    <a:pt x="153136" y="57759"/>
                  </a:lnTo>
                  <a:lnTo>
                    <a:pt x="157480" y="54432"/>
                  </a:lnTo>
                  <a:lnTo>
                    <a:pt x="157505" y="46253"/>
                  </a:lnTo>
                  <a:close/>
                </a:path>
                <a:path w="405764" h="377190">
                  <a:moveTo>
                    <a:pt x="157556" y="24980"/>
                  </a:moveTo>
                  <a:lnTo>
                    <a:pt x="153225" y="21615"/>
                  </a:lnTo>
                  <a:lnTo>
                    <a:pt x="147929" y="21602"/>
                  </a:lnTo>
                  <a:lnTo>
                    <a:pt x="142621" y="21590"/>
                  </a:lnTo>
                  <a:lnTo>
                    <a:pt x="138264" y="24917"/>
                  </a:lnTo>
                  <a:lnTo>
                    <a:pt x="138239" y="33108"/>
                  </a:lnTo>
                  <a:lnTo>
                    <a:pt x="142570" y="36461"/>
                  </a:lnTo>
                  <a:lnTo>
                    <a:pt x="153187" y="36487"/>
                  </a:lnTo>
                  <a:lnTo>
                    <a:pt x="157543" y="33159"/>
                  </a:lnTo>
                  <a:lnTo>
                    <a:pt x="157556" y="24980"/>
                  </a:lnTo>
                  <a:close/>
                </a:path>
                <a:path w="405764" h="377190">
                  <a:moveTo>
                    <a:pt x="184175" y="365379"/>
                  </a:moveTo>
                  <a:lnTo>
                    <a:pt x="179832" y="362013"/>
                  </a:lnTo>
                  <a:lnTo>
                    <a:pt x="174523" y="362000"/>
                  </a:lnTo>
                  <a:lnTo>
                    <a:pt x="169214" y="361988"/>
                  </a:lnTo>
                  <a:lnTo>
                    <a:pt x="164871" y="365315"/>
                  </a:lnTo>
                  <a:lnTo>
                    <a:pt x="164833" y="373519"/>
                  </a:lnTo>
                  <a:lnTo>
                    <a:pt x="169189" y="376872"/>
                  </a:lnTo>
                  <a:lnTo>
                    <a:pt x="179793" y="376910"/>
                  </a:lnTo>
                  <a:lnTo>
                    <a:pt x="184150" y="373557"/>
                  </a:lnTo>
                  <a:lnTo>
                    <a:pt x="184175" y="365379"/>
                  </a:lnTo>
                  <a:close/>
                </a:path>
                <a:path w="405764" h="377190">
                  <a:moveTo>
                    <a:pt x="184238" y="344106"/>
                  </a:moveTo>
                  <a:lnTo>
                    <a:pt x="179895" y="340753"/>
                  </a:lnTo>
                  <a:lnTo>
                    <a:pt x="174599" y="340728"/>
                  </a:lnTo>
                  <a:lnTo>
                    <a:pt x="169291" y="340715"/>
                  </a:lnTo>
                  <a:lnTo>
                    <a:pt x="164922" y="344068"/>
                  </a:lnTo>
                  <a:lnTo>
                    <a:pt x="164896" y="352221"/>
                  </a:lnTo>
                  <a:lnTo>
                    <a:pt x="169240" y="355600"/>
                  </a:lnTo>
                  <a:lnTo>
                    <a:pt x="179844" y="355612"/>
                  </a:lnTo>
                  <a:lnTo>
                    <a:pt x="184213" y="352285"/>
                  </a:lnTo>
                  <a:lnTo>
                    <a:pt x="184238" y="344106"/>
                  </a:lnTo>
                  <a:close/>
                </a:path>
                <a:path w="405764" h="377190">
                  <a:moveTo>
                    <a:pt x="184302" y="322821"/>
                  </a:moveTo>
                  <a:lnTo>
                    <a:pt x="179959" y="319468"/>
                  </a:lnTo>
                  <a:lnTo>
                    <a:pt x="174663" y="319430"/>
                  </a:lnTo>
                  <a:lnTo>
                    <a:pt x="169354" y="319430"/>
                  </a:lnTo>
                  <a:lnTo>
                    <a:pt x="164998" y="322770"/>
                  </a:lnTo>
                  <a:lnTo>
                    <a:pt x="164973" y="330962"/>
                  </a:lnTo>
                  <a:lnTo>
                    <a:pt x="169303" y="334314"/>
                  </a:lnTo>
                  <a:lnTo>
                    <a:pt x="179920" y="334352"/>
                  </a:lnTo>
                  <a:lnTo>
                    <a:pt x="184277" y="331025"/>
                  </a:lnTo>
                  <a:lnTo>
                    <a:pt x="184302" y="322821"/>
                  </a:lnTo>
                  <a:close/>
                </a:path>
                <a:path w="405764" h="377190">
                  <a:moveTo>
                    <a:pt x="184378" y="301574"/>
                  </a:moveTo>
                  <a:lnTo>
                    <a:pt x="180022" y="298170"/>
                  </a:lnTo>
                  <a:lnTo>
                    <a:pt x="174726" y="298157"/>
                  </a:lnTo>
                  <a:lnTo>
                    <a:pt x="169418" y="298145"/>
                  </a:lnTo>
                  <a:lnTo>
                    <a:pt x="165049" y="301510"/>
                  </a:lnTo>
                  <a:lnTo>
                    <a:pt x="165023" y="309664"/>
                  </a:lnTo>
                  <a:lnTo>
                    <a:pt x="169367" y="313016"/>
                  </a:lnTo>
                  <a:lnTo>
                    <a:pt x="179984" y="313055"/>
                  </a:lnTo>
                  <a:lnTo>
                    <a:pt x="184327" y="309714"/>
                  </a:lnTo>
                  <a:lnTo>
                    <a:pt x="184378" y="301574"/>
                  </a:lnTo>
                  <a:close/>
                </a:path>
                <a:path w="405764" h="377190">
                  <a:moveTo>
                    <a:pt x="184429" y="280276"/>
                  </a:moveTo>
                  <a:lnTo>
                    <a:pt x="180086" y="276910"/>
                  </a:lnTo>
                  <a:lnTo>
                    <a:pt x="174764" y="276898"/>
                  </a:lnTo>
                  <a:lnTo>
                    <a:pt x="169468" y="276872"/>
                  </a:lnTo>
                  <a:lnTo>
                    <a:pt x="165125" y="280212"/>
                  </a:lnTo>
                  <a:lnTo>
                    <a:pt x="165100" y="288404"/>
                  </a:lnTo>
                  <a:lnTo>
                    <a:pt x="169418" y="291782"/>
                  </a:lnTo>
                  <a:lnTo>
                    <a:pt x="180047" y="291807"/>
                  </a:lnTo>
                  <a:lnTo>
                    <a:pt x="184404" y="288467"/>
                  </a:lnTo>
                  <a:lnTo>
                    <a:pt x="184429" y="280276"/>
                  </a:lnTo>
                  <a:close/>
                </a:path>
                <a:path w="405764" h="377190">
                  <a:moveTo>
                    <a:pt x="184480" y="259003"/>
                  </a:moveTo>
                  <a:lnTo>
                    <a:pt x="180149" y="255651"/>
                  </a:lnTo>
                  <a:lnTo>
                    <a:pt x="174840" y="255638"/>
                  </a:lnTo>
                  <a:lnTo>
                    <a:pt x="169519" y="255612"/>
                  </a:lnTo>
                  <a:lnTo>
                    <a:pt x="165176" y="258953"/>
                  </a:lnTo>
                  <a:lnTo>
                    <a:pt x="165150" y="267144"/>
                  </a:lnTo>
                  <a:lnTo>
                    <a:pt x="169494" y="270510"/>
                  </a:lnTo>
                  <a:lnTo>
                    <a:pt x="180111" y="270535"/>
                  </a:lnTo>
                  <a:lnTo>
                    <a:pt x="184454" y="267195"/>
                  </a:lnTo>
                  <a:lnTo>
                    <a:pt x="184480" y="259003"/>
                  </a:lnTo>
                  <a:close/>
                </a:path>
                <a:path w="405764" h="377190">
                  <a:moveTo>
                    <a:pt x="184531" y="237744"/>
                  </a:moveTo>
                  <a:lnTo>
                    <a:pt x="180200" y="234365"/>
                  </a:lnTo>
                  <a:lnTo>
                    <a:pt x="174879" y="234353"/>
                  </a:lnTo>
                  <a:lnTo>
                    <a:pt x="169583" y="234340"/>
                  </a:lnTo>
                  <a:lnTo>
                    <a:pt x="165227" y="237693"/>
                  </a:lnTo>
                  <a:lnTo>
                    <a:pt x="165201" y="245859"/>
                  </a:lnTo>
                  <a:lnTo>
                    <a:pt x="169532" y="249224"/>
                  </a:lnTo>
                  <a:lnTo>
                    <a:pt x="180162" y="249250"/>
                  </a:lnTo>
                  <a:lnTo>
                    <a:pt x="184505" y="245910"/>
                  </a:lnTo>
                  <a:lnTo>
                    <a:pt x="184531" y="237744"/>
                  </a:lnTo>
                  <a:close/>
                </a:path>
                <a:path w="405764" h="377190">
                  <a:moveTo>
                    <a:pt x="184594" y="216471"/>
                  </a:moveTo>
                  <a:lnTo>
                    <a:pt x="180276" y="213106"/>
                  </a:lnTo>
                  <a:lnTo>
                    <a:pt x="174942" y="213093"/>
                  </a:lnTo>
                  <a:lnTo>
                    <a:pt x="169646" y="213093"/>
                  </a:lnTo>
                  <a:lnTo>
                    <a:pt x="165277" y="216420"/>
                  </a:lnTo>
                  <a:lnTo>
                    <a:pt x="165252" y="224612"/>
                  </a:lnTo>
                  <a:lnTo>
                    <a:pt x="169608" y="227977"/>
                  </a:lnTo>
                  <a:lnTo>
                    <a:pt x="180225" y="228003"/>
                  </a:lnTo>
                  <a:lnTo>
                    <a:pt x="184581" y="224675"/>
                  </a:lnTo>
                  <a:lnTo>
                    <a:pt x="184594" y="216471"/>
                  </a:lnTo>
                  <a:close/>
                </a:path>
                <a:path w="405764" h="377190">
                  <a:moveTo>
                    <a:pt x="184658" y="195211"/>
                  </a:moveTo>
                  <a:lnTo>
                    <a:pt x="180340" y="191846"/>
                  </a:lnTo>
                  <a:lnTo>
                    <a:pt x="174993" y="191820"/>
                  </a:lnTo>
                  <a:lnTo>
                    <a:pt x="169697" y="191808"/>
                  </a:lnTo>
                  <a:lnTo>
                    <a:pt x="165328" y="195148"/>
                  </a:lnTo>
                  <a:lnTo>
                    <a:pt x="165328" y="203314"/>
                  </a:lnTo>
                  <a:lnTo>
                    <a:pt x="169672" y="206705"/>
                  </a:lnTo>
                  <a:lnTo>
                    <a:pt x="180289" y="206730"/>
                  </a:lnTo>
                  <a:lnTo>
                    <a:pt x="184645" y="203365"/>
                  </a:lnTo>
                  <a:lnTo>
                    <a:pt x="184658" y="195211"/>
                  </a:lnTo>
                  <a:close/>
                </a:path>
                <a:path w="405764" h="377190">
                  <a:moveTo>
                    <a:pt x="184721" y="173926"/>
                  </a:moveTo>
                  <a:lnTo>
                    <a:pt x="180403" y="170561"/>
                  </a:lnTo>
                  <a:lnTo>
                    <a:pt x="175069" y="170548"/>
                  </a:lnTo>
                  <a:lnTo>
                    <a:pt x="169773" y="170535"/>
                  </a:lnTo>
                  <a:lnTo>
                    <a:pt x="165404" y="173875"/>
                  </a:lnTo>
                  <a:lnTo>
                    <a:pt x="165379" y="182067"/>
                  </a:lnTo>
                  <a:lnTo>
                    <a:pt x="169722" y="185420"/>
                  </a:lnTo>
                  <a:lnTo>
                    <a:pt x="180340" y="185458"/>
                  </a:lnTo>
                  <a:lnTo>
                    <a:pt x="184696" y="182118"/>
                  </a:lnTo>
                  <a:lnTo>
                    <a:pt x="184721" y="173926"/>
                  </a:lnTo>
                  <a:close/>
                </a:path>
                <a:path w="405764" h="377190">
                  <a:moveTo>
                    <a:pt x="184785" y="152679"/>
                  </a:moveTo>
                  <a:lnTo>
                    <a:pt x="180454" y="149301"/>
                  </a:lnTo>
                  <a:lnTo>
                    <a:pt x="175145" y="149288"/>
                  </a:lnTo>
                  <a:lnTo>
                    <a:pt x="169837" y="149275"/>
                  </a:lnTo>
                  <a:lnTo>
                    <a:pt x="165481" y="152615"/>
                  </a:lnTo>
                  <a:lnTo>
                    <a:pt x="165430" y="160807"/>
                  </a:lnTo>
                  <a:lnTo>
                    <a:pt x="169799" y="164160"/>
                  </a:lnTo>
                  <a:lnTo>
                    <a:pt x="180403" y="164198"/>
                  </a:lnTo>
                  <a:lnTo>
                    <a:pt x="184759" y="160858"/>
                  </a:lnTo>
                  <a:lnTo>
                    <a:pt x="184785" y="152679"/>
                  </a:lnTo>
                  <a:close/>
                </a:path>
                <a:path w="405764" h="377190">
                  <a:moveTo>
                    <a:pt x="184861" y="131406"/>
                  </a:moveTo>
                  <a:lnTo>
                    <a:pt x="180505" y="128041"/>
                  </a:lnTo>
                  <a:lnTo>
                    <a:pt x="175196" y="128016"/>
                  </a:lnTo>
                  <a:lnTo>
                    <a:pt x="169900" y="128003"/>
                  </a:lnTo>
                  <a:lnTo>
                    <a:pt x="165531" y="131356"/>
                  </a:lnTo>
                  <a:lnTo>
                    <a:pt x="165506" y="139534"/>
                  </a:lnTo>
                  <a:lnTo>
                    <a:pt x="169862" y="142875"/>
                  </a:lnTo>
                  <a:lnTo>
                    <a:pt x="180479" y="142913"/>
                  </a:lnTo>
                  <a:lnTo>
                    <a:pt x="184823" y="139598"/>
                  </a:lnTo>
                  <a:lnTo>
                    <a:pt x="184861" y="131406"/>
                  </a:lnTo>
                  <a:close/>
                </a:path>
                <a:path w="405764" h="377190">
                  <a:moveTo>
                    <a:pt x="184924" y="110134"/>
                  </a:moveTo>
                  <a:lnTo>
                    <a:pt x="180581" y="106768"/>
                  </a:lnTo>
                  <a:lnTo>
                    <a:pt x="175260" y="106756"/>
                  </a:lnTo>
                  <a:lnTo>
                    <a:pt x="169964" y="106743"/>
                  </a:lnTo>
                  <a:lnTo>
                    <a:pt x="165595" y="110083"/>
                  </a:lnTo>
                  <a:lnTo>
                    <a:pt x="165569" y="118275"/>
                  </a:lnTo>
                  <a:lnTo>
                    <a:pt x="169913" y="121640"/>
                  </a:lnTo>
                  <a:lnTo>
                    <a:pt x="180530" y="121678"/>
                  </a:lnTo>
                  <a:lnTo>
                    <a:pt x="184873" y="118325"/>
                  </a:lnTo>
                  <a:lnTo>
                    <a:pt x="184924" y="110134"/>
                  </a:lnTo>
                  <a:close/>
                </a:path>
                <a:path w="405764" h="377190">
                  <a:moveTo>
                    <a:pt x="184975" y="88861"/>
                  </a:moveTo>
                  <a:lnTo>
                    <a:pt x="180632" y="85509"/>
                  </a:lnTo>
                  <a:lnTo>
                    <a:pt x="175323" y="85483"/>
                  </a:lnTo>
                  <a:lnTo>
                    <a:pt x="170027" y="85471"/>
                  </a:lnTo>
                  <a:lnTo>
                    <a:pt x="165658" y="88798"/>
                  </a:lnTo>
                  <a:lnTo>
                    <a:pt x="165633" y="96989"/>
                  </a:lnTo>
                  <a:lnTo>
                    <a:pt x="169976" y="100355"/>
                  </a:lnTo>
                  <a:lnTo>
                    <a:pt x="180606" y="100393"/>
                  </a:lnTo>
                  <a:lnTo>
                    <a:pt x="184950" y="97040"/>
                  </a:lnTo>
                  <a:lnTo>
                    <a:pt x="184975" y="88861"/>
                  </a:lnTo>
                  <a:close/>
                </a:path>
                <a:path w="405764" h="377190">
                  <a:moveTo>
                    <a:pt x="185013" y="67589"/>
                  </a:moveTo>
                  <a:lnTo>
                    <a:pt x="180695" y="64236"/>
                  </a:lnTo>
                  <a:lnTo>
                    <a:pt x="175361" y="64223"/>
                  </a:lnTo>
                  <a:lnTo>
                    <a:pt x="170065" y="64211"/>
                  </a:lnTo>
                  <a:lnTo>
                    <a:pt x="165709" y="67538"/>
                  </a:lnTo>
                  <a:lnTo>
                    <a:pt x="165684" y="75730"/>
                  </a:lnTo>
                  <a:lnTo>
                    <a:pt x="170014" y="79095"/>
                  </a:lnTo>
                  <a:lnTo>
                    <a:pt x="180644" y="79121"/>
                  </a:lnTo>
                  <a:lnTo>
                    <a:pt x="184988" y="75780"/>
                  </a:lnTo>
                  <a:lnTo>
                    <a:pt x="185013" y="67589"/>
                  </a:lnTo>
                  <a:close/>
                </a:path>
                <a:path w="405764" h="377190">
                  <a:moveTo>
                    <a:pt x="185089" y="46329"/>
                  </a:moveTo>
                  <a:lnTo>
                    <a:pt x="180733" y="42964"/>
                  </a:lnTo>
                  <a:lnTo>
                    <a:pt x="175425" y="42938"/>
                  </a:lnTo>
                  <a:lnTo>
                    <a:pt x="170141" y="42926"/>
                  </a:lnTo>
                  <a:lnTo>
                    <a:pt x="165773" y="46266"/>
                  </a:lnTo>
                  <a:lnTo>
                    <a:pt x="165747" y="54457"/>
                  </a:lnTo>
                  <a:lnTo>
                    <a:pt x="170091" y="57810"/>
                  </a:lnTo>
                  <a:lnTo>
                    <a:pt x="180695" y="57835"/>
                  </a:lnTo>
                  <a:lnTo>
                    <a:pt x="185064" y="54521"/>
                  </a:lnTo>
                  <a:lnTo>
                    <a:pt x="185089" y="46329"/>
                  </a:lnTo>
                  <a:close/>
                </a:path>
                <a:path w="405764" h="377190">
                  <a:moveTo>
                    <a:pt x="322186" y="323215"/>
                  </a:moveTo>
                  <a:lnTo>
                    <a:pt x="317842" y="319836"/>
                  </a:lnTo>
                  <a:lnTo>
                    <a:pt x="312534" y="319836"/>
                  </a:lnTo>
                  <a:lnTo>
                    <a:pt x="307238" y="319811"/>
                  </a:lnTo>
                  <a:lnTo>
                    <a:pt x="302869" y="323151"/>
                  </a:lnTo>
                  <a:lnTo>
                    <a:pt x="302844" y="331330"/>
                  </a:lnTo>
                  <a:lnTo>
                    <a:pt x="307200" y="334695"/>
                  </a:lnTo>
                  <a:lnTo>
                    <a:pt x="317804" y="334746"/>
                  </a:lnTo>
                  <a:lnTo>
                    <a:pt x="322160" y="331393"/>
                  </a:lnTo>
                  <a:lnTo>
                    <a:pt x="322186" y="323215"/>
                  </a:lnTo>
                  <a:close/>
                </a:path>
                <a:path w="405764" h="377190">
                  <a:moveTo>
                    <a:pt x="322237" y="301942"/>
                  </a:moveTo>
                  <a:lnTo>
                    <a:pt x="317919" y="298577"/>
                  </a:lnTo>
                  <a:lnTo>
                    <a:pt x="312585" y="298551"/>
                  </a:lnTo>
                  <a:lnTo>
                    <a:pt x="307301" y="298538"/>
                  </a:lnTo>
                  <a:lnTo>
                    <a:pt x="302933" y="301904"/>
                  </a:lnTo>
                  <a:lnTo>
                    <a:pt x="302907" y="310045"/>
                  </a:lnTo>
                  <a:lnTo>
                    <a:pt x="307251" y="313410"/>
                  </a:lnTo>
                  <a:lnTo>
                    <a:pt x="317868" y="313423"/>
                  </a:lnTo>
                  <a:lnTo>
                    <a:pt x="322211" y="310095"/>
                  </a:lnTo>
                  <a:lnTo>
                    <a:pt x="322237" y="301942"/>
                  </a:lnTo>
                  <a:close/>
                </a:path>
                <a:path w="405764" h="377190">
                  <a:moveTo>
                    <a:pt x="322313" y="280670"/>
                  </a:moveTo>
                  <a:lnTo>
                    <a:pt x="317969" y="277317"/>
                  </a:lnTo>
                  <a:lnTo>
                    <a:pt x="312661" y="277291"/>
                  </a:lnTo>
                  <a:lnTo>
                    <a:pt x="307365" y="277279"/>
                  </a:lnTo>
                  <a:lnTo>
                    <a:pt x="302996" y="280619"/>
                  </a:lnTo>
                  <a:lnTo>
                    <a:pt x="302971" y="288798"/>
                  </a:lnTo>
                  <a:lnTo>
                    <a:pt x="307314" y="292176"/>
                  </a:lnTo>
                  <a:lnTo>
                    <a:pt x="317919" y="292201"/>
                  </a:lnTo>
                  <a:lnTo>
                    <a:pt x="322262" y="288861"/>
                  </a:lnTo>
                  <a:lnTo>
                    <a:pt x="322313" y="280670"/>
                  </a:lnTo>
                  <a:close/>
                </a:path>
                <a:path w="405764" h="377190">
                  <a:moveTo>
                    <a:pt x="322364" y="259397"/>
                  </a:moveTo>
                  <a:lnTo>
                    <a:pt x="318046" y="256032"/>
                  </a:lnTo>
                  <a:lnTo>
                    <a:pt x="312724" y="256019"/>
                  </a:lnTo>
                  <a:lnTo>
                    <a:pt x="307428" y="256006"/>
                  </a:lnTo>
                  <a:lnTo>
                    <a:pt x="303047" y="259346"/>
                  </a:lnTo>
                  <a:lnTo>
                    <a:pt x="303022" y="267538"/>
                  </a:lnTo>
                  <a:lnTo>
                    <a:pt x="307378" y="270891"/>
                  </a:lnTo>
                  <a:lnTo>
                    <a:pt x="317995" y="270929"/>
                  </a:lnTo>
                  <a:lnTo>
                    <a:pt x="322338" y="267589"/>
                  </a:lnTo>
                  <a:lnTo>
                    <a:pt x="322364" y="259397"/>
                  </a:lnTo>
                  <a:close/>
                </a:path>
                <a:path w="405764" h="377190">
                  <a:moveTo>
                    <a:pt x="350075" y="216941"/>
                  </a:moveTo>
                  <a:lnTo>
                    <a:pt x="345732" y="213588"/>
                  </a:lnTo>
                  <a:lnTo>
                    <a:pt x="340423" y="213575"/>
                  </a:lnTo>
                  <a:lnTo>
                    <a:pt x="335127" y="213563"/>
                  </a:lnTo>
                  <a:lnTo>
                    <a:pt x="330758" y="216890"/>
                  </a:lnTo>
                  <a:lnTo>
                    <a:pt x="330746" y="225094"/>
                  </a:lnTo>
                  <a:lnTo>
                    <a:pt x="335089" y="228447"/>
                  </a:lnTo>
                  <a:lnTo>
                    <a:pt x="345706" y="228473"/>
                  </a:lnTo>
                  <a:lnTo>
                    <a:pt x="350050" y="225145"/>
                  </a:lnTo>
                  <a:lnTo>
                    <a:pt x="350075" y="216941"/>
                  </a:lnTo>
                  <a:close/>
                </a:path>
                <a:path w="405764" h="377190">
                  <a:moveTo>
                    <a:pt x="350139" y="195694"/>
                  </a:moveTo>
                  <a:lnTo>
                    <a:pt x="345795" y="192316"/>
                  </a:lnTo>
                  <a:lnTo>
                    <a:pt x="340487" y="192303"/>
                  </a:lnTo>
                  <a:lnTo>
                    <a:pt x="335178" y="192290"/>
                  </a:lnTo>
                  <a:lnTo>
                    <a:pt x="330809" y="195630"/>
                  </a:lnTo>
                  <a:lnTo>
                    <a:pt x="330784" y="203796"/>
                  </a:lnTo>
                  <a:lnTo>
                    <a:pt x="335140" y="207175"/>
                  </a:lnTo>
                  <a:lnTo>
                    <a:pt x="345744" y="207213"/>
                  </a:lnTo>
                  <a:lnTo>
                    <a:pt x="350113" y="203847"/>
                  </a:lnTo>
                  <a:lnTo>
                    <a:pt x="350139" y="195694"/>
                  </a:lnTo>
                  <a:close/>
                </a:path>
                <a:path w="405764" h="377190">
                  <a:moveTo>
                    <a:pt x="350316" y="131889"/>
                  </a:moveTo>
                  <a:lnTo>
                    <a:pt x="345973" y="128511"/>
                  </a:lnTo>
                  <a:lnTo>
                    <a:pt x="340677" y="128498"/>
                  </a:lnTo>
                  <a:lnTo>
                    <a:pt x="335381" y="128485"/>
                  </a:lnTo>
                  <a:lnTo>
                    <a:pt x="331000" y="131826"/>
                  </a:lnTo>
                  <a:lnTo>
                    <a:pt x="330974" y="140017"/>
                  </a:lnTo>
                  <a:lnTo>
                    <a:pt x="335330" y="143357"/>
                  </a:lnTo>
                  <a:lnTo>
                    <a:pt x="345922" y="143395"/>
                  </a:lnTo>
                  <a:lnTo>
                    <a:pt x="350291" y="140068"/>
                  </a:lnTo>
                  <a:lnTo>
                    <a:pt x="350316" y="131889"/>
                  </a:lnTo>
                  <a:close/>
                </a:path>
                <a:path w="405764" h="377190">
                  <a:moveTo>
                    <a:pt x="350380" y="110604"/>
                  </a:moveTo>
                  <a:lnTo>
                    <a:pt x="346036" y="107238"/>
                  </a:lnTo>
                  <a:lnTo>
                    <a:pt x="340741" y="107226"/>
                  </a:lnTo>
                  <a:lnTo>
                    <a:pt x="335432" y="107213"/>
                  </a:lnTo>
                  <a:lnTo>
                    <a:pt x="331063" y="110553"/>
                  </a:lnTo>
                  <a:lnTo>
                    <a:pt x="331038" y="118745"/>
                  </a:lnTo>
                  <a:lnTo>
                    <a:pt x="335381" y="122110"/>
                  </a:lnTo>
                  <a:lnTo>
                    <a:pt x="345986" y="122148"/>
                  </a:lnTo>
                  <a:lnTo>
                    <a:pt x="350354" y="118808"/>
                  </a:lnTo>
                  <a:lnTo>
                    <a:pt x="350380" y="110604"/>
                  </a:lnTo>
                  <a:close/>
                </a:path>
                <a:path w="405764" h="377190">
                  <a:moveTo>
                    <a:pt x="350443" y="89331"/>
                  </a:moveTo>
                  <a:lnTo>
                    <a:pt x="346100" y="85966"/>
                  </a:lnTo>
                  <a:lnTo>
                    <a:pt x="340804" y="85953"/>
                  </a:lnTo>
                  <a:lnTo>
                    <a:pt x="335483" y="85940"/>
                  </a:lnTo>
                  <a:lnTo>
                    <a:pt x="331127" y="89268"/>
                  </a:lnTo>
                  <a:lnTo>
                    <a:pt x="331101" y="97459"/>
                  </a:lnTo>
                  <a:lnTo>
                    <a:pt x="335457" y="100825"/>
                  </a:lnTo>
                  <a:lnTo>
                    <a:pt x="346049" y="100863"/>
                  </a:lnTo>
                  <a:lnTo>
                    <a:pt x="350418" y="97510"/>
                  </a:lnTo>
                  <a:lnTo>
                    <a:pt x="350443" y="89331"/>
                  </a:lnTo>
                  <a:close/>
                </a:path>
                <a:path w="405764" h="377190">
                  <a:moveTo>
                    <a:pt x="377698" y="195757"/>
                  </a:moveTo>
                  <a:lnTo>
                    <a:pt x="373380" y="192392"/>
                  </a:lnTo>
                  <a:lnTo>
                    <a:pt x="368058" y="192379"/>
                  </a:lnTo>
                  <a:lnTo>
                    <a:pt x="362750" y="192354"/>
                  </a:lnTo>
                  <a:lnTo>
                    <a:pt x="358394" y="195707"/>
                  </a:lnTo>
                  <a:lnTo>
                    <a:pt x="358368" y="203860"/>
                  </a:lnTo>
                  <a:lnTo>
                    <a:pt x="362712" y="207251"/>
                  </a:lnTo>
                  <a:lnTo>
                    <a:pt x="373329" y="207289"/>
                  </a:lnTo>
                  <a:lnTo>
                    <a:pt x="377672" y="203923"/>
                  </a:lnTo>
                  <a:lnTo>
                    <a:pt x="377698" y="195757"/>
                  </a:lnTo>
                  <a:close/>
                </a:path>
                <a:path w="405764" h="377190">
                  <a:moveTo>
                    <a:pt x="377774" y="174485"/>
                  </a:moveTo>
                  <a:lnTo>
                    <a:pt x="373430" y="171132"/>
                  </a:lnTo>
                  <a:lnTo>
                    <a:pt x="368122" y="171107"/>
                  </a:lnTo>
                  <a:lnTo>
                    <a:pt x="362813" y="171094"/>
                  </a:lnTo>
                  <a:lnTo>
                    <a:pt x="358444" y="174434"/>
                  </a:lnTo>
                  <a:lnTo>
                    <a:pt x="358432" y="182626"/>
                  </a:lnTo>
                  <a:lnTo>
                    <a:pt x="362775" y="185978"/>
                  </a:lnTo>
                  <a:lnTo>
                    <a:pt x="373405" y="186016"/>
                  </a:lnTo>
                  <a:lnTo>
                    <a:pt x="377748" y="182676"/>
                  </a:lnTo>
                  <a:lnTo>
                    <a:pt x="377774" y="174485"/>
                  </a:lnTo>
                  <a:close/>
                </a:path>
                <a:path w="405764" h="377190">
                  <a:moveTo>
                    <a:pt x="377825" y="153238"/>
                  </a:moveTo>
                  <a:lnTo>
                    <a:pt x="373507" y="149872"/>
                  </a:lnTo>
                  <a:lnTo>
                    <a:pt x="368185" y="149847"/>
                  </a:lnTo>
                  <a:lnTo>
                    <a:pt x="362877" y="149834"/>
                  </a:lnTo>
                  <a:lnTo>
                    <a:pt x="358521" y="153174"/>
                  </a:lnTo>
                  <a:lnTo>
                    <a:pt x="358508" y="161366"/>
                  </a:lnTo>
                  <a:lnTo>
                    <a:pt x="362826" y="164719"/>
                  </a:lnTo>
                  <a:lnTo>
                    <a:pt x="373456" y="164744"/>
                  </a:lnTo>
                  <a:lnTo>
                    <a:pt x="377825" y="161417"/>
                  </a:lnTo>
                  <a:lnTo>
                    <a:pt x="377825" y="153238"/>
                  </a:lnTo>
                  <a:close/>
                </a:path>
                <a:path w="405764" h="377190">
                  <a:moveTo>
                    <a:pt x="377901" y="131965"/>
                  </a:moveTo>
                  <a:lnTo>
                    <a:pt x="373545" y="128600"/>
                  </a:lnTo>
                  <a:lnTo>
                    <a:pt x="368249" y="128574"/>
                  </a:lnTo>
                  <a:lnTo>
                    <a:pt x="362927" y="128562"/>
                  </a:lnTo>
                  <a:lnTo>
                    <a:pt x="358584" y="131914"/>
                  </a:lnTo>
                  <a:lnTo>
                    <a:pt x="358559" y="140093"/>
                  </a:lnTo>
                  <a:lnTo>
                    <a:pt x="362902" y="143433"/>
                  </a:lnTo>
                  <a:lnTo>
                    <a:pt x="373507" y="143471"/>
                  </a:lnTo>
                  <a:lnTo>
                    <a:pt x="377875" y="140157"/>
                  </a:lnTo>
                  <a:lnTo>
                    <a:pt x="377901" y="131965"/>
                  </a:lnTo>
                  <a:close/>
                </a:path>
                <a:path w="405764" h="377190">
                  <a:moveTo>
                    <a:pt x="377952" y="110680"/>
                  </a:moveTo>
                  <a:lnTo>
                    <a:pt x="373608" y="107315"/>
                  </a:lnTo>
                  <a:lnTo>
                    <a:pt x="368312" y="107302"/>
                  </a:lnTo>
                  <a:lnTo>
                    <a:pt x="363004" y="107289"/>
                  </a:lnTo>
                  <a:lnTo>
                    <a:pt x="358648" y="110617"/>
                  </a:lnTo>
                  <a:lnTo>
                    <a:pt x="358622" y="118821"/>
                  </a:lnTo>
                  <a:lnTo>
                    <a:pt x="362953" y="122186"/>
                  </a:lnTo>
                  <a:lnTo>
                    <a:pt x="373557" y="122224"/>
                  </a:lnTo>
                  <a:lnTo>
                    <a:pt x="377926" y="118872"/>
                  </a:lnTo>
                  <a:lnTo>
                    <a:pt x="377952" y="110680"/>
                  </a:lnTo>
                  <a:close/>
                </a:path>
                <a:path w="405764" h="377190">
                  <a:moveTo>
                    <a:pt x="405358" y="174561"/>
                  </a:moveTo>
                  <a:lnTo>
                    <a:pt x="401015" y="171196"/>
                  </a:lnTo>
                  <a:lnTo>
                    <a:pt x="395719" y="171183"/>
                  </a:lnTo>
                  <a:lnTo>
                    <a:pt x="390398" y="171170"/>
                  </a:lnTo>
                  <a:lnTo>
                    <a:pt x="386041" y="174510"/>
                  </a:lnTo>
                  <a:lnTo>
                    <a:pt x="386016" y="182702"/>
                  </a:lnTo>
                  <a:lnTo>
                    <a:pt x="390347" y="186055"/>
                  </a:lnTo>
                  <a:lnTo>
                    <a:pt x="400964" y="186080"/>
                  </a:lnTo>
                  <a:lnTo>
                    <a:pt x="405333" y="182753"/>
                  </a:lnTo>
                  <a:lnTo>
                    <a:pt x="405358" y="174561"/>
                  </a:lnTo>
                  <a:close/>
                </a:path>
                <a:path w="405764" h="377190">
                  <a:moveTo>
                    <a:pt x="405409" y="153301"/>
                  </a:moveTo>
                  <a:lnTo>
                    <a:pt x="401091" y="149936"/>
                  </a:lnTo>
                  <a:lnTo>
                    <a:pt x="395782" y="149923"/>
                  </a:lnTo>
                  <a:lnTo>
                    <a:pt x="390448" y="149910"/>
                  </a:lnTo>
                  <a:lnTo>
                    <a:pt x="386105" y="153250"/>
                  </a:lnTo>
                  <a:lnTo>
                    <a:pt x="386080" y="161442"/>
                  </a:lnTo>
                  <a:lnTo>
                    <a:pt x="390423" y="164795"/>
                  </a:lnTo>
                  <a:lnTo>
                    <a:pt x="401040" y="164820"/>
                  </a:lnTo>
                  <a:lnTo>
                    <a:pt x="405384" y="161493"/>
                  </a:lnTo>
                  <a:lnTo>
                    <a:pt x="405409" y="153301"/>
                  </a:lnTo>
                  <a:close/>
                </a:path>
                <a:path w="405764" h="377190">
                  <a:moveTo>
                    <a:pt x="405485" y="132041"/>
                  </a:moveTo>
                  <a:lnTo>
                    <a:pt x="401142" y="128663"/>
                  </a:lnTo>
                  <a:lnTo>
                    <a:pt x="395846" y="128651"/>
                  </a:lnTo>
                  <a:lnTo>
                    <a:pt x="390525" y="128638"/>
                  </a:lnTo>
                  <a:lnTo>
                    <a:pt x="386168" y="131978"/>
                  </a:lnTo>
                  <a:lnTo>
                    <a:pt x="386143" y="140169"/>
                  </a:lnTo>
                  <a:lnTo>
                    <a:pt x="390474" y="143510"/>
                  </a:lnTo>
                  <a:lnTo>
                    <a:pt x="401091" y="143548"/>
                  </a:lnTo>
                  <a:lnTo>
                    <a:pt x="405460" y="140233"/>
                  </a:lnTo>
                  <a:lnTo>
                    <a:pt x="405485" y="132041"/>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0" name="object 110"/>
            <p:cNvSpPr/>
            <p:nvPr/>
          </p:nvSpPr>
          <p:spPr>
            <a:xfrm>
              <a:off x="1762645" y="454202"/>
              <a:ext cx="488315" cy="845819"/>
            </a:xfrm>
            <a:custGeom>
              <a:avLst/>
              <a:gdLst/>
              <a:ahLst/>
              <a:cxnLst/>
              <a:rect l="l" t="t" r="r" b="b"/>
              <a:pathLst>
                <a:path w="488314" h="845819">
                  <a:moveTo>
                    <a:pt x="19329" y="3390"/>
                  </a:moveTo>
                  <a:lnTo>
                    <a:pt x="14986" y="12"/>
                  </a:lnTo>
                  <a:lnTo>
                    <a:pt x="9702" y="0"/>
                  </a:lnTo>
                  <a:lnTo>
                    <a:pt x="4394" y="0"/>
                  </a:lnTo>
                  <a:lnTo>
                    <a:pt x="25" y="3340"/>
                  </a:lnTo>
                  <a:lnTo>
                    <a:pt x="0" y="11531"/>
                  </a:lnTo>
                  <a:lnTo>
                    <a:pt x="4343" y="14884"/>
                  </a:lnTo>
                  <a:lnTo>
                    <a:pt x="14960" y="14909"/>
                  </a:lnTo>
                  <a:lnTo>
                    <a:pt x="19304" y="11582"/>
                  </a:lnTo>
                  <a:lnTo>
                    <a:pt x="19329" y="3390"/>
                  </a:lnTo>
                  <a:close/>
                </a:path>
                <a:path w="488314" h="845819">
                  <a:moveTo>
                    <a:pt x="46913" y="3467"/>
                  </a:moveTo>
                  <a:lnTo>
                    <a:pt x="42570" y="88"/>
                  </a:lnTo>
                  <a:lnTo>
                    <a:pt x="37274" y="76"/>
                  </a:lnTo>
                  <a:lnTo>
                    <a:pt x="31965" y="63"/>
                  </a:lnTo>
                  <a:lnTo>
                    <a:pt x="27609" y="3416"/>
                  </a:lnTo>
                  <a:lnTo>
                    <a:pt x="27584" y="11607"/>
                  </a:lnTo>
                  <a:lnTo>
                    <a:pt x="31915" y="14960"/>
                  </a:lnTo>
                  <a:lnTo>
                    <a:pt x="42532" y="14986"/>
                  </a:lnTo>
                  <a:lnTo>
                    <a:pt x="46888" y="11658"/>
                  </a:lnTo>
                  <a:lnTo>
                    <a:pt x="46913" y="3467"/>
                  </a:lnTo>
                  <a:close/>
                </a:path>
                <a:path w="488314" h="845819">
                  <a:moveTo>
                    <a:pt x="72910" y="556577"/>
                  </a:moveTo>
                  <a:lnTo>
                    <a:pt x="68567" y="553212"/>
                  </a:lnTo>
                  <a:lnTo>
                    <a:pt x="63284" y="553199"/>
                  </a:lnTo>
                  <a:lnTo>
                    <a:pt x="57962" y="553186"/>
                  </a:lnTo>
                  <a:lnTo>
                    <a:pt x="53606" y="556526"/>
                  </a:lnTo>
                  <a:lnTo>
                    <a:pt x="53594" y="564718"/>
                  </a:lnTo>
                  <a:lnTo>
                    <a:pt x="57912" y="568058"/>
                  </a:lnTo>
                  <a:lnTo>
                    <a:pt x="68529" y="568096"/>
                  </a:lnTo>
                  <a:lnTo>
                    <a:pt x="72910" y="564769"/>
                  </a:lnTo>
                  <a:lnTo>
                    <a:pt x="72910" y="556577"/>
                  </a:lnTo>
                  <a:close/>
                </a:path>
                <a:path w="488314" h="845819">
                  <a:moveTo>
                    <a:pt x="72974" y="535317"/>
                  </a:moveTo>
                  <a:lnTo>
                    <a:pt x="68643" y="531939"/>
                  </a:lnTo>
                  <a:lnTo>
                    <a:pt x="63334" y="531926"/>
                  </a:lnTo>
                  <a:lnTo>
                    <a:pt x="58013" y="531914"/>
                  </a:lnTo>
                  <a:lnTo>
                    <a:pt x="53670" y="535254"/>
                  </a:lnTo>
                  <a:lnTo>
                    <a:pt x="53657" y="543445"/>
                  </a:lnTo>
                  <a:lnTo>
                    <a:pt x="57975" y="546811"/>
                  </a:lnTo>
                  <a:lnTo>
                    <a:pt x="68592" y="546849"/>
                  </a:lnTo>
                  <a:lnTo>
                    <a:pt x="72961" y="543496"/>
                  </a:lnTo>
                  <a:lnTo>
                    <a:pt x="72974" y="535317"/>
                  </a:lnTo>
                  <a:close/>
                </a:path>
                <a:path w="488314" h="845819">
                  <a:moveTo>
                    <a:pt x="73037" y="514032"/>
                  </a:moveTo>
                  <a:lnTo>
                    <a:pt x="68694" y="510679"/>
                  </a:lnTo>
                  <a:lnTo>
                    <a:pt x="63411" y="510654"/>
                  </a:lnTo>
                  <a:lnTo>
                    <a:pt x="58077" y="510654"/>
                  </a:lnTo>
                  <a:lnTo>
                    <a:pt x="53721" y="513981"/>
                  </a:lnTo>
                  <a:lnTo>
                    <a:pt x="53721" y="522160"/>
                  </a:lnTo>
                  <a:lnTo>
                    <a:pt x="58039" y="525526"/>
                  </a:lnTo>
                  <a:lnTo>
                    <a:pt x="68643" y="525564"/>
                  </a:lnTo>
                  <a:lnTo>
                    <a:pt x="73012" y="522211"/>
                  </a:lnTo>
                  <a:lnTo>
                    <a:pt x="73037" y="514032"/>
                  </a:lnTo>
                  <a:close/>
                </a:path>
                <a:path w="488314" h="845819">
                  <a:moveTo>
                    <a:pt x="73088" y="492760"/>
                  </a:moveTo>
                  <a:lnTo>
                    <a:pt x="68770" y="489419"/>
                  </a:lnTo>
                  <a:lnTo>
                    <a:pt x="63461" y="489394"/>
                  </a:lnTo>
                  <a:lnTo>
                    <a:pt x="58140" y="489381"/>
                  </a:lnTo>
                  <a:lnTo>
                    <a:pt x="53797" y="492709"/>
                  </a:lnTo>
                  <a:lnTo>
                    <a:pt x="53771" y="500900"/>
                  </a:lnTo>
                  <a:lnTo>
                    <a:pt x="58102" y="504266"/>
                  </a:lnTo>
                  <a:lnTo>
                    <a:pt x="68719" y="504304"/>
                  </a:lnTo>
                  <a:lnTo>
                    <a:pt x="73088" y="500951"/>
                  </a:lnTo>
                  <a:lnTo>
                    <a:pt x="73088" y="492760"/>
                  </a:lnTo>
                  <a:close/>
                </a:path>
                <a:path w="488314" h="845819">
                  <a:moveTo>
                    <a:pt x="73164" y="471487"/>
                  </a:moveTo>
                  <a:lnTo>
                    <a:pt x="68821" y="468122"/>
                  </a:lnTo>
                  <a:lnTo>
                    <a:pt x="63525" y="468109"/>
                  </a:lnTo>
                  <a:lnTo>
                    <a:pt x="58216" y="468096"/>
                  </a:lnTo>
                  <a:lnTo>
                    <a:pt x="53873" y="471436"/>
                  </a:lnTo>
                  <a:lnTo>
                    <a:pt x="53822" y="479615"/>
                  </a:lnTo>
                  <a:lnTo>
                    <a:pt x="58166" y="482968"/>
                  </a:lnTo>
                  <a:lnTo>
                    <a:pt x="68795" y="483006"/>
                  </a:lnTo>
                  <a:lnTo>
                    <a:pt x="73139" y="479679"/>
                  </a:lnTo>
                  <a:lnTo>
                    <a:pt x="73164" y="471487"/>
                  </a:lnTo>
                  <a:close/>
                </a:path>
                <a:path w="488314" h="845819">
                  <a:moveTo>
                    <a:pt x="100431" y="577913"/>
                  </a:moveTo>
                  <a:lnTo>
                    <a:pt x="96100" y="574548"/>
                  </a:lnTo>
                  <a:lnTo>
                    <a:pt x="90792" y="574535"/>
                  </a:lnTo>
                  <a:lnTo>
                    <a:pt x="85471" y="574522"/>
                  </a:lnTo>
                  <a:lnTo>
                    <a:pt x="81127" y="577862"/>
                  </a:lnTo>
                  <a:lnTo>
                    <a:pt x="81102" y="586054"/>
                  </a:lnTo>
                  <a:lnTo>
                    <a:pt x="85432" y="589407"/>
                  </a:lnTo>
                  <a:lnTo>
                    <a:pt x="96050" y="589445"/>
                  </a:lnTo>
                  <a:lnTo>
                    <a:pt x="100431" y="586105"/>
                  </a:lnTo>
                  <a:lnTo>
                    <a:pt x="100431" y="577913"/>
                  </a:lnTo>
                  <a:close/>
                </a:path>
                <a:path w="488314" h="845819">
                  <a:moveTo>
                    <a:pt x="100495" y="556666"/>
                  </a:moveTo>
                  <a:lnTo>
                    <a:pt x="96164" y="553288"/>
                  </a:lnTo>
                  <a:lnTo>
                    <a:pt x="90868" y="553275"/>
                  </a:lnTo>
                  <a:lnTo>
                    <a:pt x="85534" y="553262"/>
                  </a:lnTo>
                  <a:lnTo>
                    <a:pt x="81191" y="556602"/>
                  </a:lnTo>
                  <a:lnTo>
                    <a:pt x="81165" y="564794"/>
                  </a:lnTo>
                  <a:lnTo>
                    <a:pt x="85483" y="568134"/>
                  </a:lnTo>
                  <a:lnTo>
                    <a:pt x="96126" y="568159"/>
                  </a:lnTo>
                  <a:lnTo>
                    <a:pt x="100482" y="564845"/>
                  </a:lnTo>
                  <a:lnTo>
                    <a:pt x="100495" y="556666"/>
                  </a:lnTo>
                  <a:close/>
                </a:path>
                <a:path w="488314" h="845819">
                  <a:moveTo>
                    <a:pt x="100736" y="471576"/>
                  </a:moveTo>
                  <a:lnTo>
                    <a:pt x="96393" y="468210"/>
                  </a:lnTo>
                  <a:lnTo>
                    <a:pt x="91084" y="468185"/>
                  </a:lnTo>
                  <a:lnTo>
                    <a:pt x="85775" y="468172"/>
                  </a:lnTo>
                  <a:lnTo>
                    <a:pt x="81432" y="471525"/>
                  </a:lnTo>
                  <a:lnTo>
                    <a:pt x="81407" y="479704"/>
                  </a:lnTo>
                  <a:lnTo>
                    <a:pt x="85737" y="483057"/>
                  </a:lnTo>
                  <a:lnTo>
                    <a:pt x="96342" y="483082"/>
                  </a:lnTo>
                  <a:lnTo>
                    <a:pt x="100711" y="479767"/>
                  </a:lnTo>
                  <a:lnTo>
                    <a:pt x="100736" y="471576"/>
                  </a:lnTo>
                  <a:close/>
                </a:path>
                <a:path w="488314" h="845819">
                  <a:moveTo>
                    <a:pt x="100812" y="450303"/>
                  </a:moveTo>
                  <a:lnTo>
                    <a:pt x="96443" y="446951"/>
                  </a:lnTo>
                  <a:lnTo>
                    <a:pt x="91147" y="446938"/>
                  </a:lnTo>
                  <a:lnTo>
                    <a:pt x="85839" y="446925"/>
                  </a:lnTo>
                  <a:lnTo>
                    <a:pt x="81483" y="450253"/>
                  </a:lnTo>
                  <a:lnTo>
                    <a:pt x="81457" y="458444"/>
                  </a:lnTo>
                  <a:lnTo>
                    <a:pt x="85801" y="461797"/>
                  </a:lnTo>
                  <a:lnTo>
                    <a:pt x="96418" y="461835"/>
                  </a:lnTo>
                  <a:lnTo>
                    <a:pt x="100761" y="458495"/>
                  </a:lnTo>
                  <a:lnTo>
                    <a:pt x="100812" y="450303"/>
                  </a:lnTo>
                  <a:close/>
                </a:path>
                <a:path w="488314" h="845819">
                  <a:moveTo>
                    <a:pt x="128028" y="578002"/>
                  </a:moveTo>
                  <a:lnTo>
                    <a:pt x="123672" y="574636"/>
                  </a:lnTo>
                  <a:lnTo>
                    <a:pt x="118364" y="574624"/>
                  </a:lnTo>
                  <a:lnTo>
                    <a:pt x="113068" y="574611"/>
                  </a:lnTo>
                  <a:lnTo>
                    <a:pt x="108699" y="577951"/>
                  </a:lnTo>
                  <a:lnTo>
                    <a:pt x="108673" y="586143"/>
                  </a:lnTo>
                  <a:lnTo>
                    <a:pt x="113017" y="589495"/>
                  </a:lnTo>
                  <a:lnTo>
                    <a:pt x="123634" y="589534"/>
                  </a:lnTo>
                  <a:lnTo>
                    <a:pt x="128003" y="586193"/>
                  </a:lnTo>
                  <a:lnTo>
                    <a:pt x="128028" y="578002"/>
                  </a:lnTo>
                  <a:close/>
                </a:path>
                <a:path w="488314" h="845819">
                  <a:moveTo>
                    <a:pt x="128384" y="450392"/>
                  </a:moveTo>
                  <a:lnTo>
                    <a:pt x="124028" y="447027"/>
                  </a:lnTo>
                  <a:lnTo>
                    <a:pt x="118719" y="447014"/>
                  </a:lnTo>
                  <a:lnTo>
                    <a:pt x="113423" y="447001"/>
                  </a:lnTo>
                  <a:lnTo>
                    <a:pt x="109054" y="450329"/>
                  </a:lnTo>
                  <a:lnTo>
                    <a:pt x="109029" y="458520"/>
                  </a:lnTo>
                  <a:lnTo>
                    <a:pt x="113385" y="461873"/>
                  </a:lnTo>
                  <a:lnTo>
                    <a:pt x="124002" y="461899"/>
                  </a:lnTo>
                  <a:lnTo>
                    <a:pt x="128358" y="458571"/>
                  </a:lnTo>
                  <a:lnTo>
                    <a:pt x="128384" y="450392"/>
                  </a:lnTo>
                  <a:close/>
                </a:path>
                <a:path w="488314" h="845819">
                  <a:moveTo>
                    <a:pt x="128447" y="429120"/>
                  </a:moveTo>
                  <a:lnTo>
                    <a:pt x="124104" y="425754"/>
                  </a:lnTo>
                  <a:lnTo>
                    <a:pt x="118783" y="425742"/>
                  </a:lnTo>
                  <a:lnTo>
                    <a:pt x="113487" y="425729"/>
                  </a:lnTo>
                  <a:lnTo>
                    <a:pt x="109118" y="429069"/>
                  </a:lnTo>
                  <a:lnTo>
                    <a:pt x="109093" y="437261"/>
                  </a:lnTo>
                  <a:lnTo>
                    <a:pt x="113449" y="440601"/>
                  </a:lnTo>
                  <a:lnTo>
                    <a:pt x="124053" y="440639"/>
                  </a:lnTo>
                  <a:lnTo>
                    <a:pt x="128409" y="437311"/>
                  </a:lnTo>
                  <a:lnTo>
                    <a:pt x="128447" y="429120"/>
                  </a:lnTo>
                  <a:close/>
                </a:path>
                <a:path w="488314" h="845819">
                  <a:moveTo>
                    <a:pt x="155524" y="599338"/>
                  </a:moveTo>
                  <a:lnTo>
                    <a:pt x="151193" y="595972"/>
                  </a:lnTo>
                  <a:lnTo>
                    <a:pt x="145884" y="595960"/>
                  </a:lnTo>
                  <a:lnTo>
                    <a:pt x="140576" y="595947"/>
                  </a:lnTo>
                  <a:lnTo>
                    <a:pt x="136232" y="599287"/>
                  </a:lnTo>
                  <a:lnTo>
                    <a:pt x="136207" y="607479"/>
                  </a:lnTo>
                  <a:lnTo>
                    <a:pt x="140538" y="610831"/>
                  </a:lnTo>
                  <a:lnTo>
                    <a:pt x="151155" y="610870"/>
                  </a:lnTo>
                  <a:lnTo>
                    <a:pt x="155498" y="607529"/>
                  </a:lnTo>
                  <a:lnTo>
                    <a:pt x="155524" y="599338"/>
                  </a:lnTo>
                  <a:close/>
                </a:path>
                <a:path w="488314" h="845819">
                  <a:moveTo>
                    <a:pt x="155587" y="578078"/>
                  </a:moveTo>
                  <a:lnTo>
                    <a:pt x="151257" y="574713"/>
                  </a:lnTo>
                  <a:lnTo>
                    <a:pt x="145961" y="574700"/>
                  </a:lnTo>
                  <a:lnTo>
                    <a:pt x="140627" y="574687"/>
                  </a:lnTo>
                  <a:lnTo>
                    <a:pt x="136309" y="578027"/>
                  </a:lnTo>
                  <a:lnTo>
                    <a:pt x="136258" y="586206"/>
                  </a:lnTo>
                  <a:lnTo>
                    <a:pt x="140601" y="589572"/>
                  </a:lnTo>
                  <a:lnTo>
                    <a:pt x="151218" y="589597"/>
                  </a:lnTo>
                  <a:lnTo>
                    <a:pt x="155575" y="586270"/>
                  </a:lnTo>
                  <a:lnTo>
                    <a:pt x="155587" y="578078"/>
                  </a:lnTo>
                  <a:close/>
                </a:path>
                <a:path w="488314" h="845819">
                  <a:moveTo>
                    <a:pt x="183121" y="599427"/>
                  </a:moveTo>
                  <a:lnTo>
                    <a:pt x="178777" y="596061"/>
                  </a:lnTo>
                  <a:lnTo>
                    <a:pt x="173482" y="596049"/>
                  </a:lnTo>
                  <a:lnTo>
                    <a:pt x="168173" y="596036"/>
                  </a:lnTo>
                  <a:lnTo>
                    <a:pt x="163804" y="599363"/>
                  </a:lnTo>
                  <a:lnTo>
                    <a:pt x="163779" y="607555"/>
                  </a:lnTo>
                  <a:lnTo>
                    <a:pt x="168122" y="610920"/>
                  </a:lnTo>
                  <a:lnTo>
                    <a:pt x="178739" y="610946"/>
                  </a:lnTo>
                  <a:lnTo>
                    <a:pt x="183070" y="607618"/>
                  </a:lnTo>
                  <a:lnTo>
                    <a:pt x="183121" y="599427"/>
                  </a:lnTo>
                  <a:close/>
                </a:path>
                <a:path w="488314" h="845819">
                  <a:moveTo>
                    <a:pt x="210680" y="599503"/>
                  </a:moveTo>
                  <a:lnTo>
                    <a:pt x="206349" y="596138"/>
                  </a:lnTo>
                  <a:lnTo>
                    <a:pt x="201053" y="596125"/>
                  </a:lnTo>
                  <a:lnTo>
                    <a:pt x="195745" y="596112"/>
                  </a:lnTo>
                  <a:lnTo>
                    <a:pt x="191401" y="599452"/>
                  </a:lnTo>
                  <a:lnTo>
                    <a:pt x="191363" y="607644"/>
                  </a:lnTo>
                  <a:lnTo>
                    <a:pt x="195707" y="610997"/>
                  </a:lnTo>
                  <a:lnTo>
                    <a:pt x="206298" y="611022"/>
                  </a:lnTo>
                  <a:lnTo>
                    <a:pt x="210680" y="607682"/>
                  </a:lnTo>
                  <a:lnTo>
                    <a:pt x="210680" y="599503"/>
                  </a:lnTo>
                  <a:close/>
                </a:path>
                <a:path w="488314" h="845819">
                  <a:moveTo>
                    <a:pt x="238188" y="620852"/>
                  </a:moveTo>
                  <a:lnTo>
                    <a:pt x="233870" y="617486"/>
                  </a:lnTo>
                  <a:lnTo>
                    <a:pt x="228549" y="617474"/>
                  </a:lnTo>
                  <a:lnTo>
                    <a:pt x="223240" y="617448"/>
                  </a:lnTo>
                  <a:lnTo>
                    <a:pt x="218909" y="620801"/>
                  </a:lnTo>
                  <a:lnTo>
                    <a:pt x="218871" y="628967"/>
                  </a:lnTo>
                  <a:lnTo>
                    <a:pt x="223202" y="632345"/>
                  </a:lnTo>
                  <a:lnTo>
                    <a:pt x="233819" y="632371"/>
                  </a:lnTo>
                  <a:lnTo>
                    <a:pt x="238188" y="629018"/>
                  </a:lnTo>
                  <a:lnTo>
                    <a:pt x="238188" y="620852"/>
                  </a:lnTo>
                  <a:close/>
                </a:path>
                <a:path w="488314" h="845819">
                  <a:moveTo>
                    <a:pt x="238264" y="599579"/>
                  </a:moveTo>
                  <a:lnTo>
                    <a:pt x="233946" y="596214"/>
                  </a:lnTo>
                  <a:lnTo>
                    <a:pt x="228625" y="596201"/>
                  </a:lnTo>
                  <a:lnTo>
                    <a:pt x="223316" y="596188"/>
                  </a:lnTo>
                  <a:lnTo>
                    <a:pt x="218973" y="599528"/>
                  </a:lnTo>
                  <a:lnTo>
                    <a:pt x="218935" y="607707"/>
                  </a:lnTo>
                  <a:lnTo>
                    <a:pt x="223266" y="611073"/>
                  </a:lnTo>
                  <a:lnTo>
                    <a:pt x="233895" y="611098"/>
                  </a:lnTo>
                  <a:lnTo>
                    <a:pt x="238239" y="607758"/>
                  </a:lnTo>
                  <a:lnTo>
                    <a:pt x="238264" y="599579"/>
                  </a:lnTo>
                  <a:close/>
                </a:path>
                <a:path w="488314" h="845819">
                  <a:moveTo>
                    <a:pt x="265480" y="748538"/>
                  </a:moveTo>
                  <a:lnTo>
                    <a:pt x="261124" y="745159"/>
                  </a:lnTo>
                  <a:lnTo>
                    <a:pt x="255803" y="745159"/>
                  </a:lnTo>
                  <a:lnTo>
                    <a:pt x="250482" y="745134"/>
                  </a:lnTo>
                  <a:lnTo>
                    <a:pt x="246113" y="748474"/>
                  </a:lnTo>
                  <a:lnTo>
                    <a:pt x="246087" y="756678"/>
                  </a:lnTo>
                  <a:lnTo>
                    <a:pt x="250431" y="760031"/>
                  </a:lnTo>
                  <a:lnTo>
                    <a:pt x="261073" y="760069"/>
                  </a:lnTo>
                  <a:lnTo>
                    <a:pt x="265455" y="756716"/>
                  </a:lnTo>
                  <a:lnTo>
                    <a:pt x="265480" y="748538"/>
                  </a:lnTo>
                  <a:close/>
                </a:path>
                <a:path w="488314" h="845819">
                  <a:moveTo>
                    <a:pt x="265544" y="727290"/>
                  </a:moveTo>
                  <a:lnTo>
                    <a:pt x="261175" y="723912"/>
                  </a:lnTo>
                  <a:lnTo>
                    <a:pt x="255866" y="723887"/>
                  </a:lnTo>
                  <a:lnTo>
                    <a:pt x="250558" y="723861"/>
                  </a:lnTo>
                  <a:lnTo>
                    <a:pt x="246176" y="727240"/>
                  </a:lnTo>
                  <a:lnTo>
                    <a:pt x="246151" y="735393"/>
                  </a:lnTo>
                  <a:lnTo>
                    <a:pt x="250507" y="738733"/>
                  </a:lnTo>
                  <a:lnTo>
                    <a:pt x="261137" y="738759"/>
                  </a:lnTo>
                  <a:lnTo>
                    <a:pt x="265518" y="735431"/>
                  </a:lnTo>
                  <a:lnTo>
                    <a:pt x="265544" y="727290"/>
                  </a:lnTo>
                  <a:close/>
                </a:path>
                <a:path w="488314" h="845819">
                  <a:moveTo>
                    <a:pt x="265722" y="663473"/>
                  </a:moveTo>
                  <a:lnTo>
                    <a:pt x="261378" y="660095"/>
                  </a:lnTo>
                  <a:lnTo>
                    <a:pt x="256044" y="660082"/>
                  </a:lnTo>
                  <a:lnTo>
                    <a:pt x="250723" y="660069"/>
                  </a:lnTo>
                  <a:lnTo>
                    <a:pt x="246367" y="663422"/>
                  </a:lnTo>
                  <a:lnTo>
                    <a:pt x="246341" y="671601"/>
                  </a:lnTo>
                  <a:lnTo>
                    <a:pt x="250672" y="674966"/>
                  </a:lnTo>
                  <a:lnTo>
                    <a:pt x="261327" y="674992"/>
                  </a:lnTo>
                  <a:lnTo>
                    <a:pt x="265696" y="671652"/>
                  </a:lnTo>
                  <a:lnTo>
                    <a:pt x="265722" y="663473"/>
                  </a:lnTo>
                  <a:close/>
                </a:path>
                <a:path w="488314" h="845819">
                  <a:moveTo>
                    <a:pt x="265785" y="642188"/>
                  </a:moveTo>
                  <a:lnTo>
                    <a:pt x="261429" y="638835"/>
                  </a:lnTo>
                  <a:lnTo>
                    <a:pt x="256095" y="638822"/>
                  </a:lnTo>
                  <a:lnTo>
                    <a:pt x="250786" y="638810"/>
                  </a:lnTo>
                  <a:lnTo>
                    <a:pt x="246430" y="642137"/>
                  </a:lnTo>
                  <a:lnTo>
                    <a:pt x="246405" y="650341"/>
                  </a:lnTo>
                  <a:lnTo>
                    <a:pt x="250748" y="653694"/>
                  </a:lnTo>
                  <a:lnTo>
                    <a:pt x="261404" y="653719"/>
                  </a:lnTo>
                  <a:lnTo>
                    <a:pt x="265760" y="650392"/>
                  </a:lnTo>
                  <a:lnTo>
                    <a:pt x="265785" y="642188"/>
                  </a:lnTo>
                  <a:close/>
                </a:path>
                <a:path w="488314" h="845819">
                  <a:moveTo>
                    <a:pt x="265836" y="620953"/>
                  </a:moveTo>
                  <a:lnTo>
                    <a:pt x="261493" y="617575"/>
                  </a:lnTo>
                  <a:lnTo>
                    <a:pt x="256159" y="617562"/>
                  </a:lnTo>
                  <a:lnTo>
                    <a:pt x="250837" y="617550"/>
                  </a:lnTo>
                  <a:lnTo>
                    <a:pt x="246481" y="620890"/>
                  </a:lnTo>
                  <a:lnTo>
                    <a:pt x="246456" y="629043"/>
                  </a:lnTo>
                  <a:lnTo>
                    <a:pt x="250799" y="632434"/>
                  </a:lnTo>
                  <a:lnTo>
                    <a:pt x="261442" y="632460"/>
                  </a:lnTo>
                  <a:lnTo>
                    <a:pt x="265811" y="629107"/>
                  </a:lnTo>
                  <a:lnTo>
                    <a:pt x="265836" y="620953"/>
                  </a:lnTo>
                  <a:close/>
                </a:path>
                <a:path w="488314" h="845819">
                  <a:moveTo>
                    <a:pt x="292862" y="812457"/>
                  </a:moveTo>
                  <a:lnTo>
                    <a:pt x="288531" y="809078"/>
                  </a:lnTo>
                  <a:lnTo>
                    <a:pt x="283235" y="809078"/>
                  </a:lnTo>
                  <a:lnTo>
                    <a:pt x="277926" y="809053"/>
                  </a:lnTo>
                  <a:lnTo>
                    <a:pt x="273570" y="812393"/>
                  </a:lnTo>
                  <a:lnTo>
                    <a:pt x="273545" y="820559"/>
                  </a:lnTo>
                  <a:lnTo>
                    <a:pt x="277876" y="823937"/>
                  </a:lnTo>
                  <a:lnTo>
                    <a:pt x="288493" y="823963"/>
                  </a:lnTo>
                  <a:lnTo>
                    <a:pt x="292836" y="820623"/>
                  </a:lnTo>
                  <a:lnTo>
                    <a:pt x="292862" y="812457"/>
                  </a:lnTo>
                  <a:close/>
                </a:path>
                <a:path w="488314" h="845819">
                  <a:moveTo>
                    <a:pt x="292938" y="791171"/>
                  </a:moveTo>
                  <a:lnTo>
                    <a:pt x="288594" y="787819"/>
                  </a:lnTo>
                  <a:lnTo>
                    <a:pt x="283298" y="787793"/>
                  </a:lnTo>
                  <a:lnTo>
                    <a:pt x="277977" y="787781"/>
                  </a:lnTo>
                  <a:lnTo>
                    <a:pt x="273621" y="791108"/>
                  </a:lnTo>
                  <a:lnTo>
                    <a:pt x="273596" y="799312"/>
                  </a:lnTo>
                  <a:lnTo>
                    <a:pt x="277952" y="802690"/>
                  </a:lnTo>
                  <a:lnTo>
                    <a:pt x="288544" y="802703"/>
                  </a:lnTo>
                  <a:lnTo>
                    <a:pt x="292900" y="799350"/>
                  </a:lnTo>
                  <a:lnTo>
                    <a:pt x="292938" y="791171"/>
                  </a:lnTo>
                  <a:close/>
                </a:path>
                <a:path w="488314" h="845819">
                  <a:moveTo>
                    <a:pt x="293001" y="769912"/>
                  </a:moveTo>
                  <a:lnTo>
                    <a:pt x="288658" y="766546"/>
                  </a:lnTo>
                  <a:lnTo>
                    <a:pt x="283362" y="766533"/>
                  </a:lnTo>
                  <a:lnTo>
                    <a:pt x="278041" y="766508"/>
                  </a:lnTo>
                  <a:lnTo>
                    <a:pt x="273697" y="769874"/>
                  </a:lnTo>
                  <a:lnTo>
                    <a:pt x="273672" y="778040"/>
                  </a:lnTo>
                  <a:lnTo>
                    <a:pt x="277990" y="781405"/>
                  </a:lnTo>
                  <a:lnTo>
                    <a:pt x="288607" y="781431"/>
                  </a:lnTo>
                  <a:lnTo>
                    <a:pt x="292963" y="778090"/>
                  </a:lnTo>
                  <a:lnTo>
                    <a:pt x="293001" y="769912"/>
                  </a:lnTo>
                  <a:close/>
                </a:path>
                <a:path w="488314" h="845819">
                  <a:moveTo>
                    <a:pt x="293116" y="727367"/>
                  </a:moveTo>
                  <a:lnTo>
                    <a:pt x="288785" y="723988"/>
                  </a:lnTo>
                  <a:lnTo>
                    <a:pt x="283476" y="723963"/>
                  </a:lnTo>
                  <a:lnTo>
                    <a:pt x="278168" y="723950"/>
                  </a:lnTo>
                  <a:lnTo>
                    <a:pt x="273824" y="727316"/>
                  </a:lnTo>
                  <a:lnTo>
                    <a:pt x="273799" y="735457"/>
                  </a:lnTo>
                  <a:lnTo>
                    <a:pt x="278117" y="738822"/>
                  </a:lnTo>
                  <a:lnTo>
                    <a:pt x="288734" y="738860"/>
                  </a:lnTo>
                  <a:lnTo>
                    <a:pt x="293090" y="735507"/>
                  </a:lnTo>
                  <a:lnTo>
                    <a:pt x="293116" y="727367"/>
                  </a:lnTo>
                  <a:close/>
                </a:path>
                <a:path w="488314" h="845819">
                  <a:moveTo>
                    <a:pt x="293192" y="706081"/>
                  </a:moveTo>
                  <a:lnTo>
                    <a:pt x="288848" y="702729"/>
                  </a:lnTo>
                  <a:lnTo>
                    <a:pt x="283552" y="702703"/>
                  </a:lnTo>
                  <a:lnTo>
                    <a:pt x="278218" y="702691"/>
                  </a:lnTo>
                  <a:lnTo>
                    <a:pt x="273875" y="706018"/>
                  </a:lnTo>
                  <a:lnTo>
                    <a:pt x="273850" y="714222"/>
                  </a:lnTo>
                  <a:lnTo>
                    <a:pt x="278168" y="717588"/>
                  </a:lnTo>
                  <a:lnTo>
                    <a:pt x="288810" y="717613"/>
                  </a:lnTo>
                  <a:lnTo>
                    <a:pt x="293166" y="714273"/>
                  </a:lnTo>
                  <a:lnTo>
                    <a:pt x="293192" y="706081"/>
                  </a:lnTo>
                  <a:close/>
                </a:path>
                <a:path w="488314" h="845819">
                  <a:moveTo>
                    <a:pt x="293243" y="684809"/>
                  </a:moveTo>
                  <a:lnTo>
                    <a:pt x="288912" y="681456"/>
                  </a:lnTo>
                  <a:lnTo>
                    <a:pt x="283603" y="681431"/>
                  </a:lnTo>
                  <a:lnTo>
                    <a:pt x="278282" y="681418"/>
                  </a:lnTo>
                  <a:lnTo>
                    <a:pt x="273939" y="684745"/>
                  </a:lnTo>
                  <a:lnTo>
                    <a:pt x="273913" y="692937"/>
                  </a:lnTo>
                  <a:lnTo>
                    <a:pt x="278244" y="696302"/>
                  </a:lnTo>
                  <a:lnTo>
                    <a:pt x="288874" y="696328"/>
                  </a:lnTo>
                  <a:lnTo>
                    <a:pt x="293217" y="693000"/>
                  </a:lnTo>
                  <a:lnTo>
                    <a:pt x="293243" y="684809"/>
                  </a:lnTo>
                  <a:close/>
                </a:path>
                <a:path w="488314" h="845819">
                  <a:moveTo>
                    <a:pt x="293293" y="663549"/>
                  </a:moveTo>
                  <a:lnTo>
                    <a:pt x="288975" y="660171"/>
                  </a:lnTo>
                  <a:lnTo>
                    <a:pt x="283667" y="660158"/>
                  </a:lnTo>
                  <a:lnTo>
                    <a:pt x="278333" y="660146"/>
                  </a:lnTo>
                  <a:lnTo>
                    <a:pt x="273989" y="663498"/>
                  </a:lnTo>
                  <a:lnTo>
                    <a:pt x="273964" y="671664"/>
                  </a:lnTo>
                  <a:lnTo>
                    <a:pt x="278295" y="675030"/>
                  </a:lnTo>
                  <a:lnTo>
                    <a:pt x="288925" y="675068"/>
                  </a:lnTo>
                  <a:lnTo>
                    <a:pt x="293281" y="671728"/>
                  </a:lnTo>
                  <a:lnTo>
                    <a:pt x="293293" y="663549"/>
                  </a:lnTo>
                  <a:close/>
                </a:path>
                <a:path w="488314" h="845819">
                  <a:moveTo>
                    <a:pt x="293966" y="429602"/>
                  </a:moveTo>
                  <a:lnTo>
                    <a:pt x="289636" y="426237"/>
                  </a:lnTo>
                  <a:lnTo>
                    <a:pt x="284327" y="426224"/>
                  </a:lnTo>
                  <a:lnTo>
                    <a:pt x="279006" y="426212"/>
                  </a:lnTo>
                  <a:lnTo>
                    <a:pt x="274662" y="429552"/>
                  </a:lnTo>
                  <a:lnTo>
                    <a:pt x="274637" y="437730"/>
                  </a:lnTo>
                  <a:lnTo>
                    <a:pt x="278980" y="441083"/>
                  </a:lnTo>
                  <a:lnTo>
                    <a:pt x="289572" y="441121"/>
                  </a:lnTo>
                  <a:lnTo>
                    <a:pt x="293941" y="437794"/>
                  </a:lnTo>
                  <a:lnTo>
                    <a:pt x="293966" y="429602"/>
                  </a:lnTo>
                  <a:close/>
                </a:path>
                <a:path w="488314" h="845819">
                  <a:moveTo>
                    <a:pt x="320382" y="833793"/>
                  </a:moveTo>
                  <a:lnTo>
                    <a:pt x="316039" y="830414"/>
                  </a:lnTo>
                  <a:lnTo>
                    <a:pt x="310730" y="830414"/>
                  </a:lnTo>
                  <a:lnTo>
                    <a:pt x="305422" y="830402"/>
                  </a:lnTo>
                  <a:lnTo>
                    <a:pt x="301078" y="833729"/>
                  </a:lnTo>
                  <a:lnTo>
                    <a:pt x="301053" y="841908"/>
                  </a:lnTo>
                  <a:lnTo>
                    <a:pt x="305396" y="845286"/>
                  </a:lnTo>
                  <a:lnTo>
                    <a:pt x="316014" y="845312"/>
                  </a:lnTo>
                  <a:lnTo>
                    <a:pt x="320357" y="841971"/>
                  </a:lnTo>
                  <a:lnTo>
                    <a:pt x="320382" y="833793"/>
                  </a:lnTo>
                  <a:close/>
                </a:path>
                <a:path w="488314" h="845819">
                  <a:moveTo>
                    <a:pt x="320446" y="812520"/>
                  </a:moveTo>
                  <a:lnTo>
                    <a:pt x="316115" y="809155"/>
                  </a:lnTo>
                  <a:lnTo>
                    <a:pt x="310807" y="809155"/>
                  </a:lnTo>
                  <a:lnTo>
                    <a:pt x="305498" y="809142"/>
                  </a:lnTo>
                  <a:lnTo>
                    <a:pt x="301129" y="812469"/>
                  </a:lnTo>
                  <a:lnTo>
                    <a:pt x="301117" y="820635"/>
                  </a:lnTo>
                  <a:lnTo>
                    <a:pt x="305447" y="824014"/>
                  </a:lnTo>
                  <a:lnTo>
                    <a:pt x="316064" y="824026"/>
                  </a:lnTo>
                  <a:lnTo>
                    <a:pt x="320421" y="820699"/>
                  </a:lnTo>
                  <a:lnTo>
                    <a:pt x="320446" y="812520"/>
                  </a:lnTo>
                  <a:close/>
                </a:path>
                <a:path w="488314" h="845819">
                  <a:moveTo>
                    <a:pt x="321475" y="450951"/>
                  </a:moveTo>
                  <a:lnTo>
                    <a:pt x="317144" y="447586"/>
                  </a:lnTo>
                  <a:lnTo>
                    <a:pt x="311835" y="447573"/>
                  </a:lnTo>
                  <a:lnTo>
                    <a:pt x="306527" y="447548"/>
                  </a:lnTo>
                  <a:lnTo>
                    <a:pt x="302158" y="450888"/>
                  </a:lnTo>
                  <a:lnTo>
                    <a:pt x="302145" y="459066"/>
                  </a:lnTo>
                  <a:lnTo>
                    <a:pt x="306476" y="462432"/>
                  </a:lnTo>
                  <a:lnTo>
                    <a:pt x="317093" y="462457"/>
                  </a:lnTo>
                  <a:lnTo>
                    <a:pt x="321475" y="459130"/>
                  </a:lnTo>
                  <a:lnTo>
                    <a:pt x="321475" y="450951"/>
                  </a:lnTo>
                  <a:close/>
                </a:path>
                <a:path w="488314" h="845819">
                  <a:moveTo>
                    <a:pt x="321538" y="429679"/>
                  </a:moveTo>
                  <a:lnTo>
                    <a:pt x="317207" y="426300"/>
                  </a:lnTo>
                  <a:lnTo>
                    <a:pt x="311886" y="426288"/>
                  </a:lnTo>
                  <a:lnTo>
                    <a:pt x="306590" y="426275"/>
                  </a:lnTo>
                  <a:lnTo>
                    <a:pt x="302234" y="429615"/>
                  </a:lnTo>
                  <a:lnTo>
                    <a:pt x="302221" y="437807"/>
                  </a:lnTo>
                  <a:lnTo>
                    <a:pt x="306552" y="441159"/>
                  </a:lnTo>
                  <a:lnTo>
                    <a:pt x="317157" y="441185"/>
                  </a:lnTo>
                  <a:lnTo>
                    <a:pt x="321525" y="437870"/>
                  </a:lnTo>
                  <a:lnTo>
                    <a:pt x="321538" y="429679"/>
                  </a:lnTo>
                  <a:close/>
                </a:path>
                <a:path w="488314" h="845819">
                  <a:moveTo>
                    <a:pt x="347967" y="833869"/>
                  </a:moveTo>
                  <a:lnTo>
                    <a:pt x="343623" y="830491"/>
                  </a:lnTo>
                  <a:lnTo>
                    <a:pt x="338328" y="830491"/>
                  </a:lnTo>
                  <a:lnTo>
                    <a:pt x="333019" y="830478"/>
                  </a:lnTo>
                  <a:lnTo>
                    <a:pt x="328650" y="833805"/>
                  </a:lnTo>
                  <a:lnTo>
                    <a:pt x="328637" y="841984"/>
                  </a:lnTo>
                  <a:lnTo>
                    <a:pt x="332968" y="845362"/>
                  </a:lnTo>
                  <a:lnTo>
                    <a:pt x="343598" y="845388"/>
                  </a:lnTo>
                  <a:lnTo>
                    <a:pt x="347941" y="842048"/>
                  </a:lnTo>
                  <a:lnTo>
                    <a:pt x="347967" y="833869"/>
                  </a:lnTo>
                  <a:close/>
                </a:path>
                <a:path w="488314" h="845819">
                  <a:moveTo>
                    <a:pt x="349059" y="451027"/>
                  </a:moveTo>
                  <a:lnTo>
                    <a:pt x="344741" y="447662"/>
                  </a:lnTo>
                  <a:lnTo>
                    <a:pt x="339420" y="447649"/>
                  </a:lnTo>
                  <a:lnTo>
                    <a:pt x="334098" y="447636"/>
                  </a:lnTo>
                  <a:lnTo>
                    <a:pt x="329755" y="450964"/>
                  </a:lnTo>
                  <a:lnTo>
                    <a:pt x="329730" y="459155"/>
                  </a:lnTo>
                  <a:lnTo>
                    <a:pt x="334073" y="462508"/>
                  </a:lnTo>
                  <a:lnTo>
                    <a:pt x="344690" y="462546"/>
                  </a:lnTo>
                  <a:lnTo>
                    <a:pt x="349059" y="459206"/>
                  </a:lnTo>
                  <a:lnTo>
                    <a:pt x="349059" y="451027"/>
                  </a:lnTo>
                  <a:close/>
                </a:path>
                <a:path w="488314" h="845819">
                  <a:moveTo>
                    <a:pt x="349110" y="429755"/>
                  </a:moveTo>
                  <a:lnTo>
                    <a:pt x="344792" y="426389"/>
                  </a:lnTo>
                  <a:lnTo>
                    <a:pt x="339483" y="426364"/>
                  </a:lnTo>
                  <a:lnTo>
                    <a:pt x="334162" y="426351"/>
                  </a:lnTo>
                  <a:lnTo>
                    <a:pt x="329819" y="429691"/>
                  </a:lnTo>
                  <a:lnTo>
                    <a:pt x="329793" y="437896"/>
                  </a:lnTo>
                  <a:lnTo>
                    <a:pt x="334124" y="441236"/>
                  </a:lnTo>
                  <a:lnTo>
                    <a:pt x="344741" y="441261"/>
                  </a:lnTo>
                  <a:lnTo>
                    <a:pt x="349110" y="437946"/>
                  </a:lnTo>
                  <a:lnTo>
                    <a:pt x="349110" y="429755"/>
                  </a:lnTo>
                  <a:close/>
                </a:path>
                <a:path w="488314" h="845819">
                  <a:moveTo>
                    <a:pt x="375551" y="833958"/>
                  </a:moveTo>
                  <a:lnTo>
                    <a:pt x="371208" y="830580"/>
                  </a:lnTo>
                  <a:lnTo>
                    <a:pt x="365912" y="830580"/>
                  </a:lnTo>
                  <a:lnTo>
                    <a:pt x="360591" y="830554"/>
                  </a:lnTo>
                  <a:lnTo>
                    <a:pt x="356235" y="833894"/>
                  </a:lnTo>
                  <a:lnTo>
                    <a:pt x="356222" y="842073"/>
                  </a:lnTo>
                  <a:lnTo>
                    <a:pt x="360540" y="845439"/>
                  </a:lnTo>
                  <a:lnTo>
                    <a:pt x="371157" y="845477"/>
                  </a:lnTo>
                  <a:lnTo>
                    <a:pt x="375526" y="842137"/>
                  </a:lnTo>
                  <a:lnTo>
                    <a:pt x="375551" y="833958"/>
                  </a:lnTo>
                  <a:close/>
                </a:path>
                <a:path w="488314" h="845819">
                  <a:moveTo>
                    <a:pt x="376643" y="451116"/>
                  </a:moveTo>
                  <a:lnTo>
                    <a:pt x="372300" y="447751"/>
                  </a:lnTo>
                  <a:lnTo>
                    <a:pt x="366991" y="447725"/>
                  </a:lnTo>
                  <a:lnTo>
                    <a:pt x="361683" y="447713"/>
                  </a:lnTo>
                  <a:lnTo>
                    <a:pt x="357327" y="451053"/>
                  </a:lnTo>
                  <a:lnTo>
                    <a:pt x="357314" y="459244"/>
                  </a:lnTo>
                  <a:lnTo>
                    <a:pt x="361645" y="462597"/>
                  </a:lnTo>
                  <a:lnTo>
                    <a:pt x="372249" y="462622"/>
                  </a:lnTo>
                  <a:lnTo>
                    <a:pt x="376618" y="459295"/>
                  </a:lnTo>
                  <a:lnTo>
                    <a:pt x="376643" y="451116"/>
                  </a:lnTo>
                  <a:close/>
                </a:path>
                <a:path w="488314" h="845819">
                  <a:moveTo>
                    <a:pt x="376720" y="429831"/>
                  </a:moveTo>
                  <a:lnTo>
                    <a:pt x="372351" y="426466"/>
                  </a:lnTo>
                  <a:lnTo>
                    <a:pt x="367068" y="426453"/>
                  </a:lnTo>
                  <a:lnTo>
                    <a:pt x="361734" y="426440"/>
                  </a:lnTo>
                  <a:lnTo>
                    <a:pt x="357390" y="429780"/>
                  </a:lnTo>
                  <a:lnTo>
                    <a:pt x="357378" y="437972"/>
                  </a:lnTo>
                  <a:lnTo>
                    <a:pt x="361696" y="441325"/>
                  </a:lnTo>
                  <a:lnTo>
                    <a:pt x="372325" y="441350"/>
                  </a:lnTo>
                  <a:lnTo>
                    <a:pt x="376694" y="438035"/>
                  </a:lnTo>
                  <a:lnTo>
                    <a:pt x="376720" y="429831"/>
                  </a:lnTo>
                  <a:close/>
                </a:path>
                <a:path w="488314" h="845819">
                  <a:moveTo>
                    <a:pt x="403136" y="834034"/>
                  </a:moveTo>
                  <a:lnTo>
                    <a:pt x="398792" y="830656"/>
                  </a:lnTo>
                  <a:lnTo>
                    <a:pt x="393484" y="830656"/>
                  </a:lnTo>
                  <a:lnTo>
                    <a:pt x="388162" y="830643"/>
                  </a:lnTo>
                  <a:lnTo>
                    <a:pt x="383819" y="833970"/>
                  </a:lnTo>
                  <a:lnTo>
                    <a:pt x="383794" y="842149"/>
                  </a:lnTo>
                  <a:lnTo>
                    <a:pt x="388137" y="845515"/>
                  </a:lnTo>
                  <a:lnTo>
                    <a:pt x="398754" y="845553"/>
                  </a:lnTo>
                  <a:lnTo>
                    <a:pt x="403110" y="842213"/>
                  </a:lnTo>
                  <a:lnTo>
                    <a:pt x="403136" y="834034"/>
                  </a:lnTo>
                  <a:close/>
                </a:path>
                <a:path w="488314" h="845819">
                  <a:moveTo>
                    <a:pt x="403199" y="812761"/>
                  </a:moveTo>
                  <a:lnTo>
                    <a:pt x="398868" y="809409"/>
                  </a:lnTo>
                  <a:lnTo>
                    <a:pt x="393547" y="809383"/>
                  </a:lnTo>
                  <a:lnTo>
                    <a:pt x="388239" y="809383"/>
                  </a:lnTo>
                  <a:lnTo>
                    <a:pt x="383882" y="812723"/>
                  </a:lnTo>
                  <a:lnTo>
                    <a:pt x="383857" y="820889"/>
                  </a:lnTo>
                  <a:lnTo>
                    <a:pt x="388188" y="824255"/>
                  </a:lnTo>
                  <a:lnTo>
                    <a:pt x="398818" y="824268"/>
                  </a:lnTo>
                  <a:lnTo>
                    <a:pt x="403174" y="820940"/>
                  </a:lnTo>
                  <a:lnTo>
                    <a:pt x="403199" y="812761"/>
                  </a:lnTo>
                  <a:close/>
                </a:path>
                <a:path w="488314" h="845819">
                  <a:moveTo>
                    <a:pt x="403263" y="791489"/>
                  </a:moveTo>
                  <a:lnTo>
                    <a:pt x="398919" y="788136"/>
                  </a:lnTo>
                  <a:lnTo>
                    <a:pt x="393611" y="788111"/>
                  </a:lnTo>
                  <a:lnTo>
                    <a:pt x="388289" y="788098"/>
                  </a:lnTo>
                  <a:lnTo>
                    <a:pt x="383946" y="791425"/>
                  </a:lnTo>
                  <a:lnTo>
                    <a:pt x="383921" y="799630"/>
                  </a:lnTo>
                  <a:lnTo>
                    <a:pt x="388264" y="802982"/>
                  </a:lnTo>
                  <a:lnTo>
                    <a:pt x="398868" y="803021"/>
                  </a:lnTo>
                  <a:lnTo>
                    <a:pt x="403237" y="799668"/>
                  </a:lnTo>
                  <a:lnTo>
                    <a:pt x="403263" y="791489"/>
                  </a:lnTo>
                  <a:close/>
                </a:path>
                <a:path w="488314" h="845819">
                  <a:moveTo>
                    <a:pt x="403313" y="770255"/>
                  </a:moveTo>
                  <a:lnTo>
                    <a:pt x="398970" y="766876"/>
                  </a:lnTo>
                  <a:lnTo>
                    <a:pt x="393674" y="766851"/>
                  </a:lnTo>
                  <a:lnTo>
                    <a:pt x="388366" y="766826"/>
                  </a:lnTo>
                  <a:lnTo>
                    <a:pt x="384009" y="770191"/>
                  </a:lnTo>
                  <a:lnTo>
                    <a:pt x="383984" y="778344"/>
                  </a:lnTo>
                  <a:lnTo>
                    <a:pt x="388315" y="781723"/>
                  </a:lnTo>
                  <a:lnTo>
                    <a:pt x="398945" y="781761"/>
                  </a:lnTo>
                  <a:lnTo>
                    <a:pt x="403288" y="778408"/>
                  </a:lnTo>
                  <a:lnTo>
                    <a:pt x="403313" y="770255"/>
                  </a:lnTo>
                  <a:close/>
                </a:path>
                <a:path w="488314" h="845819">
                  <a:moveTo>
                    <a:pt x="404215" y="451180"/>
                  </a:moveTo>
                  <a:lnTo>
                    <a:pt x="399884" y="447827"/>
                  </a:lnTo>
                  <a:lnTo>
                    <a:pt x="394576" y="447802"/>
                  </a:lnTo>
                  <a:lnTo>
                    <a:pt x="389267" y="447789"/>
                  </a:lnTo>
                  <a:lnTo>
                    <a:pt x="384911" y="451129"/>
                  </a:lnTo>
                  <a:lnTo>
                    <a:pt x="384898" y="459308"/>
                  </a:lnTo>
                  <a:lnTo>
                    <a:pt x="389216" y="462673"/>
                  </a:lnTo>
                  <a:lnTo>
                    <a:pt x="399859" y="462699"/>
                  </a:lnTo>
                  <a:lnTo>
                    <a:pt x="404215" y="459371"/>
                  </a:lnTo>
                  <a:lnTo>
                    <a:pt x="404215" y="451180"/>
                  </a:lnTo>
                  <a:close/>
                </a:path>
                <a:path w="488314" h="845819">
                  <a:moveTo>
                    <a:pt x="430872" y="770318"/>
                  </a:moveTo>
                  <a:lnTo>
                    <a:pt x="426542" y="766953"/>
                  </a:lnTo>
                  <a:lnTo>
                    <a:pt x="421246" y="766927"/>
                  </a:lnTo>
                  <a:lnTo>
                    <a:pt x="415912" y="766914"/>
                  </a:lnTo>
                  <a:lnTo>
                    <a:pt x="411568" y="770242"/>
                  </a:lnTo>
                  <a:lnTo>
                    <a:pt x="411543" y="778421"/>
                  </a:lnTo>
                  <a:lnTo>
                    <a:pt x="415886" y="781799"/>
                  </a:lnTo>
                  <a:lnTo>
                    <a:pt x="426491" y="781824"/>
                  </a:lnTo>
                  <a:lnTo>
                    <a:pt x="430847" y="778484"/>
                  </a:lnTo>
                  <a:lnTo>
                    <a:pt x="430872" y="770318"/>
                  </a:lnTo>
                  <a:close/>
                </a:path>
                <a:path w="488314" h="845819">
                  <a:moveTo>
                    <a:pt x="430936" y="749020"/>
                  </a:moveTo>
                  <a:lnTo>
                    <a:pt x="426593" y="745642"/>
                  </a:lnTo>
                  <a:lnTo>
                    <a:pt x="421297" y="745642"/>
                  </a:lnTo>
                  <a:lnTo>
                    <a:pt x="415988" y="745617"/>
                  </a:lnTo>
                  <a:lnTo>
                    <a:pt x="411632" y="748957"/>
                  </a:lnTo>
                  <a:lnTo>
                    <a:pt x="411607" y="757135"/>
                  </a:lnTo>
                  <a:lnTo>
                    <a:pt x="415937" y="760514"/>
                  </a:lnTo>
                  <a:lnTo>
                    <a:pt x="426567" y="760552"/>
                  </a:lnTo>
                  <a:lnTo>
                    <a:pt x="430911" y="757224"/>
                  </a:lnTo>
                  <a:lnTo>
                    <a:pt x="430936" y="749020"/>
                  </a:lnTo>
                  <a:close/>
                </a:path>
                <a:path w="488314" h="845819">
                  <a:moveTo>
                    <a:pt x="431622" y="515061"/>
                  </a:moveTo>
                  <a:lnTo>
                    <a:pt x="427278" y="511708"/>
                  </a:lnTo>
                  <a:lnTo>
                    <a:pt x="421982" y="511695"/>
                  </a:lnTo>
                  <a:lnTo>
                    <a:pt x="416674" y="511683"/>
                  </a:lnTo>
                  <a:lnTo>
                    <a:pt x="412305" y="515010"/>
                  </a:lnTo>
                  <a:lnTo>
                    <a:pt x="412280" y="523189"/>
                  </a:lnTo>
                  <a:lnTo>
                    <a:pt x="416623" y="526554"/>
                  </a:lnTo>
                  <a:lnTo>
                    <a:pt x="427228" y="526592"/>
                  </a:lnTo>
                  <a:lnTo>
                    <a:pt x="431584" y="523240"/>
                  </a:lnTo>
                  <a:lnTo>
                    <a:pt x="431622" y="515061"/>
                  </a:lnTo>
                  <a:close/>
                </a:path>
                <a:path w="488314" h="845819">
                  <a:moveTo>
                    <a:pt x="431685" y="493788"/>
                  </a:moveTo>
                  <a:lnTo>
                    <a:pt x="427342" y="490435"/>
                  </a:lnTo>
                  <a:lnTo>
                    <a:pt x="422033" y="490423"/>
                  </a:lnTo>
                  <a:lnTo>
                    <a:pt x="416725" y="490410"/>
                  </a:lnTo>
                  <a:lnTo>
                    <a:pt x="412369" y="493725"/>
                  </a:lnTo>
                  <a:lnTo>
                    <a:pt x="412343" y="501929"/>
                  </a:lnTo>
                  <a:lnTo>
                    <a:pt x="416674" y="505294"/>
                  </a:lnTo>
                  <a:lnTo>
                    <a:pt x="427304" y="505320"/>
                  </a:lnTo>
                  <a:lnTo>
                    <a:pt x="431660" y="501980"/>
                  </a:lnTo>
                  <a:lnTo>
                    <a:pt x="431685" y="493788"/>
                  </a:lnTo>
                  <a:close/>
                </a:path>
                <a:path w="488314" h="845819">
                  <a:moveTo>
                    <a:pt x="431736" y="472528"/>
                  </a:moveTo>
                  <a:lnTo>
                    <a:pt x="427405" y="469150"/>
                  </a:lnTo>
                  <a:lnTo>
                    <a:pt x="422084" y="469138"/>
                  </a:lnTo>
                  <a:lnTo>
                    <a:pt x="416775" y="469125"/>
                  </a:lnTo>
                  <a:lnTo>
                    <a:pt x="412432" y="472465"/>
                  </a:lnTo>
                  <a:lnTo>
                    <a:pt x="412394" y="480644"/>
                  </a:lnTo>
                  <a:lnTo>
                    <a:pt x="416750" y="484009"/>
                  </a:lnTo>
                  <a:lnTo>
                    <a:pt x="427355" y="484035"/>
                  </a:lnTo>
                  <a:lnTo>
                    <a:pt x="431723" y="480707"/>
                  </a:lnTo>
                  <a:lnTo>
                    <a:pt x="431736" y="472528"/>
                  </a:lnTo>
                  <a:close/>
                </a:path>
                <a:path w="488314" h="845819">
                  <a:moveTo>
                    <a:pt x="458698" y="685279"/>
                  </a:moveTo>
                  <a:lnTo>
                    <a:pt x="454380" y="681913"/>
                  </a:lnTo>
                  <a:lnTo>
                    <a:pt x="449059" y="681901"/>
                  </a:lnTo>
                  <a:lnTo>
                    <a:pt x="443763" y="681888"/>
                  </a:lnTo>
                  <a:lnTo>
                    <a:pt x="439381" y="685228"/>
                  </a:lnTo>
                  <a:lnTo>
                    <a:pt x="439356" y="693420"/>
                  </a:lnTo>
                  <a:lnTo>
                    <a:pt x="443712" y="696772"/>
                  </a:lnTo>
                  <a:lnTo>
                    <a:pt x="454329" y="696810"/>
                  </a:lnTo>
                  <a:lnTo>
                    <a:pt x="458673" y="693470"/>
                  </a:lnTo>
                  <a:lnTo>
                    <a:pt x="458698" y="685279"/>
                  </a:lnTo>
                  <a:close/>
                </a:path>
                <a:path w="488314" h="845819">
                  <a:moveTo>
                    <a:pt x="458774" y="664032"/>
                  </a:moveTo>
                  <a:lnTo>
                    <a:pt x="454431" y="660641"/>
                  </a:lnTo>
                  <a:lnTo>
                    <a:pt x="449110" y="660628"/>
                  </a:lnTo>
                  <a:lnTo>
                    <a:pt x="443826" y="660615"/>
                  </a:lnTo>
                  <a:lnTo>
                    <a:pt x="439458" y="663968"/>
                  </a:lnTo>
                  <a:lnTo>
                    <a:pt x="439432" y="672147"/>
                  </a:lnTo>
                  <a:lnTo>
                    <a:pt x="443776" y="675513"/>
                  </a:lnTo>
                  <a:lnTo>
                    <a:pt x="454406" y="675538"/>
                  </a:lnTo>
                  <a:lnTo>
                    <a:pt x="458724" y="672198"/>
                  </a:lnTo>
                  <a:lnTo>
                    <a:pt x="458774" y="664032"/>
                  </a:lnTo>
                  <a:close/>
                </a:path>
                <a:path w="488314" h="845819">
                  <a:moveTo>
                    <a:pt x="458825" y="642747"/>
                  </a:moveTo>
                  <a:lnTo>
                    <a:pt x="454494" y="639394"/>
                  </a:lnTo>
                  <a:lnTo>
                    <a:pt x="449173" y="639381"/>
                  </a:lnTo>
                  <a:lnTo>
                    <a:pt x="443877" y="639368"/>
                  </a:lnTo>
                  <a:lnTo>
                    <a:pt x="439508" y="642696"/>
                  </a:lnTo>
                  <a:lnTo>
                    <a:pt x="439483" y="650887"/>
                  </a:lnTo>
                  <a:lnTo>
                    <a:pt x="443839" y="654253"/>
                  </a:lnTo>
                  <a:lnTo>
                    <a:pt x="454456" y="654278"/>
                  </a:lnTo>
                  <a:lnTo>
                    <a:pt x="458800" y="650951"/>
                  </a:lnTo>
                  <a:lnTo>
                    <a:pt x="458825" y="642747"/>
                  </a:lnTo>
                  <a:close/>
                </a:path>
                <a:path w="488314" h="845819">
                  <a:moveTo>
                    <a:pt x="459193" y="515137"/>
                  </a:moveTo>
                  <a:lnTo>
                    <a:pt x="454850" y="511771"/>
                  </a:lnTo>
                  <a:lnTo>
                    <a:pt x="449554" y="511759"/>
                  </a:lnTo>
                  <a:lnTo>
                    <a:pt x="444233" y="511746"/>
                  </a:lnTo>
                  <a:lnTo>
                    <a:pt x="439864" y="515073"/>
                  </a:lnTo>
                  <a:lnTo>
                    <a:pt x="439839" y="523252"/>
                  </a:lnTo>
                  <a:lnTo>
                    <a:pt x="444207" y="526630"/>
                  </a:lnTo>
                  <a:lnTo>
                    <a:pt x="454799" y="526656"/>
                  </a:lnTo>
                  <a:lnTo>
                    <a:pt x="459155" y="523316"/>
                  </a:lnTo>
                  <a:lnTo>
                    <a:pt x="459193" y="515137"/>
                  </a:lnTo>
                  <a:close/>
                </a:path>
                <a:path w="488314" h="845819">
                  <a:moveTo>
                    <a:pt x="459257" y="493852"/>
                  </a:moveTo>
                  <a:lnTo>
                    <a:pt x="454914" y="490499"/>
                  </a:lnTo>
                  <a:lnTo>
                    <a:pt x="449618" y="490486"/>
                  </a:lnTo>
                  <a:lnTo>
                    <a:pt x="444309" y="490474"/>
                  </a:lnTo>
                  <a:lnTo>
                    <a:pt x="439940" y="493814"/>
                  </a:lnTo>
                  <a:lnTo>
                    <a:pt x="439915" y="501992"/>
                  </a:lnTo>
                  <a:lnTo>
                    <a:pt x="444258" y="505371"/>
                  </a:lnTo>
                  <a:lnTo>
                    <a:pt x="454863" y="505396"/>
                  </a:lnTo>
                  <a:lnTo>
                    <a:pt x="459219" y="502056"/>
                  </a:lnTo>
                  <a:lnTo>
                    <a:pt x="459257" y="493852"/>
                  </a:lnTo>
                  <a:close/>
                </a:path>
                <a:path w="488314" h="845819">
                  <a:moveTo>
                    <a:pt x="487565" y="238683"/>
                  </a:moveTo>
                  <a:lnTo>
                    <a:pt x="483222" y="235318"/>
                  </a:lnTo>
                  <a:lnTo>
                    <a:pt x="477913" y="235318"/>
                  </a:lnTo>
                  <a:lnTo>
                    <a:pt x="472617" y="235292"/>
                  </a:lnTo>
                  <a:lnTo>
                    <a:pt x="468249" y="238633"/>
                  </a:lnTo>
                  <a:lnTo>
                    <a:pt x="468223" y="246811"/>
                  </a:lnTo>
                  <a:lnTo>
                    <a:pt x="472567" y="250177"/>
                  </a:lnTo>
                  <a:lnTo>
                    <a:pt x="483196" y="250202"/>
                  </a:lnTo>
                  <a:lnTo>
                    <a:pt x="487540" y="246875"/>
                  </a:lnTo>
                  <a:lnTo>
                    <a:pt x="487565" y="238683"/>
                  </a:lnTo>
                  <a:close/>
                </a:path>
                <a:path w="488314" h="845819">
                  <a:moveTo>
                    <a:pt x="487616" y="217411"/>
                  </a:moveTo>
                  <a:lnTo>
                    <a:pt x="483273" y="214045"/>
                  </a:lnTo>
                  <a:lnTo>
                    <a:pt x="477977" y="214033"/>
                  </a:lnTo>
                  <a:lnTo>
                    <a:pt x="472668" y="214020"/>
                  </a:lnTo>
                  <a:lnTo>
                    <a:pt x="468299" y="217360"/>
                  </a:lnTo>
                  <a:lnTo>
                    <a:pt x="468274" y="225552"/>
                  </a:lnTo>
                  <a:lnTo>
                    <a:pt x="472617" y="228904"/>
                  </a:lnTo>
                  <a:lnTo>
                    <a:pt x="483247" y="228942"/>
                  </a:lnTo>
                  <a:lnTo>
                    <a:pt x="487616" y="225615"/>
                  </a:lnTo>
                  <a:lnTo>
                    <a:pt x="487616" y="217411"/>
                  </a:lnTo>
                  <a:close/>
                </a:path>
                <a:path w="488314" h="845819">
                  <a:moveTo>
                    <a:pt x="487692" y="196151"/>
                  </a:moveTo>
                  <a:lnTo>
                    <a:pt x="483336" y="192786"/>
                  </a:lnTo>
                  <a:lnTo>
                    <a:pt x="478040" y="192760"/>
                  </a:lnTo>
                  <a:lnTo>
                    <a:pt x="472744" y="192747"/>
                  </a:lnTo>
                  <a:lnTo>
                    <a:pt x="468363" y="196100"/>
                  </a:lnTo>
                  <a:lnTo>
                    <a:pt x="468350" y="204279"/>
                  </a:lnTo>
                  <a:lnTo>
                    <a:pt x="472694" y="207645"/>
                  </a:lnTo>
                  <a:lnTo>
                    <a:pt x="483298" y="207670"/>
                  </a:lnTo>
                  <a:lnTo>
                    <a:pt x="487667" y="204330"/>
                  </a:lnTo>
                  <a:lnTo>
                    <a:pt x="487692" y="196151"/>
                  </a:lnTo>
                  <a:close/>
                </a:path>
                <a:path w="488314" h="845819">
                  <a:moveTo>
                    <a:pt x="487743" y="174879"/>
                  </a:moveTo>
                  <a:lnTo>
                    <a:pt x="483400" y="171526"/>
                  </a:lnTo>
                  <a:lnTo>
                    <a:pt x="478104" y="171500"/>
                  </a:lnTo>
                  <a:lnTo>
                    <a:pt x="472795" y="171488"/>
                  </a:lnTo>
                  <a:lnTo>
                    <a:pt x="468426" y="174815"/>
                  </a:lnTo>
                  <a:lnTo>
                    <a:pt x="468414" y="183019"/>
                  </a:lnTo>
                  <a:lnTo>
                    <a:pt x="472770" y="186372"/>
                  </a:lnTo>
                  <a:lnTo>
                    <a:pt x="483362" y="186410"/>
                  </a:lnTo>
                  <a:lnTo>
                    <a:pt x="487730" y="183070"/>
                  </a:lnTo>
                  <a:lnTo>
                    <a:pt x="487743" y="174879"/>
                  </a:lnTo>
                  <a:close/>
                </a:path>
                <a:path w="488314" h="845819">
                  <a:moveTo>
                    <a:pt x="487807" y="153619"/>
                  </a:moveTo>
                  <a:lnTo>
                    <a:pt x="483463" y="150241"/>
                  </a:lnTo>
                  <a:lnTo>
                    <a:pt x="478180" y="150228"/>
                  </a:lnTo>
                  <a:lnTo>
                    <a:pt x="472859" y="150215"/>
                  </a:lnTo>
                  <a:lnTo>
                    <a:pt x="468490" y="153555"/>
                  </a:lnTo>
                  <a:lnTo>
                    <a:pt x="468477" y="161747"/>
                  </a:lnTo>
                  <a:lnTo>
                    <a:pt x="472821" y="165087"/>
                  </a:lnTo>
                  <a:lnTo>
                    <a:pt x="483425" y="165125"/>
                  </a:lnTo>
                  <a:lnTo>
                    <a:pt x="487781" y="161798"/>
                  </a:lnTo>
                  <a:lnTo>
                    <a:pt x="487807" y="153619"/>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1" name="object 111"/>
            <p:cNvSpPr/>
            <p:nvPr/>
          </p:nvSpPr>
          <p:spPr>
            <a:xfrm>
              <a:off x="2230805" y="710759"/>
              <a:ext cx="19685" cy="15240"/>
            </a:xfrm>
            <a:custGeom>
              <a:avLst/>
              <a:gdLst/>
              <a:ahLst/>
              <a:cxnLst/>
              <a:rect l="l" t="t" r="r" b="b"/>
              <a:pathLst>
                <a:path w="19685" h="15240">
                  <a:moveTo>
                    <a:pt x="9702" y="12"/>
                  </a:moveTo>
                  <a:lnTo>
                    <a:pt x="4394" y="0"/>
                  </a:lnTo>
                  <a:lnTo>
                    <a:pt x="38" y="3340"/>
                  </a:lnTo>
                  <a:lnTo>
                    <a:pt x="0" y="11518"/>
                  </a:lnTo>
                  <a:lnTo>
                    <a:pt x="4356" y="14884"/>
                  </a:lnTo>
                  <a:lnTo>
                    <a:pt x="14973" y="14909"/>
                  </a:lnTo>
                  <a:lnTo>
                    <a:pt x="19316" y="11569"/>
                  </a:lnTo>
                  <a:lnTo>
                    <a:pt x="19367" y="3390"/>
                  </a:lnTo>
                  <a:lnTo>
                    <a:pt x="15024" y="38"/>
                  </a:lnTo>
                  <a:lnTo>
                    <a:pt x="9702" y="12"/>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2" name="object 112"/>
            <p:cNvSpPr/>
            <p:nvPr/>
          </p:nvSpPr>
          <p:spPr>
            <a:xfrm>
              <a:off x="1982609" y="519036"/>
              <a:ext cx="295910" cy="270510"/>
            </a:xfrm>
            <a:custGeom>
              <a:avLst/>
              <a:gdLst/>
              <a:ahLst/>
              <a:cxnLst/>
              <a:rect l="l" t="t" r="r" b="b"/>
              <a:pathLst>
                <a:path w="295910" h="270509">
                  <a:moveTo>
                    <a:pt x="19342" y="173139"/>
                  </a:moveTo>
                  <a:lnTo>
                    <a:pt x="14998" y="169773"/>
                  </a:lnTo>
                  <a:lnTo>
                    <a:pt x="9690" y="169760"/>
                  </a:lnTo>
                  <a:lnTo>
                    <a:pt x="4381" y="169760"/>
                  </a:lnTo>
                  <a:lnTo>
                    <a:pt x="25" y="173088"/>
                  </a:lnTo>
                  <a:lnTo>
                    <a:pt x="0" y="181279"/>
                  </a:lnTo>
                  <a:lnTo>
                    <a:pt x="4330" y="184645"/>
                  </a:lnTo>
                  <a:lnTo>
                    <a:pt x="14973" y="184658"/>
                  </a:lnTo>
                  <a:lnTo>
                    <a:pt x="19316" y="181330"/>
                  </a:lnTo>
                  <a:lnTo>
                    <a:pt x="19342" y="173139"/>
                  </a:lnTo>
                  <a:close/>
                </a:path>
                <a:path w="295910" h="270509">
                  <a:moveTo>
                    <a:pt x="46901" y="194487"/>
                  </a:moveTo>
                  <a:lnTo>
                    <a:pt x="42545" y="191122"/>
                  </a:lnTo>
                  <a:lnTo>
                    <a:pt x="37236" y="191109"/>
                  </a:lnTo>
                  <a:lnTo>
                    <a:pt x="31902" y="191096"/>
                  </a:lnTo>
                  <a:lnTo>
                    <a:pt x="27533" y="194424"/>
                  </a:lnTo>
                  <a:lnTo>
                    <a:pt x="27533" y="202615"/>
                  </a:lnTo>
                  <a:lnTo>
                    <a:pt x="31864" y="205981"/>
                  </a:lnTo>
                  <a:lnTo>
                    <a:pt x="42519" y="206006"/>
                  </a:lnTo>
                  <a:lnTo>
                    <a:pt x="46875" y="202666"/>
                  </a:lnTo>
                  <a:lnTo>
                    <a:pt x="46901" y="194487"/>
                  </a:lnTo>
                  <a:close/>
                </a:path>
                <a:path w="295910" h="270509">
                  <a:moveTo>
                    <a:pt x="46964" y="173228"/>
                  </a:moveTo>
                  <a:lnTo>
                    <a:pt x="42621" y="169862"/>
                  </a:lnTo>
                  <a:lnTo>
                    <a:pt x="37287" y="169849"/>
                  </a:lnTo>
                  <a:lnTo>
                    <a:pt x="31978" y="169837"/>
                  </a:lnTo>
                  <a:lnTo>
                    <a:pt x="27609" y="173177"/>
                  </a:lnTo>
                  <a:lnTo>
                    <a:pt x="27584" y="181356"/>
                  </a:lnTo>
                  <a:lnTo>
                    <a:pt x="31927" y="184721"/>
                  </a:lnTo>
                  <a:lnTo>
                    <a:pt x="42570" y="184746"/>
                  </a:lnTo>
                  <a:lnTo>
                    <a:pt x="46939" y="181406"/>
                  </a:lnTo>
                  <a:lnTo>
                    <a:pt x="46964" y="173228"/>
                  </a:lnTo>
                  <a:close/>
                </a:path>
                <a:path w="295910" h="270509">
                  <a:moveTo>
                    <a:pt x="74549" y="173316"/>
                  </a:moveTo>
                  <a:lnTo>
                    <a:pt x="70231" y="169951"/>
                  </a:lnTo>
                  <a:lnTo>
                    <a:pt x="64897" y="169938"/>
                  </a:lnTo>
                  <a:lnTo>
                    <a:pt x="59588" y="169913"/>
                  </a:lnTo>
                  <a:lnTo>
                    <a:pt x="55232" y="173253"/>
                  </a:lnTo>
                  <a:lnTo>
                    <a:pt x="55206" y="181432"/>
                  </a:lnTo>
                  <a:lnTo>
                    <a:pt x="59550" y="184797"/>
                  </a:lnTo>
                  <a:lnTo>
                    <a:pt x="70180" y="184823"/>
                  </a:lnTo>
                  <a:lnTo>
                    <a:pt x="74523" y="181495"/>
                  </a:lnTo>
                  <a:lnTo>
                    <a:pt x="74549" y="173316"/>
                  </a:lnTo>
                  <a:close/>
                </a:path>
                <a:path w="295910" h="270509">
                  <a:moveTo>
                    <a:pt x="102057" y="194652"/>
                  </a:moveTo>
                  <a:lnTo>
                    <a:pt x="97739" y="191287"/>
                  </a:lnTo>
                  <a:lnTo>
                    <a:pt x="92405" y="191274"/>
                  </a:lnTo>
                  <a:lnTo>
                    <a:pt x="87109" y="191262"/>
                  </a:lnTo>
                  <a:lnTo>
                    <a:pt x="82753" y="194602"/>
                  </a:lnTo>
                  <a:lnTo>
                    <a:pt x="82727" y="202780"/>
                  </a:lnTo>
                  <a:lnTo>
                    <a:pt x="87071" y="206146"/>
                  </a:lnTo>
                  <a:lnTo>
                    <a:pt x="97701" y="206171"/>
                  </a:lnTo>
                  <a:lnTo>
                    <a:pt x="102044" y="202844"/>
                  </a:lnTo>
                  <a:lnTo>
                    <a:pt x="102057" y="194652"/>
                  </a:lnTo>
                  <a:close/>
                </a:path>
                <a:path w="295910" h="270509">
                  <a:moveTo>
                    <a:pt x="102120" y="173380"/>
                  </a:moveTo>
                  <a:lnTo>
                    <a:pt x="97802" y="170014"/>
                  </a:lnTo>
                  <a:lnTo>
                    <a:pt x="92481" y="170002"/>
                  </a:lnTo>
                  <a:lnTo>
                    <a:pt x="87172" y="169989"/>
                  </a:lnTo>
                  <a:lnTo>
                    <a:pt x="82804" y="173316"/>
                  </a:lnTo>
                  <a:lnTo>
                    <a:pt x="82778" y="181495"/>
                  </a:lnTo>
                  <a:lnTo>
                    <a:pt x="87122" y="184861"/>
                  </a:lnTo>
                  <a:lnTo>
                    <a:pt x="97764" y="184899"/>
                  </a:lnTo>
                  <a:lnTo>
                    <a:pt x="102108" y="181559"/>
                  </a:lnTo>
                  <a:lnTo>
                    <a:pt x="102120" y="173380"/>
                  </a:lnTo>
                  <a:close/>
                </a:path>
                <a:path w="295910" h="270509">
                  <a:moveTo>
                    <a:pt x="129463" y="258533"/>
                  </a:moveTo>
                  <a:lnTo>
                    <a:pt x="125120" y="255168"/>
                  </a:lnTo>
                  <a:lnTo>
                    <a:pt x="119824" y="255155"/>
                  </a:lnTo>
                  <a:lnTo>
                    <a:pt x="114515" y="255143"/>
                  </a:lnTo>
                  <a:lnTo>
                    <a:pt x="110159" y="258483"/>
                  </a:lnTo>
                  <a:lnTo>
                    <a:pt x="110134" y="266687"/>
                  </a:lnTo>
                  <a:lnTo>
                    <a:pt x="114465" y="270065"/>
                  </a:lnTo>
                  <a:lnTo>
                    <a:pt x="125082" y="270090"/>
                  </a:lnTo>
                  <a:lnTo>
                    <a:pt x="129425" y="266750"/>
                  </a:lnTo>
                  <a:lnTo>
                    <a:pt x="129463" y="258533"/>
                  </a:lnTo>
                  <a:close/>
                </a:path>
                <a:path w="295910" h="270509">
                  <a:moveTo>
                    <a:pt x="129527" y="237261"/>
                  </a:moveTo>
                  <a:lnTo>
                    <a:pt x="125183" y="233908"/>
                  </a:lnTo>
                  <a:lnTo>
                    <a:pt x="119875" y="233895"/>
                  </a:lnTo>
                  <a:lnTo>
                    <a:pt x="114579" y="233883"/>
                  </a:lnTo>
                  <a:lnTo>
                    <a:pt x="110210" y="237210"/>
                  </a:lnTo>
                  <a:lnTo>
                    <a:pt x="110185" y="245389"/>
                  </a:lnTo>
                  <a:lnTo>
                    <a:pt x="114528" y="248754"/>
                  </a:lnTo>
                  <a:lnTo>
                    <a:pt x="125145" y="248793"/>
                  </a:lnTo>
                  <a:lnTo>
                    <a:pt x="129501" y="245452"/>
                  </a:lnTo>
                  <a:lnTo>
                    <a:pt x="129527" y="237261"/>
                  </a:lnTo>
                  <a:close/>
                </a:path>
                <a:path w="295910" h="270509">
                  <a:moveTo>
                    <a:pt x="129578" y="216001"/>
                  </a:moveTo>
                  <a:lnTo>
                    <a:pt x="125247" y="212636"/>
                  </a:lnTo>
                  <a:lnTo>
                    <a:pt x="119938" y="212623"/>
                  </a:lnTo>
                  <a:lnTo>
                    <a:pt x="114630" y="212610"/>
                  </a:lnTo>
                  <a:lnTo>
                    <a:pt x="110286" y="215950"/>
                  </a:lnTo>
                  <a:lnTo>
                    <a:pt x="110261" y="224129"/>
                  </a:lnTo>
                  <a:lnTo>
                    <a:pt x="114579" y="227495"/>
                  </a:lnTo>
                  <a:lnTo>
                    <a:pt x="125209" y="227520"/>
                  </a:lnTo>
                  <a:lnTo>
                    <a:pt x="129565" y="224193"/>
                  </a:lnTo>
                  <a:lnTo>
                    <a:pt x="129578" y="216001"/>
                  </a:lnTo>
                  <a:close/>
                </a:path>
                <a:path w="295910" h="270509">
                  <a:moveTo>
                    <a:pt x="129641" y="194716"/>
                  </a:moveTo>
                  <a:lnTo>
                    <a:pt x="125323" y="191350"/>
                  </a:lnTo>
                  <a:lnTo>
                    <a:pt x="120002" y="191338"/>
                  </a:lnTo>
                  <a:lnTo>
                    <a:pt x="114681" y="191325"/>
                  </a:lnTo>
                  <a:lnTo>
                    <a:pt x="110337" y="194665"/>
                  </a:lnTo>
                  <a:lnTo>
                    <a:pt x="110312" y="202844"/>
                  </a:lnTo>
                  <a:lnTo>
                    <a:pt x="114655" y="206209"/>
                  </a:lnTo>
                  <a:lnTo>
                    <a:pt x="125272" y="206235"/>
                  </a:lnTo>
                  <a:lnTo>
                    <a:pt x="129628" y="202907"/>
                  </a:lnTo>
                  <a:lnTo>
                    <a:pt x="129641" y="194716"/>
                  </a:lnTo>
                  <a:close/>
                </a:path>
                <a:path w="295910" h="270509">
                  <a:moveTo>
                    <a:pt x="129717" y="173456"/>
                  </a:moveTo>
                  <a:lnTo>
                    <a:pt x="125374" y="170091"/>
                  </a:lnTo>
                  <a:lnTo>
                    <a:pt x="120065" y="170078"/>
                  </a:lnTo>
                  <a:lnTo>
                    <a:pt x="114757" y="170065"/>
                  </a:lnTo>
                  <a:lnTo>
                    <a:pt x="110388" y="173405"/>
                  </a:lnTo>
                  <a:lnTo>
                    <a:pt x="110375" y="181584"/>
                  </a:lnTo>
                  <a:lnTo>
                    <a:pt x="114706" y="184950"/>
                  </a:lnTo>
                  <a:lnTo>
                    <a:pt x="125349" y="184975"/>
                  </a:lnTo>
                  <a:lnTo>
                    <a:pt x="129692" y="181635"/>
                  </a:lnTo>
                  <a:lnTo>
                    <a:pt x="129717" y="173456"/>
                  </a:lnTo>
                  <a:close/>
                </a:path>
                <a:path w="295910" h="270509">
                  <a:moveTo>
                    <a:pt x="129768" y="152184"/>
                  </a:moveTo>
                  <a:lnTo>
                    <a:pt x="125450" y="148805"/>
                  </a:lnTo>
                  <a:lnTo>
                    <a:pt x="120116" y="148793"/>
                  </a:lnTo>
                  <a:lnTo>
                    <a:pt x="114808" y="148780"/>
                  </a:lnTo>
                  <a:lnTo>
                    <a:pt x="110451" y="152120"/>
                  </a:lnTo>
                  <a:lnTo>
                    <a:pt x="110439" y="160324"/>
                  </a:lnTo>
                  <a:lnTo>
                    <a:pt x="114782" y="163664"/>
                  </a:lnTo>
                  <a:lnTo>
                    <a:pt x="125399" y="163703"/>
                  </a:lnTo>
                  <a:lnTo>
                    <a:pt x="129755" y="160375"/>
                  </a:lnTo>
                  <a:lnTo>
                    <a:pt x="129768" y="152184"/>
                  </a:lnTo>
                  <a:close/>
                </a:path>
                <a:path w="295910" h="270509">
                  <a:moveTo>
                    <a:pt x="129832" y="130924"/>
                  </a:moveTo>
                  <a:lnTo>
                    <a:pt x="125501" y="127558"/>
                  </a:lnTo>
                  <a:lnTo>
                    <a:pt x="120192" y="127546"/>
                  </a:lnTo>
                  <a:lnTo>
                    <a:pt x="114871" y="127533"/>
                  </a:lnTo>
                  <a:lnTo>
                    <a:pt x="110515" y="130873"/>
                  </a:lnTo>
                  <a:lnTo>
                    <a:pt x="110490" y="139052"/>
                  </a:lnTo>
                  <a:lnTo>
                    <a:pt x="114833" y="142417"/>
                  </a:lnTo>
                  <a:lnTo>
                    <a:pt x="125450" y="142455"/>
                  </a:lnTo>
                  <a:lnTo>
                    <a:pt x="129819" y="139115"/>
                  </a:lnTo>
                  <a:lnTo>
                    <a:pt x="129832" y="130924"/>
                  </a:lnTo>
                  <a:close/>
                </a:path>
                <a:path w="295910" h="270509">
                  <a:moveTo>
                    <a:pt x="129959" y="88379"/>
                  </a:moveTo>
                  <a:lnTo>
                    <a:pt x="125603" y="85013"/>
                  </a:lnTo>
                  <a:lnTo>
                    <a:pt x="120307" y="85001"/>
                  </a:lnTo>
                  <a:lnTo>
                    <a:pt x="114985" y="84988"/>
                  </a:lnTo>
                  <a:lnTo>
                    <a:pt x="110642" y="88328"/>
                  </a:lnTo>
                  <a:lnTo>
                    <a:pt x="110604" y="96507"/>
                  </a:lnTo>
                  <a:lnTo>
                    <a:pt x="114960" y="99860"/>
                  </a:lnTo>
                  <a:lnTo>
                    <a:pt x="125564" y="99898"/>
                  </a:lnTo>
                  <a:lnTo>
                    <a:pt x="129921" y="96570"/>
                  </a:lnTo>
                  <a:lnTo>
                    <a:pt x="129959" y="88379"/>
                  </a:lnTo>
                  <a:close/>
                </a:path>
                <a:path w="295910" h="270509">
                  <a:moveTo>
                    <a:pt x="157111" y="237337"/>
                  </a:moveTo>
                  <a:lnTo>
                    <a:pt x="152755" y="233972"/>
                  </a:lnTo>
                  <a:lnTo>
                    <a:pt x="147459" y="233959"/>
                  </a:lnTo>
                  <a:lnTo>
                    <a:pt x="142151" y="233946"/>
                  </a:lnTo>
                  <a:lnTo>
                    <a:pt x="137795" y="237286"/>
                  </a:lnTo>
                  <a:lnTo>
                    <a:pt x="137782" y="245465"/>
                  </a:lnTo>
                  <a:lnTo>
                    <a:pt x="142100" y="248831"/>
                  </a:lnTo>
                  <a:lnTo>
                    <a:pt x="152717" y="248856"/>
                  </a:lnTo>
                  <a:lnTo>
                    <a:pt x="157073" y="245516"/>
                  </a:lnTo>
                  <a:lnTo>
                    <a:pt x="157111" y="237337"/>
                  </a:lnTo>
                  <a:close/>
                </a:path>
                <a:path w="295910" h="270509">
                  <a:moveTo>
                    <a:pt x="157162" y="216077"/>
                  </a:moveTo>
                  <a:lnTo>
                    <a:pt x="152819" y="212712"/>
                  </a:lnTo>
                  <a:lnTo>
                    <a:pt x="147523" y="212699"/>
                  </a:lnTo>
                  <a:lnTo>
                    <a:pt x="142214" y="212686"/>
                  </a:lnTo>
                  <a:lnTo>
                    <a:pt x="137845" y="216027"/>
                  </a:lnTo>
                  <a:lnTo>
                    <a:pt x="137820" y="224205"/>
                  </a:lnTo>
                  <a:lnTo>
                    <a:pt x="142163" y="227571"/>
                  </a:lnTo>
                  <a:lnTo>
                    <a:pt x="152781" y="227596"/>
                  </a:lnTo>
                  <a:lnTo>
                    <a:pt x="157137" y="224269"/>
                  </a:lnTo>
                  <a:lnTo>
                    <a:pt x="157162" y="216077"/>
                  </a:lnTo>
                  <a:close/>
                </a:path>
                <a:path w="295910" h="270509">
                  <a:moveTo>
                    <a:pt x="157226" y="194792"/>
                  </a:moveTo>
                  <a:lnTo>
                    <a:pt x="152869" y="191427"/>
                  </a:lnTo>
                  <a:lnTo>
                    <a:pt x="147586" y="191414"/>
                  </a:lnTo>
                  <a:lnTo>
                    <a:pt x="142265" y="191401"/>
                  </a:lnTo>
                  <a:lnTo>
                    <a:pt x="137896" y="194741"/>
                  </a:lnTo>
                  <a:lnTo>
                    <a:pt x="137896" y="202933"/>
                  </a:lnTo>
                  <a:lnTo>
                    <a:pt x="142227" y="206286"/>
                  </a:lnTo>
                  <a:lnTo>
                    <a:pt x="152844" y="206311"/>
                  </a:lnTo>
                  <a:lnTo>
                    <a:pt x="157213" y="202984"/>
                  </a:lnTo>
                  <a:lnTo>
                    <a:pt x="157226" y="194792"/>
                  </a:lnTo>
                  <a:close/>
                </a:path>
                <a:path w="295910" h="270509">
                  <a:moveTo>
                    <a:pt x="157289" y="173545"/>
                  </a:moveTo>
                  <a:lnTo>
                    <a:pt x="152946" y="170180"/>
                  </a:lnTo>
                  <a:lnTo>
                    <a:pt x="147650" y="170167"/>
                  </a:lnTo>
                  <a:lnTo>
                    <a:pt x="142341" y="170154"/>
                  </a:lnTo>
                  <a:lnTo>
                    <a:pt x="137972" y="173494"/>
                  </a:lnTo>
                  <a:lnTo>
                    <a:pt x="137947" y="181673"/>
                  </a:lnTo>
                  <a:lnTo>
                    <a:pt x="142290" y="185026"/>
                  </a:lnTo>
                  <a:lnTo>
                    <a:pt x="152895" y="185064"/>
                  </a:lnTo>
                  <a:lnTo>
                    <a:pt x="157264" y="181724"/>
                  </a:lnTo>
                  <a:lnTo>
                    <a:pt x="157289" y="173545"/>
                  </a:lnTo>
                  <a:close/>
                </a:path>
                <a:path w="295910" h="270509">
                  <a:moveTo>
                    <a:pt x="157353" y="152260"/>
                  </a:moveTo>
                  <a:lnTo>
                    <a:pt x="152996" y="148894"/>
                  </a:lnTo>
                  <a:lnTo>
                    <a:pt x="147713" y="148882"/>
                  </a:lnTo>
                  <a:lnTo>
                    <a:pt x="142392" y="148869"/>
                  </a:lnTo>
                  <a:lnTo>
                    <a:pt x="138049" y="152196"/>
                  </a:lnTo>
                  <a:lnTo>
                    <a:pt x="138023" y="160401"/>
                  </a:lnTo>
                  <a:lnTo>
                    <a:pt x="142341" y="163753"/>
                  </a:lnTo>
                  <a:lnTo>
                    <a:pt x="152971" y="163779"/>
                  </a:lnTo>
                  <a:lnTo>
                    <a:pt x="157340" y="160464"/>
                  </a:lnTo>
                  <a:lnTo>
                    <a:pt x="157353" y="152260"/>
                  </a:lnTo>
                  <a:close/>
                </a:path>
                <a:path w="295910" h="270509">
                  <a:moveTo>
                    <a:pt x="157416" y="131000"/>
                  </a:moveTo>
                  <a:lnTo>
                    <a:pt x="153073" y="127635"/>
                  </a:lnTo>
                  <a:lnTo>
                    <a:pt x="147777" y="127622"/>
                  </a:lnTo>
                  <a:lnTo>
                    <a:pt x="142443" y="127609"/>
                  </a:lnTo>
                  <a:lnTo>
                    <a:pt x="138087" y="130949"/>
                  </a:lnTo>
                  <a:lnTo>
                    <a:pt x="138074" y="139128"/>
                  </a:lnTo>
                  <a:lnTo>
                    <a:pt x="142417" y="142506"/>
                  </a:lnTo>
                  <a:lnTo>
                    <a:pt x="153022" y="142532"/>
                  </a:lnTo>
                  <a:lnTo>
                    <a:pt x="157391" y="139192"/>
                  </a:lnTo>
                  <a:lnTo>
                    <a:pt x="157416" y="131000"/>
                  </a:lnTo>
                  <a:close/>
                </a:path>
                <a:path w="295910" h="270509">
                  <a:moveTo>
                    <a:pt x="157480" y="109728"/>
                  </a:moveTo>
                  <a:lnTo>
                    <a:pt x="153123" y="106375"/>
                  </a:lnTo>
                  <a:lnTo>
                    <a:pt x="147828" y="106362"/>
                  </a:lnTo>
                  <a:lnTo>
                    <a:pt x="142519" y="106337"/>
                  </a:lnTo>
                  <a:lnTo>
                    <a:pt x="138163" y="109677"/>
                  </a:lnTo>
                  <a:lnTo>
                    <a:pt x="138125" y="117856"/>
                  </a:lnTo>
                  <a:lnTo>
                    <a:pt x="142468" y="121221"/>
                  </a:lnTo>
                  <a:lnTo>
                    <a:pt x="153098" y="121246"/>
                  </a:lnTo>
                  <a:lnTo>
                    <a:pt x="157454" y="117919"/>
                  </a:lnTo>
                  <a:lnTo>
                    <a:pt x="157480" y="109728"/>
                  </a:lnTo>
                  <a:close/>
                </a:path>
                <a:path w="295910" h="270509">
                  <a:moveTo>
                    <a:pt x="157530" y="88468"/>
                  </a:moveTo>
                  <a:lnTo>
                    <a:pt x="153187" y="85090"/>
                  </a:lnTo>
                  <a:lnTo>
                    <a:pt x="147891" y="85077"/>
                  </a:lnTo>
                  <a:lnTo>
                    <a:pt x="142557" y="85064"/>
                  </a:lnTo>
                  <a:lnTo>
                    <a:pt x="138214" y="88404"/>
                  </a:lnTo>
                  <a:lnTo>
                    <a:pt x="138176" y="96596"/>
                  </a:lnTo>
                  <a:lnTo>
                    <a:pt x="142506" y="99949"/>
                  </a:lnTo>
                  <a:lnTo>
                    <a:pt x="153136" y="99974"/>
                  </a:lnTo>
                  <a:lnTo>
                    <a:pt x="157505" y="96647"/>
                  </a:lnTo>
                  <a:lnTo>
                    <a:pt x="157530" y="88468"/>
                  </a:lnTo>
                  <a:close/>
                </a:path>
                <a:path w="295910" h="270509">
                  <a:moveTo>
                    <a:pt x="157607" y="67195"/>
                  </a:moveTo>
                  <a:lnTo>
                    <a:pt x="153250" y="63830"/>
                  </a:lnTo>
                  <a:lnTo>
                    <a:pt x="147942" y="63804"/>
                  </a:lnTo>
                  <a:lnTo>
                    <a:pt x="142633" y="63792"/>
                  </a:lnTo>
                  <a:lnTo>
                    <a:pt x="138277" y="67132"/>
                  </a:lnTo>
                  <a:lnTo>
                    <a:pt x="138252" y="75323"/>
                  </a:lnTo>
                  <a:lnTo>
                    <a:pt x="142582" y="78689"/>
                  </a:lnTo>
                  <a:lnTo>
                    <a:pt x="153200" y="78727"/>
                  </a:lnTo>
                  <a:lnTo>
                    <a:pt x="157568" y="75387"/>
                  </a:lnTo>
                  <a:lnTo>
                    <a:pt x="157607" y="67195"/>
                  </a:lnTo>
                  <a:close/>
                </a:path>
                <a:path w="295910" h="270509">
                  <a:moveTo>
                    <a:pt x="157657" y="45923"/>
                  </a:moveTo>
                  <a:lnTo>
                    <a:pt x="153301" y="42557"/>
                  </a:lnTo>
                  <a:lnTo>
                    <a:pt x="148018" y="42545"/>
                  </a:lnTo>
                  <a:lnTo>
                    <a:pt x="142684" y="42532"/>
                  </a:lnTo>
                  <a:lnTo>
                    <a:pt x="138341" y="45859"/>
                  </a:lnTo>
                  <a:lnTo>
                    <a:pt x="138315" y="54051"/>
                  </a:lnTo>
                  <a:lnTo>
                    <a:pt x="142646" y="57416"/>
                  </a:lnTo>
                  <a:lnTo>
                    <a:pt x="153263" y="57442"/>
                  </a:lnTo>
                  <a:lnTo>
                    <a:pt x="157632" y="54114"/>
                  </a:lnTo>
                  <a:lnTo>
                    <a:pt x="157657" y="45923"/>
                  </a:lnTo>
                  <a:close/>
                </a:path>
                <a:path w="295910" h="270509">
                  <a:moveTo>
                    <a:pt x="157734" y="24638"/>
                  </a:moveTo>
                  <a:lnTo>
                    <a:pt x="153352" y="21297"/>
                  </a:lnTo>
                  <a:lnTo>
                    <a:pt x="148069" y="21272"/>
                  </a:lnTo>
                  <a:lnTo>
                    <a:pt x="142748" y="21259"/>
                  </a:lnTo>
                  <a:lnTo>
                    <a:pt x="138404" y="24587"/>
                  </a:lnTo>
                  <a:lnTo>
                    <a:pt x="138379" y="32778"/>
                  </a:lnTo>
                  <a:lnTo>
                    <a:pt x="142709" y="36131"/>
                  </a:lnTo>
                  <a:lnTo>
                    <a:pt x="153327" y="36169"/>
                  </a:lnTo>
                  <a:lnTo>
                    <a:pt x="157683" y="32829"/>
                  </a:lnTo>
                  <a:lnTo>
                    <a:pt x="157734" y="24638"/>
                  </a:lnTo>
                  <a:close/>
                </a:path>
                <a:path w="295910" h="270509">
                  <a:moveTo>
                    <a:pt x="157772" y="3390"/>
                  </a:moveTo>
                  <a:lnTo>
                    <a:pt x="153428" y="25"/>
                  </a:lnTo>
                  <a:lnTo>
                    <a:pt x="148132" y="12"/>
                  </a:lnTo>
                  <a:lnTo>
                    <a:pt x="142811" y="0"/>
                  </a:lnTo>
                  <a:lnTo>
                    <a:pt x="138468" y="3340"/>
                  </a:lnTo>
                  <a:lnTo>
                    <a:pt x="138442" y="11518"/>
                  </a:lnTo>
                  <a:lnTo>
                    <a:pt x="142760" y="14871"/>
                  </a:lnTo>
                  <a:lnTo>
                    <a:pt x="153377" y="14909"/>
                  </a:lnTo>
                  <a:lnTo>
                    <a:pt x="157746" y="11569"/>
                  </a:lnTo>
                  <a:lnTo>
                    <a:pt x="157772" y="3390"/>
                  </a:lnTo>
                  <a:close/>
                </a:path>
                <a:path w="295910" h="270509">
                  <a:moveTo>
                    <a:pt x="184683" y="237413"/>
                  </a:moveTo>
                  <a:lnTo>
                    <a:pt x="180352" y="234048"/>
                  </a:lnTo>
                  <a:lnTo>
                    <a:pt x="175031" y="234035"/>
                  </a:lnTo>
                  <a:lnTo>
                    <a:pt x="169735" y="234022"/>
                  </a:lnTo>
                  <a:lnTo>
                    <a:pt x="165379" y="237363"/>
                  </a:lnTo>
                  <a:lnTo>
                    <a:pt x="165354" y="245541"/>
                  </a:lnTo>
                  <a:lnTo>
                    <a:pt x="169684" y="248907"/>
                  </a:lnTo>
                  <a:lnTo>
                    <a:pt x="180314" y="248920"/>
                  </a:lnTo>
                  <a:lnTo>
                    <a:pt x="184645" y="245592"/>
                  </a:lnTo>
                  <a:lnTo>
                    <a:pt x="184683" y="237413"/>
                  </a:lnTo>
                  <a:close/>
                </a:path>
                <a:path w="295910" h="270509">
                  <a:moveTo>
                    <a:pt x="184746" y="216154"/>
                  </a:moveTo>
                  <a:lnTo>
                    <a:pt x="180416" y="212788"/>
                  </a:lnTo>
                  <a:lnTo>
                    <a:pt x="175094" y="212775"/>
                  </a:lnTo>
                  <a:lnTo>
                    <a:pt x="169799" y="212763"/>
                  </a:lnTo>
                  <a:lnTo>
                    <a:pt x="165430" y="216103"/>
                  </a:lnTo>
                  <a:lnTo>
                    <a:pt x="165430" y="224269"/>
                  </a:lnTo>
                  <a:lnTo>
                    <a:pt x="169748" y="227647"/>
                  </a:lnTo>
                  <a:lnTo>
                    <a:pt x="180378" y="227672"/>
                  </a:lnTo>
                  <a:lnTo>
                    <a:pt x="184721" y="224332"/>
                  </a:lnTo>
                  <a:lnTo>
                    <a:pt x="184746" y="216154"/>
                  </a:lnTo>
                  <a:close/>
                </a:path>
                <a:path w="295910" h="270509">
                  <a:moveTo>
                    <a:pt x="184797" y="194881"/>
                  </a:moveTo>
                  <a:lnTo>
                    <a:pt x="180467" y="191516"/>
                  </a:lnTo>
                  <a:lnTo>
                    <a:pt x="175158" y="191503"/>
                  </a:lnTo>
                  <a:lnTo>
                    <a:pt x="169862" y="191490"/>
                  </a:lnTo>
                  <a:lnTo>
                    <a:pt x="165493" y="194830"/>
                  </a:lnTo>
                  <a:lnTo>
                    <a:pt x="165481" y="203009"/>
                  </a:lnTo>
                  <a:lnTo>
                    <a:pt x="169824" y="206362"/>
                  </a:lnTo>
                  <a:lnTo>
                    <a:pt x="180441" y="206400"/>
                  </a:lnTo>
                  <a:lnTo>
                    <a:pt x="184785" y="203073"/>
                  </a:lnTo>
                  <a:lnTo>
                    <a:pt x="184797" y="194881"/>
                  </a:lnTo>
                  <a:close/>
                </a:path>
                <a:path w="295910" h="270509">
                  <a:moveTo>
                    <a:pt x="184861" y="173621"/>
                  </a:moveTo>
                  <a:lnTo>
                    <a:pt x="180543" y="170256"/>
                  </a:lnTo>
                  <a:lnTo>
                    <a:pt x="175221" y="170243"/>
                  </a:lnTo>
                  <a:lnTo>
                    <a:pt x="169926" y="170230"/>
                  </a:lnTo>
                  <a:lnTo>
                    <a:pt x="165557" y="173570"/>
                  </a:lnTo>
                  <a:lnTo>
                    <a:pt x="165531" y="181749"/>
                  </a:lnTo>
                  <a:lnTo>
                    <a:pt x="169875" y="185115"/>
                  </a:lnTo>
                  <a:lnTo>
                    <a:pt x="180492" y="185140"/>
                  </a:lnTo>
                  <a:lnTo>
                    <a:pt x="184848" y="181800"/>
                  </a:lnTo>
                  <a:lnTo>
                    <a:pt x="184861" y="173621"/>
                  </a:lnTo>
                  <a:close/>
                </a:path>
                <a:path w="295910" h="270509">
                  <a:moveTo>
                    <a:pt x="184924" y="152336"/>
                  </a:moveTo>
                  <a:lnTo>
                    <a:pt x="180594" y="148971"/>
                  </a:lnTo>
                  <a:lnTo>
                    <a:pt x="175285" y="148958"/>
                  </a:lnTo>
                  <a:lnTo>
                    <a:pt x="169976" y="148945"/>
                  </a:lnTo>
                  <a:lnTo>
                    <a:pt x="165608" y="152285"/>
                  </a:lnTo>
                  <a:lnTo>
                    <a:pt x="165608" y="160477"/>
                  </a:lnTo>
                  <a:lnTo>
                    <a:pt x="169951" y="163830"/>
                  </a:lnTo>
                  <a:lnTo>
                    <a:pt x="180568" y="163868"/>
                  </a:lnTo>
                  <a:lnTo>
                    <a:pt x="184912" y="160540"/>
                  </a:lnTo>
                  <a:lnTo>
                    <a:pt x="184924" y="152336"/>
                  </a:lnTo>
                  <a:close/>
                </a:path>
                <a:path w="295910" h="270509">
                  <a:moveTo>
                    <a:pt x="184988" y="131076"/>
                  </a:moveTo>
                  <a:lnTo>
                    <a:pt x="180657" y="127711"/>
                  </a:lnTo>
                  <a:lnTo>
                    <a:pt x="175348" y="127698"/>
                  </a:lnTo>
                  <a:lnTo>
                    <a:pt x="170040" y="127685"/>
                  </a:lnTo>
                  <a:lnTo>
                    <a:pt x="165671" y="131025"/>
                  </a:lnTo>
                  <a:lnTo>
                    <a:pt x="165646" y="139204"/>
                  </a:lnTo>
                  <a:lnTo>
                    <a:pt x="169989" y="142570"/>
                  </a:lnTo>
                  <a:lnTo>
                    <a:pt x="180606" y="142595"/>
                  </a:lnTo>
                  <a:lnTo>
                    <a:pt x="184962" y="139255"/>
                  </a:lnTo>
                  <a:lnTo>
                    <a:pt x="184988" y="131076"/>
                  </a:lnTo>
                  <a:close/>
                </a:path>
                <a:path w="295910" h="270509">
                  <a:moveTo>
                    <a:pt x="185051" y="109791"/>
                  </a:moveTo>
                  <a:lnTo>
                    <a:pt x="180708" y="106438"/>
                  </a:lnTo>
                  <a:lnTo>
                    <a:pt x="175412" y="106426"/>
                  </a:lnTo>
                  <a:lnTo>
                    <a:pt x="170091" y="106413"/>
                  </a:lnTo>
                  <a:lnTo>
                    <a:pt x="165747" y="109740"/>
                  </a:lnTo>
                  <a:lnTo>
                    <a:pt x="165696" y="117932"/>
                  </a:lnTo>
                  <a:lnTo>
                    <a:pt x="170065" y="121285"/>
                  </a:lnTo>
                  <a:lnTo>
                    <a:pt x="180657" y="121323"/>
                  </a:lnTo>
                  <a:lnTo>
                    <a:pt x="185026" y="117995"/>
                  </a:lnTo>
                  <a:lnTo>
                    <a:pt x="185051" y="109791"/>
                  </a:lnTo>
                  <a:close/>
                </a:path>
                <a:path w="295910" h="270509">
                  <a:moveTo>
                    <a:pt x="185115" y="88544"/>
                  </a:moveTo>
                  <a:lnTo>
                    <a:pt x="180771" y="85178"/>
                  </a:lnTo>
                  <a:lnTo>
                    <a:pt x="175475" y="85153"/>
                  </a:lnTo>
                  <a:lnTo>
                    <a:pt x="170167" y="85140"/>
                  </a:lnTo>
                  <a:lnTo>
                    <a:pt x="165798" y="88480"/>
                  </a:lnTo>
                  <a:lnTo>
                    <a:pt x="165773" y="96672"/>
                  </a:lnTo>
                  <a:lnTo>
                    <a:pt x="170116" y="100025"/>
                  </a:lnTo>
                  <a:lnTo>
                    <a:pt x="180733" y="100050"/>
                  </a:lnTo>
                  <a:lnTo>
                    <a:pt x="185089" y="96735"/>
                  </a:lnTo>
                  <a:lnTo>
                    <a:pt x="185115" y="88544"/>
                  </a:lnTo>
                  <a:close/>
                </a:path>
                <a:path w="295910" h="270509">
                  <a:moveTo>
                    <a:pt x="185178" y="67259"/>
                  </a:moveTo>
                  <a:lnTo>
                    <a:pt x="180835" y="63893"/>
                  </a:lnTo>
                  <a:lnTo>
                    <a:pt x="175526" y="63881"/>
                  </a:lnTo>
                  <a:lnTo>
                    <a:pt x="170218" y="63868"/>
                  </a:lnTo>
                  <a:lnTo>
                    <a:pt x="165862" y="67208"/>
                  </a:lnTo>
                  <a:lnTo>
                    <a:pt x="165823" y="75399"/>
                  </a:lnTo>
                  <a:lnTo>
                    <a:pt x="170192" y="78765"/>
                  </a:lnTo>
                  <a:lnTo>
                    <a:pt x="180784" y="78803"/>
                  </a:lnTo>
                  <a:lnTo>
                    <a:pt x="185153" y="75450"/>
                  </a:lnTo>
                  <a:lnTo>
                    <a:pt x="185178" y="67259"/>
                  </a:lnTo>
                  <a:close/>
                </a:path>
                <a:path w="295910" h="270509">
                  <a:moveTo>
                    <a:pt x="185229" y="46012"/>
                  </a:moveTo>
                  <a:lnTo>
                    <a:pt x="180898" y="42646"/>
                  </a:lnTo>
                  <a:lnTo>
                    <a:pt x="175602" y="42633"/>
                  </a:lnTo>
                  <a:lnTo>
                    <a:pt x="170281" y="42621"/>
                  </a:lnTo>
                  <a:lnTo>
                    <a:pt x="165925" y="45948"/>
                  </a:lnTo>
                  <a:lnTo>
                    <a:pt x="165900" y="54140"/>
                  </a:lnTo>
                  <a:lnTo>
                    <a:pt x="170230" y="57492"/>
                  </a:lnTo>
                  <a:lnTo>
                    <a:pt x="180860" y="57531"/>
                  </a:lnTo>
                  <a:lnTo>
                    <a:pt x="185204" y="54190"/>
                  </a:lnTo>
                  <a:lnTo>
                    <a:pt x="185229" y="46012"/>
                  </a:lnTo>
                  <a:close/>
                </a:path>
                <a:path w="295910" h="270509">
                  <a:moveTo>
                    <a:pt x="185305" y="24739"/>
                  </a:moveTo>
                  <a:lnTo>
                    <a:pt x="180962" y="21374"/>
                  </a:lnTo>
                  <a:lnTo>
                    <a:pt x="175653" y="21361"/>
                  </a:lnTo>
                  <a:lnTo>
                    <a:pt x="170345" y="21348"/>
                  </a:lnTo>
                  <a:lnTo>
                    <a:pt x="165989" y="24676"/>
                  </a:lnTo>
                  <a:lnTo>
                    <a:pt x="165963" y="32867"/>
                  </a:lnTo>
                  <a:lnTo>
                    <a:pt x="170294" y="36220"/>
                  </a:lnTo>
                  <a:lnTo>
                    <a:pt x="180924" y="36245"/>
                  </a:lnTo>
                  <a:lnTo>
                    <a:pt x="185280" y="32918"/>
                  </a:lnTo>
                  <a:lnTo>
                    <a:pt x="185305" y="24739"/>
                  </a:lnTo>
                  <a:close/>
                </a:path>
                <a:path w="295910" h="270509">
                  <a:moveTo>
                    <a:pt x="185356" y="3467"/>
                  </a:moveTo>
                  <a:lnTo>
                    <a:pt x="181025" y="101"/>
                  </a:lnTo>
                  <a:lnTo>
                    <a:pt x="175704" y="88"/>
                  </a:lnTo>
                  <a:lnTo>
                    <a:pt x="170395" y="76"/>
                  </a:lnTo>
                  <a:lnTo>
                    <a:pt x="166052" y="3403"/>
                  </a:lnTo>
                  <a:lnTo>
                    <a:pt x="166027" y="11595"/>
                  </a:lnTo>
                  <a:lnTo>
                    <a:pt x="170357" y="14960"/>
                  </a:lnTo>
                  <a:lnTo>
                    <a:pt x="180987" y="14986"/>
                  </a:lnTo>
                  <a:lnTo>
                    <a:pt x="185331" y="11658"/>
                  </a:lnTo>
                  <a:lnTo>
                    <a:pt x="185356" y="3467"/>
                  </a:lnTo>
                  <a:close/>
                </a:path>
                <a:path w="295910" h="270509">
                  <a:moveTo>
                    <a:pt x="212267" y="237502"/>
                  </a:moveTo>
                  <a:lnTo>
                    <a:pt x="207924" y="234149"/>
                  </a:lnTo>
                  <a:lnTo>
                    <a:pt x="202615" y="234124"/>
                  </a:lnTo>
                  <a:lnTo>
                    <a:pt x="197307" y="234111"/>
                  </a:lnTo>
                  <a:lnTo>
                    <a:pt x="192951" y="237451"/>
                  </a:lnTo>
                  <a:lnTo>
                    <a:pt x="192925" y="245618"/>
                  </a:lnTo>
                  <a:lnTo>
                    <a:pt x="197269" y="248983"/>
                  </a:lnTo>
                  <a:lnTo>
                    <a:pt x="207886" y="249021"/>
                  </a:lnTo>
                  <a:lnTo>
                    <a:pt x="212242" y="245681"/>
                  </a:lnTo>
                  <a:lnTo>
                    <a:pt x="212267" y="237502"/>
                  </a:lnTo>
                  <a:close/>
                </a:path>
                <a:path w="295910" h="270509">
                  <a:moveTo>
                    <a:pt x="212318" y="216230"/>
                  </a:moveTo>
                  <a:lnTo>
                    <a:pt x="207987" y="212877"/>
                  </a:lnTo>
                  <a:lnTo>
                    <a:pt x="202666" y="212852"/>
                  </a:lnTo>
                  <a:lnTo>
                    <a:pt x="197370" y="212839"/>
                  </a:lnTo>
                  <a:lnTo>
                    <a:pt x="193014" y="216179"/>
                  </a:lnTo>
                  <a:lnTo>
                    <a:pt x="193001" y="224358"/>
                  </a:lnTo>
                  <a:lnTo>
                    <a:pt x="197332" y="227723"/>
                  </a:lnTo>
                  <a:lnTo>
                    <a:pt x="207949" y="227761"/>
                  </a:lnTo>
                  <a:lnTo>
                    <a:pt x="212293" y="224409"/>
                  </a:lnTo>
                  <a:lnTo>
                    <a:pt x="212318" y="216230"/>
                  </a:lnTo>
                  <a:close/>
                </a:path>
                <a:path w="295910" h="270509">
                  <a:moveTo>
                    <a:pt x="212382" y="194957"/>
                  </a:moveTo>
                  <a:lnTo>
                    <a:pt x="208038" y="191592"/>
                  </a:lnTo>
                  <a:lnTo>
                    <a:pt x="202742" y="191579"/>
                  </a:lnTo>
                  <a:lnTo>
                    <a:pt x="197446" y="191566"/>
                  </a:lnTo>
                  <a:lnTo>
                    <a:pt x="193078" y="194906"/>
                  </a:lnTo>
                  <a:lnTo>
                    <a:pt x="193052" y="203085"/>
                  </a:lnTo>
                  <a:lnTo>
                    <a:pt x="197383" y="206438"/>
                  </a:lnTo>
                  <a:lnTo>
                    <a:pt x="208013" y="206476"/>
                  </a:lnTo>
                  <a:lnTo>
                    <a:pt x="212356" y="203149"/>
                  </a:lnTo>
                  <a:lnTo>
                    <a:pt x="212382" y="194957"/>
                  </a:lnTo>
                  <a:close/>
                </a:path>
                <a:path w="295910" h="270509">
                  <a:moveTo>
                    <a:pt x="212445" y="173697"/>
                  </a:moveTo>
                  <a:lnTo>
                    <a:pt x="208114" y="170332"/>
                  </a:lnTo>
                  <a:lnTo>
                    <a:pt x="202806" y="170319"/>
                  </a:lnTo>
                  <a:lnTo>
                    <a:pt x="197497" y="170307"/>
                  </a:lnTo>
                  <a:lnTo>
                    <a:pt x="193141" y="173647"/>
                  </a:lnTo>
                  <a:lnTo>
                    <a:pt x="193116" y="181825"/>
                  </a:lnTo>
                  <a:lnTo>
                    <a:pt x="197459" y="185191"/>
                  </a:lnTo>
                  <a:lnTo>
                    <a:pt x="208064" y="185216"/>
                  </a:lnTo>
                  <a:lnTo>
                    <a:pt x="212420" y="181889"/>
                  </a:lnTo>
                  <a:lnTo>
                    <a:pt x="212445" y="173697"/>
                  </a:lnTo>
                  <a:close/>
                </a:path>
                <a:path w="295910" h="270509">
                  <a:moveTo>
                    <a:pt x="212496" y="152425"/>
                  </a:moveTo>
                  <a:lnTo>
                    <a:pt x="208178" y="149059"/>
                  </a:lnTo>
                  <a:lnTo>
                    <a:pt x="202857" y="149047"/>
                  </a:lnTo>
                  <a:lnTo>
                    <a:pt x="197535" y="149034"/>
                  </a:lnTo>
                  <a:lnTo>
                    <a:pt x="193179" y="152361"/>
                  </a:lnTo>
                  <a:lnTo>
                    <a:pt x="193167" y="160553"/>
                  </a:lnTo>
                  <a:lnTo>
                    <a:pt x="197510" y="163918"/>
                  </a:lnTo>
                  <a:lnTo>
                    <a:pt x="208127" y="163944"/>
                  </a:lnTo>
                  <a:lnTo>
                    <a:pt x="212471" y="160616"/>
                  </a:lnTo>
                  <a:lnTo>
                    <a:pt x="212496" y="152425"/>
                  </a:lnTo>
                  <a:close/>
                </a:path>
                <a:path w="295910" h="270509">
                  <a:moveTo>
                    <a:pt x="212547" y="131152"/>
                  </a:moveTo>
                  <a:lnTo>
                    <a:pt x="208216" y="127787"/>
                  </a:lnTo>
                  <a:lnTo>
                    <a:pt x="202920" y="127774"/>
                  </a:lnTo>
                  <a:lnTo>
                    <a:pt x="197612" y="127762"/>
                  </a:lnTo>
                  <a:lnTo>
                    <a:pt x="193255" y="131102"/>
                  </a:lnTo>
                  <a:lnTo>
                    <a:pt x="193230" y="139280"/>
                  </a:lnTo>
                  <a:lnTo>
                    <a:pt x="197561" y="142646"/>
                  </a:lnTo>
                  <a:lnTo>
                    <a:pt x="208178" y="142671"/>
                  </a:lnTo>
                  <a:lnTo>
                    <a:pt x="212534" y="139331"/>
                  </a:lnTo>
                  <a:lnTo>
                    <a:pt x="212547" y="131152"/>
                  </a:lnTo>
                  <a:close/>
                </a:path>
                <a:path w="295910" h="270509">
                  <a:moveTo>
                    <a:pt x="212623" y="109880"/>
                  </a:moveTo>
                  <a:lnTo>
                    <a:pt x="208292" y="106514"/>
                  </a:lnTo>
                  <a:lnTo>
                    <a:pt x="202984" y="106502"/>
                  </a:lnTo>
                  <a:lnTo>
                    <a:pt x="197650" y="106489"/>
                  </a:lnTo>
                  <a:lnTo>
                    <a:pt x="193306" y="109816"/>
                  </a:lnTo>
                  <a:lnTo>
                    <a:pt x="193281" y="118021"/>
                  </a:lnTo>
                  <a:lnTo>
                    <a:pt x="197637" y="121373"/>
                  </a:lnTo>
                  <a:lnTo>
                    <a:pt x="208241" y="121399"/>
                  </a:lnTo>
                  <a:lnTo>
                    <a:pt x="212598" y="118071"/>
                  </a:lnTo>
                  <a:lnTo>
                    <a:pt x="212623" y="109880"/>
                  </a:lnTo>
                  <a:close/>
                </a:path>
                <a:path w="295910" h="270509">
                  <a:moveTo>
                    <a:pt x="212686" y="88620"/>
                  </a:moveTo>
                  <a:lnTo>
                    <a:pt x="208356" y="85255"/>
                  </a:lnTo>
                  <a:lnTo>
                    <a:pt x="203047" y="85229"/>
                  </a:lnTo>
                  <a:lnTo>
                    <a:pt x="197726" y="85217"/>
                  </a:lnTo>
                  <a:lnTo>
                    <a:pt x="193382" y="88569"/>
                  </a:lnTo>
                  <a:lnTo>
                    <a:pt x="193357" y="96748"/>
                  </a:lnTo>
                  <a:lnTo>
                    <a:pt x="197675" y="100101"/>
                  </a:lnTo>
                  <a:lnTo>
                    <a:pt x="208305" y="100139"/>
                  </a:lnTo>
                  <a:lnTo>
                    <a:pt x="212661" y="96812"/>
                  </a:lnTo>
                  <a:lnTo>
                    <a:pt x="212686" y="88620"/>
                  </a:lnTo>
                  <a:close/>
                </a:path>
                <a:path w="295910" h="270509">
                  <a:moveTo>
                    <a:pt x="212750" y="67348"/>
                  </a:moveTo>
                  <a:lnTo>
                    <a:pt x="208407" y="63982"/>
                  </a:lnTo>
                  <a:lnTo>
                    <a:pt x="203123" y="63969"/>
                  </a:lnTo>
                  <a:lnTo>
                    <a:pt x="197802" y="63957"/>
                  </a:lnTo>
                  <a:lnTo>
                    <a:pt x="193433" y="67297"/>
                  </a:lnTo>
                  <a:lnTo>
                    <a:pt x="193408" y="75488"/>
                  </a:lnTo>
                  <a:lnTo>
                    <a:pt x="197751" y="78841"/>
                  </a:lnTo>
                  <a:lnTo>
                    <a:pt x="208368" y="78879"/>
                  </a:lnTo>
                  <a:lnTo>
                    <a:pt x="212725" y="75539"/>
                  </a:lnTo>
                  <a:lnTo>
                    <a:pt x="212750" y="67348"/>
                  </a:lnTo>
                  <a:close/>
                </a:path>
                <a:path w="295910" h="270509">
                  <a:moveTo>
                    <a:pt x="212801" y="46088"/>
                  </a:moveTo>
                  <a:lnTo>
                    <a:pt x="208470" y="42722"/>
                  </a:lnTo>
                  <a:lnTo>
                    <a:pt x="203174" y="42710"/>
                  </a:lnTo>
                  <a:lnTo>
                    <a:pt x="197853" y="42697"/>
                  </a:lnTo>
                  <a:lnTo>
                    <a:pt x="193497" y="46024"/>
                  </a:lnTo>
                  <a:lnTo>
                    <a:pt x="193459" y="54216"/>
                  </a:lnTo>
                  <a:lnTo>
                    <a:pt x="197802" y="57569"/>
                  </a:lnTo>
                  <a:lnTo>
                    <a:pt x="208432" y="57607"/>
                  </a:lnTo>
                  <a:lnTo>
                    <a:pt x="212775" y="54267"/>
                  </a:lnTo>
                  <a:lnTo>
                    <a:pt x="212801" y="46088"/>
                  </a:lnTo>
                  <a:close/>
                </a:path>
                <a:path w="295910" h="270509">
                  <a:moveTo>
                    <a:pt x="212877" y="24815"/>
                  </a:moveTo>
                  <a:lnTo>
                    <a:pt x="208534" y="21450"/>
                  </a:lnTo>
                  <a:lnTo>
                    <a:pt x="203238" y="21437"/>
                  </a:lnTo>
                  <a:lnTo>
                    <a:pt x="197916" y="21424"/>
                  </a:lnTo>
                  <a:lnTo>
                    <a:pt x="193560" y="24752"/>
                  </a:lnTo>
                  <a:lnTo>
                    <a:pt x="193535" y="32943"/>
                  </a:lnTo>
                  <a:lnTo>
                    <a:pt x="197878" y="36309"/>
                  </a:lnTo>
                  <a:lnTo>
                    <a:pt x="208495" y="36334"/>
                  </a:lnTo>
                  <a:lnTo>
                    <a:pt x="212852" y="33007"/>
                  </a:lnTo>
                  <a:lnTo>
                    <a:pt x="212877" y="24815"/>
                  </a:lnTo>
                  <a:close/>
                </a:path>
                <a:path w="295910" h="270509">
                  <a:moveTo>
                    <a:pt x="239826" y="237578"/>
                  </a:moveTo>
                  <a:lnTo>
                    <a:pt x="235508" y="234213"/>
                  </a:lnTo>
                  <a:lnTo>
                    <a:pt x="230187" y="234200"/>
                  </a:lnTo>
                  <a:lnTo>
                    <a:pt x="224904" y="234175"/>
                  </a:lnTo>
                  <a:lnTo>
                    <a:pt x="220522" y="237515"/>
                  </a:lnTo>
                  <a:lnTo>
                    <a:pt x="220497" y="245694"/>
                  </a:lnTo>
                  <a:lnTo>
                    <a:pt x="224853" y="249059"/>
                  </a:lnTo>
                  <a:lnTo>
                    <a:pt x="235458" y="249097"/>
                  </a:lnTo>
                  <a:lnTo>
                    <a:pt x="239801" y="245757"/>
                  </a:lnTo>
                  <a:lnTo>
                    <a:pt x="239826" y="237578"/>
                  </a:lnTo>
                  <a:close/>
                </a:path>
                <a:path w="295910" h="270509">
                  <a:moveTo>
                    <a:pt x="239903" y="216306"/>
                  </a:moveTo>
                  <a:lnTo>
                    <a:pt x="235559" y="212940"/>
                  </a:lnTo>
                  <a:lnTo>
                    <a:pt x="230251" y="212928"/>
                  </a:lnTo>
                  <a:lnTo>
                    <a:pt x="224967" y="212915"/>
                  </a:lnTo>
                  <a:lnTo>
                    <a:pt x="220573" y="216242"/>
                  </a:lnTo>
                  <a:lnTo>
                    <a:pt x="220548" y="224434"/>
                  </a:lnTo>
                  <a:lnTo>
                    <a:pt x="224917" y="227799"/>
                  </a:lnTo>
                  <a:lnTo>
                    <a:pt x="235508" y="227838"/>
                  </a:lnTo>
                  <a:lnTo>
                    <a:pt x="239877" y="224497"/>
                  </a:lnTo>
                  <a:lnTo>
                    <a:pt x="239903" y="216306"/>
                  </a:lnTo>
                  <a:close/>
                </a:path>
                <a:path w="295910" h="270509">
                  <a:moveTo>
                    <a:pt x="239953" y="195033"/>
                  </a:moveTo>
                  <a:lnTo>
                    <a:pt x="235610" y="191668"/>
                  </a:lnTo>
                  <a:lnTo>
                    <a:pt x="230314" y="191655"/>
                  </a:lnTo>
                  <a:lnTo>
                    <a:pt x="225018" y="191643"/>
                  </a:lnTo>
                  <a:lnTo>
                    <a:pt x="220649" y="194983"/>
                  </a:lnTo>
                  <a:lnTo>
                    <a:pt x="220611" y="203161"/>
                  </a:lnTo>
                  <a:lnTo>
                    <a:pt x="224967" y="206527"/>
                  </a:lnTo>
                  <a:lnTo>
                    <a:pt x="235585" y="206552"/>
                  </a:lnTo>
                  <a:lnTo>
                    <a:pt x="239928" y="203225"/>
                  </a:lnTo>
                  <a:lnTo>
                    <a:pt x="239953" y="195033"/>
                  </a:lnTo>
                  <a:close/>
                </a:path>
                <a:path w="295910" h="270509">
                  <a:moveTo>
                    <a:pt x="240030" y="173774"/>
                  </a:moveTo>
                  <a:lnTo>
                    <a:pt x="235686" y="170421"/>
                  </a:lnTo>
                  <a:lnTo>
                    <a:pt x="230365" y="170395"/>
                  </a:lnTo>
                  <a:lnTo>
                    <a:pt x="225069" y="170383"/>
                  </a:lnTo>
                  <a:lnTo>
                    <a:pt x="220713" y="173723"/>
                  </a:lnTo>
                  <a:lnTo>
                    <a:pt x="220675" y="181902"/>
                  </a:lnTo>
                  <a:lnTo>
                    <a:pt x="225031" y="185254"/>
                  </a:lnTo>
                  <a:lnTo>
                    <a:pt x="235635" y="185293"/>
                  </a:lnTo>
                  <a:lnTo>
                    <a:pt x="240004" y="181952"/>
                  </a:lnTo>
                  <a:lnTo>
                    <a:pt x="240030" y="173774"/>
                  </a:lnTo>
                  <a:close/>
                </a:path>
                <a:path w="295910" h="270509">
                  <a:moveTo>
                    <a:pt x="240068" y="152501"/>
                  </a:moveTo>
                  <a:lnTo>
                    <a:pt x="235724" y="149136"/>
                  </a:lnTo>
                  <a:lnTo>
                    <a:pt x="230416" y="149123"/>
                  </a:lnTo>
                  <a:lnTo>
                    <a:pt x="225132" y="149110"/>
                  </a:lnTo>
                  <a:lnTo>
                    <a:pt x="220764" y="152450"/>
                  </a:lnTo>
                  <a:lnTo>
                    <a:pt x="220738" y="160629"/>
                  </a:lnTo>
                  <a:lnTo>
                    <a:pt x="225082" y="163982"/>
                  </a:lnTo>
                  <a:lnTo>
                    <a:pt x="235699" y="164020"/>
                  </a:lnTo>
                  <a:lnTo>
                    <a:pt x="240042" y="160693"/>
                  </a:lnTo>
                  <a:lnTo>
                    <a:pt x="240068" y="152501"/>
                  </a:lnTo>
                  <a:close/>
                </a:path>
                <a:path w="295910" h="270509">
                  <a:moveTo>
                    <a:pt x="240131" y="131229"/>
                  </a:moveTo>
                  <a:lnTo>
                    <a:pt x="235800" y="127863"/>
                  </a:lnTo>
                  <a:lnTo>
                    <a:pt x="230492" y="127850"/>
                  </a:lnTo>
                  <a:lnTo>
                    <a:pt x="225183" y="127838"/>
                  </a:lnTo>
                  <a:lnTo>
                    <a:pt x="220814" y="131178"/>
                  </a:lnTo>
                  <a:lnTo>
                    <a:pt x="220802" y="139357"/>
                  </a:lnTo>
                  <a:lnTo>
                    <a:pt x="225158" y="142722"/>
                  </a:lnTo>
                  <a:lnTo>
                    <a:pt x="235750" y="142760"/>
                  </a:lnTo>
                  <a:lnTo>
                    <a:pt x="240106" y="139420"/>
                  </a:lnTo>
                  <a:lnTo>
                    <a:pt x="240131" y="131229"/>
                  </a:lnTo>
                  <a:close/>
                </a:path>
                <a:path w="295910" h="270509">
                  <a:moveTo>
                    <a:pt x="240182" y="109956"/>
                  </a:moveTo>
                  <a:lnTo>
                    <a:pt x="235864" y="106591"/>
                  </a:lnTo>
                  <a:lnTo>
                    <a:pt x="230543" y="106578"/>
                  </a:lnTo>
                  <a:lnTo>
                    <a:pt x="225259" y="106565"/>
                  </a:lnTo>
                  <a:lnTo>
                    <a:pt x="220878" y="109893"/>
                  </a:lnTo>
                  <a:lnTo>
                    <a:pt x="220865" y="118097"/>
                  </a:lnTo>
                  <a:lnTo>
                    <a:pt x="225209" y="121462"/>
                  </a:lnTo>
                  <a:lnTo>
                    <a:pt x="235813" y="121488"/>
                  </a:lnTo>
                  <a:lnTo>
                    <a:pt x="240169" y="118160"/>
                  </a:lnTo>
                  <a:lnTo>
                    <a:pt x="240182" y="109956"/>
                  </a:lnTo>
                  <a:close/>
                </a:path>
                <a:path w="295910" h="270509">
                  <a:moveTo>
                    <a:pt x="240245" y="88709"/>
                  </a:moveTo>
                  <a:lnTo>
                    <a:pt x="235927" y="85331"/>
                  </a:lnTo>
                  <a:lnTo>
                    <a:pt x="230619" y="85318"/>
                  </a:lnTo>
                  <a:lnTo>
                    <a:pt x="225310" y="85305"/>
                  </a:lnTo>
                  <a:lnTo>
                    <a:pt x="220941" y="88646"/>
                  </a:lnTo>
                  <a:lnTo>
                    <a:pt x="220916" y="96837"/>
                  </a:lnTo>
                  <a:lnTo>
                    <a:pt x="225285" y="100177"/>
                  </a:lnTo>
                  <a:lnTo>
                    <a:pt x="235877" y="100215"/>
                  </a:lnTo>
                  <a:lnTo>
                    <a:pt x="240245" y="96888"/>
                  </a:lnTo>
                  <a:lnTo>
                    <a:pt x="240245" y="88709"/>
                  </a:lnTo>
                  <a:close/>
                </a:path>
                <a:path w="295910" h="270509">
                  <a:moveTo>
                    <a:pt x="240322" y="67424"/>
                  </a:moveTo>
                  <a:lnTo>
                    <a:pt x="235991" y="64058"/>
                  </a:lnTo>
                  <a:lnTo>
                    <a:pt x="230682" y="64046"/>
                  </a:lnTo>
                  <a:lnTo>
                    <a:pt x="225361" y="64033"/>
                  </a:lnTo>
                  <a:lnTo>
                    <a:pt x="221018" y="67373"/>
                  </a:lnTo>
                  <a:lnTo>
                    <a:pt x="220992" y="75552"/>
                  </a:lnTo>
                  <a:lnTo>
                    <a:pt x="225336" y="78917"/>
                  </a:lnTo>
                  <a:lnTo>
                    <a:pt x="235940" y="78955"/>
                  </a:lnTo>
                  <a:lnTo>
                    <a:pt x="240296" y="75603"/>
                  </a:lnTo>
                  <a:lnTo>
                    <a:pt x="240322" y="67424"/>
                  </a:lnTo>
                  <a:close/>
                </a:path>
                <a:path w="295910" h="270509">
                  <a:moveTo>
                    <a:pt x="240449" y="24879"/>
                  </a:moveTo>
                  <a:lnTo>
                    <a:pt x="236105" y="21526"/>
                  </a:lnTo>
                  <a:lnTo>
                    <a:pt x="230809" y="21513"/>
                  </a:lnTo>
                  <a:lnTo>
                    <a:pt x="225488" y="21501"/>
                  </a:lnTo>
                  <a:lnTo>
                    <a:pt x="221145" y="24828"/>
                  </a:lnTo>
                  <a:lnTo>
                    <a:pt x="221119" y="33020"/>
                  </a:lnTo>
                  <a:lnTo>
                    <a:pt x="225463" y="36385"/>
                  </a:lnTo>
                  <a:lnTo>
                    <a:pt x="236067" y="36410"/>
                  </a:lnTo>
                  <a:lnTo>
                    <a:pt x="240423" y="33070"/>
                  </a:lnTo>
                  <a:lnTo>
                    <a:pt x="240449" y="24879"/>
                  </a:lnTo>
                  <a:close/>
                </a:path>
                <a:path w="295910" h="270509">
                  <a:moveTo>
                    <a:pt x="267423" y="237655"/>
                  </a:moveTo>
                  <a:lnTo>
                    <a:pt x="263093" y="234289"/>
                  </a:lnTo>
                  <a:lnTo>
                    <a:pt x="257771" y="234276"/>
                  </a:lnTo>
                  <a:lnTo>
                    <a:pt x="252476" y="234251"/>
                  </a:lnTo>
                  <a:lnTo>
                    <a:pt x="248107" y="237591"/>
                  </a:lnTo>
                  <a:lnTo>
                    <a:pt x="248069" y="245770"/>
                  </a:lnTo>
                  <a:lnTo>
                    <a:pt x="252437" y="249135"/>
                  </a:lnTo>
                  <a:lnTo>
                    <a:pt x="263042" y="249174"/>
                  </a:lnTo>
                  <a:lnTo>
                    <a:pt x="267398" y="245833"/>
                  </a:lnTo>
                  <a:lnTo>
                    <a:pt x="267423" y="237655"/>
                  </a:lnTo>
                  <a:close/>
                </a:path>
                <a:path w="295910" h="270509">
                  <a:moveTo>
                    <a:pt x="267487" y="216395"/>
                  </a:moveTo>
                  <a:lnTo>
                    <a:pt x="263144" y="213029"/>
                  </a:lnTo>
                  <a:lnTo>
                    <a:pt x="257835" y="213017"/>
                  </a:lnTo>
                  <a:lnTo>
                    <a:pt x="252539" y="213004"/>
                  </a:lnTo>
                  <a:lnTo>
                    <a:pt x="248170" y="216331"/>
                  </a:lnTo>
                  <a:lnTo>
                    <a:pt x="248132" y="224523"/>
                  </a:lnTo>
                  <a:lnTo>
                    <a:pt x="252488" y="227888"/>
                  </a:lnTo>
                  <a:lnTo>
                    <a:pt x="263093" y="227914"/>
                  </a:lnTo>
                  <a:lnTo>
                    <a:pt x="267462" y="224574"/>
                  </a:lnTo>
                  <a:lnTo>
                    <a:pt x="267487" y="216395"/>
                  </a:lnTo>
                  <a:close/>
                </a:path>
                <a:path w="295910" h="270509">
                  <a:moveTo>
                    <a:pt x="267893" y="67500"/>
                  </a:moveTo>
                  <a:lnTo>
                    <a:pt x="263563" y="64135"/>
                  </a:lnTo>
                  <a:lnTo>
                    <a:pt x="258267" y="64122"/>
                  </a:lnTo>
                  <a:lnTo>
                    <a:pt x="252958" y="64109"/>
                  </a:lnTo>
                  <a:lnTo>
                    <a:pt x="248589" y="67437"/>
                  </a:lnTo>
                  <a:lnTo>
                    <a:pt x="248577" y="75615"/>
                  </a:lnTo>
                  <a:lnTo>
                    <a:pt x="252907" y="78994"/>
                  </a:lnTo>
                  <a:lnTo>
                    <a:pt x="263512" y="79019"/>
                  </a:lnTo>
                  <a:lnTo>
                    <a:pt x="267868" y="75679"/>
                  </a:lnTo>
                  <a:lnTo>
                    <a:pt x="267893" y="67500"/>
                  </a:lnTo>
                  <a:close/>
                </a:path>
                <a:path w="295910" h="270509">
                  <a:moveTo>
                    <a:pt x="294995" y="237731"/>
                  </a:moveTo>
                  <a:lnTo>
                    <a:pt x="290664" y="234378"/>
                  </a:lnTo>
                  <a:lnTo>
                    <a:pt x="285343" y="234365"/>
                  </a:lnTo>
                  <a:lnTo>
                    <a:pt x="280047" y="234353"/>
                  </a:lnTo>
                  <a:lnTo>
                    <a:pt x="275678" y="237680"/>
                  </a:lnTo>
                  <a:lnTo>
                    <a:pt x="275653" y="245859"/>
                  </a:lnTo>
                  <a:lnTo>
                    <a:pt x="279996" y="249224"/>
                  </a:lnTo>
                  <a:lnTo>
                    <a:pt x="290614" y="249262"/>
                  </a:lnTo>
                  <a:lnTo>
                    <a:pt x="294970" y="245922"/>
                  </a:lnTo>
                  <a:lnTo>
                    <a:pt x="294995" y="237731"/>
                  </a:lnTo>
                  <a:close/>
                </a:path>
                <a:path w="295910" h="270509">
                  <a:moveTo>
                    <a:pt x="295046" y="216471"/>
                  </a:moveTo>
                  <a:lnTo>
                    <a:pt x="290703" y="213106"/>
                  </a:lnTo>
                  <a:lnTo>
                    <a:pt x="285407" y="213093"/>
                  </a:lnTo>
                  <a:lnTo>
                    <a:pt x="280098" y="213080"/>
                  </a:lnTo>
                  <a:lnTo>
                    <a:pt x="275742" y="216420"/>
                  </a:lnTo>
                  <a:lnTo>
                    <a:pt x="275704" y="224599"/>
                  </a:lnTo>
                  <a:lnTo>
                    <a:pt x="280060" y="227965"/>
                  </a:lnTo>
                  <a:lnTo>
                    <a:pt x="290677" y="227990"/>
                  </a:lnTo>
                  <a:lnTo>
                    <a:pt x="295021" y="224650"/>
                  </a:lnTo>
                  <a:lnTo>
                    <a:pt x="295046" y="216471"/>
                  </a:lnTo>
                  <a:close/>
                </a:path>
                <a:path w="295910" h="270509">
                  <a:moveTo>
                    <a:pt x="295122" y="195199"/>
                  </a:moveTo>
                  <a:lnTo>
                    <a:pt x="290766" y="191846"/>
                  </a:lnTo>
                  <a:lnTo>
                    <a:pt x="285457" y="191833"/>
                  </a:lnTo>
                  <a:lnTo>
                    <a:pt x="280149" y="191808"/>
                  </a:lnTo>
                  <a:lnTo>
                    <a:pt x="275805" y="195148"/>
                  </a:lnTo>
                  <a:lnTo>
                    <a:pt x="275767" y="203339"/>
                  </a:lnTo>
                  <a:lnTo>
                    <a:pt x="280111" y="206692"/>
                  </a:lnTo>
                  <a:lnTo>
                    <a:pt x="290715" y="206730"/>
                  </a:lnTo>
                  <a:lnTo>
                    <a:pt x="295084" y="203390"/>
                  </a:lnTo>
                  <a:lnTo>
                    <a:pt x="295122" y="195199"/>
                  </a:lnTo>
                  <a:close/>
                </a:path>
                <a:path w="295910" h="270509">
                  <a:moveTo>
                    <a:pt x="295186" y="173926"/>
                  </a:moveTo>
                  <a:lnTo>
                    <a:pt x="290817" y="170561"/>
                  </a:lnTo>
                  <a:lnTo>
                    <a:pt x="285521" y="170548"/>
                  </a:lnTo>
                  <a:lnTo>
                    <a:pt x="280225" y="170535"/>
                  </a:lnTo>
                  <a:lnTo>
                    <a:pt x="275869" y="173863"/>
                  </a:lnTo>
                  <a:lnTo>
                    <a:pt x="275844" y="182054"/>
                  </a:lnTo>
                  <a:lnTo>
                    <a:pt x="280174" y="185420"/>
                  </a:lnTo>
                  <a:lnTo>
                    <a:pt x="290791" y="185445"/>
                  </a:lnTo>
                  <a:lnTo>
                    <a:pt x="295148" y="182118"/>
                  </a:lnTo>
                  <a:lnTo>
                    <a:pt x="295186" y="173926"/>
                  </a:lnTo>
                  <a:close/>
                </a:path>
                <a:path w="295910" h="270509">
                  <a:moveTo>
                    <a:pt x="295236" y="152654"/>
                  </a:moveTo>
                  <a:lnTo>
                    <a:pt x="290893" y="149288"/>
                  </a:lnTo>
                  <a:lnTo>
                    <a:pt x="285584" y="149275"/>
                  </a:lnTo>
                  <a:lnTo>
                    <a:pt x="280276" y="149263"/>
                  </a:lnTo>
                  <a:lnTo>
                    <a:pt x="275920" y="152603"/>
                  </a:lnTo>
                  <a:lnTo>
                    <a:pt x="275907" y="160807"/>
                  </a:lnTo>
                  <a:lnTo>
                    <a:pt x="280225" y="164160"/>
                  </a:lnTo>
                  <a:lnTo>
                    <a:pt x="290842" y="164185"/>
                  </a:lnTo>
                  <a:lnTo>
                    <a:pt x="295211" y="160858"/>
                  </a:lnTo>
                  <a:lnTo>
                    <a:pt x="295236" y="152654"/>
                  </a:lnTo>
                  <a:close/>
                </a:path>
                <a:path w="295910" h="270509">
                  <a:moveTo>
                    <a:pt x="295287" y="131394"/>
                  </a:moveTo>
                  <a:lnTo>
                    <a:pt x="290944" y="128028"/>
                  </a:lnTo>
                  <a:lnTo>
                    <a:pt x="285648" y="128003"/>
                  </a:lnTo>
                  <a:lnTo>
                    <a:pt x="280352" y="127990"/>
                  </a:lnTo>
                  <a:lnTo>
                    <a:pt x="275983" y="131343"/>
                  </a:lnTo>
                  <a:lnTo>
                    <a:pt x="275958" y="139522"/>
                  </a:lnTo>
                  <a:lnTo>
                    <a:pt x="280301" y="142887"/>
                  </a:lnTo>
                  <a:lnTo>
                    <a:pt x="290918" y="142913"/>
                  </a:lnTo>
                  <a:lnTo>
                    <a:pt x="295287" y="139573"/>
                  </a:lnTo>
                  <a:lnTo>
                    <a:pt x="295287" y="131394"/>
                  </a:lnTo>
                  <a:close/>
                </a:path>
                <a:path w="295910" h="270509">
                  <a:moveTo>
                    <a:pt x="295338" y="110109"/>
                  </a:moveTo>
                  <a:lnTo>
                    <a:pt x="291020" y="106756"/>
                  </a:lnTo>
                  <a:lnTo>
                    <a:pt x="285711" y="106743"/>
                  </a:lnTo>
                  <a:lnTo>
                    <a:pt x="280403" y="106730"/>
                  </a:lnTo>
                  <a:lnTo>
                    <a:pt x="276047" y="110058"/>
                  </a:lnTo>
                  <a:lnTo>
                    <a:pt x="276034" y="118249"/>
                  </a:lnTo>
                  <a:lnTo>
                    <a:pt x="280352" y="121602"/>
                  </a:lnTo>
                  <a:lnTo>
                    <a:pt x="290969" y="121640"/>
                  </a:lnTo>
                  <a:lnTo>
                    <a:pt x="295338" y="118300"/>
                  </a:lnTo>
                  <a:lnTo>
                    <a:pt x="295338" y="110109"/>
                  </a:lnTo>
                  <a:close/>
                </a:path>
                <a:path w="295910" h="270509">
                  <a:moveTo>
                    <a:pt x="295414" y="88861"/>
                  </a:moveTo>
                  <a:lnTo>
                    <a:pt x="291084" y="85496"/>
                  </a:lnTo>
                  <a:lnTo>
                    <a:pt x="285775" y="85483"/>
                  </a:lnTo>
                  <a:lnTo>
                    <a:pt x="280466" y="85471"/>
                  </a:lnTo>
                  <a:lnTo>
                    <a:pt x="276110" y="88811"/>
                  </a:lnTo>
                  <a:lnTo>
                    <a:pt x="276098" y="96989"/>
                  </a:lnTo>
                  <a:lnTo>
                    <a:pt x="280428" y="100342"/>
                  </a:lnTo>
                  <a:lnTo>
                    <a:pt x="291033" y="100380"/>
                  </a:lnTo>
                  <a:lnTo>
                    <a:pt x="295389" y="97053"/>
                  </a:lnTo>
                  <a:lnTo>
                    <a:pt x="295414" y="88861"/>
                  </a:lnTo>
                  <a:close/>
                </a:path>
                <a:path w="295910" h="270509">
                  <a:moveTo>
                    <a:pt x="295490" y="67576"/>
                  </a:moveTo>
                  <a:lnTo>
                    <a:pt x="291147" y="64211"/>
                  </a:lnTo>
                  <a:lnTo>
                    <a:pt x="285851" y="64198"/>
                  </a:lnTo>
                  <a:lnTo>
                    <a:pt x="280530" y="64185"/>
                  </a:lnTo>
                  <a:lnTo>
                    <a:pt x="276174" y="67525"/>
                  </a:lnTo>
                  <a:lnTo>
                    <a:pt x="276148" y="75704"/>
                  </a:lnTo>
                  <a:lnTo>
                    <a:pt x="280492" y="79082"/>
                  </a:lnTo>
                  <a:lnTo>
                    <a:pt x="291096" y="79108"/>
                  </a:lnTo>
                  <a:lnTo>
                    <a:pt x="295465" y="75768"/>
                  </a:lnTo>
                  <a:lnTo>
                    <a:pt x="295490" y="67576"/>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3" name="object 113"/>
            <p:cNvSpPr/>
            <p:nvPr/>
          </p:nvSpPr>
          <p:spPr>
            <a:xfrm>
              <a:off x="2037600" y="454977"/>
              <a:ext cx="75565" cy="334010"/>
            </a:xfrm>
            <a:custGeom>
              <a:avLst/>
              <a:gdLst/>
              <a:ahLst/>
              <a:cxnLst/>
              <a:rect l="l" t="t" r="r" b="b"/>
              <a:pathLst>
                <a:path w="75564" h="334009">
                  <a:moveTo>
                    <a:pt x="19316" y="322440"/>
                  </a:moveTo>
                  <a:lnTo>
                    <a:pt x="14986" y="319087"/>
                  </a:lnTo>
                  <a:lnTo>
                    <a:pt x="9677" y="319074"/>
                  </a:lnTo>
                  <a:lnTo>
                    <a:pt x="4381" y="319062"/>
                  </a:lnTo>
                  <a:lnTo>
                    <a:pt x="12" y="322402"/>
                  </a:lnTo>
                  <a:lnTo>
                    <a:pt x="0" y="330606"/>
                  </a:lnTo>
                  <a:lnTo>
                    <a:pt x="4330" y="333971"/>
                  </a:lnTo>
                  <a:lnTo>
                    <a:pt x="14947" y="334010"/>
                  </a:lnTo>
                  <a:lnTo>
                    <a:pt x="19291" y="330669"/>
                  </a:lnTo>
                  <a:lnTo>
                    <a:pt x="19316" y="322440"/>
                  </a:lnTo>
                  <a:close/>
                </a:path>
                <a:path w="75564" h="334009">
                  <a:moveTo>
                    <a:pt x="19380" y="301155"/>
                  </a:moveTo>
                  <a:lnTo>
                    <a:pt x="15062" y="297789"/>
                  </a:lnTo>
                  <a:lnTo>
                    <a:pt x="9740" y="297776"/>
                  </a:lnTo>
                  <a:lnTo>
                    <a:pt x="4432" y="297764"/>
                  </a:lnTo>
                  <a:lnTo>
                    <a:pt x="76" y="301091"/>
                  </a:lnTo>
                  <a:lnTo>
                    <a:pt x="50" y="309270"/>
                  </a:lnTo>
                  <a:lnTo>
                    <a:pt x="4381" y="312635"/>
                  </a:lnTo>
                  <a:lnTo>
                    <a:pt x="15011" y="312674"/>
                  </a:lnTo>
                  <a:lnTo>
                    <a:pt x="19354" y="309333"/>
                  </a:lnTo>
                  <a:lnTo>
                    <a:pt x="19380" y="301155"/>
                  </a:lnTo>
                  <a:close/>
                </a:path>
                <a:path w="75564" h="334009">
                  <a:moveTo>
                    <a:pt x="19494" y="258622"/>
                  </a:moveTo>
                  <a:lnTo>
                    <a:pt x="15176" y="255270"/>
                  </a:lnTo>
                  <a:lnTo>
                    <a:pt x="9855" y="255244"/>
                  </a:lnTo>
                  <a:lnTo>
                    <a:pt x="4533" y="255231"/>
                  </a:lnTo>
                  <a:lnTo>
                    <a:pt x="190" y="258572"/>
                  </a:lnTo>
                  <a:lnTo>
                    <a:pt x="165" y="266750"/>
                  </a:lnTo>
                  <a:lnTo>
                    <a:pt x="4495" y="270116"/>
                  </a:lnTo>
                  <a:lnTo>
                    <a:pt x="15125" y="270141"/>
                  </a:lnTo>
                  <a:lnTo>
                    <a:pt x="19481" y="266814"/>
                  </a:lnTo>
                  <a:lnTo>
                    <a:pt x="19494" y="258622"/>
                  </a:lnTo>
                  <a:close/>
                </a:path>
                <a:path w="75564" h="334009">
                  <a:moveTo>
                    <a:pt x="19621" y="216077"/>
                  </a:moveTo>
                  <a:lnTo>
                    <a:pt x="15290" y="212725"/>
                  </a:lnTo>
                  <a:lnTo>
                    <a:pt x="9982" y="212712"/>
                  </a:lnTo>
                  <a:lnTo>
                    <a:pt x="4673" y="212699"/>
                  </a:lnTo>
                  <a:lnTo>
                    <a:pt x="317" y="216039"/>
                  </a:lnTo>
                  <a:lnTo>
                    <a:pt x="279" y="224231"/>
                  </a:lnTo>
                  <a:lnTo>
                    <a:pt x="4622" y="227584"/>
                  </a:lnTo>
                  <a:lnTo>
                    <a:pt x="15240" y="227609"/>
                  </a:lnTo>
                  <a:lnTo>
                    <a:pt x="19596" y="224282"/>
                  </a:lnTo>
                  <a:lnTo>
                    <a:pt x="19621" y="216077"/>
                  </a:lnTo>
                  <a:close/>
                </a:path>
                <a:path w="75564" h="334009">
                  <a:moveTo>
                    <a:pt x="19735" y="173545"/>
                  </a:moveTo>
                  <a:lnTo>
                    <a:pt x="15417" y="170180"/>
                  </a:lnTo>
                  <a:lnTo>
                    <a:pt x="10109" y="170167"/>
                  </a:lnTo>
                  <a:lnTo>
                    <a:pt x="4800" y="170154"/>
                  </a:lnTo>
                  <a:lnTo>
                    <a:pt x="444" y="173482"/>
                  </a:lnTo>
                  <a:lnTo>
                    <a:pt x="406" y="181686"/>
                  </a:lnTo>
                  <a:lnTo>
                    <a:pt x="4749" y="185039"/>
                  </a:lnTo>
                  <a:lnTo>
                    <a:pt x="15367" y="185077"/>
                  </a:lnTo>
                  <a:lnTo>
                    <a:pt x="19710" y="181737"/>
                  </a:lnTo>
                  <a:lnTo>
                    <a:pt x="19735" y="173545"/>
                  </a:lnTo>
                  <a:close/>
                </a:path>
                <a:path w="75564" h="334009">
                  <a:moveTo>
                    <a:pt x="19812" y="152298"/>
                  </a:moveTo>
                  <a:lnTo>
                    <a:pt x="15468" y="148920"/>
                  </a:lnTo>
                  <a:lnTo>
                    <a:pt x="10160" y="148907"/>
                  </a:lnTo>
                  <a:lnTo>
                    <a:pt x="4864" y="148894"/>
                  </a:lnTo>
                  <a:lnTo>
                    <a:pt x="508" y="152234"/>
                  </a:lnTo>
                  <a:lnTo>
                    <a:pt x="469" y="160426"/>
                  </a:lnTo>
                  <a:lnTo>
                    <a:pt x="4813" y="163766"/>
                  </a:lnTo>
                  <a:lnTo>
                    <a:pt x="15443" y="163804"/>
                  </a:lnTo>
                  <a:lnTo>
                    <a:pt x="19786" y="160477"/>
                  </a:lnTo>
                  <a:lnTo>
                    <a:pt x="19812" y="152298"/>
                  </a:lnTo>
                  <a:close/>
                </a:path>
                <a:path w="75564" h="334009">
                  <a:moveTo>
                    <a:pt x="19888" y="131013"/>
                  </a:moveTo>
                  <a:lnTo>
                    <a:pt x="15519" y="127647"/>
                  </a:lnTo>
                  <a:lnTo>
                    <a:pt x="10223" y="127635"/>
                  </a:lnTo>
                  <a:lnTo>
                    <a:pt x="4914" y="127622"/>
                  </a:lnTo>
                  <a:lnTo>
                    <a:pt x="571" y="130949"/>
                  </a:lnTo>
                  <a:lnTo>
                    <a:pt x="546" y="139128"/>
                  </a:lnTo>
                  <a:lnTo>
                    <a:pt x="4864" y="142506"/>
                  </a:lnTo>
                  <a:lnTo>
                    <a:pt x="15494" y="142532"/>
                  </a:lnTo>
                  <a:lnTo>
                    <a:pt x="19837" y="139192"/>
                  </a:lnTo>
                  <a:lnTo>
                    <a:pt x="19888" y="131013"/>
                  </a:lnTo>
                  <a:close/>
                </a:path>
                <a:path w="75564" h="334009">
                  <a:moveTo>
                    <a:pt x="19939" y="109740"/>
                  </a:moveTo>
                  <a:lnTo>
                    <a:pt x="15595" y="106387"/>
                  </a:lnTo>
                  <a:lnTo>
                    <a:pt x="10287" y="106375"/>
                  </a:lnTo>
                  <a:lnTo>
                    <a:pt x="4991" y="106362"/>
                  </a:lnTo>
                  <a:lnTo>
                    <a:pt x="622" y="109689"/>
                  </a:lnTo>
                  <a:lnTo>
                    <a:pt x="609" y="117881"/>
                  </a:lnTo>
                  <a:lnTo>
                    <a:pt x="4940" y="121246"/>
                  </a:lnTo>
                  <a:lnTo>
                    <a:pt x="15544" y="121272"/>
                  </a:lnTo>
                  <a:lnTo>
                    <a:pt x="19913" y="117944"/>
                  </a:lnTo>
                  <a:lnTo>
                    <a:pt x="19939" y="109740"/>
                  </a:lnTo>
                  <a:close/>
                </a:path>
                <a:path w="75564" h="334009">
                  <a:moveTo>
                    <a:pt x="19977" y="88468"/>
                  </a:moveTo>
                  <a:lnTo>
                    <a:pt x="15646" y="85102"/>
                  </a:lnTo>
                  <a:lnTo>
                    <a:pt x="10337" y="85102"/>
                  </a:lnTo>
                  <a:lnTo>
                    <a:pt x="5029" y="85077"/>
                  </a:lnTo>
                  <a:lnTo>
                    <a:pt x="673" y="88417"/>
                  </a:lnTo>
                  <a:lnTo>
                    <a:pt x="660" y="96608"/>
                  </a:lnTo>
                  <a:lnTo>
                    <a:pt x="4978" y="99961"/>
                  </a:lnTo>
                  <a:lnTo>
                    <a:pt x="15608" y="99999"/>
                  </a:lnTo>
                  <a:lnTo>
                    <a:pt x="19964" y="96659"/>
                  </a:lnTo>
                  <a:lnTo>
                    <a:pt x="19977" y="88468"/>
                  </a:lnTo>
                  <a:close/>
                </a:path>
                <a:path w="75564" h="334009">
                  <a:moveTo>
                    <a:pt x="20167" y="24676"/>
                  </a:moveTo>
                  <a:lnTo>
                    <a:pt x="15836" y="21310"/>
                  </a:lnTo>
                  <a:lnTo>
                    <a:pt x="10528" y="21297"/>
                  </a:lnTo>
                  <a:lnTo>
                    <a:pt x="5219" y="21285"/>
                  </a:lnTo>
                  <a:lnTo>
                    <a:pt x="876" y="24625"/>
                  </a:lnTo>
                  <a:lnTo>
                    <a:pt x="850" y="32804"/>
                  </a:lnTo>
                  <a:lnTo>
                    <a:pt x="5168" y="36156"/>
                  </a:lnTo>
                  <a:lnTo>
                    <a:pt x="15786" y="36195"/>
                  </a:lnTo>
                  <a:lnTo>
                    <a:pt x="20142" y="32854"/>
                  </a:lnTo>
                  <a:lnTo>
                    <a:pt x="20167" y="24676"/>
                  </a:lnTo>
                  <a:close/>
                </a:path>
                <a:path w="75564" h="334009">
                  <a:moveTo>
                    <a:pt x="20243" y="3403"/>
                  </a:moveTo>
                  <a:lnTo>
                    <a:pt x="15900" y="25"/>
                  </a:lnTo>
                  <a:lnTo>
                    <a:pt x="10604" y="12"/>
                  </a:lnTo>
                  <a:lnTo>
                    <a:pt x="5270" y="0"/>
                  </a:lnTo>
                  <a:lnTo>
                    <a:pt x="927" y="3340"/>
                  </a:lnTo>
                  <a:lnTo>
                    <a:pt x="901" y="11544"/>
                  </a:lnTo>
                  <a:lnTo>
                    <a:pt x="5245" y="14884"/>
                  </a:lnTo>
                  <a:lnTo>
                    <a:pt x="15849" y="14922"/>
                  </a:lnTo>
                  <a:lnTo>
                    <a:pt x="20218" y="11595"/>
                  </a:lnTo>
                  <a:lnTo>
                    <a:pt x="20243" y="3403"/>
                  </a:lnTo>
                  <a:close/>
                </a:path>
                <a:path w="75564" h="334009">
                  <a:moveTo>
                    <a:pt x="47015" y="279971"/>
                  </a:moveTo>
                  <a:lnTo>
                    <a:pt x="42684" y="276606"/>
                  </a:lnTo>
                  <a:lnTo>
                    <a:pt x="37363" y="276593"/>
                  </a:lnTo>
                  <a:lnTo>
                    <a:pt x="32054" y="276567"/>
                  </a:lnTo>
                  <a:lnTo>
                    <a:pt x="27686" y="279920"/>
                  </a:lnTo>
                  <a:lnTo>
                    <a:pt x="27660" y="288099"/>
                  </a:lnTo>
                  <a:lnTo>
                    <a:pt x="32004" y="291465"/>
                  </a:lnTo>
                  <a:lnTo>
                    <a:pt x="42633" y="291490"/>
                  </a:lnTo>
                  <a:lnTo>
                    <a:pt x="46990" y="288150"/>
                  </a:lnTo>
                  <a:lnTo>
                    <a:pt x="47015" y="279971"/>
                  </a:lnTo>
                  <a:close/>
                </a:path>
                <a:path w="75564" h="334009">
                  <a:moveTo>
                    <a:pt x="47193" y="216154"/>
                  </a:moveTo>
                  <a:lnTo>
                    <a:pt x="42862" y="212801"/>
                  </a:lnTo>
                  <a:lnTo>
                    <a:pt x="37541" y="212775"/>
                  </a:lnTo>
                  <a:lnTo>
                    <a:pt x="32245" y="212763"/>
                  </a:lnTo>
                  <a:lnTo>
                    <a:pt x="27876" y="216103"/>
                  </a:lnTo>
                  <a:lnTo>
                    <a:pt x="27863" y="224307"/>
                  </a:lnTo>
                  <a:lnTo>
                    <a:pt x="32207" y="227660"/>
                  </a:lnTo>
                  <a:lnTo>
                    <a:pt x="42811" y="227685"/>
                  </a:lnTo>
                  <a:lnTo>
                    <a:pt x="47180" y="224358"/>
                  </a:lnTo>
                  <a:lnTo>
                    <a:pt x="47193" y="216154"/>
                  </a:lnTo>
                  <a:close/>
                </a:path>
                <a:path w="75564" h="334009">
                  <a:moveTo>
                    <a:pt x="47269" y="194906"/>
                  </a:moveTo>
                  <a:lnTo>
                    <a:pt x="42926" y="191541"/>
                  </a:lnTo>
                  <a:lnTo>
                    <a:pt x="37617" y="191516"/>
                  </a:lnTo>
                  <a:lnTo>
                    <a:pt x="32308" y="191503"/>
                  </a:lnTo>
                  <a:lnTo>
                    <a:pt x="27940" y="194856"/>
                  </a:lnTo>
                  <a:lnTo>
                    <a:pt x="27914" y="203034"/>
                  </a:lnTo>
                  <a:lnTo>
                    <a:pt x="32270" y="206400"/>
                  </a:lnTo>
                  <a:lnTo>
                    <a:pt x="42887" y="206425"/>
                  </a:lnTo>
                  <a:lnTo>
                    <a:pt x="47244" y="203085"/>
                  </a:lnTo>
                  <a:lnTo>
                    <a:pt x="47269" y="194906"/>
                  </a:lnTo>
                  <a:close/>
                </a:path>
                <a:path w="75564" h="334009">
                  <a:moveTo>
                    <a:pt x="47332" y="173621"/>
                  </a:moveTo>
                  <a:lnTo>
                    <a:pt x="42976" y="170268"/>
                  </a:lnTo>
                  <a:lnTo>
                    <a:pt x="37668" y="170256"/>
                  </a:lnTo>
                  <a:lnTo>
                    <a:pt x="32359" y="170243"/>
                  </a:lnTo>
                  <a:lnTo>
                    <a:pt x="28003" y="173558"/>
                  </a:lnTo>
                  <a:lnTo>
                    <a:pt x="27978" y="181762"/>
                  </a:lnTo>
                  <a:lnTo>
                    <a:pt x="32334" y="185115"/>
                  </a:lnTo>
                  <a:lnTo>
                    <a:pt x="42926" y="185153"/>
                  </a:lnTo>
                  <a:lnTo>
                    <a:pt x="47294" y="181825"/>
                  </a:lnTo>
                  <a:lnTo>
                    <a:pt x="47332" y="173621"/>
                  </a:lnTo>
                  <a:close/>
                </a:path>
                <a:path w="75564" h="334009">
                  <a:moveTo>
                    <a:pt x="47396" y="152361"/>
                  </a:moveTo>
                  <a:lnTo>
                    <a:pt x="43053" y="148996"/>
                  </a:lnTo>
                  <a:lnTo>
                    <a:pt x="37744" y="148983"/>
                  </a:lnTo>
                  <a:lnTo>
                    <a:pt x="32435" y="148971"/>
                  </a:lnTo>
                  <a:lnTo>
                    <a:pt x="28067" y="152311"/>
                  </a:lnTo>
                  <a:lnTo>
                    <a:pt x="28041" y="160489"/>
                  </a:lnTo>
                  <a:lnTo>
                    <a:pt x="32385" y="163842"/>
                  </a:lnTo>
                  <a:lnTo>
                    <a:pt x="43002" y="163880"/>
                  </a:lnTo>
                  <a:lnTo>
                    <a:pt x="47371" y="160553"/>
                  </a:lnTo>
                  <a:lnTo>
                    <a:pt x="47396" y="152361"/>
                  </a:lnTo>
                  <a:close/>
                </a:path>
                <a:path w="75564" h="334009">
                  <a:moveTo>
                    <a:pt x="47447" y="131076"/>
                  </a:moveTo>
                  <a:lnTo>
                    <a:pt x="43103" y="127723"/>
                  </a:lnTo>
                  <a:lnTo>
                    <a:pt x="37795" y="127711"/>
                  </a:lnTo>
                  <a:lnTo>
                    <a:pt x="32486" y="127698"/>
                  </a:lnTo>
                  <a:lnTo>
                    <a:pt x="28143" y="131038"/>
                  </a:lnTo>
                  <a:lnTo>
                    <a:pt x="28105" y="139217"/>
                  </a:lnTo>
                  <a:lnTo>
                    <a:pt x="32461" y="142582"/>
                  </a:lnTo>
                  <a:lnTo>
                    <a:pt x="43053" y="142608"/>
                  </a:lnTo>
                  <a:lnTo>
                    <a:pt x="47421" y="139268"/>
                  </a:lnTo>
                  <a:lnTo>
                    <a:pt x="47447" y="131076"/>
                  </a:lnTo>
                  <a:close/>
                </a:path>
                <a:path w="75564" h="334009">
                  <a:moveTo>
                    <a:pt x="47510" y="109816"/>
                  </a:moveTo>
                  <a:lnTo>
                    <a:pt x="43167" y="106451"/>
                  </a:lnTo>
                  <a:lnTo>
                    <a:pt x="37846" y="106438"/>
                  </a:lnTo>
                  <a:lnTo>
                    <a:pt x="32550" y="106426"/>
                  </a:lnTo>
                  <a:lnTo>
                    <a:pt x="28194" y="109753"/>
                  </a:lnTo>
                  <a:lnTo>
                    <a:pt x="28155" y="117957"/>
                  </a:lnTo>
                  <a:lnTo>
                    <a:pt x="32499" y="121310"/>
                  </a:lnTo>
                  <a:lnTo>
                    <a:pt x="43116" y="121335"/>
                  </a:lnTo>
                  <a:lnTo>
                    <a:pt x="47485" y="118008"/>
                  </a:lnTo>
                  <a:lnTo>
                    <a:pt x="47510" y="109816"/>
                  </a:lnTo>
                  <a:close/>
                </a:path>
                <a:path w="75564" h="334009">
                  <a:moveTo>
                    <a:pt x="47561" y="88557"/>
                  </a:moveTo>
                  <a:lnTo>
                    <a:pt x="43218" y="85191"/>
                  </a:lnTo>
                  <a:lnTo>
                    <a:pt x="37909" y="85191"/>
                  </a:lnTo>
                  <a:lnTo>
                    <a:pt x="32613" y="85166"/>
                  </a:lnTo>
                  <a:lnTo>
                    <a:pt x="28257" y="88493"/>
                  </a:lnTo>
                  <a:lnTo>
                    <a:pt x="28219" y="96697"/>
                  </a:lnTo>
                  <a:lnTo>
                    <a:pt x="32575" y="100050"/>
                  </a:lnTo>
                  <a:lnTo>
                    <a:pt x="43167" y="100076"/>
                  </a:lnTo>
                  <a:lnTo>
                    <a:pt x="47536" y="96748"/>
                  </a:lnTo>
                  <a:lnTo>
                    <a:pt x="47561" y="88557"/>
                  </a:lnTo>
                  <a:close/>
                </a:path>
                <a:path w="75564" h="334009">
                  <a:moveTo>
                    <a:pt x="47612" y="67284"/>
                  </a:moveTo>
                  <a:lnTo>
                    <a:pt x="43281" y="63919"/>
                  </a:lnTo>
                  <a:lnTo>
                    <a:pt x="37973" y="63906"/>
                  </a:lnTo>
                  <a:lnTo>
                    <a:pt x="32664" y="63893"/>
                  </a:lnTo>
                  <a:lnTo>
                    <a:pt x="28308" y="67221"/>
                  </a:lnTo>
                  <a:lnTo>
                    <a:pt x="28295" y="75412"/>
                  </a:lnTo>
                  <a:lnTo>
                    <a:pt x="32626" y="78778"/>
                  </a:lnTo>
                  <a:lnTo>
                    <a:pt x="43243" y="78803"/>
                  </a:lnTo>
                  <a:lnTo>
                    <a:pt x="47586" y="75463"/>
                  </a:lnTo>
                  <a:lnTo>
                    <a:pt x="47612" y="67284"/>
                  </a:lnTo>
                  <a:close/>
                </a:path>
                <a:path w="75564" h="334009">
                  <a:moveTo>
                    <a:pt x="47802" y="3479"/>
                  </a:moveTo>
                  <a:lnTo>
                    <a:pt x="43472" y="101"/>
                  </a:lnTo>
                  <a:lnTo>
                    <a:pt x="38150" y="88"/>
                  </a:lnTo>
                  <a:lnTo>
                    <a:pt x="32854" y="76"/>
                  </a:lnTo>
                  <a:lnTo>
                    <a:pt x="28498" y="3416"/>
                  </a:lnTo>
                  <a:lnTo>
                    <a:pt x="28486" y="11607"/>
                  </a:lnTo>
                  <a:lnTo>
                    <a:pt x="32816" y="14960"/>
                  </a:lnTo>
                  <a:lnTo>
                    <a:pt x="43421" y="14998"/>
                  </a:lnTo>
                  <a:lnTo>
                    <a:pt x="47777" y="11671"/>
                  </a:lnTo>
                  <a:lnTo>
                    <a:pt x="47802" y="3479"/>
                  </a:lnTo>
                  <a:close/>
                </a:path>
                <a:path w="75564" h="334009">
                  <a:moveTo>
                    <a:pt x="74968" y="152438"/>
                  </a:moveTo>
                  <a:lnTo>
                    <a:pt x="70612" y="149072"/>
                  </a:lnTo>
                  <a:lnTo>
                    <a:pt x="65316" y="149059"/>
                  </a:lnTo>
                  <a:lnTo>
                    <a:pt x="59994" y="149047"/>
                  </a:lnTo>
                  <a:lnTo>
                    <a:pt x="55651" y="152387"/>
                  </a:lnTo>
                  <a:lnTo>
                    <a:pt x="55613" y="160566"/>
                  </a:lnTo>
                  <a:lnTo>
                    <a:pt x="59969" y="163918"/>
                  </a:lnTo>
                  <a:lnTo>
                    <a:pt x="70573" y="163957"/>
                  </a:lnTo>
                  <a:lnTo>
                    <a:pt x="74930" y="160629"/>
                  </a:lnTo>
                  <a:lnTo>
                    <a:pt x="74968" y="152438"/>
                  </a:lnTo>
                  <a:close/>
                </a:path>
                <a:path w="75564" h="334009">
                  <a:moveTo>
                    <a:pt x="75031" y="131165"/>
                  </a:moveTo>
                  <a:lnTo>
                    <a:pt x="70675" y="127800"/>
                  </a:lnTo>
                  <a:lnTo>
                    <a:pt x="65379" y="127787"/>
                  </a:lnTo>
                  <a:lnTo>
                    <a:pt x="60071" y="127774"/>
                  </a:lnTo>
                  <a:lnTo>
                    <a:pt x="55702" y="131114"/>
                  </a:lnTo>
                  <a:lnTo>
                    <a:pt x="55676" y="139306"/>
                  </a:lnTo>
                  <a:lnTo>
                    <a:pt x="60020" y="142659"/>
                  </a:lnTo>
                  <a:lnTo>
                    <a:pt x="70624" y="142697"/>
                  </a:lnTo>
                  <a:lnTo>
                    <a:pt x="75006" y="139357"/>
                  </a:lnTo>
                  <a:lnTo>
                    <a:pt x="75031" y="131165"/>
                  </a:lnTo>
                  <a:close/>
                </a:path>
                <a:path w="75564" h="334009">
                  <a:moveTo>
                    <a:pt x="75095" y="109905"/>
                  </a:moveTo>
                  <a:lnTo>
                    <a:pt x="70726" y="106540"/>
                  </a:lnTo>
                  <a:lnTo>
                    <a:pt x="65430" y="106527"/>
                  </a:lnTo>
                  <a:lnTo>
                    <a:pt x="60121" y="106514"/>
                  </a:lnTo>
                  <a:lnTo>
                    <a:pt x="55778" y="109842"/>
                  </a:lnTo>
                  <a:lnTo>
                    <a:pt x="55740" y="118033"/>
                  </a:lnTo>
                  <a:lnTo>
                    <a:pt x="60071" y="121399"/>
                  </a:lnTo>
                  <a:lnTo>
                    <a:pt x="70700" y="121424"/>
                  </a:lnTo>
                  <a:lnTo>
                    <a:pt x="75069" y="118097"/>
                  </a:lnTo>
                  <a:lnTo>
                    <a:pt x="75095" y="109905"/>
                  </a:lnTo>
                  <a:close/>
                </a:path>
                <a:path w="75564" h="334009">
                  <a:moveTo>
                    <a:pt x="75145" y="88633"/>
                  </a:moveTo>
                  <a:lnTo>
                    <a:pt x="70802" y="85280"/>
                  </a:lnTo>
                  <a:lnTo>
                    <a:pt x="65493" y="85267"/>
                  </a:lnTo>
                  <a:lnTo>
                    <a:pt x="60185" y="85255"/>
                  </a:lnTo>
                  <a:lnTo>
                    <a:pt x="55829" y="88582"/>
                  </a:lnTo>
                  <a:lnTo>
                    <a:pt x="55803" y="96774"/>
                  </a:lnTo>
                  <a:lnTo>
                    <a:pt x="60134" y="100126"/>
                  </a:lnTo>
                  <a:lnTo>
                    <a:pt x="70751" y="100164"/>
                  </a:lnTo>
                  <a:lnTo>
                    <a:pt x="75120" y="96824"/>
                  </a:lnTo>
                  <a:lnTo>
                    <a:pt x="75145" y="88633"/>
                  </a:lnTo>
                  <a:close/>
                </a:path>
                <a:path w="75564" h="334009">
                  <a:moveTo>
                    <a:pt x="75196" y="67373"/>
                  </a:moveTo>
                  <a:lnTo>
                    <a:pt x="70878" y="64008"/>
                  </a:lnTo>
                  <a:lnTo>
                    <a:pt x="65557" y="63995"/>
                  </a:lnTo>
                  <a:lnTo>
                    <a:pt x="60248" y="63982"/>
                  </a:lnTo>
                  <a:lnTo>
                    <a:pt x="55892" y="67322"/>
                  </a:lnTo>
                  <a:lnTo>
                    <a:pt x="55880" y="75501"/>
                  </a:lnTo>
                  <a:lnTo>
                    <a:pt x="60198" y="78854"/>
                  </a:lnTo>
                  <a:lnTo>
                    <a:pt x="70827" y="78892"/>
                  </a:lnTo>
                  <a:lnTo>
                    <a:pt x="75196" y="75552"/>
                  </a:lnTo>
                  <a:lnTo>
                    <a:pt x="75196" y="67373"/>
                  </a:lnTo>
                  <a:close/>
                </a:path>
                <a:path w="75564" h="334009">
                  <a:moveTo>
                    <a:pt x="75387" y="3556"/>
                  </a:moveTo>
                  <a:lnTo>
                    <a:pt x="71056" y="177"/>
                  </a:lnTo>
                  <a:lnTo>
                    <a:pt x="65747" y="165"/>
                  </a:lnTo>
                  <a:lnTo>
                    <a:pt x="60439" y="152"/>
                  </a:lnTo>
                  <a:lnTo>
                    <a:pt x="56083" y="3492"/>
                  </a:lnTo>
                  <a:lnTo>
                    <a:pt x="56070" y="11684"/>
                  </a:lnTo>
                  <a:lnTo>
                    <a:pt x="60388" y="15049"/>
                  </a:lnTo>
                  <a:lnTo>
                    <a:pt x="71005" y="15074"/>
                  </a:lnTo>
                  <a:lnTo>
                    <a:pt x="75361" y="11747"/>
                  </a:lnTo>
                  <a:lnTo>
                    <a:pt x="75387" y="3556"/>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4" name="object 114"/>
            <p:cNvSpPr/>
            <p:nvPr/>
          </p:nvSpPr>
          <p:spPr>
            <a:xfrm>
              <a:off x="2010018" y="752666"/>
              <a:ext cx="19685" cy="15240"/>
            </a:xfrm>
            <a:custGeom>
              <a:avLst/>
              <a:gdLst/>
              <a:ahLst/>
              <a:cxnLst/>
              <a:rect l="l" t="t" r="r" b="b"/>
              <a:pathLst>
                <a:path w="19685" h="15240">
                  <a:moveTo>
                    <a:pt x="15036" y="25"/>
                  </a:moveTo>
                  <a:lnTo>
                    <a:pt x="9715" y="12"/>
                  </a:lnTo>
                  <a:lnTo>
                    <a:pt x="4381" y="0"/>
                  </a:lnTo>
                  <a:lnTo>
                    <a:pt x="25" y="3340"/>
                  </a:lnTo>
                  <a:lnTo>
                    <a:pt x="0" y="11506"/>
                  </a:lnTo>
                  <a:lnTo>
                    <a:pt x="4343" y="14871"/>
                  </a:lnTo>
                  <a:lnTo>
                    <a:pt x="14998" y="14909"/>
                  </a:lnTo>
                  <a:lnTo>
                    <a:pt x="19354" y="11569"/>
                  </a:lnTo>
                  <a:lnTo>
                    <a:pt x="19380" y="3390"/>
                  </a:lnTo>
                  <a:lnTo>
                    <a:pt x="15036" y="25"/>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5" name="object 115"/>
            <p:cNvSpPr/>
            <p:nvPr/>
          </p:nvSpPr>
          <p:spPr>
            <a:xfrm>
              <a:off x="2010092" y="731390"/>
              <a:ext cx="19685" cy="15240"/>
            </a:xfrm>
            <a:custGeom>
              <a:avLst/>
              <a:gdLst/>
              <a:ahLst/>
              <a:cxnLst/>
              <a:rect l="l" t="t" r="r" b="b"/>
              <a:pathLst>
                <a:path w="19685" h="15240">
                  <a:moveTo>
                    <a:pt x="15024" y="25"/>
                  </a:moveTo>
                  <a:lnTo>
                    <a:pt x="9715" y="12"/>
                  </a:lnTo>
                  <a:lnTo>
                    <a:pt x="4368" y="0"/>
                  </a:lnTo>
                  <a:lnTo>
                    <a:pt x="12" y="3340"/>
                  </a:lnTo>
                  <a:lnTo>
                    <a:pt x="0" y="11531"/>
                  </a:lnTo>
                  <a:lnTo>
                    <a:pt x="4330" y="14897"/>
                  </a:lnTo>
                  <a:lnTo>
                    <a:pt x="14985" y="14922"/>
                  </a:lnTo>
                  <a:lnTo>
                    <a:pt x="19342" y="11582"/>
                  </a:lnTo>
                  <a:lnTo>
                    <a:pt x="19367" y="3403"/>
                  </a:lnTo>
                  <a:lnTo>
                    <a:pt x="15024" y="25"/>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6" name="object 116"/>
            <p:cNvSpPr/>
            <p:nvPr/>
          </p:nvSpPr>
          <p:spPr>
            <a:xfrm>
              <a:off x="2010253" y="667593"/>
              <a:ext cx="19685" cy="15240"/>
            </a:xfrm>
            <a:custGeom>
              <a:avLst/>
              <a:gdLst/>
              <a:ahLst/>
              <a:cxnLst/>
              <a:rect l="l" t="t" r="r" b="b"/>
              <a:pathLst>
                <a:path w="19685" h="15240">
                  <a:moveTo>
                    <a:pt x="15062" y="25"/>
                  </a:moveTo>
                  <a:lnTo>
                    <a:pt x="9702" y="12"/>
                  </a:lnTo>
                  <a:lnTo>
                    <a:pt x="4394" y="0"/>
                  </a:lnTo>
                  <a:lnTo>
                    <a:pt x="25" y="3327"/>
                  </a:lnTo>
                  <a:lnTo>
                    <a:pt x="0" y="11518"/>
                  </a:lnTo>
                  <a:lnTo>
                    <a:pt x="4356" y="14871"/>
                  </a:lnTo>
                  <a:lnTo>
                    <a:pt x="15011" y="14909"/>
                  </a:lnTo>
                  <a:lnTo>
                    <a:pt x="19380" y="11582"/>
                  </a:lnTo>
                  <a:lnTo>
                    <a:pt x="19380" y="3390"/>
                  </a:lnTo>
                  <a:lnTo>
                    <a:pt x="15062" y="25"/>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7" name="object 117"/>
            <p:cNvSpPr/>
            <p:nvPr/>
          </p:nvSpPr>
          <p:spPr>
            <a:xfrm>
              <a:off x="1982495" y="454901"/>
              <a:ext cx="48260" cy="291465"/>
            </a:xfrm>
            <a:custGeom>
              <a:avLst/>
              <a:gdLst/>
              <a:ahLst/>
              <a:cxnLst/>
              <a:rect l="l" t="t" r="r" b="b"/>
              <a:pathLst>
                <a:path w="48260" h="291465">
                  <a:moveTo>
                    <a:pt x="19329" y="279819"/>
                  </a:moveTo>
                  <a:lnTo>
                    <a:pt x="14986" y="276453"/>
                  </a:lnTo>
                  <a:lnTo>
                    <a:pt x="9677" y="276440"/>
                  </a:lnTo>
                  <a:lnTo>
                    <a:pt x="4368" y="276428"/>
                  </a:lnTo>
                  <a:lnTo>
                    <a:pt x="25" y="279768"/>
                  </a:lnTo>
                  <a:lnTo>
                    <a:pt x="0" y="287947"/>
                  </a:lnTo>
                  <a:lnTo>
                    <a:pt x="4318" y="291312"/>
                  </a:lnTo>
                  <a:lnTo>
                    <a:pt x="14960" y="291350"/>
                  </a:lnTo>
                  <a:lnTo>
                    <a:pt x="19304" y="287997"/>
                  </a:lnTo>
                  <a:lnTo>
                    <a:pt x="19329" y="279819"/>
                  </a:lnTo>
                  <a:close/>
                </a:path>
                <a:path w="48260" h="291465">
                  <a:moveTo>
                    <a:pt x="47205" y="194818"/>
                  </a:moveTo>
                  <a:lnTo>
                    <a:pt x="42862" y="191452"/>
                  </a:lnTo>
                  <a:lnTo>
                    <a:pt x="37528" y="191439"/>
                  </a:lnTo>
                  <a:lnTo>
                    <a:pt x="32219" y="191439"/>
                  </a:lnTo>
                  <a:lnTo>
                    <a:pt x="27851" y="194767"/>
                  </a:lnTo>
                  <a:lnTo>
                    <a:pt x="27825" y="202946"/>
                  </a:lnTo>
                  <a:lnTo>
                    <a:pt x="32169" y="206311"/>
                  </a:lnTo>
                  <a:lnTo>
                    <a:pt x="42811" y="206349"/>
                  </a:lnTo>
                  <a:lnTo>
                    <a:pt x="47180" y="203009"/>
                  </a:lnTo>
                  <a:lnTo>
                    <a:pt x="47205" y="194818"/>
                  </a:lnTo>
                  <a:close/>
                </a:path>
                <a:path w="48260" h="291465">
                  <a:moveTo>
                    <a:pt x="47256" y="173545"/>
                  </a:moveTo>
                  <a:lnTo>
                    <a:pt x="42913" y="170180"/>
                  </a:lnTo>
                  <a:lnTo>
                    <a:pt x="37592" y="170167"/>
                  </a:lnTo>
                  <a:lnTo>
                    <a:pt x="32283" y="170154"/>
                  </a:lnTo>
                  <a:lnTo>
                    <a:pt x="27914" y="173482"/>
                  </a:lnTo>
                  <a:lnTo>
                    <a:pt x="27876" y="181686"/>
                  </a:lnTo>
                  <a:lnTo>
                    <a:pt x="32232" y="185051"/>
                  </a:lnTo>
                  <a:lnTo>
                    <a:pt x="42862" y="185077"/>
                  </a:lnTo>
                  <a:lnTo>
                    <a:pt x="47231" y="181749"/>
                  </a:lnTo>
                  <a:lnTo>
                    <a:pt x="47256" y="173545"/>
                  </a:lnTo>
                  <a:close/>
                </a:path>
                <a:path w="48260" h="291465">
                  <a:moveTo>
                    <a:pt x="47332" y="152285"/>
                  </a:moveTo>
                  <a:lnTo>
                    <a:pt x="42989" y="148920"/>
                  </a:lnTo>
                  <a:lnTo>
                    <a:pt x="37655" y="148894"/>
                  </a:lnTo>
                  <a:lnTo>
                    <a:pt x="32346" y="148882"/>
                  </a:lnTo>
                  <a:lnTo>
                    <a:pt x="27978" y="152234"/>
                  </a:lnTo>
                  <a:lnTo>
                    <a:pt x="27952" y="160413"/>
                  </a:lnTo>
                  <a:lnTo>
                    <a:pt x="32296" y="163766"/>
                  </a:lnTo>
                  <a:lnTo>
                    <a:pt x="42938" y="163804"/>
                  </a:lnTo>
                  <a:lnTo>
                    <a:pt x="47307" y="160477"/>
                  </a:lnTo>
                  <a:lnTo>
                    <a:pt x="47332" y="152285"/>
                  </a:lnTo>
                  <a:close/>
                </a:path>
                <a:path w="48260" h="291465">
                  <a:moveTo>
                    <a:pt x="47396" y="131013"/>
                  </a:moveTo>
                  <a:lnTo>
                    <a:pt x="43040" y="127647"/>
                  </a:lnTo>
                  <a:lnTo>
                    <a:pt x="37719" y="127635"/>
                  </a:lnTo>
                  <a:lnTo>
                    <a:pt x="32397" y="127622"/>
                  </a:lnTo>
                  <a:lnTo>
                    <a:pt x="28028" y="130962"/>
                  </a:lnTo>
                  <a:lnTo>
                    <a:pt x="28016" y="139141"/>
                  </a:lnTo>
                  <a:lnTo>
                    <a:pt x="32359" y="142506"/>
                  </a:lnTo>
                  <a:lnTo>
                    <a:pt x="42989" y="142532"/>
                  </a:lnTo>
                  <a:lnTo>
                    <a:pt x="47358" y="139204"/>
                  </a:lnTo>
                  <a:lnTo>
                    <a:pt x="47396" y="131013"/>
                  </a:lnTo>
                  <a:close/>
                </a:path>
                <a:path w="48260" h="291465">
                  <a:moveTo>
                    <a:pt x="47447" y="109740"/>
                  </a:moveTo>
                  <a:lnTo>
                    <a:pt x="43091" y="106387"/>
                  </a:lnTo>
                  <a:lnTo>
                    <a:pt x="37782" y="106375"/>
                  </a:lnTo>
                  <a:lnTo>
                    <a:pt x="32448" y="106362"/>
                  </a:lnTo>
                  <a:lnTo>
                    <a:pt x="28092" y="109689"/>
                  </a:lnTo>
                  <a:lnTo>
                    <a:pt x="28079" y="117868"/>
                  </a:lnTo>
                  <a:lnTo>
                    <a:pt x="32423" y="121234"/>
                  </a:lnTo>
                  <a:lnTo>
                    <a:pt x="43053" y="121259"/>
                  </a:lnTo>
                  <a:lnTo>
                    <a:pt x="47421" y="117932"/>
                  </a:lnTo>
                  <a:lnTo>
                    <a:pt x="47447" y="109740"/>
                  </a:lnTo>
                  <a:close/>
                </a:path>
                <a:path w="48260" h="291465">
                  <a:moveTo>
                    <a:pt x="47752" y="3390"/>
                  </a:moveTo>
                  <a:lnTo>
                    <a:pt x="43408" y="25"/>
                  </a:lnTo>
                  <a:lnTo>
                    <a:pt x="38087" y="12"/>
                  </a:lnTo>
                  <a:lnTo>
                    <a:pt x="32766" y="0"/>
                  </a:lnTo>
                  <a:lnTo>
                    <a:pt x="28397" y="3352"/>
                  </a:lnTo>
                  <a:lnTo>
                    <a:pt x="28371" y="11531"/>
                  </a:lnTo>
                  <a:lnTo>
                    <a:pt x="32715" y="14884"/>
                  </a:lnTo>
                  <a:lnTo>
                    <a:pt x="43357" y="14922"/>
                  </a:lnTo>
                  <a:lnTo>
                    <a:pt x="47726" y="11595"/>
                  </a:lnTo>
                  <a:lnTo>
                    <a:pt x="47752" y="3390"/>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8" name="object 118"/>
            <p:cNvSpPr/>
            <p:nvPr/>
          </p:nvSpPr>
          <p:spPr>
            <a:xfrm>
              <a:off x="1982560" y="710045"/>
              <a:ext cx="19685" cy="15240"/>
            </a:xfrm>
            <a:custGeom>
              <a:avLst/>
              <a:gdLst/>
              <a:ahLst/>
              <a:cxnLst/>
              <a:rect l="l" t="t" r="r" b="b"/>
              <a:pathLst>
                <a:path w="19685" h="15240">
                  <a:moveTo>
                    <a:pt x="14998" y="25"/>
                  </a:moveTo>
                  <a:lnTo>
                    <a:pt x="9690" y="12"/>
                  </a:lnTo>
                  <a:lnTo>
                    <a:pt x="4368" y="0"/>
                  </a:lnTo>
                  <a:lnTo>
                    <a:pt x="25" y="3327"/>
                  </a:lnTo>
                  <a:lnTo>
                    <a:pt x="0" y="11518"/>
                  </a:lnTo>
                  <a:lnTo>
                    <a:pt x="4330" y="14884"/>
                  </a:lnTo>
                  <a:lnTo>
                    <a:pt x="14947" y="14909"/>
                  </a:lnTo>
                  <a:lnTo>
                    <a:pt x="19316" y="11582"/>
                  </a:lnTo>
                  <a:lnTo>
                    <a:pt x="19316" y="3390"/>
                  </a:lnTo>
                  <a:lnTo>
                    <a:pt x="14998" y="25"/>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object 119"/>
            <p:cNvSpPr/>
            <p:nvPr/>
          </p:nvSpPr>
          <p:spPr>
            <a:xfrm>
              <a:off x="1954860" y="582434"/>
              <a:ext cx="47625" cy="185420"/>
            </a:xfrm>
            <a:custGeom>
              <a:avLst/>
              <a:gdLst/>
              <a:ahLst/>
              <a:cxnLst/>
              <a:rect l="l" t="t" r="r" b="b"/>
              <a:pathLst>
                <a:path w="47625" h="185420">
                  <a:moveTo>
                    <a:pt x="19304" y="173469"/>
                  </a:moveTo>
                  <a:lnTo>
                    <a:pt x="14986" y="170103"/>
                  </a:lnTo>
                  <a:lnTo>
                    <a:pt x="9664" y="170091"/>
                  </a:lnTo>
                  <a:lnTo>
                    <a:pt x="4368" y="170078"/>
                  </a:lnTo>
                  <a:lnTo>
                    <a:pt x="12" y="173418"/>
                  </a:lnTo>
                  <a:lnTo>
                    <a:pt x="0" y="181597"/>
                  </a:lnTo>
                  <a:lnTo>
                    <a:pt x="4318" y="184962"/>
                  </a:lnTo>
                  <a:lnTo>
                    <a:pt x="14935" y="184988"/>
                  </a:lnTo>
                  <a:lnTo>
                    <a:pt x="19304" y="181660"/>
                  </a:lnTo>
                  <a:lnTo>
                    <a:pt x="19304" y="173469"/>
                  </a:lnTo>
                  <a:close/>
                </a:path>
                <a:path w="47625" h="185420">
                  <a:moveTo>
                    <a:pt x="19380" y="152222"/>
                  </a:moveTo>
                  <a:lnTo>
                    <a:pt x="15036" y="148844"/>
                  </a:lnTo>
                  <a:lnTo>
                    <a:pt x="9740" y="148831"/>
                  </a:lnTo>
                  <a:lnTo>
                    <a:pt x="4419" y="148818"/>
                  </a:lnTo>
                  <a:lnTo>
                    <a:pt x="88" y="152158"/>
                  </a:lnTo>
                  <a:lnTo>
                    <a:pt x="63" y="160337"/>
                  </a:lnTo>
                  <a:lnTo>
                    <a:pt x="4381" y="163703"/>
                  </a:lnTo>
                  <a:lnTo>
                    <a:pt x="15011" y="163741"/>
                  </a:lnTo>
                  <a:lnTo>
                    <a:pt x="19354" y="160388"/>
                  </a:lnTo>
                  <a:lnTo>
                    <a:pt x="19380" y="152222"/>
                  </a:lnTo>
                  <a:close/>
                </a:path>
                <a:path w="47625" h="185420">
                  <a:moveTo>
                    <a:pt x="19431" y="130924"/>
                  </a:moveTo>
                  <a:lnTo>
                    <a:pt x="15113" y="127558"/>
                  </a:lnTo>
                  <a:lnTo>
                    <a:pt x="9791" y="127546"/>
                  </a:lnTo>
                  <a:lnTo>
                    <a:pt x="4495" y="127533"/>
                  </a:lnTo>
                  <a:lnTo>
                    <a:pt x="152" y="130873"/>
                  </a:lnTo>
                  <a:lnTo>
                    <a:pt x="127" y="139052"/>
                  </a:lnTo>
                  <a:lnTo>
                    <a:pt x="4445" y="142405"/>
                  </a:lnTo>
                  <a:lnTo>
                    <a:pt x="15062" y="142443"/>
                  </a:lnTo>
                  <a:lnTo>
                    <a:pt x="19431" y="139115"/>
                  </a:lnTo>
                  <a:lnTo>
                    <a:pt x="19431" y="130924"/>
                  </a:lnTo>
                  <a:close/>
                </a:path>
                <a:path w="47625" h="185420">
                  <a:moveTo>
                    <a:pt x="47129" y="88468"/>
                  </a:moveTo>
                  <a:lnTo>
                    <a:pt x="42811" y="85115"/>
                  </a:lnTo>
                  <a:lnTo>
                    <a:pt x="37490" y="85090"/>
                  </a:lnTo>
                  <a:lnTo>
                    <a:pt x="32181" y="85077"/>
                  </a:lnTo>
                  <a:lnTo>
                    <a:pt x="27838" y="88417"/>
                  </a:lnTo>
                  <a:lnTo>
                    <a:pt x="27813" y="96608"/>
                  </a:lnTo>
                  <a:lnTo>
                    <a:pt x="32143" y="99961"/>
                  </a:lnTo>
                  <a:lnTo>
                    <a:pt x="42760" y="99999"/>
                  </a:lnTo>
                  <a:lnTo>
                    <a:pt x="47104" y="96672"/>
                  </a:lnTo>
                  <a:lnTo>
                    <a:pt x="47129" y="88468"/>
                  </a:lnTo>
                  <a:close/>
                </a:path>
                <a:path w="47625" h="185420">
                  <a:moveTo>
                    <a:pt x="47320" y="24676"/>
                  </a:moveTo>
                  <a:lnTo>
                    <a:pt x="42976" y="21310"/>
                  </a:lnTo>
                  <a:lnTo>
                    <a:pt x="37680" y="21285"/>
                  </a:lnTo>
                  <a:lnTo>
                    <a:pt x="32372" y="21272"/>
                  </a:lnTo>
                  <a:lnTo>
                    <a:pt x="28016" y="24625"/>
                  </a:lnTo>
                  <a:lnTo>
                    <a:pt x="27990" y="32804"/>
                  </a:lnTo>
                  <a:lnTo>
                    <a:pt x="32334" y="36156"/>
                  </a:lnTo>
                  <a:lnTo>
                    <a:pt x="42951" y="36182"/>
                  </a:lnTo>
                  <a:lnTo>
                    <a:pt x="47294" y="32867"/>
                  </a:lnTo>
                  <a:lnTo>
                    <a:pt x="47320" y="24676"/>
                  </a:lnTo>
                  <a:close/>
                </a:path>
                <a:path w="47625" h="185420">
                  <a:moveTo>
                    <a:pt x="47383" y="3390"/>
                  </a:moveTo>
                  <a:lnTo>
                    <a:pt x="43053" y="38"/>
                  </a:lnTo>
                  <a:lnTo>
                    <a:pt x="37744" y="12"/>
                  </a:lnTo>
                  <a:lnTo>
                    <a:pt x="32435" y="0"/>
                  </a:lnTo>
                  <a:lnTo>
                    <a:pt x="28092" y="3340"/>
                  </a:lnTo>
                  <a:lnTo>
                    <a:pt x="28054" y="11531"/>
                  </a:lnTo>
                  <a:lnTo>
                    <a:pt x="32397" y="14884"/>
                  </a:lnTo>
                  <a:lnTo>
                    <a:pt x="43002" y="14922"/>
                  </a:lnTo>
                  <a:lnTo>
                    <a:pt x="47358" y="11582"/>
                  </a:lnTo>
                  <a:lnTo>
                    <a:pt x="47383" y="3390"/>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0" name="object 120"/>
            <p:cNvSpPr/>
            <p:nvPr/>
          </p:nvSpPr>
          <p:spPr>
            <a:xfrm>
              <a:off x="1955039" y="688708"/>
              <a:ext cx="19685" cy="15240"/>
            </a:xfrm>
            <a:custGeom>
              <a:avLst/>
              <a:gdLst/>
              <a:ahLst/>
              <a:cxnLst/>
              <a:rect l="l" t="t" r="r" b="b"/>
              <a:pathLst>
                <a:path w="19685" h="15240">
                  <a:moveTo>
                    <a:pt x="14998" y="12"/>
                  </a:moveTo>
                  <a:lnTo>
                    <a:pt x="9690" y="12"/>
                  </a:lnTo>
                  <a:lnTo>
                    <a:pt x="4381" y="0"/>
                  </a:lnTo>
                  <a:lnTo>
                    <a:pt x="25" y="3327"/>
                  </a:lnTo>
                  <a:lnTo>
                    <a:pt x="0" y="11518"/>
                  </a:lnTo>
                  <a:lnTo>
                    <a:pt x="4343" y="14871"/>
                  </a:lnTo>
                  <a:lnTo>
                    <a:pt x="14960" y="14909"/>
                  </a:lnTo>
                  <a:lnTo>
                    <a:pt x="19304" y="11569"/>
                  </a:lnTo>
                  <a:lnTo>
                    <a:pt x="19329" y="3390"/>
                  </a:lnTo>
                  <a:lnTo>
                    <a:pt x="14998" y="12"/>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1" name="object 121"/>
            <p:cNvSpPr/>
            <p:nvPr/>
          </p:nvSpPr>
          <p:spPr>
            <a:xfrm>
              <a:off x="1569123" y="453643"/>
              <a:ext cx="405765" cy="356235"/>
            </a:xfrm>
            <a:custGeom>
              <a:avLst/>
              <a:gdLst/>
              <a:ahLst/>
              <a:cxnLst/>
              <a:rect l="l" t="t" r="r" b="b"/>
              <a:pathLst>
                <a:path w="405764" h="356234">
                  <a:moveTo>
                    <a:pt x="19316" y="173545"/>
                  </a:moveTo>
                  <a:lnTo>
                    <a:pt x="14998" y="170180"/>
                  </a:lnTo>
                  <a:lnTo>
                    <a:pt x="9677" y="170167"/>
                  </a:lnTo>
                  <a:lnTo>
                    <a:pt x="4356" y="170154"/>
                  </a:lnTo>
                  <a:lnTo>
                    <a:pt x="12" y="173482"/>
                  </a:lnTo>
                  <a:lnTo>
                    <a:pt x="0" y="181673"/>
                  </a:lnTo>
                  <a:lnTo>
                    <a:pt x="4318" y="185039"/>
                  </a:lnTo>
                  <a:lnTo>
                    <a:pt x="14947" y="185064"/>
                  </a:lnTo>
                  <a:lnTo>
                    <a:pt x="19316" y="181737"/>
                  </a:lnTo>
                  <a:lnTo>
                    <a:pt x="19316" y="173545"/>
                  </a:lnTo>
                  <a:close/>
                </a:path>
                <a:path w="405764" h="356234">
                  <a:moveTo>
                    <a:pt x="19392" y="152285"/>
                  </a:moveTo>
                  <a:lnTo>
                    <a:pt x="15062" y="148907"/>
                  </a:lnTo>
                  <a:lnTo>
                    <a:pt x="9740" y="148894"/>
                  </a:lnTo>
                  <a:lnTo>
                    <a:pt x="4432" y="148882"/>
                  </a:lnTo>
                  <a:lnTo>
                    <a:pt x="88" y="152222"/>
                  </a:lnTo>
                  <a:lnTo>
                    <a:pt x="50" y="160413"/>
                  </a:lnTo>
                  <a:lnTo>
                    <a:pt x="4381" y="163766"/>
                  </a:lnTo>
                  <a:lnTo>
                    <a:pt x="15011" y="163791"/>
                  </a:lnTo>
                  <a:lnTo>
                    <a:pt x="19367" y="160464"/>
                  </a:lnTo>
                  <a:lnTo>
                    <a:pt x="19392" y="152285"/>
                  </a:lnTo>
                  <a:close/>
                </a:path>
                <a:path w="405764" h="356234">
                  <a:moveTo>
                    <a:pt x="19431" y="131000"/>
                  </a:moveTo>
                  <a:lnTo>
                    <a:pt x="15113" y="127647"/>
                  </a:lnTo>
                  <a:lnTo>
                    <a:pt x="9791" y="127622"/>
                  </a:lnTo>
                  <a:lnTo>
                    <a:pt x="4495" y="127609"/>
                  </a:lnTo>
                  <a:lnTo>
                    <a:pt x="152" y="130949"/>
                  </a:lnTo>
                  <a:lnTo>
                    <a:pt x="114" y="139141"/>
                  </a:lnTo>
                  <a:lnTo>
                    <a:pt x="4445" y="142506"/>
                  </a:lnTo>
                  <a:lnTo>
                    <a:pt x="15062" y="142532"/>
                  </a:lnTo>
                  <a:lnTo>
                    <a:pt x="19418" y="139192"/>
                  </a:lnTo>
                  <a:lnTo>
                    <a:pt x="19431" y="131000"/>
                  </a:lnTo>
                  <a:close/>
                </a:path>
                <a:path w="405764" h="356234">
                  <a:moveTo>
                    <a:pt x="19507" y="109740"/>
                  </a:moveTo>
                  <a:lnTo>
                    <a:pt x="15189" y="106375"/>
                  </a:lnTo>
                  <a:lnTo>
                    <a:pt x="9867" y="106362"/>
                  </a:lnTo>
                  <a:lnTo>
                    <a:pt x="4559" y="106349"/>
                  </a:lnTo>
                  <a:lnTo>
                    <a:pt x="215" y="109677"/>
                  </a:lnTo>
                  <a:lnTo>
                    <a:pt x="190" y="117868"/>
                  </a:lnTo>
                  <a:lnTo>
                    <a:pt x="4521" y="121221"/>
                  </a:lnTo>
                  <a:lnTo>
                    <a:pt x="15138" y="121259"/>
                  </a:lnTo>
                  <a:lnTo>
                    <a:pt x="19481" y="117932"/>
                  </a:lnTo>
                  <a:lnTo>
                    <a:pt x="19507" y="109740"/>
                  </a:lnTo>
                  <a:close/>
                </a:path>
                <a:path w="405764" h="356234">
                  <a:moveTo>
                    <a:pt x="19570" y="88468"/>
                  </a:moveTo>
                  <a:lnTo>
                    <a:pt x="15227" y="85102"/>
                  </a:lnTo>
                  <a:lnTo>
                    <a:pt x="9931" y="85090"/>
                  </a:lnTo>
                  <a:lnTo>
                    <a:pt x="4610" y="85077"/>
                  </a:lnTo>
                  <a:lnTo>
                    <a:pt x="266" y="88404"/>
                  </a:lnTo>
                  <a:lnTo>
                    <a:pt x="241" y="96596"/>
                  </a:lnTo>
                  <a:lnTo>
                    <a:pt x="4572" y="99949"/>
                  </a:lnTo>
                  <a:lnTo>
                    <a:pt x="15176" y="99987"/>
                  </a:lnTo>
                  <a:lnTo>
                    <a:pt x="19519" y="96659"/>
                  </a:lnTo>
                  <a:lnTo>
                    <a:pt x="19570" y="88468"/>
                  </a:lnTo>
                  <a:close/>
                </a:path>
                <a:path w="405764" h="356234">
                  <a:moveTo>
                    <a:pt x="19621" y="67208"/>
                  </a:moveTo>
                  <a:lnTo>
                    <a:pt x="15278" y="63855"/>
                  </a:lnTo>
                  <a:lnTo>
                    <a:pt x="9982" y="63830"/>
                  </a:lnTo>
                  <a:lnTo>
                    <a:pt x="4673" y="63817"/>
                  </a:lnTo>
                  <a:lnTo>
                    <a:pt x="317" y="67157"/>
                  </a:lnTo>
                  <a:lnTo>
                    <a:pt x="292" y="75336"/>
                  </a:lnTo>
                  <a:lnTo>
                    <a:pt x="4635" y="78701"/>
                  </a:lnTo>
                  <a:lnTo>
                    <a:pt x="15252" y="78727"/>
                  </a:lnTo>
                  <a:lnTo>
                    <a:pt x="19596" y="75387"/>
                  </a:lnTo>
                  <a:lnTo>
                    <a:pt x="19621" y="67208"/>
                  </a:lnTo>
                  <a:close/>
                </a:path>
                <a:path w="405764" h="356234">
                  <a:moveTo>
                    <a:pt x="19697" y="45935"/>
                  </a:moveTo>
                  <a:lnTo>
                    <a:pt x="15354" y="42570"/>
                  </a:lnTo>
                  <a:lnTo>
                    <a:pt x="10033" y="42557"/>
                  </a:lnTo>
                  <a:lnTo>
                    <a:pt x="4737" y="42545"/>
                  </a:lnTo>
                  <a:lnTo>
                    <a:pt x="393" y="45872"/>
                  </a:lnTo>
                  <a:lnTo>
                    <a:pt x="368" y="54051"/>
                  </a:lnTo>
                  <a:lnTo>
                    <a:pt x="4686" y="57416"/>
                  </a:lnTo>
                  <a:lnTo>
                    <a:pt x="15303" y="57454"/>
                  </a:lnTo>
                  <a:lnTo>
                    <a:pt x="19646" y="54114"/>
                  </a:lnTo>
                  <a:lnTo>
                    <a:pt x="19697" y="45935"/>
                  </a:lnTo>
                  <a:close/>
                </a:path>
                <a:path w="405764" h="356234">
                  <a:moveTo>
                    <a:pt x="19748" y="24650"/>
                  </a:moveTo>
                  <a:lnTo>
                    <a:pt x="15417" y="21285"/>
                  </a:lnTo>
                  <a:lnTo>
                    <a:pt x="10096" y="21285"/>
                  </a:lnTo>
                  <a:lnTo>
                    <a:pt x="4800" y="21272"/>
                  </a:lnTo>
                  <a:lnTo>
                    <a:pt x="444" y="24599"/>
                  </a:lnTo>
                  <a:lnTo>
                    <a:pt x="419" y="32791"/>
                  </a:lnTo>
                  <a:lnTo>
                    <a:pt x="4749" y="36144"/>
                  </a:lnTo>
                  <a:lnTo>
                    <a:pt x="15379" y="36182"/>
                  </a:lnTo>
                  <a:lnTo>
                    <a:pt x="19710" y="32842"/>
                  </a:lnTo>
                  <a:lnTo>
                    <a:pt x="19748" y="24650"/>
                  </a:lnTo>
                  <a:close/>
                </a:path>
                <a:path w="405764" h="356234">
                  <a:moveTo>
                    <a:pt x="19799" y="3390"/>
                  </a:moveTo>
                  <a:lnTo>
                    <a:pt x="15481" y="12"/>
                  </a:lnTo>
                  <a:lnTo>
                    <a:pt x="10160" y="0"/>
                  </a:lnTo>
                  <a:lnTo>
                    <a:pt x="4864" y="0"/>
                  </a:lnTo>
                  <a:lnTo>
                    <a:pt x="495" y="3340"/>
                  </a:lnTo>
                  <a:lnTo>
                    <a:pt x="495" y="11531"/>
                  </a:lnTo>
                  <a:lnTo>
                    <a:pt x="4813" y="14884"/>
                  </a:lnTo>
                  <a:lnTo>
                    <a:pt x="15443" y="14909"/>
                  </a:lnTo>
                  <a:lnTo>
                    <a:pt x="19786" y="11582"/>
                  </a:lnTo>
                  <a:lnTo>
                    <a:pt x="19799" y="3390"/>
                  </a:lnTo>
                  <a:close/>
                </a:path>
                <a:path w="405764" h="356234">
                  <a:moveTo>
                    <a:pt x="46964" y="152349"/>
                  </a:moveTo>
                  <a:lnTo>
                    <a:pt x="42646" y="148983"/>
                  </a:lnTo>
                  <a:lnTo>
                    <a:pt x="37338" y="148971"/>
                  </a:lnTo>
                  <a:lnTo>
                    <a:pt x="32004" y="148958"/>
                  </a:lnTo>
                  <a:lnTo>
                    <a:pt x="27647" y="152311"/>
                  </a:lnTo>
                  <a:lnTo>
                    <a:pt x="27635" y="160477"/>
                  </a:lnTo>
                  <a:lnTo>
                    <a:pt x="31965" y="163830"/>
                  </a:lnTo>
                  <a:lnTo>
                    <a:pt x="42595" y="163868"/>
                  </a:lnTo>
                  <a:lnTo>
                    <a:pt x="46964" y="160540"/>
                  </a:lnTo>
                  <a:lnTo>
                    <a:pt x="46964" y="152349"/>
                  </a:lnTo>
                  <a:close/>
                </a:path>
                <a:path w="405764" h="356234">
                  <a:moveTo>
                    <a:pt x="47040" y="131089"/>
                  </a:moveTo>
                  <a:lnTo>
                    <a:pt x="42697" y="127723"/>
                  </a:lnTo>
                  <a:lnTo>
                    <a:pt x="37388" y="127698"/>
                  </a:lnTo>
                  <a:lnTo>
                    <a:pt x="32080" y="127685"/>
                  </a:lnTo>
                  <a:lnTo>
                    <a:pt x="27724" y="131025"/>
                  </a:lnTo>
                  <a:lnTo>
                    <a:pt x="27698" y="139217"/>
                  </a:lnTo>
                  <a:lnTo>
                    <a:pt x="32029" y="142582"/>
                  </a:lnTo>
                  <a:lnTo>
                    <a:pt x="42646" y="142621"/>
                  </a:lnTo>
                  <a:lnTo>
                    <a:pt x="47015" y="139268"/>
                  </a:lnTo>
                  <a:lnTo>
                    <a:pt x="47040" y="131089"/>
                  </a:lnTo>
                  <a:close/>
                </a:path>
                <a:path w="405764" h="356234">
                  <a:moveTo>
                    <a:pt x="47091" y="109816"/>
                  </a:moveTo>
                  <a:lnTo>
                    <a:pt x="42748" y="106451"/>
                  </a:lnTo>
                  <a:lnTo>
                    <a:pt x="37439" y="106438"/>
                  </a:lnTo>
                  <a:lnTo>
                    <a:pt x="32143" y="106426"/>
                  </a:lnTo>
                  <a:lnTo>
                    <a:pt x="27787" y="109753"/>
                  </a:lnTo>
                  <a:lnTo>
                    <a:pt x="27749" y="117944"/>
                  </a:lnTo>
                  <a:lnTo>
                    <a:pt x="32092" y="121310"/>
                  </a:lnTo>
                  <a:lnTo>
                    <a:pt x="42697" y="121335"/>
                  </a:lnTo>
                  <a:lnTo>
                    <a:pt x="47066" y="118008"/>
                  </a:lnTo>
                  <a:lnTo>
                    <a:pt x="47091" y="109816"/>
                  </a:lnTo>
                  <a:close/>
                </a:path>
                <a:path w="405764" h="356234">
                  <a:moveTo>
                    <a:pt x="47155" y="88531"/>
                  </a:moveTo>
                  <a:lnTo>
                    <a:pt x="42811" y="85178"/>
                  </a:lnTo>
                  <a:lnTo>
                    <a:pt x="37503" y="85166"/>
                  </a:lnTo>
                  <a:lnTo>
                    <a:pt x="32194" y="85153"/>
                  </a:lnTo>
                  <a:lnTo>
                    <a:pt x="27838" y="88480"/>
                  </a:lnTo>
                  <a:lnTo>
                    <a:pt x="27813" y="96672"/>
                  </a:lnTo>
                  <a:lnTo>
                    <a:pt x="32156" y="100037"/>
                  </a:lnTo>
                  <a:lnTo>
                    <a:pt x="42760" y="100063"/>
                  </a:lnTo>
                  <a:lnTo>
                    <a:pt x="47117" y="96723"/>
                  </a:lnTo>
                  <a:lnTo>
                    <a:pt x="47155" y="88531"/>
                  </a:lnTo>
                  <a:close/>
                </a:path>
                <a:path w="405764" h="356234">
                  <a:moveTo>
                    <a:pt x="47205" y="67284"/>
                  </a:moveTo>
                  <a:lnTo>
                    <a:pt x="42862" y="63919"/>
                  </a:lnTo>
                  <a:lnTo>
                    <a:pt x="37553" y="63906"/>
                  </a:lnTo>
                  <a:lnTo>
                    <a:pt x="32258" y="63893"/>
                  </a:lnTo>
                  <a:lnTo>
                    <a:pt x="27889" y="67221"/>
                  </a:lnTo>
                  <a:lnTo>
                    <a:pt x="27863" y="75412"/>
                  </a:lnTo>
                  <a:lnTo>
                    <a:pt x="32207" y="78765"/>
                  </a:lnTo>
                  <a:lnTo>
                    <a:pt x="42837" y="78803"/>
                  </a:lnTo>
                  <a:lnTo>
                    <a:pt x="47180" y="75463"/>
                  </a:lnTo>
                  <a:lnTo>
                    <a:pt x="47205" y="67284"/>
                  </a:lnTo>
                  <a:close/>
                </a:path>
                <a:path w="405764" h="356234">
                  <a:moveTo>
                    <a:pt x="47282" y="46012"/>
                  </a:moveTo>
                  <a:lnTo>
                    <a:pt x="42938" y="42659"/>
                  </a:lnTo>
                  <a:lnTo>
                    <a:pt x="37617" y="42646"/>
                  </a:lnTo>
                  <a:lnTo>
                    <a:pt x="32321" y="42633"/>
                  </a:lnTo>
                  <a:lnTo>
                    <a:pt x="27965" y="45961"/>
                  </a:lnTo>
                  <a:lnTo>
                    <a:pt x="27940" y="54140"/>
                  </a:lnTo>
                  <a:lnTo>
                    <a:pt x="32270" y="57505"/>
                  </a:lnTo>
                  <a:lnTo>
                    <a:pt x="42887" y="57543"/>
                  </a:lnTo>
                  <a:lnTo>
                    <a:pt x="47231" y="54203"/>
                  </a:lnTo>
                  <a:lnTo>
                    <a:pt x="47282" y="46012"/>
                  </a:lnTo>
                  <a:close/>
                </a:path>
                <a:path w="405764" h="356234">
                  <a:moveTo>
                    <a:pt x="47332" y="24739"/>
                  </a:moveTo>
                  <a:lnTo>
                    <a:pt x="42989" y="21374"/>
                  </a:lnTo>
                  <a:lnTo>
                    <a:pt x="37680" y="21361"/>
                  </a:lnTo>
                  <a:lnTo>
                    <a:pt x="32385" y="21348"/>
                  </a:lnTo>
                  <a:lnTo>
                    <a:pt x="28016" y="24676"/>
                  </a:lnTo>
                  <a:lnTo>
                    <a:pt x="27990" y="32867"/>
                  </a:lnTo>
                  <a:lnTo>
                    <a:pt x="32334" y="36233"/>
                  </a:lnTo>
                  <a:lnTo>
                    <a:pt x="42964" y="36258"/>
                  </a:lnTo>
                  <a:lnTo>
                    <a:pt x="47307" y="32931"/>
                  </a:lnTo>
                  <a:lnTo>
                    <a:pt x="47332" y="24739"/>
                  </a:lnTo>
                  <a:close/>
                </a:path>
                <a:path w="405764" h="356234">
                  <a:moveTo>
                    <a:pt x="47383" y="3479"/>
                  </a:moveTo>
                  <a:lnTo>
                    <a:pt x="43053" y="101"/>
                  </a:lnTo>
                  <a:lnTo>
                    <a:pt x="37744" y="88"/>
                  </a:lnTo>
                  <a:lnTo>
                    <a:pt x="32448" y="76"/>
                  </a:lnTo>
                  <a:lnTo>
                    <a:pt x="28079" y="3429"/>
                  </a:lnTo>
                  <a:lnTo>
                    <a:pt x="28067" y="11620"/>
                  </a:lnTo>
                  <a:lnTo>
                    <a:pt x="32397" y="14973"/>
                  </a:lnTo>
                  <a:lnTo>
                    <a:pt x="43014" y="14998"/>
                  </a:lnTo>
                  <a:lnTo>
                    <a:pt x="47358" y="11671"/>
                  </a:lnTo>
                  <a:lnTo>
                    <a:pt x="47383" y="3479"/>
                  </a:lnTo>
                  <a:close/>
                </a:path>
                <a:path w="405764" h="356234">
                  <a:moveTo>
                    <a:pt x="74599" y="131165"/>
                  </a:moveTo>
                  <a:lnTo>
                    <a:pt x="70269" y="127800"/>
                  </a:lnTo>
                  <a:lnTo>
                    <a:pt x="64960" y="127787"/>
                  </a:lnTo>
                  <a:lnTo>
                    <a:pt x="59639" y="127774"/>
                  </a:lnTo>
                  <a:lnTo>
                    <a:pt x="55283" y="131102"/>
                  </a:lnTo>
                  <a:lnTo>
                    <a:pt x="55270" y="139293"/>
                  </a:lnTo>
                  <a:lnTo>
                    <a:pt x="59601" y="142659"/>
                  </a:lnTo>
                  <a:lnTo>
                    <a:pt x="70218" y="142697"/>
                  </a:lnTo>
                  <a:lnTo>
                    <a:pt x="74574" y="139357"/>
                  </a:lnTo>
                  <a:lnTo>
                    <a:pt x="74599" y="131165"/>
                  </a:lnTo>
                  <a:close/>
                </a:path>
                <a:path w="405764" h="356234">
                  <a:moveTo>
                    <a:pt x="74650" y="109880"/>
                  </a:moveTo>
                  <a:lnTo>
                    <a:pt x="70332" y="106527"/>
                  </a:lnTo>
                  <a:lnTo>
                    <a:pt x="65036" y="106514"/>
                  </a:lnTo>
                  <a:lnTo>
                    <a:pt x="59702" y="106502"/>
                  </a:lnTo>
                  <a:lnTo>
                    <a:pt x="55346" y="109829"/>
                  </a:lnTo>
                  <a:lnTo>
                    <a:pt x="55321" y="118021"/>
                  </a:lnTo>
                  <a:lnTo>
                    <a:pt x="59664" y="121386"/>
                  </a:lnTo>
                  <a:lnTo>
                    <a:pt x="70281" y="121412"/>
                  </a:lnTo>
                  <a:lnTo>
                    <a:pt x="74637" y="118084"/>
                  </a:lnTo>
                  <a:lnTo>
                    <a:pt x="74650" y="109880"/>
                  </a:lnTo>
                  <a:close/>
                </a:path>
                <a:path w="405764" h="356234">
                  <a:moveTo>
                    <a:pt x="74714" y="88620"/>
                  </a:moveTo>
                  <a:lnTo>
                    <a:pt x="70396" y="85267"/>
                  </a:lnTo>
                  <a:lnTo>
                    <a:pt x="65087" y="85255"/>
                  </a:lnTo>
                  <a:lnTo>
                    <a:pt x="59766" y="85242"/>
                  </a:lnTo>
                  <a:lnTo>
                    <a:pt x="55410" y="88569"/>
                  </a:lnTo>
                  <a:lnTo>
                    <a:pt x="55384" y="96761"/>
                  </a:lnTo>
                  <a:lnTo>
                    <a:pt x="59728" y="100114"/>
                  </a:lnTo>
                  <a:lnTo>
                    <a:pt x="70332" y="100139"/>
                  </a:lnTo>
                  <a:lnTo>
                    <a:pt x="74688" y="96812"/>
                  </a:lnTo>
                  <a:lnTo>
                    <a:pt x="74714" y="88620"/>
                  </a:lnTo>
                  <a:close/>
                </a:path>
                <a:path w="405764" h="356234">
                  <a:moveTo>
                    <a:pt x="74790" y="67348"/>
                  </a:moveTo>
                  <a:lnTo>
                    <a:pt x="70446" y="63995"/>
                  </a:lnTo>
                  <a:lnTo>
                    <a:pt x="65138" y="63982"/>
                  </a:lnTo>
                  <a:lnTo>
                    <a:pt x="59842" y="63957"/>
                  </a:lnTo>
                  <a:lnTo>
                    <a:pt x="55486" y="67297"/>
                  </a:lnTo>
                  <a:lnTo>
                    <a:pt x="55435" y="75488"/>
                  </a:lnTo>
                  <a:lnTo>
                    <a:pt x="59791" y="78854"/>
                  </a:lnTo>
                  <a:lnTo>
                    <a:pt x="70396" y="78879"/>
                  </a:lnTo>
                  <a:lnTo>
                    <a:pt x="74752" y="75539"/>
                  </a:lnTo>
                  <a:lnTo>
                    <a:pt x="74790" y="67348"/>
                  </a:lnTo>
                  <a:close/>
                </a:path>
                <a:path w="405764" h="356234">
                  <a:moveTo>
                    <a:pt x="74841" y="46088"/>
                  </a:moveTo>
                  <a:lnTo>
                    <a:pt x="70497" y="42722"/>
                  </a:lnTo>
                  <a:lnTo>
                    <a:pt x="65201" y="42710"/>
                  </a:lnTo>
                  <a:lnTo>
                    <a:pt x="59905" y="42697"/>
                  </a:lnTo>
                  <a:lnTo>
                    <a:pt x="55537" y="46024"/>
                  </a:lnTo>
                  <a:lnTo>
                    <a:pt x="55511" y="54203"/>
                  </a:lnTo>
                  <a:lnTo>
                    <a:pt x="59855" y="57581"/>
                  </a:lnTo>
                  <a:lnTo>
                    <a:pt x="70472" y="57607"/>
                  </a:lnTo>
                  <a:lnTo>
                    <a:pt x="74815" y="54267"/>
                  </a:lnTo>
                  <a:lnTo>
                    <a:pt x="74841" y="46088"/>
                  </a:lnTo>
                  <a:close/>
                </a:path>
                <a:path w="405764" h="356234">
                  <a:moveTo>
                    <a:pt x="74917" y="24828"/>
                  </a:moveTo>
                  <a:lnTo>
                    <a:pt x="70573" y="21463"/>
                  </a:lnTo>
                  <a:lnTo>
                    <a:pt x="65265" y="21450"/>
                  </a:lnTo>
                  <a:lnTo>
                    <a:pt x="59969" y="21437"/>
                  </a:lnTo>
                  <a:lnTo>
                    <a:pt x="55613" y="24765"/>
                  </a:lnTo>
                  <a:lnTo>
                    <a:pt x="55587" y="32956"/>
                  </a:lnTo>
                  <a:lnTo>
                    <a:pt x="59918" y="36309"/>
                  </a:lnTo>
                  <a:lnTo>
                    <a:pt x="70523" y="36347"/>
                  </a:lnTo>
                  <a:lnTo>
                    <a:pt x="74891" y="33007"/>
                  </a:lnTo>
                  <a:lnTo>
                    <a:pt x="74917" y="24828"/>
                  </a:lnTo>
                  <a:close/>
                </a:path>
                <a:path w="405764" h="356234">
                  <a:moveTo>
                    <a:pt x="74968" y="3556"/>
                  </a:moveTo>
                  <a:lnTo>
                    <a:pt x="70624" y="177"/>
                  </a:lnTo>
                  <a:lnTo>
                    <a:pt x="65316" y="165"/>
                  </a:lnTo>
                  <a:lnTo>
                    <a:pt x="60020" y="139"/>
                  </a:lnTo>
                  <a:lnTo>
                    <a:pt x="55651" y="3505"/>
                  </a:lnTo>
                  <a:lnTo>
                    <a:pt x="55626" y="11696"/>
                  </a:lnTo>
                  <a:lnTo>
                    <a:pt x="59969" y="15036"/>
                  </a:lnTo>
                  <a:lnTo>
                    <a:pt x="70573" y="15074"/>
                  </a:lnTo>
                  <a:lnTo>
                    <a:pt x="74942" y="11747"/>
                  </a:lnTo>
                  <a:lnTo>
                    <a:pt x="74968" y="3556"/>
                  </a:lnTo>
                  <a:close/>
                </a:path>
                <a:path w="405764" h="356234">
                  <a:moveTo>
                    <a:pt x="102171" y="131241"/>
                  </a:moveTo>
                  <a:lnTo>
                    <a:pt x="97853" y="127876"/>
                  </a:lnTo>
                  <a:lnTo>
                    <a:pt x="92532" y="127863"/>
                  </a:lnTo>
                  <a:lnTo>
                    <a:pt x="87210" y="127838"/>
                  </a:lnTo>
                  <a:lnTo>
                    <a:pt x="82867" y="131178"/>
                  </a:lnTo>
                  <a:lnTo>
                    <a:pt x="82842" y="139369"/>
                  </a:lnTo>
                  <a:lnTo>
                    <a:pt x="87185" y="142735"/>
                  </a:lnTo>
                  <a:lnTo>
                    <a:pt x="97802" y="142773"/>
                  </a:lnTo>
                  <a:lnTo>
                    <a:pt x="102158" y="139420"/>
                  </a:lnTo>
                  <a:lnTo>
                    <a:pt x="102171" y="131241"/>
                  </a:lnTo>
                  <a:close/>
                </a:path>
                <a:path w="405764" h="356234">
                  <a:moveTo>
                    <a:pt x="102235" y="109969"/>
                  </a:moveTo>
                  <a:lnTo>
                    <a:pt x="97917" y="106616"/>
                  </a:lnTo>
                  <a:lnTo>
                    <a:pt x="92595" y="106603"/>
                  </a:lnTo>
                  <a:lnTo>
                    <a:pt x="87287" y="106578"/>
                  </a:lnTo>
                  <a:lnTo>
                    <a:pt x="82931" y="109918"/>
                  </a:lnTo>
                  <a:lnTo>
                    <a:pt x="82905" y="118110"/>
                  </a:lnTo>
                  <a:lnTo>
                    <a:pt x="87236" y="121475"/>
                  </a:lnTo>
                  <a:lnTo>
                    <a:pt x="97866" y="121500"/>
                  </a:lnTo>
                  <a:lnTo>
                    <a:pt x="102209" y="118160"/>
                  </a:lnTo>
                  <a:lnTo>
                    <a:pt x="102235" y="109969"/>
                  </a:lnTo>
                  <a:close/>
                </a:path>
                <a:path w="405764" h="356234">
                  <a:moveTo>
                    <a:pt x="102311" y="88696"/>
                  </a:moveTo>
                  <a:lnTo>
                    <a:pt x="97980" y="85344"/>
                  </a:lnTo>
                  <a:lnTo>
                    <a:pt x="92671" y="85331"/>
                  </a:lnTo>
                  <a:lnTo>
                    <a:pt x="87350" y="85318"/>
                  </a:lnTo>
                  <a:lnTo>
                    <a:pt x="82981" y="88646"/>
                  </a:lnTo>
                  <a:lnTo>
                    <a:pt x="82956" y="96824"/>
                  </a:lnTo>
                  <a:lnTo>
                    <a:pt x="87299" y="100190"/>
                  </a:lnTo>
                  <a:lnTo>
                    <a:pt x="97929" y="100215"/>
                  </a:lnTo>
                  <a:lnTo>
                    <a:pt x="102273" y="96888"/>
                  </a:lnTo>
                  <a:lnTo>
                    <a:pt x="102311" y="88696"/>
                  </a:lnTo>
                  <a:close/>
                </a:path>
                <a:path w="405764" h="356234">
                  <a:moveTo>
                    <a:pt x="102362" y="67437"/>
                  </a:moveTo>
                  <a:lnTo>
                    <a:pt x="98031" y="64071"/>
                  </a:lnTo>
                  <a:lnTo>
                    <a:pt x="92722" y="64058"/>
                  </a:lnTo>
                  <a:lnTo>
                    <a:pt x="87401" y="64046"/>
                  </a:lnTo>
                  <a:lnTo>
                    <a:pt x="83058" y="67373"/>
                  </a:lnTo>
                  <a:lnTo>
                    <a:pt x="83032" y="75565"/>
                  </a:lnTo>
                  <a:lnTo>
                    <a:pt x="87363" y="78930"/>
                  </a:lnTo>
                  <a:lnTo>
                    <a:pt x="97993" y="78955"/>
                  </a:lnTo>
                  <a:lnTo>
                    <a:pt x="102336" y="75628"/>
                  </a:lnTo>
                  <a:lnTo>
                    <a:pt x="102362" y="67437"/>
                  </a:lnTo>
                  <a:close/>
                </a:path>
                <a:path w="405764" h="356234">
                  <a:moveTo>
                    <a:pt x="102438" y="46164"/>
                  </a:moveTo>
                  <a:lnTo>
                    <a:pt x="98094" y="42811"/>
                  </a:lnTo>
                  <a:lnTo>
                    <a:pt x="92773" y="42799"/>
                  </a:lnTo>
                  <a:lnTo>
                    <a:pt x="87477" y="42786"/>
                  </a:lnTo>
                  <a:lnTo>
                    <a:pt x="83134" y="46113"/>
                  </a:lnTo>
                  <a:lnTo>
                    <a:pt x="83083" y="54292"/>
                  </a:lnTo>
                  <a:lnTo>
                    <a:pt x="87426" y="57670"/>
                  </a:lnTo>
                  <a:lnTo>
                    <a:pt x="98056" y="57696"/>
                  </a:lnTo>
                  <a:lnTo>
                    <a:pt x="102400" y="54356"/>
                  </a:lnTo>
                  <a:lnTo>
                    <a:pt x="102438" y="46164"/>
                  </a:lnTo>
                  <a:close/>
                </a:path>
                <a:path w="405764" h="356234">
                  <a:moveTo>
                    <a:pt x="102501" y="24904"/>
                  </a:moveTo>
                  <a:lnTo>
                    <a:pt x="98158" y="21539"/>
                  </a:lnTo>
                  <a:lnTo>
                    <a:pt x="92837" y="21526"/>
                  </a:lnTo>
                  <a:lnTo>
                    <a:pt x="87541" y="21513"/>
                  </a:lnTo>
                  <a:lnTo>
                    <a:pt x="83185" y="24853"/>
                  </a:lnTo>
                  <a:lnTo>
                    <a:pt x="83159" y="33032"/>
                  </a:lnTo>
                  <a:lnTo>
                    <a:pt x="87490" y="36385"/>
                  </a:lnTo>
                  <a:lnTo>
                    <a:pt x="98107" y="36423"/>
                  </a:lnTo>
                  <a:lnTo>
                    <a:pt x="102463" y="33083"/>
                  </a:lnTo>
                  <a:lnTo>
                    <a:pt x="102501" y="24904"/>
                  </a:lnTo>
                  <a:close/>
                </a:path>
                <a:path w="405764" h="356234">
                  <a:moveTo>
                    <a:pt x="102552" y="3632"/>
                  </a:moveTo>
                  <a:lnTo>
                    <a:pt x="98234" y="254"/>
                  </a:lnTo>
                  <a:lnTo>
                    <a:pt x="92900" y="241"/>
                  </a:lnTo>
                  <a:lnTo>
                    <a:pt x="87604" y="228"/>
                  </a:lnTo>
                  <a:lnTo>
                    <a:pt x="83235" y="3568"/>
                  </a:lnTo>
                  <a:lnTo>
                    <a:pt x="83223" y="11772"/>
                  </a:lnTo>
                  <a:lnTo>
                    <a:pt x="87553" y="15113"/>
                  </a:lnTo>
                  <a:lnTo>
                    <a:pt x="98183" y="15138"/>
                  </a:lnTo>
                  <a:lnTo>
                    <a:pt x="102539" y="11823"/>
                  </a:lnTo>
                  <a:lnTo>
                    <a:pt x="102552" y="3632"/>
                  </a:lnTo>
                  <a:close/>
                </a:path>
                <a:path w="405764" h="356234">
                  <a:moveTo>
                    <a:pt x="129755" y="131318"/>
                  </a:moveTo>
                  <a:lnTo>
                    <a:pt x="125425" y="127952"/>
                  </a:lnTo>
                  <a:lnTo>
                    <a:pt x="120103" y="127939"/>
                  </a:lnTo>
                  <a:lnTo>
                    <a:pt x="114795" y="127914"/>
                  </a:lnTo>
                  <a:lnTo>
                    <a:pt x="110451" y="131254"/>
                  </a:lnTo>
                  <a:lnTo>
                    <a:pt x="110426" y="139446"/>
                  </a:lnTo>
                  <a:lnTo>
                    <a:pt x="114744" y="142811"/>
                  </a:lnTo>
                  <a:lnTo>
                    <a:pt x="125387" y="142836"/>
                  </a:lnTo>
                  <a:lnTo>
                    <a:pt x="129730" y="139509"/>
                  </a:lnTo>
                  <a:lnTo>
                    <a:pt x="129755" y="131318"/>
                  </a:lnTo>
                  <a:close/>
                </a:path>
                <a:path w="405764" h="356234">
                  <a:moveTo>
                    <a:pt x="129819" y="110058"/>
                  </a:moveTo>
                  <a:lnTo>
                    <a:pt x="125488" y="106680"/>
                  </a:lnTo>
                  <a:lnTo>
                    <a:pt x="120180" y="106680"/>
                  </a:lnTo>
                  <a:lnTo>
                    <a:pt x="114846" y="106667"/>
                  </a:lnTo>
                  <a:lnTo>
                    <a:pt x="110502" y="109994"/>
                  </a:lnTo>
                  <a:lnTo>
                    <a:pt x="110477" y="118186"/>
                  </a:lnTo>
                  <a:lnTo>
                    <a:pt x="114820" y="121539"/>
                  </a:lnTo>
                  <a:lnTo>
                    <a:pt x="125437" y="121564"/>
                  </a:lnTo>
                  <a:lnTo>
                    <a:pt x="129794" y="118237"/>
                  </a:lnTo>
                  <a:lnTo>
                    <a:pt x="129819" y="110058"/>
                  </a:lnTo>
                  <a:close/>
                </a:path>
                <a:path w="405764" h="356234">
                  <a:moveTo>
                    <a:pt x="129882" y="88785"/>
                  </a:moveTo>
                  <a:lnTo>
                    <a:pt x="125552" y="85420"/>
                  </a:lnTo>
                  <a:lnTo>
                    <a:pt x="120230" y="85407"/>
                  </a:lnTo>
                  <a:lnTo>
                    <a:pt x="114922" y="85394"/>
                  </a:lnTo>
                  <a:lnTo>
                    <a:pt x="110578" y="88722"/>
                  </a:lnTo>
                  <a:lnTo>
                    <a:pt x="110553" y="96913"/>
                  </a:lnTo>
                  <a:lnTo>
                    <a:pt x="114871" y="100279"/>
                  </a:lnTo>
                  <a:lnTo>
                    <a:pt x="125501" y="100304"/>
                  </a:lnTo>
                  <a:lnTo>
                    <a:pt x="129857" y="96977"/>
                  </a:lnTo>
                  <a:lnTo>
                    <a:pt x="129882" y="88785"/>
                  </a:lnTo>
                  <a:close/>
                </a:path>
                <a:path w="405764" h="356234">
                  <a:moveTo>
                    <a:pt x="129946" y="67513"/>
                  </a:moveTo>
                  <a:lnTo>
                    <a:pt x="125615" y="64147"/>
                  </a:lnTo>
                  <a:lnTo>
                    <a:pt x="120307" y="64135"/>
                  </a:lnTo>
                  <a:lnTo>
                    <a:pt x="114998" y="64122"/>
                  </a:lnTo>
                  <a:lnTo>
                    <a:pt x="110629" y="67449"/>
                  </a:lnTo>
                  <a:lnTo>
                    <a:pt x="110604" y="75641"/>
                  </a:lnTo>
                  <a:lnTo>
                    <a:pt x="114947" y="79006"/>
                  </a:lnTo>
                  <a:lnTo>
                    <a:pt x="125564" y="79032"/>
                  </a:lnTo>
                  <a:lnTo>
                    <a:pt x="129921" y="75692"/>
                  </a:lnTo>
                  <a:lnTo>
                    <a:pt x="129946" y="67513"/>
                  </a:lnTo>
                  <a:close/>
                </a:path>
                <a:path w="405764" h="356234">
                  <a:moveTo>
                    <a:pt x="130009" y="46253"/>
                  </a:moveTo>
                  <a:lnTo>
                    <a:pt x="125679" y="42887"/>
                  </a:lnTo>
                  <a:lnTo>
                    <a:pt x="120357" y="42875"/>
                  </a:lnTo>
                  <a:lnTo>
                    <a:pt x="115036" y="42862"/>
                  </a:lnTo>
                  <a:lnTo>
                    <a:pt x="110705" y="46189"/>
                  </a:lnTo>
                  <a:lnTo>
                    <a:pt x="110680" y="54381"/>
                  </a:lnTo>
                  <a:lnTo>
                    <a:pt x="114998" y="57746"/>
                  </a:lnTo>
                  <a:lnTo>
                    <a:pt x="125641" y="57785"/>
                  </a:lnTo>
                  <a:lnTo>
                    <a:pt x="129984" y="54432"/>
                  </a:lnTo>
                  <a:lnTo>
                    <a:pt x="130009" y="46253"/>
                  </a:lnTo>
                  <a:close/>
                </a:path>
                <a:path w="405764" h="356234">
                  <a:moveTo>
                    <a:pt x="130073" y="24993"/>
                  </a:moveTo>
                  <a:lnTo>
                    <a:pt x="125730" y="21628"/>
                  </a:lnTo>
                  <a:lnTo>
                    <a:pt x="120434" y="21602"/>
                  </a:lnTo>
                  <a:lnTo>
                    <a:pt x="115112" y="21590"/>
                  </a:lnTo>
                  <a:lnTo>
                    <a:pt x="110756" y="24930"/>
                  </a:lnTo>
                  <a:lnTo>
                    <a:pt x="110731" y="33121"/>
                  </a:lnTo>
                  <a:lnTo>
                    <a:pt x="115062" y="36474"/>
                  </a:lnTo>
                  <a:lnTo>
                    <a:pt x="125679" y="36487"/>
                  </a:lnTo>
                  <a:lnTo>
                    <a:pt x="130048" y="33172"/>
                  </a:lnTo>
                  <a:lnTo>
                    <a:pt x="130073" y="24993"/>
                  </a:lnTo>
                  <a:close/>
                </a:path>
                <a:path w="405764" h="356234">
                  <a:moveTo>
                    <a:pt x="130136" y="3708"/>
                  </a:moveTo>
                  <a:lnTo>
                    <a:pt x="125806" y="342"/>
                  </a:lnTo>
                  <a:lnTo>
                    <a:pt x="120484" y="330"/>
                  </a:lnTo>
                  <a:lnTo>
                    <a:pt x="115176" y="317"/>
                  </a:lnTo>
                  <a:lnTo>
                    <a:pt x="110820" y="3657"/>
                  </a:lnTo>
                  <a:lnTo>
                    <a:pt x="110794" y="11849"/>
                  </a:lnTo>
                  <a:lnTo>
                    <a:pt x="115125" y="15201"/>
                  </a:lnTo>
                  <a:lnTo>
                    <a:pt x="125755" y="15227"/>
                  </a:lnTo>
                  <a:lnTo>
                    <a:pt x="130111" y="11899"/>
                  </a:lnTo>
                  <a:lnTo>
                    <a:pt x="130136" y="3708"/>
                  </a:lnTo>
                  <a:close/>
                </a:path>
                <a:path w="405764" h="356234">
                  <a:moveTo>
                    <a:pt x="157403" y="110121"/>
                  </a:moveTo>
                  <a:lnTo>
                    <a:pt x="153073" y="106756"/>
                  </a:lnTo>
                  <a:lnTo>
                    <a:pt x="147751" y="106743"/>
                  </a:lnTo>
                  <a:lnTo>
                    <a:pt x="142455" y="106743"/>
                  </a:lnTo>
                  <a:lnTo>
                    <a:pt x="138087" y="110070"/>
                  </a:lnTo>
                  <a:lnTo>
                    <a:pt x="138061" y="118262"/>
                  </a:lnTo>
                  <a:lnTo>
                    <a:pt x="142417" y="121615"/>
                  </a:lnTo>
                  <a:lnTo>
                    <a:pt x="153022" y="121640"/>
                  </a:lnTo>
                  <a:lnTo>
                    <a:pt x="157378" y="118313"/>
                  </a:lnTo>
                  <a:lnTo>
                    <a:pt x="157403" y="110121"/>
                  </a:lnTo>
                  <a:close/>
                </a:path>
                <a:path w="405764" h="356234">
                  <a:moveTo>
                    <a:pt x="157454" y="88861"/>
                  </a:moveTo>
                  <a:lnTo>
                    <a:pt x="153136" y="85509"/>
                  </a:lnTo>
                  <a:lnTo>
                    <a:pt x="147815" y="85496"/>
                  </a:lnTo>
                  <a:lnTo>
                    <a:pt x="142506" y="85483"/>
                  </a:lnTo>
                  <a:lnTo>
                    <a:pt x="138163" y="88811"/>
                  </a:lnTo>
                  <a:lnTo>
                    <a:pt x="138137" y="97002"/>
                  </a:lnTo>
                  <a:lnTo>
                    <a:pt x="142455" y="100355"/>
                  </a:lnTo>
                  <a:lnTo>
                    <a:pt x="153085" y="100393"/>
                  </a:lnTo>
                  <a:lnTo>
                    <a:pt x="157429" y="97053"/>
                  </a:lnTo>
                  <a:lnTo>
                    <a:pt x="157454" y="88861"/>
                  </a:lnTo>
                  <a:close/>
                </a:path>
                <a:path w="405764" h="356234">
                  <a:moveTo>
                    <a:pt x="157518" y="67602"/>
                  </a:moveTo>
                  <a:lnTo>
                    <a:pt x="153200" y="64236"/>
                  </a:lnTo>
                  <a:lnTo>
                    <a:pt x="147878" y="64223"/>
                  </a:lnTo>
                  <a:lnTo>
                    <a:pt x="142582" y="64211"/>
                  </a:lnTo>
                  <a:lnTo>
                    <a:pt x="138214" y="67538"/>
                  </a:lnTo>
                  <a:lnTo>
                    <a:pt x="138188" y="75730"/>
                  </a:lnTo>
                  <a:lnTo>
                    <a:pt x="142532" y="79082"/>
                  </a:lnTo>
                  <a:lnTo>
                    <a:pt x="153149" y="79121"/>
                  </a:lnTo>
                  <a:lnTo>
                    <a:pt x="157492" y="75780"/>
                  </a:lnTo>
                  <a:lnTo>
                    <a:pt x="157518" y="67602"/>
                  </a:lnTo>
                  <a:close/>
                </a:path>
                <a:path w="405764" h="356234">
                  <a:moveTo>
                    <a:pt x="157594" y="46342"/>
                  </a:moveTo>
                  <a:lnTo>
                    <a:pt x="153250" y="42964"/>
                  </a:lnTo>
                  <a:lnTo>
                    <a:pt x="147942" y="42951"/>
                  </a:lnTo>
                  <a:lnTo>
                    <a:pt x="142633" y="42938"/>
                  </a:lnTo>
                  <a:lnTo>
                    <a:pt x="138264" y="46278"/>
                  </a:lnTo>
                  <a:lnTo>
                    <a:pt x="138264" y="54457"/>
                  </a:lnTo>
                  <a:lnTo>
                    <a:pt x="142608" y="57823"/>
                  </a:lnTo>
                  <a:lnTo>
                    <a:pt x="153212" y="57848"/>
                  </a:lnTo>
                  <a:lnTo>
                    <a:pt x="157556" y="54508"/>
                  </a:lnTo>
                  <a:lnTo>
                    <a:pt x="157594" y="46342"/>
                  </a:lnTo>
                  <a:close/>
                </a:path>
                <a:path w="405764" h="356234">
                  <a:moveTo>
                    <a:pt x="157657" y="25057"/>
                  </a:moveTo>
                  <a:lnTo>
                    <a:pt x="153327" y="21704"/>
                  </a:lnTo>
                  <a:lnTo>
                    <a:pt x="147993" y="21678"/>
                  </a:lnTo>
                  <a:lnTo>
                    <a:pt x="142709" y="21678"/>
                  </a:lnTo>
                  <a:lnTo>
                    <a:pt x="138328" y="25006"/>
                  </a:lnTo>
                  <a:lnTo>
                    <a:pt x="138303" y="33185"/>
                  </a:lnTo>
                  <a:lnTo>
                    <a:pt x="142659" y="36550"/>
                  </a:lnTo>
                  <a:lnTo>
                    <a:pt x="153276" y="36576"/>
                  </a:lnTo>
                  <a:lnTo>
                    <a:pt x="157619" y="33248"/>
                  </a:lnTo>
                  <a:lnTo>
                    <a:pt x="157657" y="25057"/>
                  </a:lnTo>
                  <a:close/>
                </a:path>
                <a:path w="405764" h="356234">
                  <a:moveTo>
                    <a:pt x="157708" y="3784"/>
                  </a:moveTo>
                  <a:lnTo>
                    <a:pt x="153365" y="406"/>
                  </a:lnTo>
                  <a:lnTo>
                    <a:pt x="148056" y="393"/>
                  </a:lnTo>
                  <a:lnTo>
                    <a:pt x="142748" y="381"/>
                  </a:lnTo>
                  <a:lnTo>
                    <a:pt x="138379" y="3721"/>
                  </a:lnTo>
                  <a:lnTo>
                    <a:pt x="138353" y="11912"/>
                  </a:lnTo>
                  <a:lnTo>
                    <a:pt x="142697" y="15265"/>
                  </a:lnTo>
                  <a:lnTo>
                    <a:pt x="153339" y="15303"/>
                  </a:lnTo>
                  <a:lnTo>
                    <a:pt x="157683" y="11976"/>
                  </a:lnTo>
                  <a:lnTo>
                    <a:pt x="157708" y="3784"/>
                  </a:lnTo>
                  <a:close/>
                </a:path>
                <a:path w="405764" h="356234">
                  <a:moveTo>
                    <a:pt x="184797" y="174015"/>
                  </a:moveTo>
                  <a:lnTo>
                    <a:pt x="180454" y="170662"/>
                  </a:lnTo>
                  <a:lnTo>
                    <a:pt x="175145" y="170649"/>
                  </a:lnTo>
                  <a:lnTo>
                    <a:pt x="169837" y="170624"/>
                  </a:lnTo>
                  <a:lnTo>
                    <a:pt x="165481" y="173964"/>
                  </a:lnTo>
                  <a:lnTo>
                    <a:pt x="165455" y="182156"/>
                  </a:lnTo>
                  <a:lnTo>
                    <a:pt x="169786" y="185508"/>
                  </a:lnTo>
                  <a:lnTo>
                    <a:pt x="180416" y="185547"/>
                  </a:lnTo>
                  <a:lnTo>
                    <a:pt x="184772" y="182206"/>
                  </a:lnTo>
                  <a:lnTo>
                    <a:pt x="184797" y="174015"/>
                  </a:lnTo>
                  <a:close/>
                </a:path>
                <a:path w="405764" h="356234">
                  <a:moveTo>
                    <a:pt x="184848" y="152742"/>
                  </a:moveTo>
                  <a:lnTo>
                    <a:pt x="180517" y="149377"/>
                  </a:lnTo>
                  <a:lnTo>
                    <a:pt x="175196" y="149364"/>
                  </a:lnTo>
                  <a:lnTo>
                    <a:pt x="169900" y="149352"/>
                  </a:lnTo>
                  <a:lnTo>
                    <a:pt x="165544" y="152692"/>
                  </a:lnTo>
                  <a:lnTo>
                    <a:pt x="165519" y="160870"/>
                  </a:lnTo>
                  <a:lnTo>
                    <a:pt x="169862" y="164223"/>
                  </a:lnTo>
                  <a:lnTo>
                    <a:pt x="180479" y="164249"/>
                  </a:lnTo>
                  <a:lnTo>
                    <a:pt x="184823" y="160921"/>
                  </a:lnTo>
                  <a:lnTo>
                    <a:pt x="184848" y="152742"/>
                  </a:lnTo>
                  <a:close/>
                </a:path>
                <a:path w="405764" h="356234">
                  <a:moveTo>
                    <a:pt x="185102" y="67678"/>
                  </a:moveTo>
                  <a:lnTo>
                    <a:pt x="180771" y="64312"/>
                  </a:lnTo>
                  <a:lnTo>
                    <a:pt x="175450" y="64300"/>
                  </a:lnTo>
                  <a:lnTo>
                    <a:pt x="170141" y="64287"/>
                  </a:lnTo>
                  <a:lnTo>
                    <a:pt x="165773" y="67614"/>
                  </a:lnTo>
                  <a:lnTo>
                    <a:pt x="165747" y="75806"/>
                  </a:lnTo>
                  <a:lnTo>
                    <a:pt x="170116" y="79159"/>
                  </a:lnTo>
                  <a:lnTo>
                    <a:pt x="180721" y="79197"/>
                  </a:lnTo>
                  <a:lnTo>
                    <a:pt x="185077" y="75857"/>
                  </a:lnTo>
                  <a:lnTo>
                    <a:pt x="185102" y="67678"/>
                  </a:lnTo>
                  <a:close/>
                </a:path>
                <a:path w="405764" h="356234">
                  <a:moveTo>
                    <a:pt x="185166" y="46405"/>
                  </a:moveTo>
                  <a:lnTo>
                    <a:pt x="180822" y="43053"/>
                  </a:lnTo>
                  <a:lnTo>
                    <a:pt x="175526" y="43027"/>
                  </a:lnTo>
                  <a:lnTo>
                    <a:pt x="170218" y="43027"/>
                  </a:lnTo>
                  <a:lnTo>
                    <a:pt x="165849" y="46355"/>
                  </a:lnTo>
                  <a:lnTo>
                    <a:pt x="165823" y="54521"/>
                  </a:lnTo>
                  <a:lnTo>
                    <a:pt x="170167" y="57899"/>
                  </a:lnTo>
                  <a:lnTo>
                    <a:pt x="180771" y="57924"/>
                  </a:lnTo>
                  <a:lnTo>
                    <a:pt x="185140" y="54584"/>
                  </a:lnTo>
                  <a:lnTo>
                    <a:pt x="185166" y="46405"/>
                  </a:lnTo>
                  <a:close/>
                </a:path>
                <a:path w="405764" h="356234">
                  <a:moveTo>
                    <a:pt x="185216" y="25133"/>
                  </a:moveTo>
                  <a:lnTo>
                    <a:pt x="180886" y="21780"/>
                  </a:lnTo>
                  <a:lnTo>
                    <a:pt x="175577" y="21767"/>
                  </a:lnTo>
                  <a:lnTo>
                    <a:pt x="170281" y="21755"/>
                  </a:lnTo>
                  <a:lnTo>
                    <a:pt x="165887" y="25082"/>
                  </a:lnTo>
                  <a:lnTo>
                    <a:pt x="165862" y="33274"/>
                  </a:lnTo>
                  <a:lnTo>
                    <a:pt x="170230" y="36626"/>
                  </a:lnTo>
                  <a:lnTo>
                    <a:pt x="180835" y="36664"/>
                  </a:lnTo>
                  <a:lnTo>
                    <a:pt x="185191" y="33324"/>
                  </a:lnTo>
                  <a:lnTo>
                    <a:pt x="185216" y="25133"/>
                  </a:lnTo>
                  <a:close/>
                </a:path>
                <a:path w="405764" h="356234">
                  <a:moveTo>
                    <a:pt x="185293" y="3873"/>
                  </a:moveTo>
                  <a:lnTo>
                    <a:pt x="180936" y="495"/>
                  </a:lnTo>
                  <a:lnTo>
                    <a:pt x="175641" y="482"/>
                  </a:lnTo>
                  <a:lnTo>
                    <a:pt x="170332" y="469"/>
                  </a:lnTo>
                  <a:lnTo>
                    <a:pt x="165963" y="3810"/>
                  </a:lnTo>
                  <a:lnTo>
                    <a:pt x="165938" y="12001"/>
                  </a:lnTo>
                  <a:lnTo>
                    <a:pt x="170281" y="15354"/>
                  </a:lnTo>
                  <a:lnTo>
                    <a:pt x="180911" y="15392"/>
                  </a:lnTo>
                  <a:lnTo>
                    <a:pt x="185254" y="12065"/>
                  </a:lnTo>
                  <a:lnTo>
                    <a:pt x="185293" y="3873"/>
                  </a:lnTo>
                  <a:close/>
                </a:path>
                <a:path w="405764" h="356234">
                  <a:moveTo>
                    <a:pt x="212356" y="174091"/>
                  </a:moveTo>
                  <a:lnTo>
                    <a:pt x="208038" y="170726"/>
                  </a:lnTo>
                  <a:lnTo>
                    <a:pt x="202717" y="170726"/>
                  </a:lnTo>
                  <a:lnTo>
                    <a:pt x="197421" y="170700"/>
                  </a:lnTo>
                  <a:lnTo>
                    <a:pt x="193065" y="174040"/>
                  </a:lnTo>
                  <a:lnTo>
                    <a:pt x="193052" y="182232"/>
                  </a:lnTo>
                  <a:lnTo>
                    <a:pt x="197370" y="185585"/>
                  </a:lnTo>
                  <a:lnTo>
                    <a:pt x="207987" y="185610"/>
                  </a:lnTo>
                  <a:lnTo>
                    <a:pt x="212331" y="182283"/>
                  </a:lnTo>
                  <a:lnTo>
                    <a:pt x="212356" y="174091"/>
                  </a:lnTo>
                  <a:close/>
                </a:path>
                <a:path w="405764" h="356234">
                  <a:moveTo>
                    <a:pt x="212432" y="152819"/>
                  </a:moveTo>
                  <a:lnTo>
                    <a:pt x="208102" y="149466"/>
                  </a:lnTo>
                  <a:lnTo>
                    <a:pt x="202793" y="149440"/>
                  </a:lnTo>
                  <a:lnTo>
                    <a:pt x="197485" y="149440"/>
                  </a:lnTo>
                  <a:lnTo>
                    <a:pt x="193128" y="152768"/>
                  </a:lnTo>
                  <a:lnTo>
                    <a:pt x="193103" y="160947"/>
                  </a:lnTo>
                  <a:lnTo>
                    <a:pt x="197434" y="164299"/>
                  </a:lnTo>
                  <a:lnTo>
                    <a:pt x="208064" y="164338"/>
                  </a:lnTo>
                  <a:lnTo>
                    <a:pt x="212407" y="161010"/>
                  </a:lnTo>
                  <a:lnTo>
                    <a:pt x="212432" y="152819"/>
                  </a:lnTo>
                  <a:close/>
                </a:path>
                <a:path w="405764" h="356234">
                  <a:moveTo>
                    <a:pt x="240017" y="152908"/>
                  </a:moveTo>
                  <a:lnTo>
                    <a:pt x="235673" y="149542"/>
                  </a:lnTo>
                  <a:lnTo>
                    <a:pt x="230365" y="149517"/>
                  </a:lnTo>
                  <a:lnTo>
                    <a:pt x="225069" y="149504"/>
                  </a:lnTo>
                  <a:lnTo>
                    <a:pt x="220700" y="152857"/>
                  </a:lnTo>
                  <a:lnTo>
                    <a:pt x="220675" y="161036"/>
                  </a:lnTo>
                  <a:lnTo>
                    <a:pt x="225005" y="164388"/>
                  </a:lnTo>
                  <a:lnTo>
                    <a:pt x="235648" y="164414"/>
                  </a:lnTo>
                  <a:lnTo>
                    <a:pt x="239991" y="161086"/>
                  </a:lnTo>
                  <a:lnTo>
                    <a:pt x="240017" y="152908"/>
                  </a:lnTo>
                  <a:close/>
                </a:path>
                <a:path w="405764" h="356234">
                  <a:moveTo>
                    <a:pt x="294995" y="216865"/>
                  </a:moveTo>
                  <a:lnTo>
                    <a:pt x="290652" y="213499"/>
                  </a:lnTo>
                  <a:lnTo>
                    <a:pt x="285343" y="213487"/>
                  </a:lnTo>
                  <a:lnTo>
                    <a:pt x="280022" y="213487"/>
                  </a:lnTo>
                  <a:lnTo>
                    <a:pt x="275691" y="216814"/>
                  </a:lnTo>
                  <a:lnTo>
                    <a:pt x="275653" y="225005"/>
                  </a:lnTo>
                  <a:lnTo>
                    <a:pt x="279996" y="228358"/>
                  </a:lnTo>
                  <a:lnTo>
                    <a:pt x="290614" y="228396"/>
                  </a:lnTo>
                  <a:lnTo>
                    <a:pt x="294970" y="225069"/>
                  </a:lnTo>
                  <a:lnTo>
                    <a:pt x="294995" y="216865"/>
                  </a:lnTo>
                  <a:close/>
                </a:path>
                <a:path w="405764" h="356234">
                  <a:moveTo>
                    <a:pt x="322211" y="344601"/>
                  </a:moveTo>
                  <a:lnTo>
                    <a:pt x="317855" y="341236"/>
                  </a:lnTo>
                  <a:lnTo>
                    <a:pt x="312559" y="341223"/>
                  </a:lnTo>
                  <a:lnTo>
                    <a:pt x="307251" y="341210"/>
                  </a:lnTo>
                  <a:lnTo>
                    <a:pt x="302895" y="344551"/>
                  </a:lnTo>
                  <a:lnTo>
                    <a:pt x="302869" y="352729"/>
                  </a:lnTo>
                  <a:lnTo>
                    <a:pt x="307200" y="356082"/>
                  </a:lnTo>
                  <a:lnTo>
                    <a:pt x="317817" y="356120"/>
                  </a:lnTo>
                  <a:lnTo>
                    <a:pt x="322199" y="352780"/>
                  </a:lnTo>
                  <a:lnTo>
                    <a:pt x="322211" y="344601"/>
                  </a:lnTo>
                  <a:close/>
                </a:path>
                <a:path w="405764" h="356234">
                  <a:moveTo>
                    <a:pt x="322262" y="323303"/>
                  </a:moveTo>
                  <a:lnTo>
                    <a:pt x="317906" y="319938"/>
                  </a:lnTo>
                  <a:lnTo>
                    <a:pt x="312610" y="319925"/>
                  </a:lnTo>
                  <a:lnTo>
                    <a:pt x="307301" y="319925"/>
                  </a:lnTo>
                  <a:lnTo>
                    <a:pt x="302945" y="323253"/>
                  </a:lnTo>
                  <a:lnTo>
                    <a:pt x="302933" y="331470"/>
                  </a:lnTo>
                  <a:lnTo>
                    <a:pt x="307263" y="334835"/>
                  </a:lnTo>
                  <a:lnTo>
                    <a:pt x="317868" y="334860"/>
                  </a:lnTo>
                  <a:lnTo>
                    <a:pt x="322237" y="331520"/>
                  </a:lnTo>
                  <a:lnTo>
                    <a:pt x="322262" y="323303"/>
                  </a:lnTo>
                  <a:close/>
                </a:path>
                <a:path w="405764" h="356234">
                  <a:moveTo>
                    <a:pt x="322326" y="302018"/>
                  </a:moveTo>
                  <a:lnTo>
                    <a:pt x="317982" y="298653"/>
                  </a:lnTo>
                  <a:lnTo>
                    <a:pt x="312674" y="298640"/>
                  </a:lnTo>
                  <a:lnTo>
                    <a:pt x="307365" y="298627"/>
                  </a:lnTo>
                  <a:lnTo>
                    <a:pt x="303009" y="301955"/>
                  </a:lnTo>
                  <a:lnTo>
                    <a:pt x="302996" y="310146"/>
                  </a:lnTo>
                  <a:lnTo>
                    <a:pt x="307327" y="313512"/>
                  </a:lnTo>
                  <a:lnTo>
                    <a:pt x="317931" y="313537"/>
                  </a:lnTo>
                  <a:lnTo>
                    <a:pt x="322300" y="310197"/>
                  </a:lnTo>
                  <a:lnTo>
                    <a:pt x="322326" y="302018"/>
                  </a:lnTo>
                  <a:close/>
                </a:path>
                <a:path w="405764" h="356234">
                  <a:moveTo>
                    <a:pt x="349796" y="344678"/>
                  </a:moveTo>
                  <a:lnTo>
                    <a:pt x="345452" y="341312"/>
                  </a:lnTo>
                  <a:lnTo>
                    <a:pt x="340131" y="341299"/>
                  </a:lnTo>
                  <a:lnTo>
                    <a:pt x="334835" y="341287"/>
                  </a:lnTo>
                  <a:lnTo>
                    <a:pt x="330466" y="344627"/>
                  </a:lnTo>
                  <a:lnTo>
                    <a:pt x="330454" y="352806"/>
                  </a:lnTo>
                  <a:lnTo>
                    <a:pt x="334784" y="356171"/>
                  </a:lnTo>
                  <a:lnTo>
                    <a:pt x="345401" y="356196"/>
                  </a:lnTo>
                  <a:lnTo>
                    <a:pt x="349770" y="352869"/>
                  </a:lnTo>
                  <a:lnTo>
                    <a:pt x="349796" y="344678"/>
                  </a:lnTo>
                  <a:close/>
                </a:path>
                <a:path w="405764" h="356234">
                  <a:moveTo>
                    <a:pt x="349821" y="323380"/>
                  </a:moveTo>
                  <a:lnTo>
                    <a:pt x="345503" y="320014"/>
                  </a:lnTo>
                  <a:lnTo>
                    <a:pt x="340194" y="320001"/>
                  </a:lnTo>
                  <a:lnTo>
                    <a:pt x="334886" y="319976"/>
                  </a:lnTo>
                  <a:lnTo>
                    <a:pt x="330530" y="323329"/>
                  </a:lnTo>
                  <a:lnTo>
                    <a:pt x="330504" y="331533"/>
                  </a:lnTo>
                  <a:lnTo>
                    <a:pt x="334835" y="334911"/>
                  </a:lnTo>
                  <a:lnTo>
                    <a:pt x="345452" y="334937"/>
                  </a:lnTo>
                  <a:lnTo>
                    <a:pt x="349821" y="331597"/>
                  </a:lnTo>
                  <a:lnTo>
                    <a:pt x="349821" y="323380"/>
                  </a:lnTo>
                  <a:close/>
                </a:path>
                <a:path w="405764" h="356234">
                  <a:moveTo>
                    <a:pt x="349897" y="302094"/>
                  </a:moveTo>
                  <a:lnTo>
                    <a:pt x="345567" y="298742"/>
                  </a:lnTo>
                  <a:lnTo>
                    <a:pt x="340258" y="298729"/>
                  </a:lnTo>
                  <a:lnTo>
                    <a:pt x="334937" y="298704"/>
                  </a:lnTo>
                  <a:lnTo>
                    <a:pt x="330593" y="302044"/>
                  </a:lnTo>
                  <a:lnTo>
                    <a:pt x="330581" y="310222"/>
                  </a:lnTo>
                  <a:lnTo>
                    <a:pt x="334899" y="313588"/>
                  </a:lnTo>
                  <a:lnTo>
                    <a:pt x="345528" y="313626"/>
                  </a:lnTo>
                  <a:lnTo>
                    <a:pt x="349872" y="310286"/>
                  </a:lnTo>
                  <a:lnTo>
                    <a:pt x="349897" y="302094"/>
                  </a:lnTo>
                  <a:close/>
                </a:path>
                <a:path w="405764" h="356234">
                  <a:moveTo>
                    <a:pt x="350024" y="259575"/>
                  </a:moveTo>
                  <a:lnTo>
                    <a:pt x="345706" y="256197"/>
                  </a:lnTo>
                  <a:lnTo>
                    <a:pt x="340385" y="256184"/>
                  </a:lnTo>
                  <a:lnTo>
                    <a:pt x="335064" y="256171"/>
                  </a:lnTo>
                  <a:lnTo>
                    <a:pt x="330720" y="259511"/>
                  </a:lnTo>
                  <a:lnTo>
                    <a:pt x="330695" y="267703"/>
                  </a:lnTo>
                  <a:lnTo>
                    <a:pt x="335026" y="271068"/>
                  </a:lnTo>
                  <a:lnTo>
                    <a:pt x="345643" y="271094"/>
                  </a:lnTo>
                  <a:lnTo>
                    <a:pt x="349999" y="267766"/>
                  </a:lnTo>
                  <a:lnTo>
                    <a:pt x="350024" y="259575"/>
                  </a:lnTo>
                  <a:close/>
                </a:path>
                <a:path w="405764" h="356234">
                  <a:moveTo>
                    <a:pt x="350151" y="217017"/>
                  </a:moveTo>
                  <a:lnTo>
                    <a:pt x="345821" y="213652"/>
                  </a:lnTo>
                  <a:lnTo>
                    <a:pt x="340512" y="213639"/>
                  </a:lnTo>
                  <a:lnTo>
                    <a:pt x="335203" y="213626"/>
                  </a:lnTo>
                  <a:lnTo>
                    <a:pt x="330847" y="216966"/>
                  </a:lnTo>
                  <a:lnTo>
                    <a:pt x="330822" y="225158"/>
                  </a:lnTo>
                  <a:lnTo>
                    <a:pt x="335153" y="228511"/>
                  </a:lnTo>
                  <a:lnTo>
                    <a:pt x="345770" y="228549"/>
                  </a:lnTo>
                  <a:lnTo>
                    <a:pt x="350113" y="225221"/>
                  </a:lnTo>
                  <a:lnTo>
                    <a:pt x="350151" y="217017"/>
                  </a:lnTo>
                  <a:close/>
                </a:path>
                <a:path w="405764" h="356234">
                  <a:moveTo>
                    <a:pt x="350278" y="174472"/>
                  </a:moveTo>
                  <a:lnTo>
                    <a:pt x="345948" y="171119"/>
                  </a:lnTo>
                  <a:lnTo>
                    <a:pt x="340626" y="171107"/>
                  </a:lnTo>
                  <a:lnTo>
                    <a:pt x="335318" y="171094"/>
                  </a:lnTo>
                  <a:lnTo>
                    <a:pt x="330974" y="174421"/>
                  </a:lnTo>
                  <a:lnTo>
                    <a:pt x="330949" y="182613"/>
                  </a:lnTo>
                  <a:lnTo>
                    <a:pt x="335292" y="185978"/>
                  </a:lnTo>
                  <a:lnTo>
                    <a:pt x="345909" y="186004"/>
                  </a:lnTo>
                  <a:lnTo>
                    <a:pt x="350253" y="182676"/>
                  </a:lnTo>
                  <a:lnTo>
                    <a:pt x="350278" y="174472"/>
                  </a:lnTo>
                  <a:close/>
                </a:path>
                <a:path w="405764" h="356234">
                  <a:moveTo>
                    <a:pt x="377431" y="323456"/>
                  </a:moveTo>
                  <a:lnTo>
                    <a:pt x="373087" y="320103"/>
                  </a:lnTo>
                  <a:lnTo>
                    <a:pt x="367766" y="320078"/>
                  </a:lnTo>
                  <a:lnTo>
                    <a:pt x="362458" y="320065"/>
                  </a:lnTo>
                  <a:lnTo>
                    <a:pt x="358114" y="323405"/>
                  </a:lnTo>
                  <a:lnTo>
                    <a:pt x="358089" y="331609"/>
                  </a:lnTo>
                  <a:lnTo>
                    <a:pt x="362419" y="334975"/>
                  </a:lnTo>
                  <a:lnTo>
                    <a:pt x="373037" y="335013"/>
                  </a:lnTo>
                  <a:lnTo>
                    <a:pt x="377405" y="331673"/>
                  </a:lnTo>
                  <a:lnTo>
                    <a:pt x="377431" y="323456"/>
                  </a:lnTo>
                  <a:close/>
                </a:path>
                <a:path w="405764" h="356234">
                  <a:moveTo>
                    <a:pt x="377482" y="302171"/>
                  </a:moveTo>
                  <a:lnTo>
                    <a:pt x="373138" y="298805"/>
                  </a:lnTo>
                  <a:lnTo>
                    <a:pt x="367830" y="298805"/>
                  </a:lnTo>
                  <a:lnTo>
                    <a:pt x="362521" y="298792"/>
                  </a:lnTo>
                  <a:lnTo>
                    <a:pt x="358165" y="302120"/>
                  </a:lnTo>
                  <a:lnTo>
                    <a:pt x="358152" y="310299"/>
                  </a:lnTo>
                  <a:lnTo>
                    <a:pt x="362483" y="313664"/>
                  </a:lnTo>
                  <a:lnTo>
                    <a:pt x="373113" y="313690"/>
                  </a:lnTo>
                  <a:lnTo>
                    <a:pt x="377456" y="310362"/>
                  </a:lnTo>
                  <a:lnTo>
                    <a:pt x="377482" y="302171"/>
                  </a:lnTo>
                  <a:close/>
                </a:path>
                <a:path w="405764" h="356234">
                  <a:moveTo>
                    <a:pt x="377532" y="280911"/>
                  </a:moveTo>
                  <a:lnTo>
                    <a:pt x="373214" y="277558"/>
                  </a:lnTo>
                  <a:lnTo>
                    <a:pt x="367880" y="277533"/>
                  </a:lnTo>
                  <a:lnTo>
                    <a:pt x="362597" y="277520"/>
                  </a:lnTo>
                  <a:lnTo>
                    <a:pt x="358228" y="280860"/>
                  </a:lnTo>
                  <a:lnTo>
                    <a:pt x="358216" y="289039"/>
                  </a:lnTo>
                  <a:lnTo>
                    <a:pt x="362546" y="292417"/>
                  </a:lnTo>
                  <a:lnTo>
                    <a:pt x="373164" y="292430"/>
                  </a:lnTo>
                  <a:lnTo>
                    <a:pt x="377532" y="289102"/>
                  </a:lnTo>
                  <a:lnTo>
                    <a:pt x="377532" y="280911"/>
                  </a:lnTo>
                  <a:close/>
                </a:path>
                <a:path w="405764" h="356234">
                  <a:moveTo>
                    <a:pt x="377609" y="259638"/>
                  </a:moveTo>
                  <a:lnTo>
                    <a:pt x="373278" y="256273"/>
                  </a:lnTo>
                  <a:lnTo>
                    <a:pt x="367957" y="256260"/>
                  </a:lnTo>
                  <a:lnTo>
                    <a:pt x="362661" y="256247"/>
                  </a:lnTo>
                  <a:lnTo>
                    <a:pt x="358305" y="259588"/>
                  </a:lnTo>
                  <a:lnTo>
                    <a:pt x="358279" y="267766"/>
                  </a:lnTo>
                  <a:lnTo>
                    <a:pt x="362623" y="271119"/>
                  </a:lnTo>
                  <a:lnTo>
                    <a:pt x="373227" y="271157"/>
                  </a:lnTo>
                  <a:lnTo>
                    <a:pt x="377583" y="267817"/>
                  </a:lnTo>
                  <a:lnTo>
                    <a:pt x="377609" y="259638"/>
                  </a:lnTo>
                  <a:close/>
                </a:path>
                <a:path w="405764" h="356234">
                  <a:moveTo>
                    <a:pt x="377659" y="238379"/>
                  </a:moveTo>
                  <a:lnTo>
                    <a:pt x="373341" y="235013"/>
                  </a:lnTo>
                  <a:lnTo>
                    <a:pt x="368033" y="235000"/>
                  </a:lnTo>
                  <a:lnTo>
                    <a:pt x="362724" y="234988"/>
                  </a:lnTo>
                  <a:lnTo>
                    <a:pt x="358355" y="238328"/>
                  </a:lnTo>
                  <a:lnTo>
                    <a:pt x="358343" y="246507"/>
                  </a:lnTo>
                  <a:lnTo>
                    <a:pt x="362686" y="249859"/>
                  </a:lnTo>
                  <a:lnTo>
                    <a:pt x="373291" y="249897"/>
                  </a:lnTo>
                  <a:lnTo>
                    <a:pt x="377634" y="246557"/>
                  </a:lnTo>
                  <a:lnTo>
                    <a:pt x="377659" y="238379"/>
                  </a:lnTo>
                  <a:close/>
                </a:path>
                <a:path w="405764" h="356234">
                  <a:moveTo>
                    <a:pt x="377710" y="217106"/>
                  </a:moveTo>
                  <a:lnTo>
                    <a:pt x="373392" y="213728"/>
                  </a:lnTo>
                  <a:lnTo>
                    <a:pt x="368084" y="213728"/>
                  </a:lnTo>
                  <a:lnTo>
                    <a:pt x="362788" y="213715"/>
                  </a:lnTo>
                  <a:lnTo>
                    <a:pt x="358419" y="217043"/>
                  </a:lnTo>
                  <a:lnTo>
                    <a:pt x="358394" y="225247"/>
                  </a:lnTo>
                  <a:lnTo>
                    <a:pt x="362750" y="228600"/>
                  </a:lnTo>
                  <a:lnTo>
                    <a:pt x="373354" y="228625"/>
                  </a:lnTo>
                  <a:lnTo>
                    <a:pt x="377698" y="225298"/>
                  </a:lnTo>
                  <a:lnTo>
                    <a:pt x="377710" y="217106"/>
                  </a:lnTo>
                  <a:close/>
                </a:path>
                <a:path w="405764" h="356234">
                  <a:moveTo>
                    <a:pt x="377786" y="195834"/>
                  </a:moveTo>
                  <a:lnTo>
                    <a:pt x="373456" y="192468"/>
                  </a:lnTo>
                  <a:lnTo>
                    <a:pt x="368147" y="192443"/>
                  </a:lnTo>
                  <a:lnTo>
                    <a:pt x="362851" y="192430"/>
                  </a:lnTo>
                  <a:lnTo>
                    <a:pt x="358495" y="195770"/>
                  </a:lnTo>
                  <a:lnTo>
                    <a:pt x="358444" y="203962"/>
                  </a:lnTo>
                  <a:lnTo>
                    <a:pt x="362813" y="207327"/>
                  </a:lnTo>
                  <a:lnTo>
                    <a:pt x="373418" y="207365"/>
                  </a:lnTo>
                  <a:lnTo>
                    <a:pt x="377748" y="204025"/>
                  </a:lnTo>
                  <a:lnTo>
                    <a:pt x="377786" y="195834"/>
                  </a:lnTo>
                  <a:close/>
                </a:path>
                <a:path w="405764" h="356234">
                  <a:moveTo>
                    <a:pt x="405485" y="153377"/>
                  </a:moveTo>
                  <a:lnTo>
                    <a:pt x="401142" y="149999"/>
                  </a:lnTo>
                  <a:lnTo>
                    <a:pt x="395846" y="149987"/>
                  </a:lnTo>
                  <a:lnTo>
                    <a:pt x="390537" y="149987"/>
                  </a:lnTo>
                  <a:lnTo>
                    <a:pt x="386181" y="153314"/>
                  </a:lnTo>
                  <a:lnTo>
                    <a:pt x="386156" y="161505"/>
                  </a:lnTo>
                  <a:lnTo>
                    <a:pt x="390499" y="164858"/>
                  </a:lnTo>
                  <a:lnTo>
                    <a:pt x="401091" y="164884"/>
                  </a:lnTo>
                  <a:lnTo>
                    <a:pt x="405447" y="161569"/>
                  </a:lnTo>
                  <a:lnTo>
                    <a:pt x="405485" y="153377"/>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2" name="object 122"/>
            <p:cNvSpPr/>
            <p:nvPr/>
          </p:nvSpPr>
          <p:spPr>
            <a:xfrm>
              <a:off x="1431531" y="432218"/>
              <a:ext cx="238760" cy="908685"/>
            </a:xfrm>
            <a:custGeom>
              <a:avLst/>
              <a:gdLst/>
              <a:ahLst/>
              <a:cxnLst/>
              <a:rect l="l" t="t" r="r" b="b"/>
              <a:pathLst>
                <a:path w="238760" h="908685">
                  <a:moveTo>
                    <a:pt x="19342" y="66967"/>
                  </a:moveTo>
                  <a:lnTo>
                    <a:pt x="14998" y="63601"/>
                  </a:lnTo>
                  <a:lnTo>
                    <a:pt x="9702" y="63588"/>
                  </a:lnTo>
                  <a:lnTo>
                    <a:pt x="4368" y="63576"/>
                  </a:lnTo>
                  <a:lnTo>
                    <a:pt x="12" y="66916"/>
                  </a:lnTo>
                  <a:lnTo>
                    <a:pt x="0" y="75082"/>
                  </a:lnTo>
                  <a:lnTo>
                    <a:pt x="4318" y="78460"/>
                  </a:lnTo>
                  <a:lnTo>
                    <a:pt x="14960" y="78486"/>
                  </a:lnTo>
                  <a:lnTo>
                    <a:pt x="19316" y="75145"/>
                  </a:lnTo>
                  <a:lnTo>
                    <a:pt x="19342" y="66967"/>
                  </a:lnTo>
                  <a:close/>
                </a:path>
                <a:path w="238760" h="908685">
                  <a:moveTo>
                    <a:pt x="19392" y="45694"/>
                  </a:moveTo>
                  <a:lnTo>
                    <a:pt x="15062" y="42329"/>
                  </a:lnTo>
                  <a:lnTo>
                    <a:pt x="9753" y="42316"/>
                  </a:lnTo>
                  <a:lnTo>
                    <a:pt x="4432" y="42303"/>
                  </a:lnTo>
                  <a:lnTo>
                    <a:pt x="76" y="45631"/>
                  </a:lnTo>
                  <a:lnTo>
                    <a:pt x="63" y="53822"/>
                  </a:lnTo>
                  <a:lnTo>
                    <a:pt x="4394" y="57175"/>
                  </a:lnTo>
                  <a:lnTo>
                    <a:pt x="15024" y="57213"/>
                  </a:lnTo>
                  <a:lnTo>
                    <a:pt x="19367" y="53873"/>
                  </a:lnTo>
                  <a:lnTo>
                    <a:pt x="19392" y="45694"/>
                  </a:lnTo>
                  <a:close/>
                </a:path>
                <a:path w="238760" h="908685">
                  <a:moveTo>
                    <a:pt x="46964" y="67043"/>
                  </a:moveTo>
                  <a:lnTo>
                    <a:pt x="42621" y="63677"/>
                  </a:lnTo>
                  <a:lnTo>
                    <a:pt x="37299" y="63665"/>
                  </a:lnTo>
                  <a:lnTo>
                    <a:pt x="31978" y="63652"/>
                  </a:lnTo>
                  <a:lnTo>
                    <a:pt x="27609" y="66979"/>
                  </a:lnTo>
                  <a:lnTo>
                    <a:pt x="27584" y="75158"/>
                  </a:lnTo>
                  <a:lnTo>
                    <a:pt x="31927" y="78524"/>
                  </a:lnTo>
                  <a:lnTo>
                    <a:pt x="42583" y="78562"/>
                  </a:lnTo>
                  <a:lnTo>
                    <a:pt x="46939" y="75222"/>
                  </a:lnTo>
                  <a:lnTo>
                    <a:pt x="46964" y="67043"/>
                  </a:lnTo>
                  <a:close/>
                </a:path>
                <a:path w="238760" h="908685">
                  <a:moveTo>
                    <a:pt x="47028" y="45783"/>
                  </a:moveTo>
                  <a:lnTo>
                    <a:pt x="42684" y="42418"/>
                  </a:lnTo>
                  <a:lnTo>
                    <a:pt x="37350" y="42405"/>
                  </a:lnTo>
                  <a:lnTo>
                    <a:pt x="32029" y="42392"/>
                  </a:lnTo>
                  <a:lnTo>
                    <a:pt x="27660" y="45720"/>
                  </a:lnTo>
                  <a:lnTo>
                    <a:pt x="27660" y="53911"/>
                  </a:lnTo>
                  <a:lnTo>
                    <a:pt x="32004" y="57264"/>
                  </a:lnTo>
                  <a:lnTo>
                    <a:pt x="42646" y="57302"/>
                  </a:lnTo>
                  <a:lnTo>
                    <a:pt x="47002" y="53962"/>
                  </a:lnTo>
                  <a:lnTo>
                    <a:pt x="47028" y="45783"/>
                  </a:lnTo>
                  <a:close/>
                </a:path>
                <a:path w="238760" h="908685">
                  <a:moveTo>
                    <a:pt x="47078" y="24511"/>
                  </a:moveTo>
                  <a:lnTo>
                    <a:pt x="42748" y="21120"/>
                  </a:lnTo>
                  <a:lnTo>
                    <a:pt x="37414" y="21107"/>
                  </a:lnTo>
                  <a:lnTo>
                    <a:pt x="32092" y="21094"/>
                  </a:lnTo>
                  <a:lnTo>
                    <a:pt x="27724" y="24447"/>
                  </a:lnTo>
                  <a:lnTo>
                    <a:pt x="27711" y="32639"/>
                  </a:lnTo>
                  <a:lnTo>
                    <a:pt x="32054" y="35991"/>
                  </a:lnTo>
                  <a:lnTo>
                    <a:pt x="42710" y="36017"/>
                  </a:lnTo>
                  <a:lnTo>
                    <a:pt x="47066" y="32702"/>
                  </a:lnTo>
                  <a:lnTo>
                    <a:pt x="47078" y="24511"/>
                  </a:lnTo>
                  <a:close/>
                </a:path>
                <a:path w="238760" h="908685">
                  <a:moveTo>
                    <a:pt x="74485" y="88392"/>
                  </a:moveTo>
                  <a:lnTo>
                    <a:pt x="70142" y="85026"/>
                  </a:lnTo>
                  <a:lnTo>
                    <a:pt x="64846" y="85013"/>
                  </a:lnTo>
                  <a:lnTo>
                    <a:pt x="59537" y="85001"/>
                  </a:lnTo>
                  <a:lnTo>
                    <a:pt x="55194" y="88328"/>
                  </a:lnTo>
                  <a:lnTo>
                    <a:pt x="55143" y="96520"/>
                  </a:lnTo>
                  <a:lnTo>
                    <a:pt x="59499" y="99872"/>
                  </a:lnTo>
                  <a:lnTo>
                    <a:pt x="70104" y="99910"/>
                  </a:lnTo>
                  <a:lnTo>
                    <a:pt x="74460" y="96570"/>
                  </a:lnTo>
                  <a:lnTo>
                    <a:pt x="74485" y="88392"/>
                  </a:lnTo>
                  <a:close/>
                </a:path>
                <a:path w="238760" h="908685">
                  <a:moveTo>
                    <a:pt x="74549" y="67119"/>
                  </a:moveTo>
                  <a:lnTo>
                    <a:pt x="70218" y="63754"/>
                  </a:lnTo>
                  <a:lnTo>
                    <a:pt x="64897" y="63741"/>
                  </a:lnTo>
                  <a:lnTo>
                    <a:pt x="59613" y="63728"/>
                  </a:lnTo>
                  <a:lnTo>
                    <a:pt x="55245" y="67056"/>
                  </a:lnTo>
                  <a:lnTo>
                    <a:pt x="55219" y="75247"/>
                  </a:lnTo>
                  <a:lnTo>
                    <a:pt x="59563" y="78613"/>
                  </a:lnTo>
                  <a:lnTo>
                    <a:pt x="70167" y="78651"/>
                  </a:lnTo>
                  <a:lnTo>
                    <a:pt x="74523" y="75298"/>
                  </a:lnTo>
                  <a:lnTo>
                    <a:pt x="74549" y="67119"/>
                  </a:lnTo>
                  <a:close/>
                </a:path>
                <a:path w="238760" h="908685">
                  <a:moveTo>
                    <a:pt x="74599" y="45859"/>
                  </a:moveTo>
                  <a:lnTo>
                    <a:pt x="70269" y="42494"/>
                  </a:lnTo>
                  <a:lnTo>
                    <a:pt x="64960" y="42468"/>
                  </a:lnTo>
                  <a:lnTo>
                    <a:pt x="59651" y="42468"/>
                  </a:lnTo>
                  <a:lnTo>
                    <a:pt x="55283" y="45796"/>
                  </a:lnTo>
                  <a:lnTo>
                    <a:pt x="55257" y="53975"/>
                  </a:lnTo>
                  <a:lnTo>
                    <a:pt x="59626" y="57340"/>
                  </a:lnTo>
                  <a:lnTo>
                    <a:pt x="70231" y="57365"/>
                  </a:lnTo>
                  <a:lnTo>
                    <a:pt x="74574" y="54038"/>
                  </a:lnTo>
                  <a:lnTo>
                    <a:pt x="74599" y="45859"/>
                  </a:lnTo>
                  <a:close/>
                </a:path>
                <a:path w="238760" h="908685">
                  <a:moveTo>
                    <a:pt x="74663" y="24587"/>
                  </a:moveTo>
                  <a:lnTo>
                    <a:pt x="70332" y="21209"/>
                  </a:lnTo>
                  <a:lnTo>
                    <a:pt x="65011" y="21196"/>
                  </a:lnTo>
                  <a:lnTo>
                    <a:pt x="59728" y="21183"/>
                  </a:lnTo>
                  <a:lnTo>
                    <a:pt x="55333" y="24536"/>
                  </a:lnTo>
                  <a:lnTo>
                    <a:pt x="55333" y="32727"/>
                  </a:lnTo>
                  <a:lnTo>
                    <a:pt x="59677" y="36068"/>
                  </a:lnTo>
                  <a:lnTo>
                    <a:pt x="70294" y="36106"/>
                  </a:lnTo>
                  <a:lnTo>
                    <a:pt x="74650" y="32778"/>
                  </a:lnTo>
                  <a:lnTo>
                    <a:pt x="74663" y="24587"/>
                  </a:lnTo>
                  <a:close/>
                </a:path>
                <a:path w="238760" h="908685">
                  <a:moveTo>
                    <a:pt x="99758" y="896747"/>
                  </a:moveTo>
                  <a:lnTo>
                    <a:pt x="95402" y="893368"/>
                  </a:lnTo>
                  <a:lnTo>
                    <a:pt x="90106" y="893368"/>
                  </a:lnTo>
                  <a:lnTo>
                    <a:pt x="84810" y="893343"/>
                  </a:lnTo>
                  <a:lnTo>
                    <a:pt x="80441" y="896683"/>
                  </a:lnTo>
                  <a:lnTo>
                    <a:pt x="80416" y="904862"/>
                  </a:lnTo>
                  <a:lnTo>
                    <a:pt x="84759" y="908240"/>
                  </a:lnTo>
                  <a:lnTo>
                    <a:pt x="95377" y="908265"/>
                  </a:lnTo>
                  <a:lnTo>
                    <a:pt x="99733" y="904925"/>
                  </a:lnTo>
                  <a:lnTo>
                    <a:pt x="99758" y="896747"/>
                  </a:lnTo>
                  <a:close/>
                </a:path>
                <a:path w="238760" h="908685">
                  <a:moveTo>
                    <a:pt x="99809" y="875449"/>
                  </a:moveTo>
                  <a:lnTo>
                    <a:pt x="95465" y="872109"/>
                  </a:lnTo>
                  <a:lnTo>
                    <a:pt x="90170" y="872096"/>
                  </a:lnTo>
                  <a:lnTo>
                    <a:pt x="84861" y="872070"/>
                  </a:lnTo>
                  <a:lnTo>
                    <a:pt x="80505" y="875411"/>
                  </a:lnTo>
                  <a:lnTo>
                    <a:pt x="80479" y="883602"/>
                  </a:lnTo>
                  <a:lnTo>
                    <a:pt x="84836" y="886968"/>
                  </a:lnTo>
                  <a:lnTo>
                    <a:pt x="95427" y="886993"/>
                  </a:lnTo>
                  <a:lnTo>
                    <a:pt x="99796" y="883666"/>
                  </a:lnTo>
                  <a:lnTo>
                    <a:pt x="99809" y="875449"/>
                  </a:lnTo>
                  <a:close/>
                </a:path>
                <a:path w="238760" h="908685">
                  <a:moveTo>
                    <a:pt x="99885" y="854189"/>
                  </a:moveTo>
                  <a:lnTo>
                    <a:pt x="95542" y="850823"/>
                  </a:lnTo>
                  <a:lnTo>
                    <a:pt x="90246" y="850811"/>
                  </a:lnTo>
                  <a:lnTo>
                    <a:pt x="84937" y="850785"/>
                  </a:lnTo>
                  <a:lnTo>
                    <a:pt x="80568" y="854151"/>
                  </a:lnTo>
                  <a:lnTo>
                    <a:pt x="80543" y="862330"/>
                  </a:lnTo>
                  <a:lnTo>
                    <a:pt x="84886" y="865670"/>
                  </a:lnTo>
                  <a:lnTo>
                    <a:pt x="95491" y="865695"/>
                  </a:lnTo>
                  <a:lnTo>
                    <a:pt x="99860" y="862368"/>
                  </a:lnTo>
                  <a:lnTo>
                    <a:pt x="99885" y="854189"/>
                  </a:lnTo>
                  <a:close/>
                </a:path>
                <a:path w="238760" h="908685">
                  <a:moveTo>
                    <a:pt x="99949" y="832942"/>
                  </a:moveTo>
                  <a:lnTo>
                    <a:pt x="95605" y="829576"/>
                  </a:lnTo>
                  <a:lnTo>
                    <a:pt x="90309" y="829564"/>
                  </a:lnTo>
                  <a:lnTo>
                    <a:pt x="84988" y="829551"/>
                  </a:lnTo>
                  <a:lnTo>
                    <a:pt x="80619" y="832878"/>
                  </a:lnTo>
                  <a:lnTo>
                    <a:pt x="80619" y="841057"/>
                  </a:lnTo>
                  <a:lnTo>
                    <a:pt x="84950" y="844410"/>
                  </a:lnTo>
                  <a:lnTo>
                    <a:pt x="95567" y="844448"/>
                  </a:lnTo>
                  <a:lnTo>
                    <a:pt x="99923" y="841121"/>
                  </a:lnTo>
                  <a:lnTo>
                    <a:pt x="99949" y="832942"/>
                  </a:lnTo>
                  <a:close/>
                </a:path>
                <a:path w="238760" h="908685">
                  <a:moveTo>
                    <a:pt x="99987" y="811669"/>
                  </a:moveTo>
                  <a:lnTo>
                    <a:pt x="95656" y="808304"/>
                  </a:lnTo>
                  <a:lnTo>
                    <a:pt x="90360" y="808291"/>
                  </a:lnTo>
                  <a:lnTo>
                    <a:pt x="85026" y="808278"/>
                  </a:lnTo>
                  <a:lnTo>
                    <a:pt x="80683" y="811606"/>
                  </a:lnTo>
                  <a:lnTo>
                    <a:pt x="80657" y="819785"/>
                  </a:lnTo>
                  <a:lnTo>
                    <a:pt x="85001" y="823163"/>
                  </a:lnTo>
                  <a:lnTo>
                    <a:pt x="95605" y="823201"/>
                  </a:lnTo>
                  <a:lnTo>
                    <a:pt x="99961" y="819848"/>
                  </a:lnTo>
                  <a:lnTo>
                    <a:pt x="99987" y="811669"/>
                  </a:lnTo>
                  <a:close/>
                </a:path>
                <a:path w="238760" h="908685">
                  <a:moveTo>
                    <a:pt x="100063" y="790397"/>
                  </a:moveTo>
                  <a:lnTo>
                    <a:pt x="95719" y="787031"/>
                  </a:lnTo>
                  <a:lnTo>
                    <a:pt x="90424" y="787019"/>
                  </a:lnTo>
                  <a:lnTo>
                    <a:pt x="85102" y="787006"/>
                  </a:lnTo>
                  <a:lnTo>
                    <a:pt x="80733" y="790333"/>
                  </a:lnTo>
                  <a:lnTo>
                    <a:pt x="80708" y="798512"/>
                  </a:lnTo>
                  <a:lnTo>
                    <a:pt x="85051" y="801878"/>
                  </a:lnTo>
                  <a:lnTo>
                    <a:pt x="95669" y="801916"/>
                  </a:lnTo>
                  <a:lnTo>
                    <a:pt x="100037" y="798576"/>
                  </a:lnTo>
                  <a:lnTo>
                    <a:pt x="100063" y="790397"/>
                  </a:lnTo>
                  <a:close/>
                </a:path>
                <a:path w="238760" h="908685">
                  <a:moveTo>
                    <a:pt x="100114" y="769124"/>
                  </a:moveTo>
                  <a:lnTo>
                    <a:pt x="95783" y="765733"/>
                  </a:lnTo>
                  <a:lnTo>
                    <a:pt x="90474" y="765721"/>
                  </a:lnTo>
                  <a:lnTo>
                    <a:pt x="85178" y="765721"/>
                  </a:lnTo>
                  <a:lnTo>
                    <a:pt x="80810" y="769061"/>
                  </a:lnTo>
                  <a:lnTo>
                    <a:pt x="80784" y="777240"/>
                  </a:lnTo>
                  <a:lnTo>
                    <a:pt x="85128" y="780618"/>
                  </a:lnTo>
                  <a:lnTo>
                    <a:pt x="95732" y="780656"/>
                  </a:lnTo>
                  <a:lnTo>
                    <a:pt x="100088" y="777303"/>
                  </a:lnTo>
                  <a:lnTo>
                    <a:pt x="100114" y="769124"/>
                  </a:lnTo>
                  <a:close/>
                </a:path>
                <a:path w="238760" h="908685">
                  <a:moveTo>
                    <a:pt x="100177" y="747864"/>
                  </a:moveTo>
                  <a:lnTo>
                    <a:pt x="95834" y="744461"/>
                  </a:lnTo>
                  <a:lnTo>
                    <a:pt x="90538" y="744461"/>
                  </a:lnTo>
                  <a:lnTo>
                    <a:pt x="85229" y="744435"/>
                  </a:lnTo>
                  <a:lnTo>
                    <a:pt x="80860" y="747801"/>
                  </a:lnTo>
                  <a:lnTo>
                    <a:pt x="80835" y="755942"/>
                  </a:lnTo>
                  <a:lnTo>
                    <a:pt x="85178" y="759294"/>
                  </a:lnTo>
                  <a:lnTo>
                    <a:pt x="95796" y="759333"/>
                  </a:lnTo>
                  <a:lnTo>
                    <a:pt x="100152" y="755992"/>
                  </a:lnTo>
                  <a:lnTo>
                    <a:pt x="100177" y="747864"/>
                  </a:lnTo>
                  <a:close/>
                </a:path>
                <a:path w="238760" h="908685">
                  <a:moveTo>
                    <a:pt x="100241" y="726567"/>
                  </a:moveTo>
                  <a:lnTo>
                    <a:pt x="95910" y="723201"/>
                  </a:lnTo>
                  <a:lnTo>
                    <a:pt x="90589" y="723188"/>
                  </a:lnTo>
                  <a:lnTo>
                    <a:pt x="85293" y="723176"/>
                  </a:lnTo>
                  <a:lnTo>
                    <a:pt x="80924" y="726516"/>
                  </a:lnTo>
                  <a:lnTo>
                    <a:pt x="80899" y="734695"/>
                  </a:lnTo>
                  <a:lnTo>
                    <a:pt x="85255" y="738060"/>
                  </a:lnTo>
                  <a:lnTo>
                    <a:pt x="95859" y="738098"/>
                  </a:lnTo>
                  <a:lnTo>
                    <a:pt x="100215" y="734745"/>
                  </a:lnTo>
                  <a:lnTo>
                    <a:pt x="100241" y="726567"/>
                  </a:lnTo>
                  <a:close/>
                </a:path>
                <a:path w="238760" h="908685">
                  <a:moveTo>
                    <a:pt x="101803" y="173545"/>
                  </a:moveTo>
                  <a:lnTo>
                    <a:pt x="97485" y="170180"/>
                  </a:lnTo>
                  <a:lnTo>
                    <a:pt x="92189" y="170167"/>
                  </a:lnTo>
                  <a:lnTo>
                    <a:pt x="86868" y="170141"/>
                  </a:lnTo>
                  <a:lnTo>
                    <a:pt x="82499" y="173494"/>
                  </a:lnTo>
                  <a:lnTo>
                    <a:pt x="82486" y="181686"/>
                  </a:lnTo>
                  <a:lnTo>
                    <a:pt x="86842" y="185039"/>
                  </a:lnTo>
                  <a:lnTo>
                    <a:pt x="97434" y="185064"/>
                  </a:lnTo>
                  <a:lnTo>
                    <a:pt x="101803" y="181737"/>
                  </a:lnTo>
                  <a:lnTo>
                    <a:pt x="101803" y="173545"/>
                  </a:lnTo>
                  <a:close/>
                </a:path>
                <a:path w="238760" h="908685">
                  <a:moveTo>
                    <a:pt x="101879" y="152273"/>
                  </a:moveTo>
                  <a:lnTo>
                    <a:pt x="97548" y="148920"/>
                  </a:lnTo>
                  <a:lnTo>
                    <a:pt x="92252" y="148894"/>
                  </a:lnTo>
                  <a:lnTo>
                    <a:pt x="86931" y="148882"/>
                  </a:lnTo>
                  <a:lnTo>
                    <a:pt x="82575" y="152222"/>
                  </a:lnTo>
                  <a:lnTo>
                    <a:pt x="82537" y="160401"/>
                  </a:lnTo>
                  <a:lnTo>
                    <a:pt x="86893" y="163779"/>
                  </a:lnTo>
                  <a:lnTo>
                    <a:pt x="97485" y="163804"/>
                  </a:lnTo>
                  <a:lnTo>
                    <a:pt x="101854" y="160464"/>
                  </a:lnTo>
                  <a:lnTo>
                    <a:pt x="101879" y="152273"/>
                  </a:lnTo>
                  <a:close/>
                </a:path>
                <a:path w="238760" h="908685">
                  <a:moveTo>
                    <a:pt x="101955" y="131000"/>
                  </a:moveTo>
                  <a:lnTo>
                    <a:pt x="97599" y="127635"/>
                  </a:lnTo>
                  <a:lnTo>
                    <a:pt x="92316" y="127622"/>
                  </a:lnTo>
                  <a:lnTo>
                    <a:pt x="86995" y="127609"/>
                  </a:lnTo>
                  <a:lnTo>
                    <a:pt x="82638" y="130949"/>
                  </a:lnTo>
                  <a:lnTo>
                    <a:pt x="82600" y="139128"/>
                  </a:lnTo>
                  <a:lnTo>
                    <a:pt x="86956" y="142494"/>
                  </a:lnTo>
                  <a:lnTo>
                    <a:pt x="97548" y="142519"/>
                  </a:lnTo>
                  <a:lnTo>
                    <a:pt x="101904" y="139192"/>
                  </a:lnTo>
                  <a:lnTo>
                    <a:pt x="101955" y="131000"/>
                  </a:lnTo>
                  <a:close/>
                </a:path>
                <a:path w="238760" h="908685">
                  <a:moveTo>
                    <a:pt x="102006" y="109728"/>
                  </a:moveTo>
                  <a:lnTo>
                    <a:pt x="97663" y="106375"/>
                  </a:lnTo>
                  <a:lnTo>
                    <a:pt x="92367" y="106362"/>
                  </a:lnTo>
                  <a:lnTo>
                    <a:pt x="87071" y="106349"/>
                  </a:lnTo>
                  <a:lnTo>
                    <a:pt x="82702" y="109677"/>
                  </a:lnTo>
                  <a:lnTo>
                    <a:pt x="82677" y="117868"/>
                  </a:lnTo>
                  <a:lnTo>
                    <a:pt x="87007" y="121221"/>
                  </a:lnTo>
                  <a:lnTo>
                    <a:pt x="97624" y="121259"/>
                  </a:lnTo>
                  <a:lnTo>
                    <a:pt x="101981" y="117919"/>
                  </a:lnTo>
                  <a:lnTo>
                    <a:pt x="102006" y="109728"/>
                  </a:lnTo>
                  <a:close/>
                </a:path>
                <a:path w="238760" h="908685">
                  <a:moveTo>
                    <a:pt x="102069" y="88468"/>
                  </a:moveTo>
                  <a:lnTo>
                    <a:pt x="97726" y="85102"/>
                  </a:lnTo>
                  <a:lnTo>
                    <a:pt x="92417" y="85090"/>
                  </a:lnTo>
                  <a:lnTo>
                    <a:pt x="87134" y="85064"/>
                  </a:lnTo>
                  <a:lnTo>
                    <a:pt x="82765" y="88404"/>
                  </a:lnTo>
                  <a:lnTo>
                    <a:pt x="82740" y="96596"/>
                  </a:lnTo>
                  <a:lnTo>
                    <a:pt x="87071" y="99949"/>
                  </a:lnTo>
                  <a:lnTo>
                    <a:pt x="97688" y="99987"/>
                  </a:lnTo>
                  <a:lnTo>
                    <a:pt x="102044" y="96647"/>
                  </a:lnTo>
                  <a:lnTo>
                    <a:pt x="102069" y="88468"/>
                  </a:lnTo>
                  <a:close/>
                </a:path>
                <a:path w="238760" h="908685">
                  <a:moveTo>
                    <a:pt x="102120" y="67195"/>
                  </a:moveTo>
                  <a:lnTo>
                    <a:pt x="97777" y="63842"/>
                  </a:lnTo>
                  <a:lnTo>
                    <a:pt x="92481" y="63817"/>
                  </a:lnTo>
                  <a:lnTo>
                    <a:pt x="87172" y="63817"/>
                  </a:lnTo>
                  <a:lnTo>
                    <a:pt x="82816" y="67144"/>
                  </a:lnTo>
                  <a:lnTo>
                    <a:pt x="82791" y="75323"/>
                  </a:lnTo>
                  <a:lnTo>
                    <a:pt x="87122" y="78689"/>
                  </a:lnTo>
                  <a:lnTo>
                    <a:pt x="97739" y="78714"/>
                  </a:lnTo>
                  <a:lnTo>
                    <a:pt x="102095" y="75374"/>
                  </a:lnTo>
                  <a:lnTo>
                    <a:pt x="102120" y="67195"/>
                  </a:lnTo>
                  <a:close/>
                </a:path>
                <a:path w="238760" h="908685">
                  <a:moveTo>
                    <a:pt x="102171" y="45935"/>
                  </a:moveTo>
                  <a:lnTo>
                    <a:pt x="97840" y="42583"/>
                  </a:lnTo>
                  <a:lnTo>
                    <a:pt x="92532" y="42557"/>
                  </a:lnTo>
                  <a:lnTo>
                    <a:pt x="87236" y="42545"/>
                  </a:lnTo>
                  <a:lnTo>
                    <a:pt x="82867" y="45885"/>
                  </a:lnTo>
                  <a:lnTo>
                    <a:pt x="82842" y="54063"/>
                  </a:lnTo>
                  <a:lnTo>
                    <a:pt x="87185" y="57416"/>
                  </a:lnTo>
                  <a:lnTo>
                    <a:pt x="97802" y="57454"/>
                  </a:lnTo>
                  <a:lnTo>
                    <a:pt x="102158" y="54114"/>
                  </a:lnTo>
                  <a:lnTo>
                    <a:pt x="102171" y="45935"/>
                  </a:lnTo>
                  <a:close/>
                </a:path>
                <a:path w="238760" h="908685">
                  <a:moveTo>
                    <a:pt x="102247" y="24650"/>
                  </a:moveTo>
                  <a:lnTo>
                    <a:pt x="97904" y="21285"/>
                  </a:lnTo>
                  <a:lnTo>
                    <a:pt x="92595" y="21272"/>
                  </a:lnTo>
                  <a:lnTo>
                    <a:pt x="87287" y="21259"/>
                  </a:lnTo>
                  <a:lnTo>
                    <a:pt x="82943" y="24599"/>
                  </a:lnTo>
                  <a:lnTo>
                    <a:pt x="82918" y="32791"/>
                  </a:lnTo>
                  <a:lnTo>
                    <a:pt x="87261" y="36144"/>
                  </a:lnTo>
                  <a:lnTo>
                    <a:pt x="97866" y="36169"/>
                  </a:lnTo>
                  <a:lnTo>
                    <a:pt x="102222" y="32842"/>
                  </a:lnTo>
                  <a:lnTo>
                    <a:pt x="102247" y="24650"/>
                  </a:lnTo>
                  <a:close/>
                </a:path>
                <a:path w="238760" h="908685">
                  <a:moveTo>
                    <a:pt x="102311" y="3403"/>
                  </a:moveTo>
                  <a:lnTo>
                    <a:pt x="97980" y="25"/>
                  </a:lnTo>
                  <a:lnTo>
                    <a:pt x="92671" y="12"/>
                  </a:lnTo>
                  <a:lnTo>
                    <a:pt x="87363" y="0"/>
                  </a:lnTo>
                  <a:lnTo>
                    <a:pt x="82994" y="3340"/>
                  </a:lnTo>
                  <a:lnTo>
                    <a:pt x="82969" y="11531"/>
                  </a:lnTo>
                  <a:lnTo>
                    <a:pt x="87312" y="14884"/>
                  </a:lnTo>
                  <a:lnTo>
                    <a:pt x="97929" y="14922"/>
                  </a:lnTo>
                  <a:lnTo>
                    <a:pt x="102285" y="11582"/>
                  </a:lnTo>
                  <a:lnTo>
                    <a:pt x="102311" y="3403"/>
                  </a:lnTo>
                  <a:close/>
                </a:path>
                <a:path w="238760" h="908685">
                  <a:moveTo>
                    <a:pt x="127444" y="854290"/>
                  </a:moveTo>
                  <a:lnTo>
                    <a:pt x="123113" y="850912"/>
                  </a:lnTo>
                  <a:lnTo>
                    <a:pt x="117805" y="850900"/>
                  </a:lnTo>
                  <a:lnTo>
                    <a:pt x="112496" y="850874"/>
                  </a:lnTo>
                  <a:lnTo>
                    <a:pt x="108153" y="854240"/>
                  </a:lnTo>
                  <a:lnTo>
                    <a:pt x="108127" y="862406"/>
                  </a:lnTo>
                  <a:lnTo>
                    <a:pt x="112458" y="865759"/>
                  </a:lnTo>
                  <a:lnTo>
                    <a:pt x="123075" y="865784"/>
                  </a:lnTo>
                  <a:lnTo>
                    <a:pt x="127431" y="862457"/>
                  </a:lnTo>
                  <a:lnTo>
                    <a:pt x="127444" y="854290"/>
                  </a:lnTo>
                  <a:close/>
                </a:path>
                <a:path w="238760" h="908685">
                  <a:moveTo>
                    <a:pt x="127520" y="833018"/>
                  </a:moveTo>
                  <a:lnTo>
                    <a:pt x="123190" y="829652"/>
                  </a:lnTo>
                  <a:lnTo>
                    <a:pt x="117881" y="829640"/>
                  </a:lnTo>
                  <a:lnTo>
                    <a:pt x="112560" y="829627"/>
                  </a:lnTo>
                  <a:lnTo>
                    <a:pt x="108216" y="832954"/>
                  </a:lnTo>
                  <a:lnTo>
                    <a:pt x="108191" y="841133"/>
                  </a:lnTo>
                  <a:lnTo>
                    <a:pt x="112522" y="844499"/>
                  </a:lnTo>
                  <a:lnTo>
                    <a:pt x="123139" y="844537"/>
                  </a:lnTo>
                  <a:lnTo>
                    <a:pt x="127495" y="841197"/>
                  </a:lnTo>
                  <a:lnTo>
                    <a:pt x="127520" y="833018"/>
                  </a:lnTo>
                  <a:close/>
                </a:path>
                <a:path w="238760" h="908685">
                  <a:moveTo>
                    <a:pt x="127558" y="811745"/>
                  </a:moveTo>
                  <a:lnTo>
                    <a:pt x="123240" y="808380"/>
                  </a:lnTo>
                  <a:lnTo>
                    <a:pt x="117932" y="808367"/>
                  </a:lnTo>
                  <a:lnTo>
                    <a:pt x="112610" y="808355"/>
                  </a:lnTo>
                  <a:lnTo>
                    <a:pt x="108267" y="811682"/>
                  </a:lnTo>
                  <a:lnTo>
                    <a:pt x="108242" y="819873"/>
                  </a:lnTo>
                  <a:lnTo>
                    <a:pt x="112572" y="823252"/>
                  </a:lnTo>
                  <a:lnTo>
                    <a:pt x="123190" y="823290"/>
                  </a:lnTo>
                  <a:lnTo>
                    <a:pt x="127533" y="819937"/>
                  </a:lnTo>
                  <a:lnTo>
                    <a:pt x="127558" y="811745"/>
                  </a:lnTo>
                  <a:close/>
                </a:path>
                <a:path w="238760" h="908685">
                  <a:moveTo>
                    <a:pt x="127635" y="790486"/>
                  </a:moveTo>
                  <a:lnTo>
                    <a:pt x="123304" y="787107"/>
                  </a:lnTo>
                  <a:lnTo>
                    <a:pt x="117995" y="787107"/>
                  </a:lnTo>
                  <a:lnTo>
                    <a:pt x="112674" y="787095"/>
                  </a:lnTo>
                  <a:lnTo>
                    <a:pt x="108318" y="790422"/>
                  </a:lnTo>
                  <a:lnTo>
                    <a:pt x="108292" y="798601"/>
                  </a:lnTo>
                  <a:lnTo>
                    <a:pt x="112636" y="801966"/>
                  </a:lnTo>
                  <a:lnTo>
                    <a:pt x="123253" y="802005"/>
                  </a:lnTo>
                  <a:lnTo>
                    <a:pt x="127609" y="798664"/>
                  </a:lnTo>
                  <a:lnTo>
                    <a:pt x="127635" y="790486"/>
                  </a:lnTo>
                  <a:close/>
                </a:path>
                <a:path w="238760" h="908685">
                  <a:moveTo>
                    <a:pt x="127685" y="769200"/>
                  </a:moveTo>
                  <a:lnTo>
                    <a:pt x="123367" y="765810"/>
                  </a:lnTo>
                  <a:lnTo>
                    <a:pt x="118046" y="765797"/>
                  </a:lnTo>
                  <a:lnTo>
                    <a:pt x="112737" y="765797"/>
                  </a:lnTo>
                  <a:lnTo>
                    <a:pt x="108394" y="769137"/>
                  </a:lnTo>
                  <a:lnTo>
                    <a:pt x="108369" y="777341"/>
                  </a:lnTo>
                  <a:lnTo>
                    <a:pt x="112699" y="780681"/>
                  </a:lnTo>
                  <a:lnTo>
                    <a:pt x="123317" y="780707"/>
                  </a:lnTo>
                  <a:lnTo>
                    <a:pt x="127660" y="777367"/>
                  </a:lnTo>
                  <a:lnTo>
                    <a:pt x="127685" y="769200"/>
                  </a:lnTo>
                  <a:close/>
                </a:path>
                <a:path w="238760" h="908685">
                  <a:moveTo>
                    <a:pt x="127749" y="747928"/>
                  </a:moveTo>
                  <a:lnTo>
                    <a:pt x="123418" y="744537"/>
                  </a:lnTo>
                  <a:lnTo>
                    <a:pt x="118122" y="744537"/>
                  </a:lnTo>
                  <a:lnTo>
                    <a:pt x="112814" y="744524"/>
                  </a:lnTo>
                  <a:lnTo>
                    <a:pt x="108445" y="747890"/>
                  </a:lnTo>
                  <a:lnTo>
                    <a:pt x="108419" y="756018"/>
                  </a:lnTo>
                  <a:lnTo>
                    <a:pt x="112763" y="759383"/>
                  </a:lnTo>
                  <a:lnTo>
                    <a:pt x="123380" y="759409"/>
                  </a:lnTo>
                  <a:lnTo>
                    <a:pt x="127723" y="756069"/>
                  </a:lnTo>
                  <a:lnTo>
                    <a:pt x="127749" y="747928"/>
                  </a:lnTo>
                  <a:close/>
                </a:path>
                <a:path w="238760" h="908685">
                  <a:moveTo>
                    <a:pt x="127812" y="726643"/>
                  </a:moveTo>
                  <a:lnTo>
                    <a:pt x="123482" y="723290"/>
                  </a:lnTo>
                  <a:lnTo>
                    <a:pt x="118173" y="723265"/>
                  </a:lnTo>
                  <a:lnTo>
                    <a:pt x="112864" y="723252"/>
                  </a:lnTo>
                  <a:lnTo>
                    <a:pt x="108496" y="726592"/>
                  </a:lnTo>
                  <a:lnTo>
                    <a:pt x="108470" y="734783"/>
                  </a:lnTo>
                  <a:lnTo>
                    <a:pt x="112814" y="738149"/>
                  </a:lnTo>
                  <a:lnTo>
                    <a:pt x="123444" y="738174"/>
                  </a:lnTo>
                  <a:lnTo>
                    <a:pt x="127787" y="734847"/>
                  </a:lnTo>
                  <a:lnTo>
                    <a:pt x="127812" y="726643"/>
                  </a:lnTo>
                  <a:close/>
                </a:path>
                <a:path w="238760" h="908685">
                  <a:moveTo>
                    <a:pt x="127889" y="705383"/>
                  </a:moveTo>
                  <a:lnTo>
                    <a:pt x="123558" y="702017"/>
                  </a:lnTo>
                  <a:lnTo>
                    <a:pt x="118237" y="702005"/>
                  </a:lnTo>
                  <a:lnTo>
                    <a:pt x="112941" y="701992"/>
                  </a:lnTo>
                  <a:lnTo>
                    <a:pt x="108572" y="705319"/>
                  </a:lnTo>
                  <a:lnTo>
                    <a:pt x="108546" y="713524"/>
                  </a:lnTo>
                  <a:lnTo>
                    <a:pt x="112890" y="716876"/>
                  </a:lnTo>
                  <a:lnTo>
                    <a:pt x="123507" y="716915"/>
                  </a:lnTo>
                  <a:lnTo>
                    <a:pt x="127850" y="713574"/>
                  </a:lnTo>
                  <a:lnTo>
                    <a:pt x="127889" y="705383"/>
                  </a:lnTo>
                  <a:close/>
                </a:path>
                <a:path w="238760" h="908685">
                  <a:moveTo>
                    <a:pt x="127939" y="684110"/>
                  </a:moveTo>
                  <a:lnTo>
                    <a:pt x="123609" y="680732"/>
                  </a:lnTo>
                  <a:lnTo>
                    <a:pt x="118275" y="680720"/>
                  </a:lnTo>
                  <a:lnTo>
                    <a:pt x="112991" y="680707"/>
                  </a:lnTo>
                  <a:lnTo>
                    <a:pt x="108623" y="684060"/>
                  </a:lnTo>
                  <a:lnTo>
                    <a:pt x="108597" y="692226"/>
                  </a:lnTo>
                  <a:lnTo>
                    <a:pt x="112941" y="695591"/>
                  </a:lnTo>
                  <a:lnTo>
                    <a:pt x="123571" y="695629"/>
                  </a:lnTo>
                  <a:lnTo>
                    <a:pt x="127914" y="692289"/>
                  </a:lnTo>
                  <a:lnTo>
                    <a:pt x="127939" y="684110"/>
                  </a:lnTo>
                  <a:close/>
                </a:path>
                <a:path w="238760" h="908685">
                  <a:moveTo>
                    <a:pt x="128054" y="641578"/>
                  </a:moveTo>
                  <a:lnTo>
                    <a:pt x="123736" y="638213"/>
                  </a:lnTo>
                  <a:lnTo>
                    <a:pt x="118414" y="638200"/>
                  </a:lnTo>
                  <a:lnTo>
                    <a:pt x="113093" y="638187"/>
                  </a:lnTo>
                  <a:lnTo>
                    <a:pt x="108737" y="641540"/>
                  </a:lnTo>
                  <a:lnTo>
                    <a:pt x="108724" y="649693"/>
                  </a:lnTo>
                  <a:lnTo>
                    <a:pt x="113055" y="653084"/>
                  </a:lnTo>
                  <a:lnTo>
                    <a:pt x="123685" y="653110"/>
                  </a:lnTo>
                  <a:lnTo>
                    <a:pt x="128028" y="649757"/>
                  </a:lnTo>
                  <a:lnTo>
                    <a:pt x="128054" y="641578"/>
                  </a:lnTo>
                  <a:close/>
                </a:path>
                <a:path w="238760" h="908685">
                  <a:moveTo>
                    <a:pt x="129336" y="194894"/>
                  </a:moveTo>
                  <a:lnTo>
                    <a:pt x="124993" y="191528"/>
                  </a:lnTo>
                  <a:lnTo>
                    <a:pt x="119684" y="191516"/>
                  </a:lnTo>
                  <a:lnTo>
                    <a:pt x="114388" y="191503"/>
                  </a:lnTo>
                  <a:lnTo>
                    <a:pt x="110032" y="194830"/>
                  </a:lnTo>
                  <a:lnTo>
                    <a:pt x="110007" y="203022"/>
                  </a:lnTo>
                  <a:lnTo>
                    <a:pt x="114338" y="206387"/>
                  </a:lnTo>
                  <a:lnTo>
                    <a:pt x="124968" y="206413"/>
                  </a:lnTo>
                  <a:lnTo>
                    <a:pt x="129324" y="203085"/>
                  </a:lnTo>
                  <a:lnTo>
                    <a:pt x="129336" y="194894"/>
                  </a:lnTo>
                  <a:close/>
                </a:path>
                <a:path w="238760" h="908685">
                  <a:moveTo>
                    <a:pt x="129413" y="173621"/>
                  </a:moveTo>
                  <a:lnTo>
                    <a:pt x="125069" y="170243"/>
                  </a:lnTo>
                  <a:lnTo>
                    <a:pt x="119761" y="170230"/>
                  </a:lnTo>
                  <a:lnTo>
                    <a:pt x="114439" y="170218"/>
                  </a:lnTo>
                  <a:lnTo>
                    <a:pt x="110096" y="173558"/>
                  </a:lnTo>
                  <a:lnTo>
                    <a:pt x="110070" y="181749"/>
                  </a:lnTo>
                  <a:lnTo>
                    <a:pt x="114401" y="185102"/>
                  </a:lnTo>
                  <a:lnTo>
                    <a:pt x="125018" y="185127"/>
                  </a:lnTo>
                  <a:lnTo>
                    <a:pt x="129387" y="181800"/>
                  </a:lnTo>
                  <a:lnTo>
                    <a:pt x="129413" y="173621"/>
                  </a:lnTo>
                  <a:close/>
                </a:path>
                <a:path w="238760" h="908685">
                  <a:moveTo>
                    <a:pt x="129463" y="152349"/>
                  </a:moveTo>
                  <a:lnTo>
                    <a:pt x="125120" y="148983"/>
                  </a:lnTo>
                  <a:lnTo>
                    <a:pt x="119824" y="148971"/>
                  </a:lnTo>
                  <a:lnTo>
                    <a:pt x="114503" y="148958"/>
                  </a:lnTo>
                  <a:lnTo>
                    <a:pt x="110159" y="152298"/>
                  </a:lnTo>
                  <a:lnTo>
                    <a:pt x="110134" y="160477"/>
                  </a:lnTo>
                  <a:lnTo>
                    <a:pt x="114465" y="163855"/>
                  </a:lnTo>
                  <a:lnTo>
                    <a:pt x="125095" y="163880"/>
                  </a:lnTo>
                  <a:lnTo>
                    <a:pt x="129438" y="160528"/>
                  </a:lnTo>
                  <a:lnTo>
                    <a:pt x="129463" y="152349"/>
                  </a:lnTo>
                  <a:close/>
                </a:path>
                <a:path w="238760" h="908685">
                  <a:moveTo>
                    <a:pt x="129540" y="131076"/>
                  </a:moveTo>
                  <a:lnTo>
                    <a:pt x="125183" y="127711"/>
                  </a:lnTo>
                  <a:lnTo>
                    <a:pt x="119888" y="127698"/>
                  </a:lnTo>
                  <a:lnTo>
                    <a:pt x="114566" y="127698"/>
                  </a:lnTo>
                  <a:lnTo>
                    <a:pt x="110223" y="131025"/>
                  </a:lnTo>
                  <a:lnTo>
                    <a:pt x="110185" y="139217"/>
                  </a:lnTo>
                  <a:lnTo>
                    <a:pt x="114528" y="142570"/>
                  </a:lnTo>
                  <a:lnTo>
                    <a:pt x="125145" y="142608"/>
                  </a:lnTo>
                  <a:lnTo>
                    <a:pt x="129514" y="139268"/>
                  </a:lnTo>
                  <a:lnTo>
                    <a:pt x="129540" y="131076"/>
                  </a:lnTo>
                  <a:close/>
                </a:path>
                <a:path w="238760" h="908685">
                  <a:moveTo>
                    <a:pt x="129590" y="109804"/>
                  </a:moveTo>
                  <a:lnTo>
                    <a:pt x="125247" y="106451"/>
                  </a:lnTo>
                  <a:lnTo>
                    <a:pt x="119938" y="106438"/>
                  </a:lnTo>
                  <a:lnTo>
                    <a:pt x="114630" y="106426"/>
                  </a:lnTo>
                  <a:lnTo>
                    <a:pt x="110286" y="109753"/>
                  </a:lnTo>
                  <a:lnTo>
                    <a:pt x="110261" y="117944"/>
                  </a:lnTo>
                  <a:lnTo>
                    <a:pt x="114592" y="121297"/>
                  </a:lnTo>
                  <a:lnTo>
                    <a:pt x="125209" y="121335"/>
                  </a:lnTo>
                  <a:lnTo>
                    <a:pt x="129565" y="118008"/>
                  </a:lnTo>
                  <a:lnTo>
                    <a:pt x="129590" y="109804"/>
                  </a:lnTo>
                  <a:close/>
                </a:path>
                <a:path w="238760" h="908685">
                  <a:moveTo>
                    <a:pt x="129628" y="88544"/>
                  </a:moveTo>
                  <a:lnTo>
                    <a:pt x="125298" y="85178"/>
                  </a:lnTo>
                  <a:lnTo>
                    <a:pt x="120002" y="85166"/>
                  </a:lnTo>
                  <a:lnTo>
                    <a:pt x="114693" y="85166"/>
                  </a:lnTo>
                  <a:lnTo>
                    <a:pt x="110337" y="88480"/>
                  </a:lnTo>
                  <a:lnTo>
                    <a:pt x="110312" y="96672"/>
                  </a:lnTo>
                  <a:lnTo>
                    <a:pt x="114642" y="100037"/>
                  </a:lnTo>
                  <a:lnTo>
                    <a:pt x="125260" y="100063"/>
                  </a:lnTo>
                  <a:lnTo>
                    <a:pt x="129603" y="96735"/>
                  </a:lnTo>
                  <a:lnTo>
                    <a:pt x="129628" y="88544"/>
                  </a:lnTo>
                  <a:close/>
                </a:path>
                <a:path w="238760" h="908685">
                  <a:moveTo>
                    <a:pt x="129692" y="67271"/>
                  </a:moveTo>
                  <a:lnTo>
                    <a:pt x="125361" y="63919"/>
                  </a:lnTo>
                  <a:lnTo>
                    <a:pt x="120053" y="63893"/>
                  </a:lnTo>
                  <a:lnTo>
                    <a:pt x="114757" y="63881"/>
                  </a:lnTo>
                  <a:lnTo>
                    <a:pt x="110388" y="67221"/>
                  </a:lnTo>
                  <a:lnTo>
                    <a:pt x="110363" y="75399"/>
                  </a:lnTo>
                  <a:lnTo>
                    <a:pt x="114706" y="78765"/>
                  </a:lnTo>
                  <a:lnTo>
                    <a:pt x="125323" y="78790"/>
                  </a:lnTo>
                  <a:lnTo>
                    <a:pt x="129667" y="75450"/>
                  </a:lnTo>
                  <a:lnTo>
                    <a:pt x="129692" y="67271"/>
                  </a:lnTo>
                  <a:close/>
                </a:path>
                <a:path w="238760" h="908685">
                  <a:moveTo>
                    <a:pt x="129755" y="46012"/>
                  </a:moveTo>
                  <a:lnTo>
                    <a:pt x="125437" y="42659"/>
                  </a:lnTo>
                  <a:lnTo>
                    <a:pt x="120116" y="42646"/>
                  </a:lnTo>
                  <a:lnTo>
                    <a:pt x="114808" y="42633"/>
                  </a:lnTo>
                  <a:lnTo>
                    <a:pt x="110464" y="45961"/>
                  </a:lnTo>
                  <a:lnTo>
                    <a:pt x="110439" y="54140"/>
                  </a:lnTo>
                  <a:lnTo>
                    <a:pt x="114769" y="57505"/>
                  </a:lnTo>
                  <a:lnTo>
                    <a:pt x="125387" y="57531"/>
                  </a:lnTo>
                  <a:lnTo>
                    <a:pt x="129730" y="54203"/>
                  </a:lnTo>
                  <a:lnTo>
                    <a:pt x="129755" y="46012"/>
                  </a:lnTo>
                  <a:close/>
                </a:path>
                <a:path w="238760" h="908685">
                  <a:moveTo>
                    <a:pt x="129819" y="24739"/>
                  </a:moveTo>
                  <a:lnTo>
                    <a:pt x="125488" y="21361"/>
                  </a:lnTo>
                  <a:lnTo>
                    <a:pt x="120167" y="21348"/>
                  </a:lnTo>
                  <a:lnTo>
                    <a:pt x="114871" y="21336"/>
                  </a:lnTo>
                  <a:lnTo>
                    <a:pt x="110502" y="24676"/>
                  </a:lnTo>
                  <a:lnTo>
                    <a:pt x="110477" y="32867"/>
                  </a:lnTo>
                  <a:lnTo>
                    <a:pt x="114833" y="36220"/>
                  </a:lnTo>
                  <a:lnTo>
                    <a:pt x="125450" y="36258"/>
                  </a:lnTo>
                  <a:lnTo>
                    <a:pt x="129794" y="32931"/>
                  </a:lnTo>
                  <a:lnTo>
                    <a:pt x="129819" y="24739"/>
                  </a:lnTo>
                  <a:close/>
                </a:path>
                <a:path w="238760" h="908685">
                  <a:moveTo>
                    <a:pt x="129882" y="3479"/>
                  </a:moveTo>
                  <a:lnTo>
                    <a:pt x="125552" y="101"/>
                  </a:lnTo>
                  <a:lnTo>
                    <a:pt x="120243" y="88"/>
                  </a:lnTo>
                  <a:lnTo>
                    <a:pt x="114922" y="88"/>
                  </a:lnTo>
                  <a:lnTo>
                    <a:pt x="110578" y="3429"/>
                  </a:lnTo>
                  <a:lnTo>
                    <a:pt x="110553" y="11607"/>
                  </a:lnTo>
                  <a:lnTo>
                    <a:pt x="114896" y="14973"/>
                  </a:lnTo>
                  <a:lnTo>
                    <a:pt x="125514" y="14998"/>
                  </a:lnTo>
                  <a:lnTo>
                    <a:pt x="129857" y="11671"/>
                  </a:lnTo>
                  <a:lnTo>
                    <a:pt x="129882" y="3479"/>
                  </a:lnTo>
                  <a:close/>
                </a:path>
                <a:path w="238760" h="908685">
                  <a:moveTo>
                    <a:pt x="155130" y="811822"/>
                  </a:moveTo>
                  <a:lnTo>
                    <a:pt x="150812" y="808443"/>
                  </a:lnTo>
                  <a:lnTo>
                    <a:pt x="145491" y="808443"/>
                  </a:lnTo>
                  <a:lnTo>
                    <a:pt x="140195" y="808431"/>
                  </a:lnTo>
                  <a:lnTo>
                    <a:pt x="135851" y="811758"/>
                  </a:lnTo>
                  <a:lnTo>
                    <a:pt x="135826" y="819950"/>
                  </a:lnTo>
                  <a:lnTo>
                    <a:pt x="140144" y="823315"/>
                  </a:lnTo>
                  <a:lnTo>
                    <a:pt x="150774" y="823366"/>
                  </a:lnTo>
                  <a:lnTo>
                    <a:pt x="155130" y="820000"/>
                  </a:lnTo>
                  <a:lnTo>
                    <a:pt x="155130" y="811822"/>
                  </a:lnTo>
                  <a:close/>
                </a:path>
                <a:path w="238760" h="908685">
                  <a:moveTo>
                    <a:pt x="155206" y="790562"/>
                  </a:moveTo>
                  <a:lnTo>
                    <a:pt x="150876" y="787184"/>
                  </a:lnTo>
                  <a:lnTo>
                    <a:pt x="145567" y="787184"/>
                  </a:lnTo>
                  <a:lnTo>
                    <a:pt x="140258" y="787171"/>
                  </a:lnTo>
                  <a:lnTo>
                    <a:pt x="135915" y="790498"/>
                  </a:lnTo>
                  <a:lnTo>
                    <a:pt x="135890" y="798690"/>
                  </a:lnTo>
                  <a:lnTo>
                    <a:pt x="140220" y="802055"/>
                  </a:lnTo>
                  <a:lnTo>
                    <a:pt x="150825" y="802068"/>
                  </a:lnTo>
                  <a:lnTo>
                    <a:pt x="155181" y="798741"/>
                  </a:lnTo>
                  <a:lnTo>
                    <a:pt x="155206" y="790562"/>
                  </a:lnTo>
                  <a:close/>
                </a:path>
                <a:path w="238760" h="908685">
                  <a:moveTo>
                    <a:pt x="155270" y="769251"/>
                  </a:moveTo>
                  <a:lnTo>
                    <a:pt x="150939" y="765886"/>
                  </a:lnTo>
                  <a:lnTo>
                    <a:pt x="145643" y="765873"/>
                  </a:lnTo>
                  <a:lnTo>
                    <a:pt x="140322" y="765873"/>
                  </a:lnTo>
                  <a:lnTo>
                    <a:pt x="135978" y="769213"/>
                  </a:lnTo>
                  <a:lnTo>
                    <a:pt x="135953" y="777379"/>
                  </a:lnTo>
                  <a:lnTo>
                    <a:pt x="140284" y="780757"/>
                  </a:lnTo>
                  <a:lnTo>
                    <a:pt x="150888" y="780783"/>
                  </a:lnTo>
                  <a:lnTo>
                    <a:pt x="155244" y="777443"/>
                  </a:lnTo>
                  <a:lnTo>
                    <a:pt x="155270" y="769251"/>
                  </a:lnTo>
                  <a:close/>
                </a:path>
                <a:path w="238760" h="908685">
                  <a:moveTo>
                    <a:pt x="155333" y="748004"/>
                  </a:moveTo>
                  <a:lnTo>
                    <a:pt x="151003" y="744613"/>
                  </a:lnTo>
                  <a:lnTo>
                    <a:pt x="145694" y="744601"/>
                  </a:lnTo>
                  <a:lnTo>
                    <a:pt x="140385" y="744588"/>
                  </a:lnTo>
                  <a:lnTo>
                    <a:pt x="136029" y="747941"/>
                  </a:lnTo>
                  <a:lnTo>
                    <a:pt x="136004" y="756094"/>
                  </a:lnTo>
                  <a:lnTo>
                    <a:pt x="140347" y="759447"/>
                  </a:lnTo>
                  <a:lnTo>
                    <a:pt x="150952" y="759485"/>
                  </a:lnTo>
                  <a:lnTo>
                    <a:pt x="155308" y="756158"/>
                  </a:lnTo>
                  <a:lnTo>
                    <a:pt x="155333" y="748004"/>
                  </a:lnTo>
                  <a:close/>
                </a:path>
                <a:path w="238760" h="908685">
                  <a:moveTo>
                    <a:pt x="155397" y="726719"/>
                  </a:moveTo>
                  <a:lnTo>
                    <a:pt x="151066" y="723353"/>
                  </a:lnTo>
                  <a:lnTo>
                    <a:pt x="145757" y="723341"/>
                  </a:lnTo>
                  <a:lnTo>
                    <a:pt x="140449" y="723328"/>
                  </a:lnTo>
                  <a:lnTo>
                    <a:pt x="136105" y="726668"/>
                  </a:lnTo>
                  <a:lnTo>
                    <a:pt x="136080" y="734860"/>
                  </a:lnTo>
                  <a:lnTo>
                    <a:pt x="140398" y="738225"/>
                  </a:lnTo>
                  <a:lnTo>
                    <a:pt x="151015" y="738251"/>
                  </a:lnTo>
                  <a:lnTo>
                    <a:pt x="155359" y="734910"/>
                  </a:lnTo>
                  <a:lnTo>
                    <a:pt x="155397" y="726719"/>
                  </a:lnTo>
                  <a:close/>
                </a:path>
                <a:path w="238760" h="908685">
                  <a:moveTo>
                    <a:pt x="155460" y="705459"/>
                  </a:moveTo>
                  <a:lnTo>
                    <a:pt x="151130" y="702094"/>
                  </a:lnTo>
                  <a:lnTo>
                    <a:pt x="145821" y="702081"/>
                  </a:lnTo>
                  <a:lnTo>
                    <a:pt x="140500" y="702068"/>
                  </a:lnTo>
                  <a:lnTo>
                    <a:pt x="136156" y="705396"/>
                  </a:lnTo>
                  <a:lnTo>
                    <a:pt x="136131" y="713587"/>
                  </a:lnTo>
                  <a:lnTo>
                    <a:pt x="140474" y="716953"/>
                  </a:lnTo>
                  <a:lnTo>
                    <a:pt x="151091" y="716978"/>
                  </a:lnTo>
                  <a:lnTo>
                    <a:pt x="155422" y="713651"/>
                  </a:lnTo>
                  <a:lnTo>
                    <a:pt x="155460" y="705459"/>
                  </a:lnTo>
                  <a:close/>
                </a:path>
                <a:path w="238760" h="908685">
                  <a:moveTo>
                    <a:pt x="155524" y="684212"/>
                  </a:moveTo>
                  <a:lnTo>
                    <a:pt x="151193" y="680821"/>
                  </a:lnTo>
                  <a:lnTo>
                    <a:pt x="145872" y="680808"/>
                  </a:lnTo>
                  <a:lnTo>
                    <a:pt x="140576" y="680796"/>
                  </a:lnTo>
                  <a:lnTo>
                    <a:pt x="136232" y="684149"/>
                  </a:lnTo>
                  <a:lnTo>
                    <a:pt x="136207" y="692315"/>
                  </a:lnTo>
                  <a:lnTo>
                    <a:pt x="140525" y="695680"/>
                  </a:lnTo>
                  <a:lnTo>
                    <a:pt x="151155" y="695706"/>
                  </a:lnTo>
                  <a:lnTo>
                    <a:pt x="155498" y="692365"/>
                  </a:lnTo>
                  <a:lnTo>
                    <a:pt x="155524" y="684212"/>
                  </a:lnTo>
                  <a:close/>
                </a:path>
                <a:path w="238760" h="908685">
                  <a:moveTo>
                    <a:pt x="157391" y="24815"/>
                  </a:moveTo>
                  <a:lnTo>
                    <a:pt x="153073" y="21437"/>
                  </a:lnTo>
                  <a:lnTo>
                    <a:pt x="147751" y="21424"/>
                  </a:lnTo>
                  <a:lnTo>
                    <a:pt x="142455" y="21424"/>
                  </a:lnTo>
                  <a:lnTo>
                    <a:pt x="138087" y="24765"/>
                  </a:lnTo>
                  <a:lnTo>
                    <a:pt x="138087" y="32956"/>
                  </a:lnTo>
                  <a:lnTo>
                    <a:pt x="142405" y="36309"/>
                  </a:lnTo>
                  <a:lnTo>
                    <a:pt x="153035" y="36334"/>
                  </a:lnTo>
                  <a:lnTo>
                    <a:pt x="157378" y="33007"/>
                  </a:lnTo>
                  <a:lnTo>
                    <a:pt x="157391" y="24815"/>
                  </a:lnTo>
                  <a:close/>
                </a:path>
                <a:path w="238760" h="908685">
                  <a:moveTo>
                    <a:pt x="157454" y="3556"/>
                  </a:moveTo>
                  <a:lnTo>
                    <a:pt x="153123" y="190"/>
                  </a:lnTo>
                  <a:lnTo>
                    <a:pt x="147815" y="165"/>
                  </a:lnTo>
                  <a:lnTo>
                    <a:pt x="142506" y="152"/>
                  </a:lnTo>
                  <a:lnTo>
                    <a:pt x="138163" y="3505"/>
                  </a:lnTo>
                  <a:lnTo>
                    <a:pt x="138137" y="11684"/>
                  </a:lnTo>
                  <a:lnTo>
                    <a:pt x="142468" y="15049"/>
                  </a:lnTo>
                  <a:lnTo>
                    <a:pt x="153098" y="15074"/>
                  </a:lnTo>
                  <a:lnTo>
                    <a:pt x="157441" y="11747"/>
                  </a:lnTo>
                  <a:lnTo>
                    <a:pt x="157454" y="3556"/>
                  </a:lnTo>
                  <a:close/>
                </a:path>
                <a:path w="238760" h="908685">
                  <a:moveTo>
                    <a:pt x="182791" y="790638"/>
                  </a:moveTo>
                  <a:lnTo>
                    <a:pt x="178460" y="787273"/>
                  </a:lnTo>
                  <a:lnTo>
                    <a:pt x="173139" y="787273"/>
                  </a:lnTo>
                  <a:lnTo>
                    <a:pt x="167843" y="787247"/>
                  </a:lnTo>
                  <a:lnTo>
                    <a:pt x="163487" y="790587"/>
                  </a:lnTo>
                  <a:lnTo>
                    <a:pt x="163461" y="798766"/>
                  </a:lnTo>
                  <a:lnTo>
                    <a:pt x="167805" y="802144"/>
                  </a:lnTo>
                  <a:lnTo>
                    <a:pt x="178409" y="802157"/>
                  </a:lnTo>
                  <a:lnTo>
                    <a:pt x="182765" y="798804"/>
                  </a:lnTo>
                  <a:lnTo>
                    <a:pt x="182791" y="790638"/>
                  </a:lnTo>
                  <a:close/>
                </a:path>
                <a:path w="238760" h="908685">
                  <a:moveTo>
                    <a:pt x="182854" y="769327"/>
                  </a:moveTo>
                  <a:lnTo>
                    <a:pt x="178523" y="765962"/>
                  </a:lnTo>
                  <a:lnTo>
                    <a:pt x="173215" y="765949"/>
                  </a:lnTo>
                  <a:lnTo>
                    <a:pt x="167906" y="765937"/>
                  </a:lnTo>
                  <a:lnTo>
                    <a:pt x="163550" y="769289"/>
                  </a:lnTo>
                  <a:lnTo>
                    <a:pt x="163525" y="777468"/>
                  </a:lnTo>
                  <a:lnTo>
                    <a:pt x="167868" y="780846"/>
                  </a:lnTo>
                  <a:lnTo>
                    <a:pt x="178473" y="780859"/>
                  </a:lnTo>
                  <a:lnTo>
                    <a:pt x="182816" y="777532"/>
                  </a:lnTo>
                  <a:lnTo>
                    <a:pt x="182854" y="769327"/>
                  </a:lnTo>
                  <a:close/>
                </a:path>
                <a:path w="238760" h="908685">
                  <a:moveTo>
                    <a:pt x="182918" y="748093"/>
                  </a:moveTo>
                  <a:lnTo>
                    <a:pt x="178587" y="744702"/>
                  </a:lnTo>
                  <a:lnTo>
                    <a:pt x="173278" y="744677"/>
                  </a:lnTo>
                  <a:lnTo>
                    <a:pt x="167970" y="744677"/>
                  </a:lnTo>
                  <a:lnTo>
                    <a:pt x="163601" y="748030"/>
                  </a:lnTo>
                  <a:lnTo>
                    <a:pt x="163576" y="756183"/>
                  </a:lnTo>
                  <a:lnTo>
                    <a:pt x="167932" y="759536"/>
                  </a:lnTo>
                  <a:lnTo>
                    <a:pt x="178536" y="759574"/>
                  </a:lnTo>
                  <a:lnTo>
                    <a:pt x="182880" y="756246"/>
                  </a:lnTo>
                  <a:lnTo>
                    <a:pt x="182918" y="748093"/>
                  </a:lnTo>
                  <a:close/>
                </a:path>
                <a:path w="238760" h="908685">
                  <a:moveTo>
                    <a:pt x="182981" y="726808"/>
                  </a:moveTo>
                  <a:lnTo>
                    <a:pt x="178650" y="723442"/>
                  </a:lnTo>
                  <a:lnTo>
                    <a:pt x="173342" y="723430"/>
                  </a:lnTo>
                  <a:lnTo>
                    <a:pt x="168033" y="723417"/>
                  </a:lnTo>
                  <a:lnTo>
                    <a:pt x="163664" y="726744"/>
                  </a:lnTo>
                  <a:lnTo>
                    <a:pt x="163652" y="734949"/>
                  </a:lnTo>
                  <a:lnTo>
                    <a:pt x="167995" y="738301"/>
                  </a:lnTo>
                  <a:lnTo>
                    <a:pt x="178600" y="738339"/>
                  </a:lnTo>
                  <a:lnTo>
                    <a:pt x="182956" y="734999"/>
                  </a:lnTo>
                  <a:lnTo>
                    <a:pt x="182981" y="726808"/>
                  </a:lnTo>
                  <a:close/>
                </a:path>
                <a:path w="238760" h="908685">
                  <a:moveTo>
                    <a:pt x="183045" y="705535"/>
                  </a:moveTo>
                  <a:lnTo>
                    <a:pt x="178701" y="702170"/>
                  </a:lnTo>
                  <a:lnTo>
                    <a:pt x="173393" y="702157"/>
                  </a:lnTo>
                  <a:lnTo>
                    <a:pt x="168097" y="702144"/>
                  </a:lnTo>
                  <a:lnTo>
                    <a:pt x="163715" y="705472"/>
                  </a:lnTo>
                  <a:lnTo>
                    <a:pt x="163690" y="713663"/>
                  </a:lnTo>
                  <a:lnTo>
                    <a:pt x="168059" y="717016"/>
                  </a:lnTo>
                  <a:lnTo>
                    <a:pt x="178663" y="717054"/>
                  </a:lnTo>
                  <a:lnTo>
                    <a:pt x="183019" y="713714"/>
                  </a:lnTo>
                  <a:lnTo>
                    <a:pt x="183045" y="705535"/>
                  </a:lnTo>
                  <a:close/>
                </a:path>
                <a:path w="238760" h="908685">
                  <a:moveTo>
                    <a:pt x="183095" y="684276"/>
                  </a:moveTo>
                  <a:lnTo>
                    <a:pt x="178752" y="680897"/>
                  </a:lnTo>
                  <a:lnTo>
                    <a:pt x="173443" y="680885"/>
                  </a:lnTo>
                  <a:lnTo>
                    <a:pt x="168148" y="680872"/>
                  </a:lnTo>
                  <a:lnTo>
                    <a:pt x="163779" y="684225"/>
                  </a:lnTo>
                  <a:lnTo>
                    <a:pt x="163753" y="692391"/>
                  </a:lnTo>
                  <a:lnTo>
                    <a:pt x="168097" y="695756"/>
                  </a:lnTo>
                  <a:lnTo>
                    <a:pt x="178714" y="695782"/>
                  </a:lnTo>
                  <a:lnTo>
                    <a:pt x="183070" y="692454"/>
                  </a:lnTo>
                  <a:lnTo>
                    <a:pt x="183095" y="684276"/>
                  </a:lnTo>
                  <a:close/>
                </a:path>
                <a:path w="238760" h="908685">
                  <a:moveTo>
                    <a:pt x="210375" y="790714"/>
                  </a:moveTo>
                  <a:lnTo>
                    <a:pt x="206032" y="787336"/>
                  </a:lnTo>
                  <a:lnTo>
                    <a:pt x="200736" y="787336"/>
                  </a:lnTo>
                  <a:lnTo>
                    <a:pt x="195427" y="787311"/>
                  </a:lnTo>
                  <a:lnTo>
                    <a:pt x="191058" y="790651"/>
                  </a:lnTo>
                  <a:lnTo>
                    <a:pt x="191046" y="798842"/>
                  </a:lnTo>
                  <a:lnTo>
                    <a:pt x="195376" y="802195"/>
                  </a:lnTo>
                  <a:lnTo>
                    <a:pt x="206006" y="802233"/>
                  </a:lnTo>
                  <a:lnTo>
                    <a:pt x="210350" y="798880"/>
                  </a:lnTo>
                  <a:lnTo>
                    <a:pt x="210375" y="790714"/>
                  </a:lnTo>
                  <a:close/>
                </a:path>
                <a:path w="238760" h="908685">
                  <a:moveTo>
                    <a:pt x="210426" y="769416"/>
                  </a:moveTo>
                  <a:lnTo>
                    <a:pt x="206095" y="766064"/>
                  </a:lnTo>
                  <a:lnTo>
                    <a:pt x="200787" y="766038"/>
                  </a:lnTo>
                  <a:lnTo>
                    <a:pt x="195478" y="766025"/>
                  </a:lnTo>
                  <a:lnTo>
                    <a:pt x="191122" y="769378"/>
                  </a:lnTo>
                  <a:lnTo>
                    <a:pt x="191096" y="777557"/>
                  </a:lnTo>
                  <a:lnTo>
                    <a:pt x="195440" y="780935"/>
                  </a:lnTo>
                  <a:lnTo>
                    <a:pt x="206057" y="780961"/>
                  </a:lnTo>
                  <a:lnTo>
                    <a:pt x="210400" y="777621"/>
                  </a:lnTo>
                  <a:lnTo>
                    <a:pt x="210426" y="769416"/>
                  </a:lnTo>
                  <a:close/>
                </a:path>
                <a:path w="238760" h="908685">
                  <a:moveTo>
                    <a:pt x="210489" y="748169"/>
                  </a:moveTo>
                  <a:lnTo>
                    <a:pt x="206159" y="744778"/>
                  </a:lnTo>
                  <a:lnTo>
                    <a:pt x="200850" y="744766"/>
                  </a:lnTo>
                  <a:lnTo>
                    <a:pt x="195554" y="744753"/>
                  </a:lnTo>
                  <a:lnTo>
                    <a:pt x="191198" y="748106"/>
                  </a:lnTo>
                  <a:lnTo>
                    <a:pt x="191147" y="756259"/>
                  </a:lnTo>
                  <a:lnTo>
                    <a:pt x="195503" y="759612"/>
                  </a:lnTo>
                  <a:lnTo>
                    <a:pt x="206108" y="759650"/>
                  </a:lnTo>
                  <a:lnTo>
                    <a:pt x="210477" y="756323"/>
                  </a:lnTo>
                  <a:lnTo>
                    <a:pt x="210489" y="748169"/>
                  </a:lnTo>
                  <a:close/>
                </a:path>
                <a:path w="238760" h="908685">
                  <a:moveTo>
                    <a:pt x="210540" y="726884"/>
                  </a:moveTo>
                  <a:lnTo>
                    <a:pt x="206209" y="723519"/>
                  </a:lnTo>
                  <a:lnTo>
                    <a:pt x="200901" y="723506"/>
                  </a:lnTo>
                  <a:lnTo>
                    <a:pt x="195605" y="723493"/>
                  </a:lnTo>
                  <a:lnTo>
                    <a:pt x="191236" y="726821"/>
                  </a:lnTo>
                  <a:lnTo>
                    <a:pt x="191211" y="735025"/>
                  </a:lnTo>
                  <a:lnTo>
                    <a:pt x="195567" y="738378"/>
                  </a:lnTo>
                  <a:lnTo>
                    <a:pt x="206159" y="738416"/>
                  </a:lnTo>
                  <a:lnTo>
                    <a:pt x="210502" y="735076"/>
                  </a:lnTo>
                  <a:lnTo>
                    <a:pt x="210540" y="726884"/>
                  </a:lnTo>
                  <a:close/>
                </a:path>
                <a:path w="238760" h="908685">
                  <a:moveTo>
                    <a:pt x="210604" y="705624"/>
                  </a:moveTo>
                  <a:lnTo>
                    <a:pt x="206273" y="702246"/>
                  </a:lnTo>
                  <a:lnTo>
                    <a:pt x="200964" y="702233"/>
                  </a:lnTo>
                  <a:lnTo>
                    <a:pt x="195668" y="702233"/>
                  </a:lnTo>
                  <a:lnTo>
                    <a:pt x="191312" y="705561"/>
                  </a:lnTo>
                  <a:lnTo>
                    <a:pt x="191287" y="713740"/>
                  </a:lnTo>
                  <a:lnTo>
                    <a:pt x="195618" y="717105"/>
                  </a:lnTo>
                  <a:lnTo>
                    <a:pt x="206222" y="717130"/>
                  </a:lnTo>
                  <a:lnTo>
                    <a:pt x="210578" y="713803"/>
                  </a:lnTo>
                  <a:lnTo>
                    <a:pt x="210604" y="705624"/>
                  </a:lnTo>
                  <a:close/>
                </a:path>
                <a:path w="238760" h="908685">
                  <a:moveTo>
                    <a:pt x="210667" y="684352"/>
                  </a:moveTo>
                  <a:lnTo>
                    <a:pt x="206324" y="680961"/>
                  </a:lnTo>
                  <a:lnTo>
                    <a:pt x="201028" y="680948"/>
                  </a:lnTo>
                  <a:lnTo>
                    <a:pt x="195732" y="680935"/>
                  </a:lnTo>
                  <a:lnTo>
                    <a:pt x="191363" y="684288"/>
                  </a:lnTo>
                  <a:lnTo>
                    <a:pt x="191338" y="692467"/>
                  </a:lnTo>
                  <a:lnTo>
                    <a:pt x="195681" y="695833"/>
                  </a:lnTo>
                  <a:lnTo>
                    <a:pt x="206273" y="695858"/>
                  </a:lnTo>
                  <a:lnTo>
                    <a:pt x="210642" y="692531"/>
                  </a:lnTo>
                  <a:lnTo>
                    <a:pt x="210667" y="684352"/>
                  </a:lnTo>
                  <a:close/>
                </a:path>
                <a:path w="238760" h="908685">
                  <a:moveTo>
                    <a:pt x="238125" y="726960"/>
                  </a:moveTo>
                  <a:lnTo>
                    <a:pt x="233794" y="723607"/>
                  </a:lnTo>
                  <a:lnTo>
                    <a:pt x="228485" y="723582"/>
                  </a:lnTo>
                  <a:lnTo>
                    <a:pt x="223177" y="723569"/>
                  </a:lnTo>
                  <a:lnTo>
                    <a:pt x="218833" y="726897"/>
                  </a:lnTo>
                  <a:lnTo>
                    <a:pt x="218782" y="735088"/>
                  </a:lnTo>
                  <a:lnTo>
                    <a:pt x="223126" y="738454"/>
                  </a:lnTo>
                  <a:lnTo>
                    <a:pt x="233743" y="738505"/>
                  </a:lnTo>
                  <a:lnTo>
                    <a:pt x="238099" y="735152"/>
                  </a:lnTo>
                  <a:lnTo>
                    <a:pt x="238125" y="726960"/>
                  </a:lnTo>
                  <a:close/>
                </a:path>
                <a:path w="238760" h="908685">
                  <a:moveTo>
                    <a:pt x="238188" y="705688"/>
                  </a:moveTo>
                  <a:lnTo>
                    <a:pt x="233845" y="702335"/>
                  </a:lnTo>
                  <a:lnTo>
                    <a:pt x="228549" y="702310"/>
                  </a:lnTo>
                  <a:lnTo>
                    <a:pt x="223240" y="702297"/>
                  </a:lnTo>
                  <a:lnTo>
                    <a:pt x="218884" y="705637"/>
                  </a:lnTo>
                  <a:lnTo>
                    <a:pt x="218859" y="713816"/>
                  </a:lnTo>
                  <a:lnTo>
                    <a:pt x="223202" y="717181"/>
                  </a:lnTo>
                  <a:lnTo>
                    <a:pt x="233807" y="717207"/>
                  </a:lnTo>
                  <a:lnTo>
                    <a:pt x="238150" y="713879"/>
                  </a:lnTo>
                  <a:lnTo>
                    <a:pt x="238188" y="705688"/>
                  </a:lnTo>
                  <a:close/>
                </a:path>
                <a:path w="238760" h="908685">
                  <a:moveTo>
                    <a:pt x="238252" y="684428"/>
                  </a:moveTo>
                  <a:lnTo>
                    <a:pt x="233921" y="681050"/>
                  </a:lnTo>
                  <a:lnTo>
                    <a:pt x="228612" y="681037"/>
                  </a:lnTo>
                  <a:lnTo>
                    <a:pt x="223304" y="681024"/>
                  </a:lnTo>
                  <a:lnTo>
                    <a:pt x="218948" y="684377"/>
                  </a:lnTo>
                  <a:lnTo>
                    <a:pt x="218922" y="692543"/>
                  </a:lnTo>
                  <a:lnTo>
                    <a:pt x="223266" y="695909"/>
                  </a:lnTo>
                  <a:lnTo>
                    <a:pt x="233870" y="695947"/>
                  </a:lnTo>
                  <a:lnTo>
                    <a:pt x="238226" y="692607"/>
                  </a:lnTo>
                  <a:lnTo>
                    <a:pt x="238252" y="684428"/>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object 123"/>
            <p:cNvSpPr/>
            <p:nvPr/>
          </p:nvSpPr>
          <p:spPr>
            <a:xfrm>
              <a:off x="1401279" y="431990"/>
              <a:ext cx="130810" cy="1014730"/>
            </a:xfrm>
            <a:custGeom>
              <a:avLst/>
              <a:gdLst/>
              <a:ahLst/>
              <a:cxnLst/>
              <a:rect l="l" t="t" r="r" b="b"/>
              <a:pathLst>
                <a:path w="130809" h="1014730">
                  <a:moveTo>
                    <a:pt x="19329" y="1003007"/>
                  </a:moveTo>
                  <a:lnTo>
                    <a:pt x="14986" y="999642"/>
                  </a:lnTo>
                  <a:lnTo>
                    <a:pt x="9702" y="999629"/>
                  </a:lnTo>
                  <a:lnTo>
                    <a:pt x="4381" y="999604"/>
                  </a:lnTo>
                  <a:lnTo>
                    <a:pt x="12" y="1002969"/>
                  </a:lnTo>
                  <a:lnTo>
                    <a:pt x="0" y="1011161"/>
                  </a:lnTo>
                  <a:lnTo>
                    <a:pt x="4330" y="1014501"/>
                  </a:lnTo>
                  <a:lnTo>
                    <a:pt x="14947" y="1014539"/>
                  </a:lnTo>
                  <a:lnTo>
                    <a:pt x="19304" y="1011212"/>
                  </a:lnTo>
                  <a:lnTo>
                    <a:pt x="19329" y="1003007"/>
                  </a:lnTo>
                  <a:close/>
                </a:path>
                <a:path w="130809" h="1014730">
                  <a:moveTo>
                    <a:pt x="19392" y="981760"/>
                  </a:moveTo>
                  <a:lnTo>
                    <a:pt x="15049" y="978331"/>
                  </a:lnTo>
                  <a:lnTo>
                    <a:pt x="9753" y="978331"/>
                  </a:lnTo>
                  <a:lnTo>
                    <a:pt x="4445" y="978319"/>
                  </a:lnTo>
                  <a:lnTo>
                    <a:pt x="88" y="981697"/>
                  </a:lnTo>
                  <a:lnTo>
                    <a:pt x="63" y="989863"/>
                  </a:lnTo>
                  <a:lnTo>
                    <a:pt x="4406" y="993216"/>
                  </a:lnTo>
                  <a:lnTo>
                    <a:pt x="15011" y="993267"/>
                  </a:lnTo>
                  <a:lnTo>
                    <a:pt x="19367" y="989914"/>
                  </a:lnTo>
                  <a:lnTo>
                    <a:pt x="19392" y="981760"/>
                  </a:lnTo>
                  <a:close/>
                </a:path>
                <a:path w="130809" h="1014730">
                  <a:moveTo>
                    <a:pt x="19456" y="960437"/>
                  </a:moveTo>
                  <a:lnTo>
                    <a:pt x="15125" y="957072"/>
                  </a:lnTo>
                  <a:lnTo>
                    <a:pt x="9817" y="957059"/>
                  </a:lnTo>
                  <a:lnTo>
                    <a:pt x="4508" y="957059"/>
                  </a:lnTo>
                  <a:lnTo>
                    <a:pt x="139" y="960374"/>
                  </a:lnTo>
                  <a:lnTo>
                    <a:pt x="114" y="968578"/>
                  </a:lnTo>
                  <a:lnTo>
                    <a:pt x="4457" y="971956"/>
                  </a:lnTo>
                  <a:lnTo>
                    <a:pt x="15074" y="971981"/>
                  </a:lnTo>
                  <a:lnTo>
                    <a:pt x="19431" y="968641"/>
                  </a:lnTo>
                  <a:lnTo>
                    <a:pt x="19456" y="960437"/>
                  </a:lnTo>
                  <a:close/>
                </a:path>
                <a:path w="130809" h="1014730">
                  <a:moveTo>
                    <a:pt x="19519" y="939165"/>
                  </a:moveTo>
                  <a:lnTo>
                    <a:pt x="15176" y="935824"/>
                  </a:lnTo>
                  <a:lnTo>
                    <a:pt x="9867" y="935812"/>
                  </a:lnTo>
                  <a:lnTo>
                    <a:pt x="4559" y="935799"/>
                  </a:lnTo>
                  <a:lnTo>
                    <a:pt x="215" y="939101"/>
                  </a:lnTo>
                  <a:lnTo>
                    <a:pt x="190" y="947305"/>
                  </a:lnTo>
                  <a:lnTo>
                    <a:pt x="4508" y="950683"/>
                  </a:lnTo>
                  <a:lnTo>
                    <a:pt x="15138" y="950709"/>
                  </a:lnTo>
                  <a:lnTo>
                    <a:pt x="19494" y="947369"/>
                  </a:lnTo>
                  <a:lnTo>
                    <a:pt x="19519" y="939165"/>
                  </a:lnTo>
                  <a:close/>
                </a:path>
                <a:path w="130809" h="1014730">
                  <a:moveTo>
                    <a:pt x="19583" y="917930"/>
                  </a:moveTo>
                  <a:lnTo>
                    <a:pt x="15252" y="914539"/>
                  </a:lnTo>
                  <a:lnTo>
                    <a:pt x="9944" y="914527"/>
                  </a:lnTo>
                  <a:lnTo>
                    <a:pt x="4635" y="914501"/>
                  </a:lnTo>
                  <a:lnTo>
                    <a:pt x="266" y="917867"/>
                  </a:lnTo>
                  <a:lnTo>
                    <a:pt x="241" y="926045"/>
                  </a:lnTo>
                  <a:lnTo>
                    <a:pt x="4584" y="929398"/>
                  </a:lnTo>
                  <a:lnTo>
                    <a:pt x="15201" y="929436"/>
                  </a:lnTo>
                  <a:lnTo>
                    <a:pt x="19558" y="926109"/>
                  </a:lnTo>
                  <a:lnTo>
                    <a:pt x="19583" y="917930"/>
                  </a:lnTo>
                  <a:close/>
                </a:path>
                <a:path w="130809" h="1014730">
                  <a:moveTo>
                    <a:pt x="19646" y="896658"/>
                  </a:moveTo>
                  <a:lnTo>
                    <a:pt x="15303" y="893292"/>
                  </a:lnTo>
                  <a:lnTo>
                    <a:pt x="9994" y="893279"/>
                  </a:lnTo>
                  <a:lnTo>
                    <a:pt x="4686" y="893267"/>
                  </a:lnTo>
                  <a:lnTo>
                    <a:pt x="317" y="896594"/>
                  </a:lnTo>
                  <a:lnTo>
                    <a:pt x="304" y="904773"/>
                  </a:lnTo>
                  <a:lnTo>
                    <a:pt x="4635" y="908151"/>
                  </a:lnTo>
                  <a:lnTo>
                    <a:pt x="15278" y="908189"/>
                  </a:lnTo>
                  <a:lnTo>
                    <a:pt x="19621" y="904836"/>
                  </a:lnTo>
                  <a:lnTo>
                    <a:pt x="19646" y="896658"/>
                  </a:lnTo>
                  <a:close/>
                </a:path>
                <a:path w="130809" h="1014730">
                  <a:moveTo>
                    <a:pt x="46901" y="1003071"/>
                  </a:moveTo>
                  <a:lnTo>
                    <a:pt x="42570" y="999693"/>
                  </a:lnTo>
                  <a:lnTo>
                    <a:pt x="37274" y="999693"/>
                  </a:lnTo>
                  <a:lnTo>
                    <a:pt x="31953" y="999680"/>
                  </a:lnTo>
                  <a:lnTo>
                    <a:pt x="27609" y="1003033"/>
                  </a:lnTo>
                  <a:lnTo>
                    <a:pt x="27571" y="1011224"/>
                  </a:lnTo>
                  <a:lnTo>
                    <a:pt x="31915" y="1014564"/>
                  </a:lnTo>
                  <a:lnTo>
                    <a:pt x="42519" y="1014603"/>
                  </a:lnTo>
                  <a:lnTo>
                    <a:pt x="46875" y="1011275"/>
                  </a:lnTo>
                  <a:lnTo>
                    <a:pt x="46901" y="1003071"/>
                  </a:lnTo>
                  <a:close/>
                </a:path>
                <a:path w="130809" h="1014730">
                  <a:moveTo>
                    <a:pt x="47104" y="939241"/>
                  </a:moveTo>
                  <a:lnTo>
                    <a:pt x="42760" y="935901"/>
                  </a:lnTo>
                  <a:lnTo>
                    <a:pt x="37452" y="935888"/>
                  </a:lnTo>
                  <a:lnTo>
                    <a:pt x="32143" y="935875"/>
                  </a:lnTo>
                  <a:lnTo>
                    <a:pt x="27774" y="939177"/>
                  </a:lnTo>
                  <a:lnTo>
                    <a:pt x="27749" y="947381"/>
                  </a:lnTo>
                  <a:lnTo>
                    <a:pt x="32105" y="950760"/>
                  </a:lnTo>
                  <a:lnTo>
                    <a:pt x="42722" y="950785"/>
                  </a:lnTo>
                  <a:lnTo>
                    <a:pt x="47066" y="947445"/>
                  </a:lnTo>
                  <a:lnTo>
                    <a:pt x="47104" y="939241"/>
                  </a:lnTo>
                  <a:close/>
                </a:path>
                <a:path w="130809" h="1014730">
                  <a:moveTo>
                    <a:pt x="47155" y="918006"/>
                  </a:moveTo>
                  <a:lnTo>
                    <a:pt x="42824" y="914628"/>
                  </a:lnTo>
                  <a:lnTo>
                    <a:pt x="37503" y="914628"/>
                  </a:lnTo>
                  <a:lnTo>
                    <a:pt x="32219" y="914590"/>
                  </a:lnTo>
                  <a:lnTo>
                    <a:pt x="27851" y="917943"/>
                  </a:lnTo>
                  <a:lnTo>
                    <a:pt x="27825" y="926122"/>
                  </a:lnTo>
                  <a:lnTo>
                    <a:pt x="32143" y="929487"/>
                  </a:lnTo>
                  <a:lnTo>
                    <a:pt x="42773" y="929525"/>
                  </a:lnTo>
                  <a:lnTo>
                    <a:pt x="47129" y="926185"/>
                  </a:lnTo>
                  <a:lnTo>
                    <a:pt x="47155" y="918006"/>
                  </a:lnTo>
                  <a:close/>
                </a:path>
                <a:path w="130809" h="1014730">
                  <a:moveTo>
                    <a:pt x="47205" y="896734"/>
                  </a:moveTo>
                  <a:lnTo>
                    <a:pt x="42862" y="893381"/>
                  </a:lnTo>
                  <a:lnTo>
                    <a:pt x="37566" y="893356"/>
                  </a:lnTo>
                  <a:lnTo>
                    <a:pt x="32258" y="893343"/>
                  </a:lnTo>
                  <a:lnTo>
                    <a:pt x="27889" y="896670"/>
                  </a:lnTo>
                  <a:lnTo>
                    <a:pt x="27863" y="904849"/>
                  </a:lnTo>
                  <a:lnTo>
                    <a:pt x="32207" y="908227"/>
                  </a:lnTo>
                  <a:lnTo>
                    <a:pt x="42837" y="908278"/>
                  </a:lnTo>
                  <a:lnTo>
                    <a:pt x="47193" y="904913"/>
                  </a:lnTo>
                  <a:lnTo>
                    <a:pt x="47205" y="896734"/>
                  </a:lnTo>
                  <a:close/>
                </a:path>
                <a:path w="130809" h="1014730">
                  <a:moveTo>
                    <a:pt x="47269" y="875461"/>
                  </a:moveTo>
                  <a:lnTo>
                    <a:pt x="42938" y="872109"/>
                  </a:lnTo>
                  <a:lnTo>
                    <a:pt x="37630" y="872083"/>
                  </a:lnTo>
                  <a:lnTo>
                    <a:pt x="32308" y="872083"/>
                  </a:lnTo>
                  <a:lnTo>
                    <a:pt x="27965" y="875398"/>
                  </a:lnTo>
                  <a:lnTo>
                    <a:pt x="27940" y="883602"/>
                  </a:lnTo>
                  <a:lnTo>
                    <a:pt x="32283" y="886955"/>
                  </a:lnTo>
                  <a:lnTo>
                    <a:pt x="42887" y="886980"/>
                  </a:lnTo>
                  <a:lnTo>
                    <a:pt x="47244" y="883640"/>
                  </a:lnTo>
                  <a:lnTo>
                    <a:pt x="47269" y="875461"/>
                  </a:lnTo>
                  <a:close/>
                </a:path>
                <a:path w="130809" h="1014730">
                  <a:moveTo>
                    <a:pt x="47332" y="854202"/>
                  </a:moveTo>
                  <a:lnTo>
                    <a:pt x="43014" y="850811"/>
                  </a:lnTo>
                  <a:lnTo>
                    <a:pt x="37693" y="850798"/>
                  </a:lnTo>
                  <a:lnTo>
                    <a:pt x="32359" y="850798"/>
                  </a:lnTo>
                  <a:lnTo>
                    <a:pt x="28016" y="854138"/>
                  </a:lnTo>
                  <a:lnTo>
                    <a:pt x="27990" y="862317"/>
                  </a:lnTo>
                  <a:lnTo>
                    <a:pt x="32334" y="865670"/>
                  </a:lnTo>
                  <a:lnTo>
                    <a:pt x="42964" y="865708"/>
                  </a:lnTo>
                  <a:lnTo>
                    <a:pt x="47320" y="862380"/>
                  </a:lnTo>
                  <a:lnTo>
                    <a:pt x="47332" y="854202"/>
                  </a:lnTo>
                  <a:close/>
                </a:path>
                <a:path w="130809" h="1014730">
                  <a:moveTo>
                    <a:pt x="47396" y="832929"/>
                  </a:moveTo>
                  <a:lnTo>
                    <a:pt x="43065" y="829564"/>
                  </a:lnTo>
                  <a:lnTo>
                    <a:pt x="37744" y="829551"/>
                  </a:lnTo>
                  <a:lnTo>
                    <a:pt x="32435" y="829551"/>
                  </a:lnTo>
                  <a:lnTo>
                    <a:pt x="28079" y="832866"/>
                  </a:lnTo>
                  <a:lnTo>
                    <a:pt x="28054" y="841044"/>
                  </a:lnTo>
                  <a:lnTo>
                    <a:pt x="32385" y="844423"/>
                  </a:lnTo>
                  <a:lnTo>
                    <a:pt x="43014" y="844448"/>
                  </a:lnTo>
                  <a:lnTo>
                    <a:pt x="47383" y="841108"/>
                  </a:lnTo>
                  <a:lnTo>
                    <a:pt x="47396" y="832929"/>
                  </a:lnTo>
                  <a:close/>
                </a:path>
                <a:path w="130809" h="1014730">
                  <a:moveTo>
                    <a:pt x="47459" y="811644"/>
                  </a:moveTo>
                  <a:lnTo>
                    <a:pt x="43129" y="808291"/>
                  </a:lnTo>
                  <a:lnTo>
                    <a:pt x="37820" y="808291"/>
                  </a:lnTo>
                  <a:lnTo>
                    <a:pt x="32486" y="808266"/>
                  </a:lnTo>
                  <a:lnTo>
                    <a:pt x="28143" y="811606"/>
                  </a:lnTo>
                  <a:lnTo>
                    <a:pt x="28117" y="819785"/>
                  </a:lnTo>
                  <a:lnTo>
                    <a:pt x="32461" y="823163"/>
                  </a:lnTo>
                  <a:lnTo>
                    <a:pt x="43065" y="823175"/>
                  </a:lnTo>
                  <a:lnTo>
                    <a:pt x="47434" y="819848"/>
                  </a:lnTo>
                  <a:lnTo>
                    <a:pt x="47459" y="811644"/>
                  </a:lnTo>
                  <a:close/>
                </a:path>
                <a:path w="130809" h="1014730">
                  <a:moveTo>
                    <a:pt x="47523" y="790384"/>
                  </a:moveTo>
                  <a:lnTo>
                    <a:pt x="43180" y="787031"/>
                  </a:lnTo>
                  <a:lnTo>
                    <a:pt x="37871" y="787019"/>
                  </a:lnTo>
                  <a:lnTo>
                    <a:pt x="32562" y="787006"/>
                  </a:lnTo>
                  <a:lnTo>
                    <a:pt x="28206" y="790333"/>
                  </a:lnTo>
                  <a:lnTo>
                    <a:pt x="28181" y="798512"/>
                  </a:lnTo>
                  <a:lnTo>
                    <a:pt x="32512" y="801865"/>
                  </a:lnTo>
                  <a:lnTo>
                    <a:pt x="43141" y="801916"/>
                  </a:lnTo>
                  <a:lnTo>
                    <a:pt x="47498" y="798576"/>
                  </a:lnTo>
                  <a:lnTo>
                    <a:pt x="47523" y="790384"/>
                  </a:lnTo>
                  <a:close/>
                </a:path>
                <a:path w="130809" h="1014730">
                  <a:moveTo>
                    <a:pt x="47586" y="769112"/>
                  </a:moveTo>
                  <a:lnTo>
                    <a:pt x="43230" y="765733"/>
                  </a:lnTo>
                  <a:lnTo>
                    <a:pt x="37947" y="765733"/>
                  </a:lnTo>
                  <a:lnTo>
                    <a:pt x="32626" y="765695"/>
                  </a:lnTo>
                  <a:lnTo>
                    <a:pt x="28270" y="769048"/>
                  </a:lnTo>
                  <a:lnTo>
                    <a:pt x="28244" y="777227"/>
                  </a:lnTo>
                  <a:lnTo>
                    <a:pt x="32575" y="780605"/>
                  </a:lnTo>
                  <a:lnTo>
                    <a:pt x="43205" y="780643"/>
                  </a:lnTo>
                  <a:lnTo>
                    <a:pt x="47561" y="777290"/>
                  </a:lnTo>
                  <a:lnTo>
                    <a:pt x="47586" y="769112"/>
                  </a:lnTo>
                  <a:close/>
                </a:path>
                <a:path w="130809" h="1014730">
                  <a:moveTo>
                    <a:pt x="47663" y="747839"/>
                  </a:moveTo>
                  <a:lnTo>
                    <a:pt x="43307" y="744461"/>
                  </a:lnTo>
                  <a:lnTo>
                    <a:pt x="37998" y="744435"/>
                  </a:lnTo>
                  <a:lnTo>
                    <a:pt x="32689" y="744423"/>
                  </a:lnTo>
                  <a:lnTo>
                    <a:pt x="28333" y="747788"/>
                  </a:lnTo>
                  <a:lnTo>
                    <a:pt x="28308" y="755929"/>
                  </a:lnTo>
                  <a:lnTo>
                    <a:pt x="32639" y="759294"/>
                  </a:lnTo>
                  <a:lnTo>
                    <a:pt x="43256" y="759320"/>
                  </a:lnTo>
                  <a:lnTo>
                    <a:pt x="47612" y="755980"/>
                  </a:lnTo>
                  <a:lnTo>
                    <a:pt x="47663" y="747839"/>
                  </a:lnTo>
                  <a:close/>
                </a:path>
                <a:path w="130809" h="1014730">
                  <a:moveTo>
                    <a:pt x="47701" y="726554"/>
                  </a:moveTo>
                  <a:lnTo>
                    <a:pt x="43357" y="723201"/>
                  </a:lnTo>
                  <a:lnTo>
                    <a:pt x="38061" y="723188"/>
                  </a:lnTo>
                  <a:lnTo>
                    <a:pt x="32753" y="723176"/>
                  </a:lnTo>
                  <a:lnTo>
                    <a:pt x="28397" y="726503"/>
                  </a:lnTo>
                  <a:lnTo>
                    <a:pt x="28371" y="734695"/>
                  </a:lnTo>
                  <a:lnTo>
                    <a:pt x="32702" y="738060"/>
                  </a:lnTo>
                  <a:lnTo>
                    <a:pt x="43332" y="738098"/>
                  </a:lnTo>
                  <a:lnTo>
                    <a:pt x="47675" y="734758"/>
                  </a:lnTo>
                  <a:lnTo>
                    <a:pt x="47701" y="726554"/>
                  </a:lnTo>
                  <a:close/>
                </a:path>
                <a:path w="130809" h="1014730">
                  <a:moveTo>
                    <a:pt x="47739" y="705294"/>
                  </a:moveTo>
                  <a:lnTo>
                    <a:pt x="43421" y="701929"/>
                  </a:lnTo>
                  <a:lnTo>
                    <a:pt x="38100" y="701916"/>
                  </a:lnTo>
                  <a:lnTo>
                    <a:pt x="32804" y="701903"/>
                  </a:lnTo>
                  <a:lnTo>
                    <a:pt x="28448" y="705231"/>
                  </a:lnTo>
                  <a:lnTo>
                    <a:pt x="28422" y="713422"/>
                  </a:lnTo>
                  <a:lnTo>
                    <a:pt x="32753" y="716788"/>
                  </a:lnTo>
                  <a:lnTo>
                    <a:pt x="43370" y="716813"/>
                  </a:lnTo>
                  <a:lnTo>
                    <a:pt x="47713" y="713486"/>
                  </a:lnTo>
                  <a:lnTo>
                    <a:pt x="47739" y="705294"/>
                  </a:lnTo>
                  <a:close/>
                </a:path>
                <a:path w="130809" h="1014730">
                  <a:moveTo>
                    <a:pt x="47815" y="684022"/>
                  </a:moveTo>
                  <a:lnTo>
                    <a:pt x="43497" y="680643"/>
                  </a:lnTo>
                  <a:lnTo>
                    <a:pt x="38176" y="680631"/>
                  </a:lnTo>
                  <a:lnTo>
                    <a:pt x="32854" y="680618"/>
                  </a:lnTo>
                  <a:lnTo>
                    <a:pt x="28511" y="683971"/>
                  </a:lnTo>
                  <a:lnTo>
                    <a:pt x="28486" y="692137"/>
                  </a:lnTo>
                  <a:lnTo>
                    <a:pt x="32816" y="695515"/>
                  </a:lnTo>
                  <a:lnTo>
                    <a:pt x="43446" y="695528"/>
                  </a:lnTo>
                  <a:lnTo>
                    <a:pt x="47790" y="692200"/>
                  </a:lnTo>
                  <a:lnTo>
                    <a:pt x="47815" y="684022"/>
                  </a:lnTo>
                  <a:close/>
                </a:path>
                <a:path w="130809" h="1014730">
                  <a:moveTo>
                    <a:pt x="47942" y="641489"/>
                  </a:moveTo>
                  <a:lnTo>
                    <a:pt x="43611" y="638111"/>
                  </a:lnTo>
                  <a:lnTo>
                    <a:pt x="38290" y="638111"/>
                  </a:lnTo>
                  <a:lnTo>
                    <a:pt x="32981" y="638086"/>
                  </a:lnTo>
                  <a:lnTo>
                    <a:pt x="28638" y="641426"/>
                  </a:lnTo>
                  <a:lnTo>
                    <a:pt x="28613" y="649592"/>
                  </a:lnTo>
                  <a:lnTo>
                    <a:pt x="32943" y="652983"/>
                  </a:lnTo>
                  <a:lnTo>
                    <a:pt x="43561" y="653008"/>
                  </a:lnTo>
                  <a:lnTo>
                    <a:pt x="47917" y="649655"/>
                  </a:lnTo>
                  <a:lnTo>
                    <a:pt x="47942" y="641489"/>
                  </a:lnTo>
                  <a:close/>
                </a:path>
                <a:path w="130809" h="1014730">
                  <a:moveTo>
                    <a:pt x="47993" y="620217"/>
                  </a:moveTo>
                  <a:lnTo>
                    <a:pt x="43675" y="616851"/>
                  </a:lnTo>
                  <a:lnTo>
                    <a:pt x="38354" y="616839"/>
                  </a:lnTo>
                  <a:lnTo>
                    <a:pt x="33045" y="616826"/>
                  </a:lnTo>
                  <a:lnTo>
                    <a:pt x="28689" y="620166"/>
                  </a:lnTo>
                  <a:lnTo>
                    <a:pt x="28663" y="628357"/>
                  </a:lnTo>
                  <a:lnTo>
                    <a:pt x="33007" y="631710"/>
                  </a:lnTo>
                  <a:lnTo>
                    <a:pt x="43624" y="631748"/>
                  </a:lnTo>
                  <a:lnTo>
                    <a:pt x="47980" y="628408"/>
                  </a:lnTo>
                  <a:lnTo>
                    <a:pt x="47993" y="620217"/>
                  </a:lnTo>
                  <a:close/>
                </a:path>
                <a:path w="130809" h="1014730">
                  <a:moveTo>
                    <a:pt x="48069" y="598957"/>
                  </a:moveTo>
                  <a:lnTo>
                    <a:pt x="43726" y="595579"/>
                  </a:lnTo>
                  <a:lnTo>
                    <a:pt x="38430" y="595566"/>
                  </a:lnTo>
                  <a:lnTo>
                    <a:pt x="33121" y="595553"/>
                  </a:lnTo>
                  <a:lnTo>
                    <a:pt x="28765" y="598893"/>
                  </a:lnTo>
                  <a:lnTo>
                    <a:pt x="28740" y="607085"/>
                  </a:lnTo>
                  <a:lnTo>
                    <a:pt x="33070" y="610438"/>
                  </a:lnTo>
                  <a:lnTo>
                    <a:pt x="43688" y="610463"/>
                  </a:lnTo>
                  <a:lnTo>
                    <a:pt x="48031" y="607136"/>
                  </a:lnTo>
                  <a:lnTo>
                    <a:pt x="48069" y="598957"/>
                  </a:lnTo>
                  <a:close/>
                </a:path>
                <a:path w="130809" h="1014730">
                  <a:moveTo>
                    <a:pt x="48856" y="322414"/>
                  </a:moveTo>
                  <a:lnTo>
                    <a:pt x="44513" y="319062"/>
                  </a:lnTo>
                  <a:lnTo>
                    <a:pt x="39204" y="319036"/>
                  </a:lnTo>
                  <a:lnTo>
                    <a:pt x="33896" y="319036"/>
                  </a:lnTo>
                  <a:lnTo>
                    <a:pt x="29540" y="322364"/>
                  </a:lnTo>
                  <a:lnTo>
                    <a:pt x="29514" y="330530"/>
                  </a:lnTo>
                  <a:lnTo>
                    <a:pt x="33845" y="333908"/>
                  </a:lnTo>
                  <a:lnTo>
                    <a:pt x="44462" y="333933"/>
                  </a:lnTo>
                  <a:lnTo>
                    <a:pt x="48831" y="330593"/>
                  </a:lnTo>
                  <a:lnTo>
                    <a:pt x="48856" y="322414"/>
                  </a:lnTo>
                  <a:close/>
                </a:path>
                <a:path w="130809" h="1014730">
                  <a:moveTo>
                    <a:pt x="48983" y="279882"/>
                  </a:moveTo>
                  <a:lnTo>
                    <a:pt x="44640" y="276517"/>
                  </a:lnTo>
                  <a:lnTo>
                    <a:pt x="39331" y="276504"/>
                  </a:lnTo>
                  <a:lnTo>
                    <a:pt x="34023" y="276479"/>
                  </a:lnTo>
                  <a:lnTo>
                    <a:pt x="29667" y="279819"/>
                  </a:lnTo>
                  <a:lnTo>
                    <a:pt x="29641" y="287997"/>
                  </a:lnTo>
                  <a:lnTo>
                    <a:pt x="33972" y="291363"/>
                  </a:lnTo>
                  <a:lnTo>
                    <a:pt x="44615" y="291388"/>
                  </a:lnTo>
                  <a:lnTo>
                    <a:pt x="48958" y="288061"/>
                  </a:lnTo>
                  <a:lnTo>
                    <a:pt x="48983" y="279882"/>
                  </a:lnTo>
                  <a:close/>
                </a:path>
                <a:path w="130809" h="1014730">
                  <a:moveTo>
                    <a:pt x="49034" y="258610"/>
                  </a:moveTo>
                  <a:lnTo>
                    <a:pt x="44704" y="255244"/>
                  </a:lnTo>
                  <a:lnTo>
                    <a:pt x="39382" y="255231"/>
                  </a:lnTo>
                  <a:lnTo>
                    <a:pt x="34086" y="255219"/>
                  </a:lnTo>
                  <a:lnTo>
                    <a:pt x="29718" y="258546"/>
                  </a:lnTo>
                  <a:lnTo>
                    <a:pt x="29718" y="266725"/>
                  </a:lnTo>
                  <a:lnTo>
                    <a:pt x="34036" y="270090"/>
                  </a:lnTo>
                  <a:lnTo>
                    <a:pt x="44665" y="270129"/>
                  </a:lnTo>
                  <a:lnTo>
                    <a:pt x="49009" y="266788"/>
                  </a:lnTo>
                  <a:lnTo>
                    <a:pt x="49034" y="258610"/>
                  </a:lnTo>
                  <a:close/>
                </a:path>
                <a:path w="130809" h="1014730">
                  <a:moveTo>
                    <a:pt x="49098" y="237337"/>
                  </a:moveTo>
                  <a:lnTo>
                    <a:pt x="44754" y="233959"/>
                  </a:lnTo>
                  <a:lnTo>
                    <a:pt x="39458" y="233946"/>
                  </a:lnTo>
                  <a:lnTo>
                    <a:pt x="34150" y="233934"/>
                  </a:lnTo>
                  <a:lnTo>
                    <a:pt x="29781" y="237274"/>
                  </a:lnTo>
                  <a:lnTo>
                    <a:pt x="29768" y="245465"/>
                  </a:lnTo>
                  <a:lnTo>
                    <a:pt x="34099" y="248831"/>
                  </a:lnTo>
                  <a:lnTo>
                    <a:pt x="44729" y="248856"/>
                  </a:lnTo>
                  <a:lnTo>
                    <a:pt x="49085" y="245529"/>
                  </a:lnTo>
                  <a:lnTo>
                    <a:pt x="49098" y="237337"/>
                  </a:lnTo>
                  <a:close/>
                </a:path>
                <a:path w="130809" h="1014730">
                  <a:moveTo>
                    <a:pt x="49161" y="216077"/>
                  </a:moveTo>
                  <a:lnTo>
                    <a:pt x="44831" y="212712"/>
                  </a:lnTo>
                  <a:lnTo>
                    <a:pt x="39522" y="212686"/>
                  </a:lnTo>
                  <a:lnTo>
                    <a:pt x="34213" y="212674"/>
                  </a:lnTo>
                  <a:lnTo>
                    <a:pt x="29857" y="216027"/>
                  </a:lnTo>
                  <a:lnTo>
                    <a:pt x="29832" y="224205"/>
                  </a:lnTo>
                  <a:lnTo>
                    <a:pt x="34175" y="227571"/>
                  </a:lnTo>
                  <a:lnTo>
                    <a:pt x="44780" y="227609"/>
                  </a:lnTo>
                  <a:lnTo>
                    <a:pt x="49136" y="224256"/>
                  </a:lnTo>
                  <a:lnTo>
                    <a:pt x="49161" y="216077"/>
                  </a:lnTo>
                  <a:close/>
                </a:path>
                <a:path w="130809" h="1014730">
                  <a:moveTo>
                    <a:pt x="49339" y="152273"/>
                  </a:moveTo>
                  <a:lnTo>
                    <a:pt x="44996" y="148894"/>
                  </a:lnTo>
                  <a:lnTo>
                    <a:pt x="39700" y="148882"/>
                  </a:lnTo>
                  <a:lnTo>
                    <a:pt x="34366" y="148869"/>
                  </a:lnTo>
                  <a:lnTo>
                    <a:pt x="30022" y="152209"/>
                  </a:lnTo>
                  <a:lnTo>
                    <a:pt x="29997" y="160388"/>
                  </a:lnTo>
                  <a:lnTo>
                    <a:pt x="34353" y="163766"/>
                  </a:lnTo>
                  <a:lnTo>
                    <a:pt x="44945" y="163791"/>
                  </a:lnTo>
                  <a:lnTo>
                    <a:pt x="49314" y="160451"/>
                  </a:lnTo>
                  <a:lnTo>
                    <a:pt x="49339" y="152273"/>
                  </a:lnTo>
                  <a:close/>
                </a:path>
                <a:path w="130809" h="1014730">
                  <a:moveTo>
                    <a:pt x="49403" y="130987"/>
                  </a:moveTo>
                  <a:lnTo>
                    <a:pt x="45059" y="127635"/>
                  </a:lnTo>
                  <a:lnTo>
                    <a:pt x="39763" y="127622"/>
                  </a:lnTo>
                  <a:lnTo>
                    <a:pt x="34442" y="127609"/>
                  </a:lnTo>
                  <a:lnTo>
                    <a:pt x="30099" y="130937"/>
                  </a:lnTo>
                  <a:lnTo>
                    <a:pt x="30073" y="139128"/>
                  </a:lnTo>
                  <a:lnTo>
                    <a:pt x="34391" y="142494"/>
                  </a:lnTo>
                  <a:lnTo>
                    <a:pt x="45021" y="142519"/>
                  </a:lnTo>
                  <a:lnTo>
                    <a:pt x="49377" y="139192"/>
                  </a:lnTo>
                  <a:lnTo>
                    <a:pt x="49403" y="130987"/>
                  </a:lnTo>
                  <a:close/>
                </a:path>
                <a:path w="130809" h="1014730">
                  <a:moveTo>
                    <a:pt x="49771" y="3403"/>
                  </a:moveTo>
                  <a:lnTo>
                    <a:pt x="45440" y="25"/>
                  </a:lnTo>
                  <a:lnTo>
                    <a:pt x="40132" y="12"/>
                  </a:lnTo>
                  <a:lnTo>
                    <a:pt x="34810" y="0"/>
                  </a:lnTo>
                  <a:lnTo>
                    <a:pt x="30454" y="3340"/>
                  </a:lnTo>
                  <a:lnTo>
                    <a:pt x="30429" y="11531"/>
                  </a:lnTo>
                  <a:lnTo>
                    <a:pt x="34772" y="14884"/>
                  </a:lnTo>
                  <a:lnTo>
                    <a:pt x="45402" y="14909"/>
                  </a:lnTo>
                  <a:lnTo>
                    <a:pt x="49745" y="11582"/>
                  </a:lnTo>
                  <a:lnTo>
                    <a:pt x="49771" y="3403"/>
                  </a:lnTo>
                  <a:close/>
                </a:path>
                <a:path w="130809" h="1014730">
                  <a:moveTo>
                    <a:pt x="74726" y="939330"/>
                  </a:moveTo>
                  <a:lnTo>
                    <a:pt x="70370" y="935990"/>
                  </a:lnTo>
                  <a:lnTo>
                    <a:pt x="65049" y="935977"/>
                  </a:lnTo>
                  <a:lnTo>
                    <a:pt x="59740" y="935964"/>
                  </a:lnTo>
                  <a:lnTo>
                    <a:pt x="55372" y="939279"/>
                  </a:lnTo>
                  <a:lnTo>
                    <a:pt x="55359" y="947470"/>
                  </a:lnTo>
                  <a:lnTo>
                    <a:pt x="59702" y="950849"/>
                  </a:lnTo>
                  <a:lnTo>
                    <a:pt x="70319" y="950887"/>
                  </a:lnTo>
                  <a:lnTo>
                    <a:pt x="74701" y="947534"/>
                  </a:lnTo>
                  <a:lnTo>
                    <a:pt x="74726" y="939330"/>
                  </a:lnTo>
                  <a:close/>
                </a:path>
                <a:path w="130809" h="1014730">
                  <a:moveTo>
                    <a:pt x="74777" y="918095"/>
                  </a:moveTo>
                  <a:lnTo>
                    <a:pt x="70434" y="914717"/>
                  </a:lnTo>
                  <a:lnTo>
                    <a:pt x="65100" y="914692"/>
                  </a:lnTo>
                  <a:lnTo>
                    <a:pt x="59791" y="914679"/>
                  </a:lnTo>
                  <a:lnTo>
                    <a:pt x="55422" y="918032"/>
                  </a:lnTo>
                  <a:lnTo>
                    <a:pt x="55397" y="926198"/>
                  </a:lnTo>
                  <a:lnTo>
                    <a:pt x="59753" y="929563"/>
                  </a:lnTo>
                  <a:lnTo>
                    <a:pt x="70383" y="929601"/>
                  </a:lnTo>
                  <a:lnTo>
                    <a:pt x="74752" y="926261"/>
                  </a:lnTo>
                  <a:lnTo>
                    <a:pt x="74777" y="918095"/>
                  </a:lnTo>
                  <a:close/>
                </a:path>
                <a:path w="130809" h="1014730">
                  <a:moveTo>
                    <a:pt x="74841" y="896810"/>
                  </a:moveTo>
                  <a:lnTo>
                    <a:pt x="70485" y="893445"/>
                  </a:lnTo>
                  <a:lnTo>
                    <a:pt x="65176" y="893432"/>
                  </a:lnTo>
                  <a:lnTo>
                    <a:pt x="59867" y="893419"/>
                  </a:lnTo>
                  <a:lnTo>
                    <a:pt x="55473" y="896747"/>
                  </a:lnTo>
                  <a:lnTo>
                    <a:pt x="55448" y="904925"/>
                  </a:lnTo>
                  <a:lnTo>
                    <a:pt x="59817" y="908304"/>
                  </a:lnTo>
                  <a:lnTo>
                    <a:pt x="70459" y="908342"/>
                  </a:lnTo>
                  <a:lnTo>
                    <a:pt x="74815" y="904989"/>
                  </a:lnTo>
                  <a:lnTo>
                    <a:pt x="74841" y="896810"/>
                  </a:lnTo>
                  <a:close/>
                </a:path>
                <a:path w="130809" h="1014730">
                  <a:moveTo>
                    <a:pt x="74904" y="875538"/>
                  </a:moveTo>
                  <a:lnTo>
                    <a:pt x="70561" y="872185"/>
                  </a:lnTo>
                  <a:lnTo>
                    <a:pt x="65227" y="872159"/>
                  </a:lnTo>
                  <a:lnTo>
                    <a:pt x="59918" y="872159"/>
                  </a:lnTo>
                  <a:lnTo>
                    <a:pt x="55524" y="875474"/>
                  </a:lnTo>
                  <a:lnTo>
                    <a:pt x="55524" y="883678"/>
                  </a:lnTo>
                  <a:lnTo>
                    <a:pt x="59867" y="887031"/>
                  </a:lnTo>
                  <a:lnTo>
                    <a:pt x="70510" y="887056"/>
                  </a:lnTo>
                  <a:lnTo>
                    <a:pt x="74879" y="883716"/>
                  </a:lnTo>
                  <a:lnTo>
                    <a:pt x="74904" y="875538"/>
                  </a:lnTo>
                  <a:close/>
                </a:path>
                <a:path w="130809" h="1014730">
                  <a:moveTo>
                    <a:pt x="74968" y="854278"/>
                  </a:moveTo>
                  <a:lnTo>
                    <a:pt x="70612" y="850900"/>
                  </a:lnTo>
                  <a:lnTo>
                    <a:pt x="65303" y="850874"/>
                  </a:lnTo>
                  <a:lnTo>
                    <a:pt x="59994" y="850874"/>
                  </a:lnTo>
                  <a:lnTo>
                    <a:pt x="55600" y="854214"/>
                  </a:lnTo>
                  <a:lnTo>
                    <a:pt x="55575" y="862393"/>
                  </a:lnTo>
                  <a:lnTo>
                    <a:pt x="59944" y="865746"/>
                  </a:lnTo>
                  <a:lnTo>
                    <a:pt x="70573" y="865771"/>
                  </a:lnTo>
                  <a:lnTo>
                    <a:pt x="74942" y="862457"/>
                  </a:lnTo>
                  <a:lnTo>
                    <a:pt x="74968" y="854278"/>
                  </a:lnTo>
                  <a:close/>
                </a:path>
                <a:path w="130809" h="1014730">
                  <a:moveTo>
                    <a:pt x="75031" y="833005"/>
                  </a:moveTo>
                  <a:lnTo>
                    <a:pt x="70675" y="829640"/>
                  </a:lnTo>
                  <a:lnTo>
                    <a:pt x="65366" y="829627"/>
                  </a:lnTo>
                  <a:lnTo>
                    <a:pt x="60045" y="829602"/>
                  </a:lnTo>
                  <a:lnTo>
                    <a:pt x="55676" y="832942"/>
                  </a:lnTo>
                  <a:lnTo>
                    <a:pt x="55651" y="841133"/>
                  </a:lnTo>
                  <a:lnTo>
                    <a:pt x="59994" y="844499"/>
                  </a:lnTo>
                  <a:lnTo>
                    <a:pt x="70637" y="844524"/>
                  </a:lnTo>
                  <a:lnTo>
                    <a:pt x="75006" y="841171"/>
                  </a:lnTo>
                  <a:lnTo>
                    <a:pt x="75031" y="833005"/>
                  </a:lnTo>
                  <a:close/>
                </a:path>
                <a:path w="130809" h="1014730">
                  <a:moveTo>
                    <a:pt x="75082" y="811745"/>
                  </a:moveTo>
                  <a:lnTo>
                    <a:pt x="70739" y="808380"/>
                  </a:lnTo>
                  <a:lnTo>
                    <a:pt x="65405" y="808367"/>
                  </a:lnTo>
                  <a:lnTo>
                    <a:pt x="60121" y="808355"/>
                  </a:lnTo>
                  <a:lnTo>
                    <a:pt x="55727" y="811682"/>
                  </a:lnTo>
                  <a:lnTo>
                    <a:pt x="55702" y="819861"/>
                  </a:lnTo>
                  <a:lnTo>
                    <a:pt x="60071" y="823239"/>
                  </a:lnTo>
                  <a:lnTo>
                    <a:pt x="70700" y="823252"/>
                  </a:lnTo>
                  <a:lnTo>
                    <a:pt x="75069" y="819924"/>
                  </a:lnTo>
                  <a:lnTo>
                    <a:pt x="75082" y="811745"/>
                  </a:lnTo>
                  <a:close/>
                </a:path>
                <a:path w="130809" h="1014730">
                  <a:moveTo>
                    <a:pt x="75158" y="790473"/>
                  </a:moveTo>
                  <a:lnTo>
                    <a:pt x="70815" y="787107"/>
                  </a:lnTo>
                  <a:lnTo>
                    <a:pt x="65481" y="787095"/>
                  </a:lnTo>
                  <a:lnTo>
                    <a:pt x="60159" y="787082"/>
                  </a:lnTo>
                  <a:lnTo>
                    <a:pt x="55791" y="790409"/>
                  </a:lnTo>
                  <a:lnTo>
                    <a:pt x="55765" y="798588"/>
                  </a:lnTo>
                  <a:lnTo>
                    <a:pt x="60121" y="801941"/>
                  </a:lnTo>
                  <a:lnTo>
                    <a:pt x="70764" y="801992"/>
                  </a:lnTo>
                  <a:lnTo>
                    <a:pt x="75133" y="798652"/>
                  </a:lnTo>
                  <a:lnTo>
                    <a:pt x="75158" y="790473"/>
                  </a:lnTo>
                  <a:close/>
                </a:path>
                <a:path w="130809" h="1014730">
                  <a:moveTo>
                    <a:pt x="75209" y="769175"/>
                  </a:moveTo>
                  <a:lnTo>
                    <a:pt x="70866" y="765797"/>
                  </a:lnTo>
                  <a:lnTo>
                    <a:pt x="65532" y="765784"/>
                  </a:lnTo>
                  <a:lnTo>
                    <a:pt x="60223" y="765759"/>
                  </a:lnTo>
                  <a:lnTo>
                    <a:pt x="55854" y="769124"/>
                  </a:lnTo>
                  <a:lnTo>
                    <a:pt x="55829" y="777303"/>
                  </a:lnTo>
                  <a:lnTo>
                    <a:pt x="60172" y="780681"/>
                  </a:lnTo>
                  <a:lnTo>
                    <a:pt x="70827" y="780719"/>
                  </a:lnTo>
                  <a:lnTo>
                    <a:pt x="75184" y="777367"/>
                  </a:lnTo>
                  <a:lnTo>
                    <a:pt x="75209" y="769175"/>
                  </a:lnTo>
                  <a:close/>
                </a:path>
                <a:path w="130809" h="1014730">
                  <a:moveTo>
                    <a:pt x="75285" y="747928"/>
                  </a:moveTo>
                  <a:lnTo>
                    <a:pt x="70942" y="744537"/>
                  </a:lnTo>
                  <a:lnTo>
                    <a:pt x="65582" y="744524"/>
                  </a:lnTo>
                  <a:lnTo>
                    <a:pt x="60286" y="744512"/>
                  </a:lnTo>
                  <a:lnTo>
                    <a:pt x="55918" y="747864"/>
                  </a:lnTo>
                  <a:lnTo>
                    <a:pt x="55892" y="756018"/>
                  </a:lnTo>
                  <a:lnTo>
                    <a:pt x="60236" y="759383"/>
                  </a:lnTo>
                  <a:lnTo>
                    <a:pt x="70878" y="759409"/>
                  </a:lnTo>
                  <a:lnTo>
                    <a:pt x="75260" y="756069"/>
                  </a:lnTo>
                  <a:lnTo>
                    <a:pt x="75285" y="747928"/>
                  </a:lnTo>
                  <a:close/>
                </a:path>
                <a:path w="130809" h="1014730">
                  <a:moveTo>
                    <a:pt x="75323" y="726630"/>
                  </a:moveTo>
                  <a:lnTo>
                    <a:pt x="70980" y="723265"/>
                  </a:lnTo>
                  <a:lnTo>
                    <a:pt x="65646" y="723252"/>
                  </a:lnTo>
                  <a:lnTo>
                    <a:pt x="60337" y="723239"/>
                  </a:lnTo>
                  <a:lnTo>
                    <a:pt x="55968" y="726567"/>
                  </a:lnTo>
                  <a:lnTo>
                    <a:pt x="55943" y="734771"/>
                  </a:lnTo>
                  <a:lnTo>
                    <a:pt x="60286" y="738136"/>
                  </a:lnTo>
                  <a:lnTo>
                    <a:pt x="70929" y="738162"/>
                  </a:lnTo>
                  <a:lnTo>
                    <a:pt x="75298" y="734834"/>
                  </a:lnTo>
                  <a:lnTo>
                    <a:pt x="75323" y="726630"/>
                  </a:lnTo>
                  <a:close/>
                </a:path>
                <a:path w="130809" h="1014730">
                  <a:moveTo>
                    <a:pt x="75374" y="705370"/>
                  </a:moveTo>
                  <a:lnTo>
                    <a:pt x="71031" y="702005"/>
                  </a:lnTo>
                  <a:lnTo>
                    <a:pt x="65722" y="701992"/>
                  </a:lnTo>
                  <a:lnTo>
                    <a:pt x="60388" y="701979"/>
                  </a:lnTo>
                  <a:lnTo>
                    <a:pt x="56032" y="705307"/>
                  </a:lnTo>
                  <a:lnTo>
                    <a:pt x="56007" y="713486"/>
                  </a:lnTo>
                  <a:lnTo>
                    <a:pt x="60350" y="716851"/>
                  </a:lnTo>
                  <a:lnTo>
                    <a:pt x="71005" y="716876"/>
                  </a:lnTo>
                  <a:lnTo>
                    <a:pt x="75361" y="713549"/>
                  </a:lnTo>
                  <a:lnTo>
                    <a:pt x="75374" y="705370"/>
                  </a:lnTo>
                  <a:close/>
                </a:path>
                <a:path w="130809" h="1014730">
                  <a:moveTo>
                    <a:pt x="75450" y="684110"/>
                  </a:moveTo>
                  <a:lnTo>
                    <a:pt x="71107" y="680720"/>
                  </a:lnTo>
                  <a:lnTo>
                    <a:pt x="65773" y="680707"/>
                  </a:lnTo>
                  <a:lnTo>
                    <a:pt x="60464" y="680694"/>
                  </a:lnTo>
                  <a:lnTo>
                    <a:pt x="56083" y="684047"/>
                  </a:lnTo>
                  <a:lnTo>
                    <a:pt x="56057" y="692226"/>
                  </a:lnTo>
                  <a:lnTo>
                    <a:pt x="60413" y="695591"/>
                  </a:lnTo>
                  <a:lnTo>
                    <a:pt x="71056" y="695617"/>
                  </a:lnTo>
                  <a:lnTo>
                    <a:pt x="75425" y="692277"/>
                  </a:lnTo>
                  <a:lnTo>
                    <a:pt x="75450" y="684110"/>
                  </a:lnTo>
                  <a:close/>
                </a:path>
                <a:path w="130809" h="1014730">
                  <a:moveTo>
                    <a:pt x="75577" y="641565"/>
                  </a:moveTo>
                  <a:lnTo>
                    <a:pt x="71221" y="638200"/>
                  </a:lnTo>
                  <a:lnTo>
                    <a:pt x="65900" y="638187"/>
                  </a:lnTo>
                  <a:lnTo>
                    <a:pt x="60591" y="638175"/>
                  </a:lnTo>
                  <a:lnTo>
                    <a:pt x="56210" y="641515"/>
                  </a:lnTo>
                  <a:lnTo>
                    <a:pt x="56184" y="649668"/>
                  </a:lnTo>
                  <a:lnTo>
                    <a:pt x="60553" y="653059"/>
                  </a:lnTo>
                  <a:lnTo>
                    <a:pt x="71183" y="653097"/>
                  </a:lnTo>
                  <a:lnTo>
                    <a:pt x="75552" y="649732"/>
                  </a:lnTo>
                  <a:lnTo>
                    <a:pt x="75577" y="641565"/>
                  </a:lnTo>
                  <a:close/>
                </a:path>
                <a:path w="130809" h="1014730">
                  <a:moveTo>
                    <a:pt x="75628" y="620306"/>
                  </a:moveTo>
                  <a:lnTo>
                    <a:pt x="71297" y="616927"/>
                  </a:lnTo>
                  <a:lnTo>
                    <a:pt x="65963" y="616915"/>
                  </a:lnTo>
                  <a:lnTo>
                    <a:pt x="60655" y="616902"/>
                  </a:lnTo>
                  <a:lnTo>
                    <a:pt x="56286" y="620242"/>
                  </a:lnTo>
                  <a:lnTo>
                    <a:pt x="56261" y="628446"/>
                  </a:lnTo>
                  <a:lnTo>
                    <a:pt x="60617" y="631786"/>
                  </a:lnTo>
                  <a:lnTo>
                    <a:pt x="71247" y="631825"/>
                  </a:lnTo>
                  <a:lnTo>
                    <a:pt x="75628" y="628497"/>
                  </a:lnTo>
                  <a:lnTo>
                    <a:pt x="75628" y="620306"/>
                  </a:lnTo>
                  <a:close/>
                </a:path>
                <a:path w="130809" h="1014730">
                  <a:moveTo>
                    <a:pt x="75692" y="599020"/>
                  </a:moveTo>
                  <a:lnTo>
                    <a:pt x="71348" y="595655"/>
                  </a:lnTo>
                  <a:lnTo>
                    <a:pt x="66014" y="595642"/>
                  </a:lnTo>
                  <a:lnTo>
                    <a:pt x="60718" y="595630"/>
                  </a:lnTo>
                  <a:lnTo>
                    <a:pt x="56337" y="598970"/>
                  </a:lnTo>
                  <a:lnTo>
                    <a:pt x="56311" y="607161"/>
                  </a:lnTo>
                  <a:lnTo>
                    <a:pt x="60667" y="610514"/>
                  </a:lnTo>
                  <a:lnTo>
                    <a:pt x="71297" y="610552"/>
                  </a:lnTo>
                  <a:lnTo>
                    <a:pt x="75679" y="607212"/>
                  </a:lnTo>
                  <a:lnTo>
                    <a:pt x="75692" y="599020"/>
                  </a:lnTo>
                  <a:close/>
                </a:path>
                <a:path w="130809" h="1014730">
                  <a:moveTo>
                    <a:pt x="76492" y="322491"/>
                  </a:moveTo>
                  <a:lnTo>
                    <a:pt x="72148" y="319138"/>
                  </a:lnTo>
                  <a:lnTo>
                    <a:pt x="66802" y="319112"/>
                  </a:lnTo>
                  <a:lnTo>
                    <a:pt x="61493" y="319100"/>
                  </a:lnTo>
                  <a:lnTo>
                    <a:pt x="57137" y="322440"/>
                  </a:lnTo>
                  <a:lnTo>
                    <a:pt x="57086" y="330619"/>
                  </a:lnTo>
                  <a:lnTo>
                    <a:pt x="61442" y="333984"/>
                  </a:lnTo>
                  <a:lnTo>
                    <a:pt x="72097" y="334010"/>
                  </a:lnTo>
                  <a:lnTo>
                    <a:pt x="76466" y="330669"/>
                  </a:lnTo>
                  <a:lnTo>
                    <a:pt x="76492" y="322491"/>
                  </a:lnTo>
                  <a:close/>
                </a:path>
                <a:path w="130809" h="1014730">
                  <a:moveTo>
                    <a:pt x="76619" y="279958"/>
                  </a:moveTo>
                  <a:lnTo>
                    <a:pt x="72250" y="276580"/>
                  </a:lnTo>
                  <a:lnTo>
                    <a:pt x="66929" y="276580"/>
                  </a:lnTo>
                  <a:lnTo>
                    <a:pt x="61620" y="276555"/>
                  </a:lnTo>
                  <a:lnTo>
                    <a:pt x="57238" y="279895"/>
                  </a:lnTo>
                  <a:lnTo>
                    <a:pt x="57238" y="288086"/>
                  </a:lnTo>
                  <a:lnTo>
                    <a:pt x="61582" y="291439"/>
                  </a:lnTo>
                  <a:lnTo>
                    <a:pt x="72224" y="291477"/>
                  </a:lnTo>
                  <a:lnTo>
                    <a:pt x="76568" y="288150"/>
                  </a:lnTo>
                  <a:lnTo>
                    <a:pt x="76619" y="279958"/>
                  </a:lnTo>
                  <a:close/>
                </a:path>
                <a:path w="130809" h="1014730">
                  <a:moveTo>
                    <a:pt x="76669" y="258699"/>
                  </a:moveTo>
                  <a:lnTo>
                    <a:pt x="72326" y="255320"/>
                  </a:lnTo>
                  <a:lnTo>
                    <a:pt x="66992" y="255308"/>
                  </a:lnTo>
                  <a:lnTo>
                    <a:pt x="61683" y="255295"/>
                  </a:lnTo>
                  <a:lnTo>
                    <a:pt x="57302" y="258635"/>
                  </a:lnTo>
                  <a:lnTo>
                    <a:pt x="57289" y="266814"/>
                  </a:lnTo>
                  <a:lnTo>
                    <a:pt x="61645" y="270179"/>
                  </a:lnTo>
                  <a:lnTo>
                    <a:pt x="72275" y="270205"/>
                  </a:lnTo>
                  <a:lnTo>
                    <a:pt x="76644" y="266877"/>
                  </a:lnTo>
                  <a:lnTo>
                    <a:pt x="76669" y="258699"/>
                  </a:lnTo>
                  <a:close/>
                </a:path>
                <a:path w="130809" h="1014730">
                  <a:moveTo>
                    <a:pt x="102362" y="918159"/>
                  </a:moveTo>
                  <a:lnTo>
                    <a:pt x="98031" y="914781"/>
                  </a:lnTo>
                  <a:lnTo>
                    <a:pt x="92710" y="914768"/>
                  </a:lnTo>
                  <a:lnTo>
                    <a:pt x="87414" y="914768"/>
                  </a:lnTo>
                  <a:lnTo>
                    <a:pt x="83058" y="918108"/>
                  </a:lnTo>
                  <a:lnTo>
                    <a:pt x="83019" y="926274"/>
                  </a:lnTo>
                  <a:lnTo>
                    <a:pt x="87376" y="929640"/>
                  </a:lnTo>
                  <a:lnTo>
                    <a:pt x="97980" y="929678"/>
                  </a:lnTo>
                  <a:lnTo>
                    <a:pt x="102336" y="926338"/>
                  </a:lnTo>
                  <a:lnTo>
                    <a:pt x="102362" y="918159"/>
                  </a:lnTo>
                  <a:close/>
                </a:path>
                <a:path w="130809" h="1014730">
                  <a:moveTo>
                    <a:pt x="102425" y="896886"/>
                  </a:moveTo>
                  <a:lnTo>
                    <a:pt x="98082" y="893508"/>
                  </a:lnTo>
                  <a:lnTo>
                    <a:pt x="92773" y="893508"/>
                  </a:lnTo>
                  <a:lnTo>
                    <a:pt x="87490" y="893495"/>
                  </a:lnTo>
                  <a:lnTo>
                    <a:pt x="83108" y="896823"/>
                  </a:lnTo>
                  <a:lnTo>
                    <a:pt x="83083" y="905027"/>
                  </a:lnTo>
                  <a:lnTo>
                    <a:pt x="87439" y="908380"/>
                  </a:lnTo>
                  <a:lnTo>
                    <a:pt x="98031" y="908431"/>
                  </a:lnTo>
                  <a:lnTo>
                    <a:pt x="102400" y="905065"/>
                  </a:lnTo>
                  <a:lnTo>
                    <a:pt x="102425" y="896886"/>
                  </a:lnTo>
                  <a:close/>
                </a:path>
                <a:path w="130809" h="1014730">
                  <a:moveTo>
                    <a:pt x="102489" y="875614"/>
                  </a:moveTo>
                  <a:lnTo>
                    <a:pt x="98145" y="872261"/>
                  </a:lnTo>
                  <a:lnTo>
                    <a:pt x="92837" y="872248"/>
                  </a:lnTo>
                  <a:lnTo>
                    <a:pt x="87541" y="872248"/>
                  </a:lnTo>
                  <a:lnTo>
                    <a:pt x="83159" y="875563"/>
                  </a:lnTo>
                  <a:lnTo>
                    <a:pt x="83159" y="883742"/>
                  </a:lnTo>
                  <a:lnTo>
                    <a:pt x="87515" y="887120"/>
                  </a:lnTo>
                  <a:lnTo>
                    <a:pt x="98107" y="887145"/>
                  </a:lnTo>
                  <a:lnTo>
                    <a:pt x="102476" y="883805"/>
                  </a:lnTo>
                  <a:lnTo>
                    <a:pt x="102489" y="875614"/>
                  </a:lnTo>
                  <a:close/>
                </a:path>
                <a:path w="130809" h="1014730">
                  <a:moveTo>
                    <a:pt x="102552" y="854329"/>
                  </a:moveTo>
                  <a:lnTo>
                    <a:pt x="98209" y="850976"/>
                  </a:lnTo>
                  <a:lnTo>
                    <a:pt x="92900" y="850950"/>
                  </a:lnTo>
                  <a:lnTo>
                    <a:pt x="87604" y="850938"/>
                  </a:lnTo>
                  <a:lnTo>
                    <a:pt x="83235" y="854290"/>
                  </a:lnTo>
                  <a:lnTo>
                    <a:pt x="83210" y="862469"/>
                  </a:lnTo>
                  <a:lnTo>
                    <a:pt x="87553" y="865822"/>
                  </a:lnTo>
                  <a:lnTo>
                    <a:pt x="98171" y="865847"/>
                  </a:lnTo>
                  <a:lnTo>
                    <a:pt x="102539" y="862507"/>
                  </a:lnTo>
                  <a:lnTo>
                    <a:pt x="102552" y="854329"/>
                  </a:lnTo>
                  <a:close/>
                </a:path>
                <a:path w="130809" h="1014730">
                  <a:moveTo>
                    <a:pt x="102616" y="833094"/>
                  </a:moveTo>
                  <a:lnTo>
                    <a:pt x="98272" y="829729"/>
                  </a:lnTo>
                  <a:lnTo>
                    <a:pt x="92964" y="829716"/>
                  </a:lnTo>
                  <a:lnTo>
                    <a:pt x="87655" y="829703"/>
                  </a:lnTo>
                  <a:lnTo>
                    <a:pt x="83286" y="833031"/>
                  </a:lnTo>
                  <a:lnTo>
                    <a:pt x="83286" y="841209"/>
                  </a:lnTo>
                  <a:lnTo>
                    <a:pt x="87630" y="844562"/>
                  </a:lnTo>
                  <a:lnTo>
                    <a:pt x="98234" y="844600"/>
                  </a:lnTo>
                  <a:lnTo>
                    <a:pt x="102603" y="841248"/>
                  </a:lnTo>
                  <a:lnTo>
                    <a:pt x="102616" y="833094"/>
                  </a:lnTo>
                  <a:close/>
                </a:path>
                <a:path w="130809" h="1014730">
                  <a:moveTo>
                    <a:pt x="102679" y="811822"/>
                  </a:moveTo>
                  <a:lnTo>
                    <a:pt x="98336" y="808456"/>
                  </a:lnTo>
                  <a:lnTo>
                    <a:pt x="93027" y="808443"/>
                  </a:lnTo>
                  <a:lnTo>
                    <a:pt x="87731" y="808431"/>
                  </a:lnTo>
                  <a:lnTo>
                    <a:pt x="83362" y="811771"/>
                  </a:lnTo>
                  <a:lnTo>
                    <a:pt x="83337" y="819937"/>
                  </a:lnTo>
                  <a:lnTo>
                    <a:pt x="87680" y="823315"/>
                  </a:lnTo>
                  <a:lnTo>
                    <a:pt x="98285" y="823353"/>
                  </a:lnTo>
                  <a:lnTo>
                    <a:pt x="102654" y="820000"/>
                  </a:lnTo>
                  <a:lnTo>
                    <a:pt x="102679" y="811822"/>
                  </a:lnTo>
                  <a:close/>
                </a:path>
                <a:path w="130809" h="1014730">
                  <a:moveTo>
                    <a:pt x="102755" y="790549"/>
                  </a:moveTo>
                  <a:lnTo>
                    <a:pt x="98399" y="787184"/>
                  </a:lnTo>
                  <a:lnTo>
                    <a:pt x="93091" y="787171"/>
                  </a:lnTo>
                  <a:lnTo>
                    <a:pt x="87807" y="787158"/>
                  </a:lnTo>
                  <a:lnTo>
                    <a:pt x="83426" y="790486"/>
                  </a:lnTo>
                  <a:lnTo>
                    <a:pt x="83388" y="798664"/>
                  </a:lnTo>
                  <a:lnTo>
                    <a:pt x="87757" y="802030"/>
                  </a:lnTo>
                  <a:lnTo>
                    <a:pt x="98348" y="802068"/>
                  </a:lnTo>
                  <a:lnTo>
                    <a:pt x="102704" y="798728"/>
                  </a:lnTo>
                  <a:lnTo>
                    <a:pt x="102755" y="790549"/>
                  </a:lnTo>
                  <a:close/>
                </a:path>
                <a:path w="130809" h="1014730">
                  <a:moveTo>
                    <a:pt x="102793" y="769264"/>
                  </a:moveTo>
                  <a:lnTo>
                    <a:pt x="98450" y="765898"/>
                  </a:lnTo>
                  <a:lnTo>
                    <a:pt x="93154" y="765873"/>
                  </a:lnTo>
                  <a:lnTo>
                    <a:pt x="87833" y="765873"/>
                  </a:lnTo>
                  <a:lnTo>
                    <a:pt x="83464" y="769213"/>
                  </a:lnTo>
                  <a:lnTo>
                    <a:pt x="83439" y="777392"/>
                  </a:lnTo>
                  <a:lnTo>
                    <a:pt x="87795" y="780770"/>
                  </a:lnTo>
                  <a:lnTo>
                    <a:pt x="98399" y="780808"/>
                  </a:lnTo>
                  <a:lnTo>
                    <a:pt x="102768" y="777455"/>
                  </a:lnTo>
                  <a:lnTo>
                    <a:pt x="102793" y="769264"/>
                  </a:lnTo>
                  <a:close/>
                </a:path>
                <a:path w="130809" h="1014730">
                  <a:moveTo>
                    <a:pt x="102857" y="747991"/>
                  </a:moveTo>
                  <a:lnTo>
                    <a:pt x="98513" y="744601"/>
                  </a:lnTo>
                  <a:lnTo>
                    <a:pt x="93205" y="744601"/>
                  </a:lnTo>
                  <a:lnTo>
                    <a:pt x="87909" y="744575"/>
                  </a:lnTo>
                  <a:lnTo>
                    <a:pt x="83540" y="747941"/>
                  </a:lnTo>
                  <a:lnTo>
                    <a:pt x="83502" y="756081"/>
                  </a:lnTo>
                  <a:lnTo>
                    <a:pt x="87845" y="759434"/>
                  </a:lnTo>
                  <a:lnTo>
                    <a:pt x="98463" y="759472"/>
                  </a:lnTo>
                  <a:lnTo>
                    <a:pt x="102844" y="756145"/>
                  </a:lnTo>
                  <a:lnTo>
                    <a:pt x="102857" y="747991"/>
                  </a:lnTo>
                  <a:close/>
                </a:path>
                <a:path w="130809" h="1014730">
                  <a:moveTo>
                    <a:pt x="102920" y="726706"/>
                  </a:moveTo>
                  <a:lnTo>
                    <a:pt x="98577" y="723353"/>
                  </a:lnTo>
                  <a:lnTo>
                    <a:pt x="93281" y="723341"/>
                  </a:lnTo>
                  <a:lnTo>
                    <a:pt x="87960" y="723315"/>
                  </a:lnTo>
                  <a:lnTo>
                    <a:pt x="83604" y="726655"/>
                  </a:lnTo>
                  <a:lnTo>
                    <a:pt x="83566" y="734847"/>
                  </a:lnTo>
                  <a:lnTo>
                    <a:pt x="87909" y="738212"/>
                  </a:lnTo>
                  <a:lnTo>
                    <a:pt x="98526" y="738238"/>
                  </a:lnTo>
                  <a:lnTo>
                    <a:pt x="102882" y="734898"/>
                  </a:lnTo>
                  <a:lnTo>
                    <a:pt x="102920" y="726706"/>
                  </a:lnTo>
                  <a:close/>
                </a:path>
                <a:path w="130809" h="1014730">
                  <a:moveTo>
                    <a:pt x="102984" y="705446"/>
                  </a:moveTo>
                  <a:lnTo>
                    <a:pt x="98640" y="702081"/>
                  </a:lnTo>
                  <a:lnTo>
                    <a:pt x="93332" y="702068"/>
                  </a:lnTo>
                  <a:lnTo>
                    <a:pt x="88023" y="702056"/>
                  </a:lnTo>
                  <a:lnTo>
                    <a:pt x="83654" y="705383"/>
                  </a:lnTo>
                  <a:lnTo>
                    <a:pt x="83629" y="713574"/>
                  </a:lnTo>
                  <a:lnTo>
                    <a:pt x="87985" y="716940"/>
                  </a:lnTo>
                  <a:lnTo>
                    <a:pt x="98602" y="716965"/>
                  </a:lnTo>
                  <a:lnTo>
                    <a:pt x="102958" y="713638"/>
                  </a:lnTo>
                  <a:lnTo>
                    <a:pt x="102984" y="705446"/>
                  </a:lnTo>
                  <a:close/>
                </a:path>
                <a:path w="130809" h="1014730">
                  <a:moveTo>
                    <a:pt x="103035" y="684199"/>
                  </a:moveTo>
                  <a:lnTo>
                    <a:pt x="98691" y="680808"/>
                  </a:lnTo>
                  <a:lnTo>
                    <a:pt x="93370" y="680796"/>
                  </a:lnTo>
                  <a:lnTo>
                    <a:pt x="88087" y="680783"/>
                  </a:lnTo>
                  <a:lnTo>
                    <a:pt x="83731" y="684136"/>
                  </a:lnTo>
                  <a:lnTo>
                    <a:pt x="83705" y="692302"/>
                  </a:lnTo>
                  <a:lnTo>
                    <a:pt x="88049" y="695680"/>
                  </a:lnTo>
                  <a:lnTo>
                    <a:pt x="98666" y="695706"/>
                  </a:lnTo>
                  <a:lnTo>
                    <a:pt x="103022" y="692365"/>
                  </a:lnTo>
                  <a:lnTo>
                    <a:pt x="103035" y="684199"/>
                  </a:lnTo>
                  <a:close/>
                </a:path>
                <a:path w="130809" h="1014730">
                  <a:moveTo>
                    <a:pt x="103162" y="641654"/>
                  </a:moveTo>
                  <a:lnTo>
                    <a:pt x="98818" y="638276"/>
                  </a:lnTo>
                  <a:lnTo>
                    <a:pt x="93497" y="638263"/>
                  </a:lnTo>
                  <a:lnTo>
                    <a:pt x="88214" y="638251"/>
                  </a:lnTo>
                  <a:lnTo>
                    <a:pt x="83832" y="641591"/>
                  </a:lnTo>
                  <a:lnTo>
                    <a:pt x="83832" y="649757"/>
                  </a:lnTo>
                  <a:lnTo>
                    <a:pt x="88176" y="653148"/>
                  </a:lnTo>
                  <a:lnTo>
                    <a:pt x="98793" y="653161"/>
                  </a:lnTo>
                  <a:lnTo>
                    <a:pt x="103136" y="649808"/>
                  </a:lnTo>
                  <a:lnTo>
                    <a:pt x="103162" y="641654"/>
                  </a:lnTo>
                  <a:close/>
                </a:path>
                <a:path w="130809" h="1014730">
                  <a:moveTo>
                    <a:pt x="103238" y="620382"/>
                  </a:moveTo>
                  <a:lnTo>
                    <a:pt x="98869" y="617004"/>
                  </a:lnTo>
                  <a:lnTo>
                    <a:pt x="93560" y="616991"/>
                  </a:lnTo>
                  <a:lnTo>
                    <a:pt x="88290" y="616978"/>
                  </a:lnTo>
                  <a:lnTo>
                    <a:pt x="83908" y="620318"/>
                  </a:lnTo>
                  <a:lnTo>
                    <a:pt x="83883" y="628510"/>
                  </a:lnTo>
                  <a:lnTo>
                    <a:pt x="88239" y="631863"/>
                  </a:lnTo>
                  <a:lnTo>
                    <a:pt x="98844" y="631901"/>
                  </a:lnTo>
                  <a:lnTo>
                    <a:pt x="103212" y="628561"/>
                  </a:lnTo>
                  <a:lnTo>
                    <a:pt x="103238" y="620382"/>
                  </a:lnTo>
                  <a:close/>
                </a:path>
                <a:path w="130809" h="1014730">
                  <a:moveTo>
                    <a:pt x="103276" y="599109"/>
                  </a:moveTo>
                  <a:lnTo>
                    <a:pt x="98933" y="595731"/>
                  </a:lnTo>
                  <a:lnTo>
                    <a:pt x="93624" y="595718"/>
                  </a:lnTo>
                  <a:lnTo>
                    <a:pt x="88341" y="595706"/>
                  </a:lnTo>
                  <a:lnTo>
                    <a:pt x="83947" y="599046"/>
                  </a:lnTo>
                  <a:lnTo>
                    <a:pt x="83934" y="607237"/>
                  </a:lnTo>
                  <a:lnTo>
                    <a:pt x="88290" y="610590"/>
                  </a:lnTo>
                  <a:lnTo>
                    <a:pt x="98882" y="610628"/>
                  </a:lnTo>
                  <a:lnTo>
                    <a:pt x="103251" y="607301"/>
                  </a:lnTo>
                  <a:lnTo>
                    <a:pt x="103276" y="599109"/>
                  </a:lnTo>
                  <a:close/>
                </a:path>
                <a:path w="130809" h="1014730">
                  <a:moveTo>
                    <a:pt x="104203" y="280035"/>
                  </a:moveTo>
                  <a:lnTo>
                    <a:pt x="99860" y="276669"/>
                  </a:lnTo>
                  <a:lnTo>
                    <a:pt x="94538" y="276656"/>
                  </a:lnTo>
                  <a:lnTo>
                    <a:pt x="89242" y="276644"/>
                  </a:lnTo>
                  <a:lnTo>
                    <a:pt x="84874" y="279984"/>
                  </a:lnTo>
                  <a:lnTo>
                    <a:pt x="84848" y="288163"/>
                  </a:lnTo>
                  <a:lnTo>
                    <a:pt x="89204" y="291528"/>
                  </a:lnTo>
                  <a:lnTo>
                    <a:pt x="99809" y="291553"/>
                  </a:lnTo>
                  <a:lnTo>
                    <a:pt x="104178" y="288226"/>
                  </a:lnTo>
                  <a:lnTo>
                    <a:pt x="104203" y="280035"/>
                  </a:lnTo>
                  <a:close/>
                </a:path>
                <a:path w="130809" h="1014730">
                  <a:moveTo>
                    <a:pt x="130492" y="726795"/>
                  </a:moveTo>
                  <a:lnTo>
                    <a:pt x="126161" y="723430"/>
                  </a:lnTo>
                  <a:lnTo>
                    <a:pt x="120840" y="723417"/>
                  </a:lnTo>
                  <a:lnTo>
                    <a:pt x="115544" y="723404"/>
                  </a:lnTo>
                  <a:lnTo>
                    <a:pt x="111175" y="726744"/>
                  </a:lnTo>
                  <a:lnTo>
                    <a:pt x="111150" y="734923"/>
                  </a:lnTo>
                  <a:lnTo>
                    <a:pt x="115506" y="738289"/>
                  </a:lnTo>
                  <a:lnTo>
                    <a:pt x="126111" y="738327"/>
                  </a:lnTo>
                  <a:lnTo>
                    <a:pt x="130467" y="734974"/>
                  </a:lnTo>
                  <a:lnTo>
                    <a:pt x="130492" y="726795"/>
                  </a:lnTo>
                  <a:close/>
                </a:path>
                <a:path w="130809" h="1014730">
                  <a:moveTo>
                    <a:pt x="130556" y="705523"/>
                  </a:moveTo>
                  <a:lnTo>
                    <a:pt x="126212" y="702157"/>
                  </a:lnTo>
                  <a:lnTo>
                    <a:pt x="120891" y="702144"/>
                  </a:lnTo>
                  <a:lnTo>
                    <a:pt x="115608" y="702132"/>
                  </a:lnTo>
                  <a:lnTo>
                    <a:pt x="111252" y="705472"/>
                  </a:lnTo>
                  <a:lnTo>
                    <a:pt x="111201" y="713663"/>
                  </a:lnTo>
                  <a:lnTo>
                    <a:pt x="115557" y="717016"/>
                  </a:lnTo>
                  <a:lnTo>
                    <a:pt x="126174" y="717054"/>
                  </a:lnTo>
                  <a:lnTo>
                    <a:pt x="130530" y="713714"/>
                  </a:lnTo>
                  <a:lnTo>
                    <a:pt x="130556" y="705523"/>
                  </a:lnTo>
                  <a:close/>
                </a:path>
                <a:path w="130809" h="1014730">
                  <a:moveTo>
                    <a:pt x="130619" y="684263"/>
                  </a:moveTo>
                  <a:lnTo>
                    <a:pt x="126288" y="680885"/>
                  </a:lnTo>
                  <a:lnTo>
                    <a:pt x="120967" y="680872"/>
                  </a:lnTo>
                  <a:lnTo>
                    <a:pt x="115658" y="680859"/>
                  </a:lnTo>
                  <a:lnTo>
                    <a:pt x="111302" y="684212"/>
                  </a:lnTo>
                  <a:lnTo>
                    <a:pt x="111277" y="692378"/>
                  </a:lnTo>
                  <a:lnTo>
                    <a:pt x="115620" y="695756"/>
                  </a:lnTo>
                  <a:lnTo>
                    <a:pt x="126238" y="695782"/>
                  </a:lnTo>
                  <a:lnTo>
                    <a:pt x="130594" y="692442"/>
                  </a:lnTo>
                  <a:lnTo>
                    <a:pt x="130619" y="684263"/>
                  </a:lnTo>
                  <a:close/>
                </a:path>
                <a:path w="130809" h="1014730">
                  <a:moveTo>
                    <a:pt x="130746" y="641743"/>
                  </a:moveTo>
                  <a:lnTo>
                    <a:pt x="126403" y="638365"/>
                  </a:lnTo>
                  <a:lnTo>
                    <a:pt x="121094" y="638352"/>
                  </a:lnTo>
                  <a:lnTo>
                    <a:pt x="115785" y="638340"/>
                  </a:lnTo>
                  <a:lnTo>
                    <a:pt x="111417" y="641680"/>
                  </a:lnTo>
                  <a:lnTo>
                    <a:pt x="111404" y="649833"/>
                  </a:lnTo>
                  <a:lnTo>
                    <a:pt x="115747" y="653224"/>
                  </a:lnTo>
                  <a:lnTo>
                    <a:pt x="126377" y="653262"/>
                  </a:lnTo>
                  <a:lnTo>
                    <a:pt x="130733" y="649897"/>
                  </a:lnTo>
                  <a:lnTo>
                    <a:pt x="130746" y="641743"/>
                  </a:lnTo>
                  <a:close/>
                </a:path>
                <a:path w="130809" h="1014730">
                  <a:moveTo>
                    <a:pt x="130784" y="620458"/>
                  </a:moveTo>
                  <a:lnTo>
                    <a:pt x="126466" y="617093"/>
                  </a:lnTo>
                  <a:lnTo>
                    <a:pt x="121145" y="617067"/>
                  </a:lnTo>
                  <a:lnTo>
                    <a:pt x="115836" y="617054"/>
                  </a:lnTo>
                  <a:lnTo>
                    <a:pt x="111467" y="620395"/>
                  </a:lnTo>
                  <a:lnTo>
                    <a:pt x="111442" y="628586"/>
                  </a:lnTo>
                  <a:lnTo>
                    <a:pt x="115798" y="631939"/>
                  </a:lnTo>
                  <a:lnTo>
                    <a:pt x="126415" y="631977"/>
                  </a:lnTo>
                  <a:lnTo>
                    <a:pt x="130784" y="628650"/>
                  </a:lnTo>
                  <a:lnTo>
                    <a:pt x="130784" y="620458"/>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object 124"/>
            <p:cNvSpPr/>
            <p:nvPr/>
          </p:nvSpPr>
          <p:spPr>
            <a:xfrm>
              <a:off x="1401584" y="963663"/>
              <a:ext cx="20955" cy="376555"/>
            </a:xfrm>
            <a:custGeom>
              <a:avLst/>
              <a:gdLst/>
              <a:ahLst/>
              <a:cxnLst/>
              <a:rect l="l" t="t" r="r" b="b"/>
              <a:pathLst>
                <a:path w="20955" h="376555">
                  <a:moveTo>
                    <a:pt x="19342" y="364985"/>
                  </a:moveTo>
                  <a:lnTo>
                    <a:pt x="14998" y="361619"/>
                  </a:lnTo>
                  <a:lnTo>
                    <a:pt x="9690" y="361607"/>
                  </a:lnTo>
                  <a:lnTo>
                    <a:pt x="4381" y="361594"/>
                  </a:lnTo>
                  <a:lnTo>
                    <a:pt x="12" y="364921"/>
                  </a:lnTo>
                  <a:lnTo>
                    <a:pt x="0" y="373100"/>
                  </a:lnTo>
                  <a:lnTo>
                    <a:pt x="4330" y="376478"/>
                  </a:lnTo>
                  <a:lnTo>
                    <a:pt x="14973" y="376516"/>
                  </a:lnTo>
                  <a:lnTo>
                    <a:pt x="19316" y="373164"/>
                  </a:lnTo>
                  <a:lnTo>
                    <a:pt x="19342" y="364985"/>
                  </a:lnTo>
                  <a:close/>
                </a:path>
                <a:path w="20955" h="376555">
                  <a:moveTo>
                    <a:pt x="19392" y="343712"/>
                  </a:moveTo>
                  <a:lnTo>
                    <a:pt x="15062" y="340360"/>
                  </a:lnTo>
                  <a:lnTo>
                    <a:pt x="9753" y="340334"/>
                  </a:lnTo>
                  <a:lnTo>
                    <a:pt x="4432" y="340334"/>
                  </a:lnTo>
                  <a:lnTo>
                    <a:pt x="63" y="343649"/>
                  </a:lnTo>
                  <a:lnTo>
                    <a:pt x="50" y="351828"/>
                  </a:lnTo>
                  <a:lnTo>
                    <a:pt x="4394" y="355180"/>
                  </a:lnTo>
                  <a:lnTo>
                    <a:pt x="15011" y="355219"/>
                  </a:lnTo>
                  <a:lnTo>
                    <a:pt x="19380" y="351891"/>
                  </a:lnTo>
                  <a:lnTo>
                    <a:pt x="19392" y="343712"/>
                  </a:lnTo>
                  <a:close/>
                </a:path>
                <a:path w="20955" h="376555">
                  <a:moveTo>
                    <a:pt x="19786" y="216090"/>
                  </a:moveTo>
                  <a:lnTo>
                    <a:pt x="15417" y="212712"/>
                  </a:lnTo>
                  <a:lnTo>
                    <a:pt x="10121" y="212686"/>
                  </a:lnTo>
                  <a:lnTo>
                    <a:pt x="4800" y="212661"/>
                  </a:lnTo>
                  <a:lnTo>
                    <a:pt x="457" y="216039"/>
                  </a:lnTo>
                  <a:lnTo>
                    <a:pt x="419" y="224193"/>
                  </a:lnTo>
                  <a:lnTo>
                    <a:pt x="4749" y="227545"/>
                  </a:lnTo>
                  <a:lnTo>
                    <a:pt x="15367" y="227571"/>
                  </a:lnTo>
                  <a:lnTo>
                    <a:pt x="19761" y="224243"/>
                  </a:lnTo>
                  <a:lnTo>
                    <a:pt x="19786" y="216090"/>
                  </a:lnTo>
                  <a:close/>
                </a:path>
                <a:path w="20955" h="376555">
                  <a:moveTo>
                    <a:pt x="19837" y="194818"/>
                  </a:moveTo>
                  <a:lnTo>
                    <a:pt x="15494" y="191452"/>
                  </a:lnTo>
                  <a:lnTo>
                    <a:pt x="10185" y="191439"/>
                  </a:lnTo>
                  <a:lnTo>
                    <a:pt x="4864" y="191427"/>
                  </a:lnTo>
                  <a:lnTo>
                    <a:pt x="520" y="194754"/>
                  </a:lnTo>
                  <a:lnTo>
                    <a:pt x="482" y="202946"/>
                  </a:lnTo>
                  <a:lnTo>
                    <a:pt x="4813" y="206311"/>
                  </a:lnTo>
                  <a:lnTo>
                    <a:pt x="15443" y="206349"/>
                  </a:lnTo>
                  <a:lnTo>
                    <a:pt x="19812" y="203009"/>
                  </a:lnTo>
                  <a:lnTo>
                    <a:pt x="19837" y="194818"/>
                  </a:lnTo>
                  <a:close/>
                </a:path>
                <a:path w="20955" h="376555">
                  <a:moveTo>
                    <a:pt x="19888" y="173545"/>
                  </a:moveTo>
                  <a:lnTo>
                    <a:pt x="15544" y="170180"/>
                  </a:lnTo>
                  <a:lnTo>
                    <a:pt x="10236" y="170167"/>
                  </a:lnTo>
                  <a:lnTo>
                    <a:pt x="4927" y="170154"/>
                  </a:lnTo>
                  <a:lnTo>
                    <a:pt x="571" y="173482"/>
                  </a:lnTo>
                  <a:lnTo>
                    <a:pt x="558" y="181673"/>
                  </a:lnTo>
                  <a:lnTo>
                    <a:pt x="4876" y="185026"/>
                  </a:lnTo>
                  <a:lnTo>
                    <a:pt x="15506" y="185064"/>
                  </a:lnTo>
                  <a:lnTo>
                    <a:pt x="19888" y="181737"/>
                  </a:lnTo>
                  <a:lnTo>
                    <a:pt x="19888" y="173545"/>
                  </a:lnTo>
                  <a:close/>
                </a:path>
                <a:path w="20955" h="376555">
                  <a:moveTo>
                    <a:pt x="19926" y="152273"/>
                  </a:moveTo>
                  <a:lnTo>
                    <a:pt x="15595" y="148894"/>
                  </a:lnTo>
                  <a:lnTo>
                    <a:pt x="10299" y="148882"/>
                  </a:lnTo>
                  <a:lnTo>
                    <a:pt x="4978" y="148869"/>
                  </a:lnTo>
                  <a:lnTo>
                    <a:pt x="622" y="152222"/>
                  </a:lnTo>
                  <a:lnTo>
                    <a:pt x="609" y="160388"/>
                  </a:lnTo>
                  <a:lnTo>
                    <a:pt x="4940" y="163753"/>
                  </a:lnTo>
                  <a:lnTo>
                    <a:pt x="15557" y="163779"/>
                  </a:lnTo>
                  <a:lnTo>
                    <a:pt x="19926" y="160439"/>
                  </a:lnTo>
                  <a:lnTo>
                    <a:pt x="19926" y="152273"/>
                  </a:lnTo>
                  <a:close/>
                </a:path>
                <a:path w="20955" h="376555">
                  <a:moveTo>
                    <a:pt x="19989" y="131000"/>
                  </a:moveTo>
                  <a:lnTo>
                    <a:pt x="15659" y="127660"/>
                  </a:lnTo>
                  <a:lnTo>
                    <a:pt x="10350" y="127635"/>
                  </a:lnTo>
                  <a:lnTo>
                    <a:pt x="5041" y="127622"/>
                  </a:lnTo>
                  <a:lnTo>
                    <a:pt x="685" y="130949"/>
                  </a:lnTo>
                  <a:lnTo>
                    <a:pt x="673" y="139153"/>
                  </a:lnTo>
                  <a:lnTo>
                    <a:pt x="4991" y="142506"/>
                  </a:lnTo>
                  <a:lnTo>
                    <a:pt x="15621" y="142532"/>
                  </a:lnTo>
                  <a:lnTo>
                    <a:pt x="19977" y="139204"/>
                  </a:lnTo>
                  <a:lnTo>
                    <a:pt x="19989" y="131000"/>
                  </a:lnTo>
                  <a:close/>
                </a:path>
                <a:path w="20955" h="376555">
                  <a:moveTo>
                    <a:pt x="20053" y="109740"/>
                  </a:moveTo>
                  <a:lnTo>
                    <a:pt x="15722" y="106362"/>
                  </a:lnTo>
                  <a:lnTo>
                    <a:pt x="10414" y="106349"/>
                  </a:lnTo>
                  <a:lnTo>
                    <a:pt x="5105" y="106337"/>
                  </a:lnTo>
                  <a:lnTo>
                    <a:pt x="736" y="109677"/>
                  </a:lnTo>
                  <a:lnTo>
                    <a:pt x="736" y="117843"/>
                  </a:lnTo>
                  <a:lnTo>
                    <a:pt x="5067" y="121221"/>
                  </a:lnTo>
                  <a:lnTo>
                    <a:pt x="15671" y="121259"/>
                  </a:lnTo>
                  <a:lnTo>
                    <a:pt x="20027" y="117894"/>
                  </a:lnTo>
                  <a:lnTo>
                    <a:pt x="20053" y="109740"/>
                  </a:lnTo>
                  <a:close/>
                </a:path>
                <a:path w="20955" h="376555">
                  <a:moveTo>
                    <a:pt x="20129" y="88468"/>
                  </a:moveTo>
                  <a:lnTo>
                    <a:pt x="15798" y="85102"/>
                  </a:lnTo>
                  <a:lnTo>
                    <a:pt x="10490" y="85090"/>
                  </a:lnTo>
                  <a:lnTo>
                    <a:pt x="5168" y="85077"/>
                  </a:lnTo>
                  <a:lnTo>
                    <a:pt x="812" y="88404"/>
                  </a:lnTo>
                  <a:lnTo>
                    <a:pt x="787" y="96596"/>
                  </a:lnTo>
                  <a:lnTo>
                    <a:pt x="5130" y="99961"/>
                  </a:lnTo>
                  <a:lnTo>
                    <a:pt x="15735" y="99987"/>
                  </a:lnTo>
                  <a:lnTo>
                    <a:pt x="20091" y="96659"/>
                  </a:lnTo>
                  <a:lnTo>
                    <a:pt x="20129" y="88468"/>
                  </a:lnTo>
                  <a:close/>
                </a:path>
                <a:path w="20955" h="376555">
                  <a:moveTo>
                    <a:pt x="20193" y="67195"/>
                  </a:moveTo>
                  <a:lnTo>
                    <a:pt x="15849" y="63830"/>
                  </a:lnTo>
                  <a:lnTo>
                    <a:pt x="10553" y="63817"/>
                  </a:lnTo>
                  <a:lnTo>
                    <a:pt x="5232" y="63804"/>
                  </a:lnTo>
                  <a:lnTo>
                    <a:pt x="850" y="67144"/>
                  </a:lnTo>
                  <a:lnTo>
                    <a:pt x="825" y="75336"/>
                  </a:lnTo>
                  <a:lnTo>
                    <a:pt x="5194" y="78701"/>
                  </a:lnTo>
                  <a:lnTo>
                    <a:pt x="15798" y="78727"/>
                  </a:lnTo>
                  <a:lnTo>
                    <a:pt x="20154" y="75387"/>
                  </a:lnTo>
                  <a:lnTo>
                    <a:pt x="20193" y="67195"/>
                  </a:lnTo>
                  <a:close/>
                </a:path>
                <a:path w="20955" h="376555">
                  <a:moveTo>
                    <a:pt x="20256" y="45935"/>
                  </a:moveTo>
                  <a:lnTo>
                    <a:pt x="15900" y="42570"/>
                  </a:lnTo>
                  <a:lnTo>
                    <a:pt x="10604" y="42557"/>
                  </a:lnTo>
                  <a:lnTo>
                    <a:pt x="5295" y="42545"/>
                  </a:lnTo>
                  <a:lnTo>
                    <a:pt x="927" y="45885"/>
                  </a:lnTo>
                  <a:lnTo>
                    <a:pt x="901" y="54063"/>
                  </a:lnTo>
                  <a:lnTo>
                    <a:pt x="5245" y="57416"/>
                  </a:lnTo>
                  <a:lnTo>
                    <a:pt x="15875" y="57454"/>
                  </a:lnTo>
                  <a:lnTo>
                    <a:pt x="20231" y="54127"/>
                  </a:lnTo>
                  <a:lnTo>
                    <a:pt x="20256" y="45935"/>
                  </a:lnTo>
                  <a:close/>
                </a:path>
                <a:path w="20955" h="376555">
                  <a:moveTo>
                    <a:pt x="20383" y="3390"/>
                  </a:moveTo>
                  <a:lnTo>
                    <a:pt x="16027" y="25"/>
                  </a:lnTo>
                  <a:lnTo>
                    <a:pt x="10731" y="12"/>
                  </a:lnTo>
                  <a:lnTo>
                    <a:pt x="5422" y="0"/>
                  </a:lnTo>
                  <a:lnTo>
                    <a:pt x="1054" y="3340"/>
                  </a:lnTo>
                  <a:lnTo>
                    <a:pt x="1028" y="11506"/>
                  </a:lnTo>
                  <a:lnTo>
                    <a:pt x="5372" y="14884"/>
                  </a:lnTo>
                  <a:lnTo>
                    <a:pt x="16002" y="14922"/>
                  </a:lnTo>
                  <a:lnTo>
                    <a:pt x="20345" y="11569"/>
                  </a:lnTo>
                  <a:lnTo>
                    <a:pt x="20383" y="3390"/>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object 125"/>
            <p:cNvSpPr/>
            <p:nvPr/>
          </p:nvSpPr>
          <p:spPr>
            <a:xfrm>
              <a:off x="1403172" y="772200"/>
              <a:ext cx="19685" cy="15240"/>
            </a:xfrm>
            <a:custGeom>
              <a:avLst/>
              <a:gdLst/>
              <a:ahLst/>
              <a:cxnLst/>
              <a:rect l="l" t="t" r="r" b="b"/>
              <a:pathLst>
                <a:path w="19684" h="15240">
                  <a:moveTo>
                    <a:pt x="4381" y="0"/>
                  </a:moveTo>
                  <a:lnTo>
                    <a:pt x="25" y="3340"/>
                  </a:lnTo>
                  <a:lnTo>
                    <a:pt x="0" y="11557"/>
                  </a:lnTo>
                  <a:lnTo>
                    <a:pt x="4330" y="14922"/>
                  </a:lnTo>
                  <a:lnTo>
                    <a:pt x="14947" y="14960"/>
                  </a:lnTo>
                  <a:lnTo>
                    <a:pt x="19316" y="11607"/>
                  </a:lnTo>
                  <a:lnTo>
                    <a:pt x="19342" y="3403"/>
                  </a:lnTo>
                  <a:lnTo>
                    <a:pt x="14998" y="38"/>
                  </a:lnTo>
                  <a:lnTo>
                    <a:pt x="9677" y="25"/>
                  </a:lnTo>
                  <a:lnTo>
                    <a:pt x="4381" y="0"/>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6" name="object 126"/>
            <p:cNvSpPr/>
            <p:nvPr/>
          </p:nvSpPr>
          <p:spPr>
            <a:xfrm>
              <a:off x="1319695" y="431812"/>
              <a:ext cx="104139" cy="993775"/>
            </a:xfrm>
            <a:custGeom>
              <a:avLst/>
              <a:gdLst/>
              <a:ahLst/>
              <a:cxnLst/>
              <a:rect l="l" t="t" r="r" b="b"/>
              <a:pathLst>
                <a:path w="104140" h="993775">
                  <a:moveTo>
                    <a:pt x="19329" y="598805"/>
                  </a:moveTo>
                  <a:lnTo>
                    <a:pt x="14998" y="595439"/>
                  </a:lnTo>
                  <a:lnTo>
                    <a:pt x="9690" y="595426"/>
                  </a:lnTo>
                  <a:lnTo>
                    <a:pt x="4368" y="595414"/>
                  </a:lnTo>
                  <a:lnTo>
                    <a:pt x="25" y="598754"/>
                  </a:lnTo>
                  <a:lnTo>
                    <a:pt x="0" y="606945"/>
                  </a:lnTo>
                  <a:lnTo>
                    <a:pt x="4330" y="610298"/>
                  </a:lnTo>
                  <a:lnTo>
                    <a:pt x="14947" y="610336"/>
                  </a:lnTo>
                  <a:lnTo>
                    <a:pt x="19304" y="606996"/>
                  </a:lnTo>
                  <a:lnTo>
                    <a:pt x="19329" y="598805"/>
                  </a:lnTo>
                  <a:close/>
                </a:path>
                <a:path w="104140" h="993775">
                  <a:moveTo>
                    <a:pt x="19570" y="513727"/>
                  </a:moveTo>
                  <a:lnTo>
                    <a:pt x="15252" y="510374"/>
                  </a:lnTo>
                  <a:lnTo>
                    <a:pt x="9931" y="510362"/>
                  </a:lnTo>
                  <a:lnTo>
                    <a:pt x="4622" y="510349"/>
                  </a:lnTo>
                  <a:lnTo>
                    <a:pt x="266" y="513676"/>
                  </a:lnTo>
                  <a:lnTo>
                    <a:pt x="241" y="521855"/>
                  </a:lnTo>
                  <a:lnTo>
                    <a:pt x="4572" y="525221"/>
                  </a:lnTo>
                  <a:lnTo>
                    <a:pt x="15201" y="525259"/>
                  </a:lnTo>
                  <a:lnTo>
                    <a:pt x="19545" y="521919"/>
                  </a:lnTo>
                  <a:lnTo>
                    <a:pt x="19570" y="513727"/>
                  </a:lnTo>
                  <a:close/>
                </a:path>
                <a:path w="104140" h="993775">
                  <a:moveTo>
                    <a:pt x="19697" y="471208"/>
                  </a:moveTo>
                  <a:lnTo>
                    <a:pt x="15379" y="467842"/>
                  </a:lnTo>
                  <a:lnTo>
                    <a:pt x="10058" y="467817"/>
                  </a:lnTo>
                  <a:lnTo>
                    <a:pt x="4749" y="467804"/>
                  </a:lnTo>
                  <a:lnTo>
                    <a:pt x="393" y="471144"/>
                  </a:lnTo>
                  <a:lnTo>
                    <a:pt x="368" y="479323"/>
                  </a:lnTo>
                  <a:lnTo>
                    <a:pt x="4699" y="482688"/>
                  </a:lnTo>
                  <a:lnTo>
                    <a:pt x="15328" y="482714"/>
                  </a:lnTo>
                  <a:lnTo>
                    <a:pt x="19697" y="479386"/>
                  </a:lnTo>
                  <a:lnTo>
                    <a:pt x="19697" y="471208"/>
                  </a:lnTo>
                  <a:close/>
                </a:path>
                <a:path w="104140" h="993775">
                  <a:moveTo>
                    <a:pt x="19761" y="449935"/>
                  </a:moveTo>
                  <a:lnTo>
                    <a:pt x="15405" y="446582"/>
                  </a:lnTo>
                  <a:lnTo>
                    <a:pt x="10109" y="446557"/>
                  </a:lnTo>
                  <a:lnTo>
                    <a:pt x="4787" y="446544"/>
                  </a:lnTo>
                  <a:lnTo>
                    <a:pt x="444" y="449884"/>
                  </a:lnTo>
                  <a:lnTo>
                    <a:pt x="419" y="458076"/>
                  </a:lnTo>
                  <a:lnTo>
                    <a:pt x="4762" y="461429"/>
                  </a:lnTo>
                  <a:lnTo>
                    <a:pt x="15367" y="461454"/>
                  </a:lnTo>
                  <a:lnTo>
                    <a:pt x="19735" y="458127"/>
                  </a:lnTo>
                  <a:lnTo>
                    <a:pt x="19761" y="449935"/>
                  </a:lnTo>
                  <a:close/>
                </a:path>
                <a:path w="104140" h="993775">
                  <a:moveTo>
                    <a:pt x="19812" y="428663"/>
                  </a:moveTo>
                  <a:lnTo>
                    <a:pt x="15481" y="425297"/>
                  </a:lnTo>
                  <a:lnTo>
                    <a:pt x="10172" y="425284"/>
                  </a:lnTo>
                  <a:lnTo>
                    <a:pt x="4864" y="425272"/>
                  </a:lnTo>
                  <a:lnTo>
                    <a:pt x="508" y="428612"/>
                  </a:lnTo>
                  <a:lnTo>
                    <a:pt x="482" y="436791"/>
                  </a:lnTo>
                  <a:lnTo>
                    <a:pt x="4813" y="440143"/>
                  </a:lnTo>
                  <a:lnTo>
                    <a:pt x="15417" y="440182"/>
                  </a:lnTo>
                  <a:lnTo>
                    <a:pt x="19786" y="436841"/>
                  </a:lnTo>
                  <a:lnTo>
                    <a:pt x="19812" y="428663"/>
                  </a:lnTo>
                  <a:close/>
                </a:path>
                <a:path w="104140" h="993775">
                  <a:moveTo>
                    <a:pt x="19875" y="407390"/>
                  </a:moveTo>
                  <a:lnTo>
                    <a:pt x="15532" y="404012"/>
                  </a:lnTo>
                  <a:lnTo>
                    <a:pt x="10236" y="404012"/>
                  </a:lnTo>
                  <a:lnTo>
                    <a:pt x="4914" y="403987"/>
                  </a:lnTo>
                  <a:lnTo>
                    <a:pt x="571" y="407339"/>
                  </a:lnTo>
                  <a:lnTo>
                    <a:pt x="546" y="415518"/>
                  </a:lnTo>
                  <a:lnTo>
                    <a:pt x="4889" y="418884"/>
                  </a:lnTo>
                  <a:lnTo>
                    <a:pt x="15494" y="418909"/>
                  </a:lnTo>
                  <a:lnTo>
                    <a:pt x="19850" y="415569"/>
                  </a:lnTo>
                  <a:lnTo>
                    <a:pt x="19875" y="407390"/>
                  </a:lnTo>
                  <a:close/>
                </a:path>
                <a:path w="104140" h="993775">
                  <a:moveTo>
                    <a:pt x="19926" y="386118"/>
                  </a:moveTo>
                  <a:lnTo>
                    <a:pt x="15595" y="382752"/>
                  </a:lnTo>
                  <a:lnTo>
                    <a:pt x="10299" y="382739"/>
                  </a:lnTo>
                  <a:lnTo>
                    <a:pt x="4978" y="382727"/>
                  </a:lnTo>
                  <a:lnTo>
                    <a:pt x="635" y="386054"/>
                  </a:lnTo>
                  <a:lnTo>
                    <a:pt x="609" y="394258"/>
                  </a:lnTo>
                  <a:lnTo>
                    <a:pt x="4940" y="397624"/>
                  </a:lnTo>
                  <a:lnTo>
                    <a:pt x="15557" y="397649"/>
                  </a:lnTo>
                  <a:lnTo>
                    <a:pt x="19900" y="394322"/>
                  </a:lnTo>
                  <a:lnTo>
                    <a:pt x="19926" y="386118"/>
                  </a:lnTo>
                  <a:close/>
                </a:path>
                <a:path w="104140" h="993775">
                  <a:moveTo>
                    <a:pt x="20002" y="364858"/>
                  </a:moveTo>
                  <a:lnTo>
                    <a:pt x="15659" y="361492"/>
                  </a:lnTo>
                  <a:lnTo>
                    <a:pt x="10363" y="361480"/>
                  </a:lnTo>
                  <a:lnTo>
                    <a:pt x="5041" y="361467"/>
                  </a:lnTo>
                  <a:lnTo>
                    <a:pt x="711" y="364807"/>
                  </a:lnTo>
                  <a:lnTo>
                    <a:pt x="673" y="372999"/>
                  </a:lnTo>
                  <a:lnTo>
                    <a:pt x="5003" y="376351"/>
                  </a:lnTo>
                  <a:lnTo>
                    <a:pt x="15621" y="376377"/>
                  </a:lnTo>
                  <a:lnTo>
                    <a:pt x="19977" y="373049"/>
                  </a:lnTo>
                  <a:lnTo>
                    <a:pt x="20002" y="364858"/>
                  </a:lnTo>
                  <a:close/>
                </a:path>
                <a:path w="104140" h="993775">
                  <a:moveTo>
                    <a:pt x="20078" y="343573"/>
                  </a:moveTo>
                  <a:lnTo>
                    <a:pt x="15722" y="340194"/>
                  </a:lnTo>
                  <a:lnTo>
                    <a:pt x="10414" y="340182"/>
                  </a:lnTo>
                  <a:lnTo>
                    <a:pt x="5118" y="340169"/>
                  </a:lnTo>
                  <a:lnTo>
                    <a:pt x="762" y="343509"/>
                  </a:lnTo>
                  <a:lnTo>
                    <a:pt x="736" y="351726"/>
                  </a:lnTo>
                  <a:lnTo>
                    <a:pt x="5067" y="355092"/>
                  </a:lnTo>
                  <a:lnTo>
                    <a:pt x="15684" y="355117"/>
                  </a:lnTo>
                  <a:lnTo>
                    <a:pt x="20027" y="351777"/>
                  </a:lnTo>
                  <a:lnTo>
                    <a:pt x="20078" y="343573"/>
                  </a:lnTo>
                  <a:close/>
                </a:path>
                <a:path w="104140" h="993775">
                  <a:moveTo>
                    <a:pt x="20129" y="322287"/>
                  </a:moveTo>
                  <a:lnTo>
                    <a:pt x="15786" y="318922"/>
                  </a:lnTo>
                  <a:lnTo>
                    <a:pt x="10490" y="318909"/>
                  </a:lnTo>
                  <a:lnTo>
                    <a:pt x="5181" y="318897"/>
                  </a:lnTo>
                  <a:lnTo>
                    <a:pt x="812" y="322224"/>
                  </a:lnTo>
                  <a:lnTo>
                    <a:pt x="812" y="330403"/>
                  </a:lnTo>
                  <a:lnTo>
                    <a:pt x="5130" y="333768"/>
                  </a:lnTo>
                  <a:lnTo>
                    <a:pt x="15748" y="333806"/>
                  </a:lnTo>
                  <a:lnTo>
                    <a:pt x="20104" y="330466"/>
                  </a:lnTo>
                  <a:lnTo>
                    <a:pt x="20129" y="322287"/>
                  </a:lnTo>
                  <a:close/>
                </a:path>
                <a:path w="104140" h="993775">
                  <a:moveTo>
                    <a:pt x="20180" y="301002"/>
                  </a:moveTo>
                  <a:lnTo>
                    <a:pt x="15862" y="297649"/>
                  </a:lnTo>
                  <a:lnTo>
                    <a:pt x="10541" y="297637"/>
                  </a:lnTo>
                  <a:lnTo>
                    <a:pt x="5232" y="297624"/>
                  </a:lnTo>
                  <a:lnTo>
                    <a:pt x="889" y="300951"/>
                  </a:lnTo>
                  <a:lnTo>
                    <a:pt x="863" y="309130"/>
                  </a:lnTo>
                  <a:lnTo>
                    <a:pt x="5181" y="312508"/>
                  </a:lnTo>
                  <a:lnTo>
                    <a:pt x="15811" y="312534"/>
                  </a:lnTo>
                  <a:lnTo>
                    <a:pt x="20167" y="309194"/>
                  </a:lnTo>
                  <a:lnTo>
                    <a:pt x="20180" y="301002"/>
                  </a:lnTo>
                  <a:close/>
                </a:path>
                <a:path w="104140" h="993775">
                  <a:moveTo>
                    <a:pt x="20243" y="279730"/>
                  </a:moveTo>
                  <a:lnTo>
                    <a:pt x="15913" y="276364"/>
                  </a:lnTo>
                  <a:lnTo>
                    <a:pt x="10617" y="276352"/>
                  </a:lnTo>
                  <a:lnTo>
                    <a:pt x="5283" y="276339"/>
                  </a:lnTo>
                  <a:lnTo>
                    <a:pt x="939" y="279679"/>
                  </a:lnTo>
                  <a:lnTo>
                    <a:pt x="914" y="287870"/>
                  </a:lnTo>
                  <a:lnTo>
                    <a:pt x="5257" y="291223"/>
                  </a:lnTo>
                  <a:lnTo>
                    <a:pt x="15875" y="291261"/>
                  </a:lnTo>
                  <a:lnTo>
                    <a:pt x="20231" y="287921"/>
                  </a:lnTo>
                  <a:lnTo>
                    <a:pt x="20243" y="279730"/>
                  </a:lnTo>
                  <a:close/>
                </a:path>
                <a:path w="104140" h="993775">
                  <a:moveTo>
                    <a:pt x="20294" y="258470"/>
                  </a:moveTo>
                  <a:lnTo>
                    <a:pt x="15976" y="255117"/>
                  </a:lnTo>
                  <a:lnTo>
                    <a:pt x="10655" y="255092"/>
                  </a:lnTo>
                  <a:lnTo>
                    <a:pt x="5346" y="255079"/>
                  </a:lnTo>
                  <a:lnTo>
                    <a:pt x="977" y="258419"/>
                  </a:lnTo>
                  <a:lnTo>
                    <a:pt x="977" y="266598"/>
                  </a:lnTo>
                  <a:lnTo>
                    <a:pt x="5295" y="269963"/>
                  </a:lnTo>
                  <a:lnTo>
                    <a:pt x="15925" y="269989"/>
                  </a:lnTo>
                  <a:lnTo>
                    <a:pt x="20281" y="266661"/>
                  </a:lnTo>
                  <a:lnTo>
                    <a:pt x="20294" y="258470"/>
                  </a:lnTo>
                  <a:close/>
                </a:path>
                <a:path w="104140" h="993775">
                  <a:moveTo>
                    <a:pt x="20561" y="173405"/>
                  </a:moveTo>
                  <a:lnTo>
                    <a:pt x="16205" y="170027"/>
                  </a:lnTo>
                  <a:lnTo>
                    <a:pt x="10909" y="170014"/>
                  </a:lnTo>
                  <a:lnTo>
                    <a:pt x="5600" y="170002"/>
                  </a:lnTo>
                  <a:lnTo>
                    <a:pt x="1244" y="173342"/>
                  </a:lnTo>
                  <a:lnTo>
                    <a:pt x="1206" y="181533"/>
                  </a:lnTo>
                  <a:lnTo>
                    <a:pt x="5549" y="184886"/>
                  </a:lnTo>
                  <a:lnTo>
                    <a:pt x="16179" y="184924"/>
                  </a:lnTo>
                  <a:lnTo>
                    <a:pt x="20523" y="181584"/>
                  </a:lnTo>
                  <a:lnTo>
                    <a:pt x="20561" y="173405"/>
                  </a:lnTo>
                  <a:close/>
                </a:path>
                <a:path w="104140" h="993775">
                  <a:moveTo>
                    <a:pt x="20624" y="152120"/>
                  </a:moveTo>
                  <a:lnTo>
                    <a:pt x="16268" y="148755"/>
                  </a:lnTo>
                  <a:lnTo>
                    <a:pt x="10960" y="148742"/>
                  </a:lnTo>
                  <a:lnTo>
                    <a:pt x="5651" y="148729"/>
                  </a:lnTo>
                  <a:lnTo>
                    <a:pt x="1308" y="152069"/>
                  </a:lnTo>
                  <a:lnTo>
                    <a:pt x="1282" y="160248"/>
                  </a:lnTo>
                  <a:lnTo>
                    <a:pt x="5613" y="163626"/>
                  </a:lnTo>
                  <a:lnTo>
                    <a:pt x="16217" y="163652"/>
                  </a:lnTo>
                  <a:lnTo>
                    <a:pt x="20586" y="160312"/>
                  </a:lnTo>
                  <a:lnTo>
                    <a:pt x="20624" y="152120"/>
                  </a:lnTo>
                  <a:close/>
                </a:path>
                <a:path w="104140" h="993775">
                  <a:moveTo>
                    <a:pt x="20739" y="109588"/>
                  </a:moveTo>
                  <a:lnTo>
                    <a:pt x="16395" y="106235"/>
                  </a:lnTo>
                  <a:lnTo>
                    <a:pt x="11087" y="106222"/>
                  </a:lnTo>
                  <a:lnTo>
                    <a:pt x="5778" y="106210"/>
                  </a:lnTo>
                  <a:lnTo>
                    <a:pt x="1422" y="109537"/>
                  </a:lnTo>
                  <a:lnTo>
                    <a:pt x="1397" y="117729"/>
                  </a:lnTo>
                  <a:lnTo>
                    <a:pt x="5727" y="121081"/>
                  </a:lnTo>
                  <a:lnTo>
                    <a:pt x="16370" y="121107"/>
                  </a:lnTo>
                  <a:lnTo>
                    <a:pt x="20713" y="117779"/>
                  </a:lnTo>
                  <a:lnTo>
                    <a:pt x="20739" y="109588"/>
                  </a:lnTo>
                  <a:close/>
                </a:path>
                <a:path w="104140" h="993775">
                  <a:moveTo>
                    <a:pt x="20904" y="45783"/>
                  </a:moveTo>
                  <a:lnTo>
                    <a:pt x="16573" y="42430"/>
                  </a:lnTo>
                  <a:lnTo>
                    <a:pt x="11277" y="42405"/>
                  </a:lnTo>
                  <a:lnTo>
                    <a:pt x="5956" y="42392"/>
                  </a:lnTo>
                  <a:lnTo>
                    <a:pt x="1600" y="45732"/>
                  </a:lnTo>
                  <a:lnTo>
                    <a:pt x="1587" y="53911"/>
                  </a:lnTo>
                  <a:lnTo>
                    <a:pt x="5905" y="57277"/>
                  </a:lnTo>
                  <a:lnTo>
                    <a:pt x="16522" y="57302"/>
                  </a:lnTo>
                  <a:lnTo>
                    <a:pt x="20878" y="53962"/>
                  </a:lnTo>
                  <a:lnTo>
                    <a:pt x="20904" y="45783"/>
                  </a:lnTo>
                  <a:close/>
                </a:path>
                <a:path w="104140" h="993775">
                  <a:moveTo>
                    <a:pt x="46596" y="705231"/>
                  </a:moveTo>
                  <a:lnTo>
                    <a:pt x="42278" y="701865"/>
                  </a:lnTo>
                  <a:lnTo>
                    <a:pt x="36969" y="701852"/>
                  </a:lnTo>
                  <a:lnTo>
                    <a:pt x="31661" y="701840"/>
                  </a:lnTo>
                  <a:lnTo>
                    <a:pt x="27305" y="705180"/>
                  </a:lnTo>
                  <a:lnTo>
                    <a:pt x="27292" y="713371"/>
                  </a:lnTo>
                  <a:lnTo>
                    <a:pt x="31623" y="716737"/>
                  </a:lnTo>
                  <a:lnTo>
                    <a:pt x="42240" y="716762"/>
                  </a:lnTo>
                  <a:lnTo>
                    <a:pt x="46570" y="713435"/>
                  </a:lnTo>
                  <a:lnTo>
                    <a:pt x="46596" y="705231"/>
                  </a:lnTo>
                  <a:close/>
                </a:path>
                <a:path w="104140" h="993775">
                  <a:moveTo>
                    <a:pt x="46672" y="683971"/>
                  </a:moveTo>
                  <a:lnTo>
                    <a:pt x="42341" y="680605"/>
                  </a:lnTo>
                  <a:lnTo>
                    <a:pt x="37033" y="680580"/>
                  </a:lnTo>
                  <a:lnTo>
                    <a:pt x="31724" y="680567"/>
                  </a:lnTo>
                  <a:lnTo>
                    <a:pt x="27355" y="683920"/>
                  </a:lnTo>
                  <a:lnTo>
                    <a:pt x="27355" y="692086"/>
                  </a:lnTo>
                  <a:lnTo>
                    <a:pt x="31686" y="695452"/>
                  </a:lnTo>
                  <a:lnTo>
                    <a:pt x="42303" y="695490"/>
                  </a:lnTo>
                  <a:lnTo>
                    <a:pt x="46647" y="692150"/>
                  </a:lnTo>
                  <a:lnTo>
                    <a:pt x="46672" y="683971"/>
                  </a:lnTo>
                  <a:close/>
                </a:path>
                <a:path w="104140" h="993775">
                  <a:moveTo>
                    <a:pt x="46710" y="662698"/>
                  </a:moveTo>
                  <a:lnTo>
                    <a:pt x="42392" y="659333"/>
                  </a:lnTo>
                  <a:lnTo>
                    <a:pt x="37096" y="659320"/>
                  </a:lnTo>
                  <a:lnTo>
                    <a:pt x="31762" y="659307"/>
                  </a:lnTo>
                  <a:lnTo>
                    <a:pt x="27419" y="662647"/>
                  </a:lnTo>
                  <a:lnTo>
                    <a:pt x="27393" y="670839"/>
                  </a:lnTo>
                  <a:lnTo>
                    <a:pt x="31737" y="674192"/>
                  </a:lnTo>
                  <a:lnTo>
                    <a:pt x="42341" y="674230"/>
                  </a:lnTo>
                  <a:lnTo>
                    <a:pt x="46710" y="670890"/>
                  </a:lnTo>
                  <a:lnTo>
                    <a:pt x="46710" y="662698"/>
                  </a:lnTo>
                  <a:close/>
                </a:path>
                <a:path w="104140" h="993775">
                  <a:moveTo>
                    <a:pt x="46774" y="641438"/>
                  </a:moveTo>
                  <a:lnTo>
                    <a:pt x="42456" y="638073"/>
                  </a:lnTo>
                  <a:lnTo>
                    <a:pt x="37147" y="638048"/>
                  </a:lnTo>
                  <a:lnTo>
                    <a:pt x="31838" y="638048"/>
                  </a:lnTo>
                  <a:lnTo>
                    <a:pt x="27470" y="641388"/>
                  </a:lnTo>
                  <a:lnTo>
                    <a:pt x="27444" y="649541"/>
                  </a:lnTo>
                  <a:lnTo>
                    <a:pt x="31788" y="652932"/>
                  </a:lnTo>
                  <a:lnTo>
                    <a:pt x="42405" y="652957"/>
                  </a:lnTo>
                  <a:lnTo>
                    <a:pt x="46761" y="649605"/>
                  </a:lnTo>
                  <a:lnTo>
                    <a:pt x="46774" y="641438"/>
                  </a:lnTo>
                  <a:close/>
                </a:path>
                <a:path w="104140" h="993775">
                  <a:moveTo>
                    <a:pt x="46837" y="620153"/>
                  </a:moveTo>
                  <a:lnTo>
                    <a:pt x="42519" y="616788"/>
                  </a:lnTo>
                  <a:lnTo>
                    <a:pt x="37223" y="616775"/>
                  </a:lnTo>
                  <a:lnTo>
                    <a:pt x="31889" y="616750"/>
                  </a:lnTo>
                  <a:lnTo>
                    <a:pt x="27546" y="620090"/>
                  </a:lnTo>
                  <a:lnTo>
                    <a:pt x="27495" y="628281"/>
                  </a:lnTo>
                  <a:lnTo>
                    <a:pt x="31864" y="631647"/>
                  </a:lnTo>
                  <a:lnTo>
                    <a:pt x="42468" y="631672"/>
                  </a:lnTo>
                  <a:lnTo>
                    <a:pt x="46812" y="628345"/>
                  </a:lnTo>
                  <a:lnTo>
                    <a:pt x="46837" y="620153"/>
                  </a:lnTo>
                  <a:close/>
                </a:path>
                <a:path w="104140" h="993775">
                  <a:moveTo>
                    <a:pt x="46913" y="598893"/>
                  </a:moveTo>
                  <a:lnTo>
                    <a:pt x="42583" y="595528"/>
                  </a:lnTo>
                  <a:lnTo>
                    <a:pt x="37274" y="595515"/>
                  </a:lnTo>
                  <a:lnTo>
                    <a:pt x="31965" y="595503"/>
                  </a:lnTo>
                  <a:lnTo>
                    <a:pt x="27597" y="598830"/>
                  </a:lnTo>
                  <a:lnTo>
                    <a:pt x="27571" y="607034"/>
                  </a:lnTo>
                  <a:lnTo>
                    <a:pt x="31915" y="610387"/>
                  </a:lnTo>
                  <a:lnTo>
                    <a:pt x="42532" y="610412"/>
                  </a:lnTo>
                  <a:lnTo>
                    <a:pt x="46875" y="607085"/>
                  </a:lnTo>
                  <a:lnTo>
                    <a:pt x="46913" y="598893"/>
                  </a:lnTo>
                  <a:close/>
                </a:path>
                <a:path w="104140" h="993775">
                  <a:moveTo>
                    <a:pt x="47167" y="513803"/>
                  </a:moveTo>
                  <a:lnTo>
                    <a:pt x="42811" y="510451"/>
                  </a:lnTo>
                  <a:lnTo>
                    <a:pt x="37528" y="510438"/>
                  </a:lnTo>
                  <a:lnTo>
                    <a:pt x="32207" y="510413"/>
                  </a:lnTo>
                  <a:lnTo>
                    <a:pt x="27838" y="513753"/>
                  </a:lnTo>
                  <a:lnTo>
                    <a:pt x="27825" y="521944"/>
                  </a:lnTo>
                  <a:lnTo>
                    <a:pt x="32169" y="525310"/>
                  </a:lnTo>
                  <a:lnTo>
                    <a:pt x="42799" y="525348"/>
                  </a:lnTo>
                  <a:lnTo>
                    <a:pt x="47142" y="521995"/>
                  </a:lnTo>
                  <a:lnTo>
                    <a:pt x="47167" y="513803"/>
                  </a:lnTo>
                  <a:close/>
                </a:path>
                <a:path w="104140" h="993775">
                  <a:moveTo>
                    <a:pt x="47269" y="471284"/>
                  </a:moveTo>
                  <a:lnTo>
                    <a:pt x="42951" y="467918"/>
                  </a:lnTo>
                  <a:lnTo>
                    <a:pt x="37630" y="467906"/>
                  </a:lnTo>
                  <a:lnTo>
                    <a:pt x="32334" y="467893"/>
                  </a:lnTo>
                  <a:lnTo>
                    <a:pt x="27952" y="471220"/>
                  </a:lnTo>
                  <a:lnTo>
                    <a:pt x="27940" y="479412"/>
                  </a:lnTo>
                  <a:lnTo>
                    <a:pt x="32283" y="482765"/>
                  </a:lnTo>
                  <a:lnTo>
                    <a:pt x="42900" y="482803"/>
                  </a:lnTo>
                  <a:lnTo>
                    <a:pt x="47244" y="479463"/>
                  </a:lnTo>
                  <a:lnTo>
                    <a:pt x="47269" y="471284"/>
                  </a:lnTo>
                  <a:close/>
                </a:path>
                <a:path w="104140" h="993775">
                  <a:moveTo>
                    <a:pt x="47523" y="386194"/>
                  </a:moveTo>
                  <a:lnTo>
                    <a:pt x="43180" y="382828"/>
                  </a:lnTo>
                  <a:lnTo>
                    <a:pt x="37884" y="382816"/>
                  </a:lnTo>
                  <a:lnTo>
                    <a:pt x="32575" y="382803"/>
                  </a:lnTo>
                  <a:lnTo>
                    <a:pt x="28219" y="386130"/>
                  </a:lnTo>
                  <a:lnTo>
                    <a:pt x="28194" y="394335"/>
                  </a:lnTo>
                  <a:lnTo>
                    <a:pt x="32524" y="397700"/>
                  </a:lnTo>
                  <a:lnTo>
                    <a:pt x="43141" y="397725"/>
                  </a:lnTo>
                  <a:lnTo>
                    <a:pt x="47498" y="394385"/>
                  </a:lnTo>
                  <a:lnTo>
                    <a:pt x="47523" y="386194"/>
                  </a:lnTo>
                  <a:close/>
                </a:path>
                <a:path w="104140" h="993775">
                  <a:moveTo>
                    <a:pt x="47574" y="364934"/>
                  </a:moveTo>
                  <a:lnTo>
                    <a:pt x="43243" y="361569"/>
                  </a:lnTo>
                  <a:lnTo>
                    <a:pt x="37934" y="361556"/>
                  </a:lnTo>
                  <a:lnTo>
                    <a:pt x="32639" y="361543"/>
                  </a:lnTo>
                  <a:lnTo>
                    <a:pt x="28282" y="364883"/>
                  </a:lnTo>
                  <a:lnTo>
                    <a:pt x="28257" y="373075"/>
                  </a:lnTo>
                  <a:lnTo>
                    <a:pt x="32588" y="376415"/>
                  </a:lnTo>
                  <a:lnTo>
                    <a:pt x="43205" y="376453"/>
                  </a:lnTo>
                  <a:lnTo>
                    <a:pt x="47548" y="373126"/>
                  </a:lnTo>
                  <a:lnTo>
                    <a:pt x="47574" y="364934"/>
                  </a:lnTo>
                  <a:close/>
                </a:path>
                <a:path w="104140" h="993775">
                  <a:moveTo>
                    <a:pt x="47650" y="343649"/>
                  </a:moveTo>
                  <a:lnTo>
                    <a:pt x="43307" y="340271"/>
                  </a:lnTo>
                  <a:lnTo>
                    <a:pt x="37985" y="340258"/>
                  </a:lnTo>
                  <a:lnTo>
                    <a:pt x="32702" y="340245"/>
                  </a:lnTo>
                  <a:lnTo>
                    <a:pt x="28346" y="343585"/>
                  </a:lnTo>
                  <a:lnTo>
                    <a:pt x="28321" y="351790"/>
                  </a:lnTo>
                  <a:lnTo>
                    <a:pt x="32651" y="355155"/>
                  </a:lnTo>
                  <a:lnTo>
                    <a:pt x="43268" y="355180"/>
                  </a:lnTo>
                  <a:lnTo>
                    <a:pt x="47625" y="351853"/>
                  </a:lnTo>
                  <a:lnTo>
                    <a:pt x="47650" y="343649"/>
                  </a:lnTo>
                  <a:close/>
                </a:path>
                <a:path w="104140" h="993775">
                  <a:moveTo>
                    <a:pt x="47701" y="322351"/>
                  </a:moveTo>
                  <a:lnTo>
                    <a:pt x="43370" y="318998"/>
                  </a:lnTo>
                  <a:lnTo>
                    <a:pt x="38061" y="318985"/>
                  </a:lnTo>
                  <a:lnTo>
                    <a:pt x="32766" y="318973"/>
                  </a:lnTo>
                  <a:lnTo>
                    <a:pt x="28409" y="322313"/>
                  </a:lnTo>
                  <a:lnTo>
                    <a:pt x="28384" y="330479"/>
                  </a:lnTo>
                  <a:lnTo>
                    <a:pt x="32715" y="333844"/>
                  </a:lnTo>
                  <a:lnTo>
                    <a:pt x="43332" y="333883"/>
                  </a:lnTo>
                  <a:lnTo>
                    <a:pt x="47675" y="330542"/>
                  </a:lnTo>
                  <a:lnTo>
                    <a:pt x="47701" y="322351"/>
                  </a:lnTo>
                  <a:close/>
                </a:path>
                <a:path w="104140" h="993775">
                  <a:moveTo>
                    <a:pt x="47764" y="301091"/>
                  </a:moveTo>
                  <a:lnTo>
                    <a:pt x="43434" y="297726"/>
                  </a:lnTo>
                  <a:lnTo>
                    <a:pt x="38138" y="297713"/>
                  </a:lnTo>
                  <a:lnTo>
                    <a:pt x="32829" y="297700"/>
                  </a:lnTo>
                  <a:lnTo>
                    <a:pt x="28473" y="301040"/>
                  </a:lnTo>
                  <a:lnTo>
                    <a:pt x="28448" y="309219"/>
                  </a:lnTo>
                  <a:lnTo>
                    <a:pt x="32778" y="312585"/>
                  </a:lnTo>
                  <a:lnTo>
                    <a:pt x="43395" y="312623"/>
                  </a:lnTo>
                  <a:lnTo>
                    <a:pt x="47739" y="309270"/>
                  </a:lnTo>
                  <a:lnTo>
                    <a:pt x="47764" y="301091"/>
                  </a:lnTo>
                  <a:close/>
                </a:path>
                <a:path w="104140" h="993775">
                  <a:moveTo>
                    <a:pt x="47815" y="279831"/>
                  </a:moveTo>
                  <a:lnTo>
                    <a:pt x="43497" y="276453"/>
                  </a:lnTo>
                  <a:lnTo>
                    <a:pt x="38176" y="276440"/>
                  </a:lnTo>
                  <a:lnTo>
                    <a:pt x="32880" y="276428"/>
                  </a:lnTo>
                  <a:lnTo>
                    <a:pt x="28511" y="279768"/>
                  </a:lnTo>
                  <a:lnTo>
                    <a:pt x="28486" y="287959"/>
                  </a:lnTo>
                  <a:lnTo>
                    <a:pt x="32829" y="291312"/>
                  </a:lnTo>
                  <a:lnTo>
                    <a:pt x="43446" y="291338"/>
                  </a:lnTo>
                  <a:lnTo>
                    <a:pt x="47790" y="288010"/>
                  </a:lnTo>
                  <a:lnTo>
                    <a:pt x="47815" y="279831"/>
                  </a:lnTo>
                  <a:close/>
                </a:path>
                <a:path w="104140" h="993775">
                  <a:moveTo>
                    <a:pt x="48133" y="173482"/>
                  </a:moveTo>
                  <a:lnTo>
                    <a:pt x="43802" y="170103"/>
                  </a:lnTo>
                  <a:lnTo>
                    <a:pt x="38493" y="170091"/>
                  </a:lnTo>
                  <a:lnTo>
                    <a:pt x="33172" y="170078"/>
                  </a:lnTo>
                  <a:lnTo>
                    <a:pt x="28816" y="173418"/>
                  </a:lnTo>
                  <a:lnTo>
                    <a:pt x="28790" y="181610"/>
                  </a:lnTo>
                  <a:lnTo>
                    <a:pt x="33147" y="184962"/>
                  </a:lnTo>
                  <a:lnTo>
                    <a:pt x="43751" y="184988"/>
                  </a:lnTo>
                  <a:lnTo>
                    <a:pt x="48107" y="181660"/>
                  </a:lnTo>
                  <a:lnTo>
                    <a:pt x="48133" y="173482"/>
                  </a:lnTo>
                  <a:close/>
                </a:path>
                <a:path w="104140" h="993775">
                  <a:moveTo>
                    <a:pt x="48323" y="109664"/>
                  </a:moveTo>
                  <a:lnTo>
                    <a:pt x="43980" y="106299"/>
                  </a:lnTo>
                  <a:lnTo>
                    <a:pt x="38671" y="106286"/>
                  </a:lnTo>
                  <a:lnTo>
                    <a:pt x="33375" y="106273"/>
                  </a:lnTo>
                  <a:lnTo>
                    <a:pt x="29006" y="109601"/>
                  </a:lnTo>
                  <a:lnTo>
                    <a:pt x="28981" y="117805"/>
                  </a:lnTo>
                  <a:lnTo>
                    <a:pt x="33324" y="121158"/>
                  </a:lnTo>
                  <a:lnTo>
                    <a:pt x="43929" y="121183"/>
                  </a:lnTo>
                  <a:lnTo>
                    <a:pt x="48298" y="117856"/>
                  </a:lnTo>
                  <a:lnTo>
                    <a:pt x="48323" y="109664"/>
                  </a:lnTo>
                  <a:close/>
                </a:path>
                <a:path w="104140" h="993775">
                  <a:moveTo>
                    <a:pt x="48488" y="45859"/>
                  </a:moveTo>
                  <a:lnTo>
                    <a:pt x="44170" y="42506"/>
                  </a:lnTo>
                  <a:lnTo>
                    <a:pt x="38849" y="42494"/>
                  </a:lnTo>
                  <a:lnTo>
                    <a:pt x="33540" y="42468"/>
                  </a:lnTo>
                  <a:lnTo>
                    <a:pt x="29184" y="45808"/>
                  </a:lnTo>
                  <a:lnTo>
                    <a:pt x="29171" y="54000"/>
                  </a:lnTo>
                  <a:lnTo>
                    <a:pt x="33502" y="57353"/>
                  </a:lnTo>
                  <a:lnTo>
                    <a:pt x="44119" y="57378"/>
                  </a:lnTo>
                  <a:lnTo>
                    <a:pt x="48463" y="54051"/>
                  </a:lnTo>
                  <a:lnTo>
                    <a:pt x="48488" y="45859"/>
                  </a:lnTo>
                  <a:close/>
                </a:path>
                <a:path w="104140" h="993775">
                  <a:moveTo>
                    <a:pt x="48564" y="24587"/>
                  </a:moveTo>
                  <a:lnTo>
                    <a:pt x="44221" y="21221"/>
                  </a:lnTo>
                  <a:lnTo>
                    <a:pt x="38912" y="21209"/>
                  </a:lnTo>
                  <a:lnTo>
                    <a:pt x="33604" y="21196"/>
                  </a:lnTo>
                  <a:lnTo>
                    <a:pt x="29248" y="24536"/>
                  </a:lnTo>
                  <a:lnTo>
                    <a:pt x="29222" y="32727"/>
                  </a:lnTo>
                  <a:lnTo>
                    <a:pt x="33566" y="36080"/>
                  </a:lnTo>
                  <a:lnTo>
                    <a:pt x="44170" y="36106"/>
                  </a:lnTo>
                  <a:lnTo>
                    <a:pt x="48539" y="32778"/>
                  </a:lnTo>
                  <a:lnTo>
                    <a:pt x="48564" y="24587"/>
                  </a:lnTo>
                  <a:close/>
                </a:path>
                <a:path w="104140" h="993775">
                  <a:moveTo>
                    <a:pt x="73393" y="981837"/>
                  </a:moveTo>
                  <a:lnTo>
                    <a:pt x="69062" y="978446"/>
                  </a:lnTo>
                  <a:lnTo>
                    <a:pt x="63766" y="978420"/>
                  </a:lnTo>
                  <a:lnTo>
                    <a:pt x="58432" y="978408"/>
                  </a:lnTo>
                  <a:lnTo>
                    <a:pt x="54089" y="981786"/>
                  </a:lnTo>
                  <a:lnTo>
                    <a:pt x="54063" y="989965"/>
                  </a:lnTo>
                  <a:lnTo>
                    <a:pt x="58407" y="993317"/>
                  </a:lnTo>
                  <a:lnTo>
                    <a:pt x="69024" y="993355"/>
                  </a:lnTo>
                  <a:lnTo>
                    <a:pt x="73367" y="990003"/>
                  </a:lnTo>
                  <a:lnTo>
                    <a:pt x="73393" y="981837"/>
                  </a:lnTo>
                  <a:close/>
                </a:path>
                <a:path w="104140" h="993775">
                  <a:moveTo>
                    <a:pt x="73456" y="960539"/>
                  </a:moveTo>
                  <a:lnTo>
                    <a:pt x="69126" y="957186"/>
                  </a:lnTo>
                  <a:lnTo>
                    <a:pt x="63817" y="957160"/>
                  </a:lnTo>
                  <a:lnTo>
                    <a:pt x="58508" y="957160"/>
                  </a:lnTo>
                  <a:lnTo>
                    <a:pt x="54140" y="960501"/>
                  </a:lnTo>
                  <a:lnTo>
                    <a:pt x="54114" y="968692"/>
                  </a:lnTo>
                  <a:lnTo>
                    <a:pt x="58458" y="972045"/>
                  </a:lnTo>
                  <a:lnTo>
                    <a:pt x="69075" y="972070"/>
                  </a:lnTo>
                  <a:lnTo>
                    <a:pt x="73431" y="968743"/>
                  </a:lnTo>
                  <a:lnTo>
                    <a:pt x="73456" y="960539"/>
                  </a:lnTo>
                  <a:close/>
                </a:path>
                <a:path w="104140" h="993775">
                  <a:moveTo>
                    <a:pt x="73520" y="939266"/>
                  </a:moveTo>
                  <a:lnTo>
                    <a:pt x="69189" y="935939"/>
                  </a:lnTo>
                  <a:lnTo>
                    <a:pt x="63868" y="935913"/>
                  </a:lnTo>
                  <a:lnTo>
                    <a:pt x="58585" y="935913"/>
                  </a:lnTo>
                  <a:lnTo>
                    <a:pt x="54216" y="939203"/>
                  </a:lnTo>
                  <a:lnTo>
                    <a:pt x="54190" y="947407"/>
                  </a:lnTo>
                  <a:lnTo>
                    <a:pt x="58508" y="950785"/>
                  </a:lnTo>
                  <a:lnTo>
                    <a:pt x="69151" y="950810"/>
                  </a:lnTo>
                  <a:lnTo>
                    <a:pt x="73494" y="947470"/>
                  </a:lnTo>
                  <a:lnTo>
                    <a:pt x="73520" y="939266"/>
                  </a:lnTo>
                  <a:close/>
                </a:path>
                <a:path w="104140" h="993775">
                  <a:moveTo>
                    <a:pt x="74117" y="726579"/>
                  </a:moveTo>
                  <a:lnTo>
                    <a:pt x="69799" y="723214"/>
                  </a:lnTo>
                  <a:lnTo>
                    <a:pt x="64490" y="723201"/>
                  </a:lnTo>
                  <a:lnTo>
                    <a:pt x="59182" y="723188"/>
                  </a:lnTo>
                  <a:lnTo>
                    <a:pt x="54825" y="726528"/>
                  </a:lnTo>
                  <a:lnTo>
                    <a:pt x="54813" y="734720"/>
                  </a:lnTo>
                  <a:lnTo>
                    <a:pt x="59131" y="738085"/>
                  </a:lnTo>
                  <a:lnTo>
                    <a:pt x="69748" y="738111"/>
                  </a:lnTo>
                  <a:lnTo>
                    <a:pt x="74117" y="734771"/>
                  </a:lnTo>
                  <a:lnTo>
                    <a:pt x="74117" y="726579"/>
                  </a:lnTo>
                  <a:close/>
                </a:path>
                <a:path w="104140" h="993775">
                  <a:moveTo>
                    <a:pt x="74193" y="705307"/>
                  </a:moveTo>
                  <a:lnTo>
                    <a:pt x="69862" y="701941"/>
                  </a:lnTo>
                  <a:lnTo>
                    <a:pt x="64528" y="701929"/>
                  </a:lnTo>
                  <a:lnTo>
                    <a:pt x="59232" y="701916"/>
                  </a:lnTo>
                  <a:lnTo>
                    <a:pt x="54889" y="705243"/>
                  </a:lnTo>
                  <a:lnTo>
                    <a:pt x="54876" y="713435"/>
                  </a:lnTo>
                  <a:lnTo>
                    <a:pt x="59182" y="716788"/>
                  </a:lnTo>
                  <a:lnTo>
                    <a:pt x="69811" y="716826"/>
                  </a:lnTo>
                  <a:lnTo>
                    <a:pt x="74168" y="713498"/>
                  </a:lnTo>
                  <a:lnTo>
                    <a:pt x="74193" y="705307"/>
                  </a:lnTo>
                  <a:close/>
                </a:path>
                <a:path w="104140" h="993775">
                  <a:moveTo>
                    <a:pt x="74244" y="684060"/>
                  </a:moveTo>
                  <a:lnTo>
                    <a:pt x="69913" y="680669"/>
                  </a:lnTo>
                  <a:lnTo>
                    <a:pt x="64604" y="680656"/>
                  </a:lnTo>
                  <a:lnTo>
                    <a:pt x="59296" y="680643"/>
                  </a:lnTo>
                  <a:lnTo>
                    <a:pt x="54952" y="683996"/>
                  </a:lnTo>
                  <a:lnTo>
                    <a:pt x="54940" y="692162"/>
                  </a:lnTo>
                  <a:lnTo>
                    <a:pt x="59258" y="695528"/>
                  </a:lnTo>
                  <a:lnTo>
                    <a:pt x="69875" y="695566"/>
                  </a:lnTo>
                  <a:lnTo>
                    <a:pt x="74244" y="692226"/>
                  </a:lnTo>
                  <a:lnTo>
                    <a:pt x="74244" y="684060"/>
                  </a:lnTo>
                  <a:close/>
                </a:path>
                <a:path w="104140" h="993775">
                  <a:moveTo>
                    <a:pt x="74295" y="662774"/>
                  </a:moveTo>
                  <a:lnTo>
                    <a:pt x="69977" y="659422"/>
                  </a:lnTo>
                  <a:lnTo>
                    <a:pt x="64668" y="659396"/>
                  </a:lnTo>
                  <a:lnTo>
                    <a:pt x="59347" y="659384"/>
                  </a:lnTo>
                  <a:lnTo>
                    <a:pt x="55003" y="662724"/>
                  </a:lnTo>
                  <a:lnTo>
                    <a:pt x="54991" y="670915"/>
                  </a:lnTo>
                  <a:lnTo>
                    <a:pt x="59309" y="674281"/>
                  </a:lnTo>
                  <a:lnTo>
                    <a:pt x="69926" y="674306"/>
                  </a:lnTo>
                  <a:lnTo>
                    <a:pt x="74282" y="670979"/>
                  </a:lnTo>
                  <a:lnTo>
                    <a:pt x="74295" y="662774"/>
                  </a:lnTo>
                  <a:close/>
                </a:path>
                <a:path w="104140" h="993775">
                  <a:moveTo>
                    <a:pt x="74358" y="641515"/>
                  </a:moveTo>
                  <a:lnTo>
                    <a:pt x="70040" y="638149"/>
                  </a:lnTo>
                  <a:lnTo>
                    <a:pt x="64719" y="638136"/>
                  </a:lnTo>
                  <a:lnTo>
                    <a:pt x="59410" y="638111"/>
                  </a:lnTo>
                  <a:lnTo>
                    <a:pt x="55079" y="641464"/>
                  </a:lnTo>
                  <a:lnTo>
                    <a:pt x="55029" y="649630"/>
                  </a:lnTo>
                  <a:lnTo>
                    <a:pt x="59372" y="653021"/>
                  </a:lnTo>
                  <a:lnTo>
                    <a:pt x="69989" y="653046"/>
                  </a:lnTo>
                  <a:lnTo>
                    <a:pt x="74345" y="649681"/>
                  </a:lnTo>
                  <a:lnTo>
                    <a:pt x="74358" y="641515"/>
                  </a:lnTo>
                  <a:close/>
                </a:path>
                <a:path w="104140" h="993775">
                  <a:moveTo>
                    <a:pt x="74434" y="620242"/>
                  </a:moveTo>
                  <a:lnTo>
                    <a:pt x="70104" y="616864"/>
                  </a:lnTo>
                  <a:lnTo>
                    <a:pt x="64782" y="616864"/>
                  </a:lnTo>
                  <a:lnTo>
                    <a:pt x="59474" y="616839"/>
                  </a:lnTo>
                  <a:lnTo>
                    <a:pt x="55130" y="620179"/>
                  </a:lnTo>
                  <a:lnTo>
                    <a:pt x="55105" y="628370"/>
                  </a:lnTo>
                  <a:lnTo>
                    <a:pt x="59436" y="631736"/>
                  </a:lnTo>
                  <a:lnTo>
                    <a:pt x="70053" y="631761"/>
                  </a:lnTo>
                  <a:lnTo>
                    <a:pt x="74396" y="628434"/>
                  </a:lnTo>
                  <a:lnTo>
                    <a:pt x="74434" y="620242"/>
                  </a:lnTo>
                  <a:close/>
                </a:path>
                <a:path w="104140" h="993775">
                  <a:moveTo>
                    <a:pt x="74498" y="598970"/>
                  </a:moveTo>
                  <a:lnTo>
                    <a:pt x="70154" y="595604"/>
                  </a:lnTo>
                  <a:lnTo>
                    <a:pt x="64846" y="595591"/>
                  </a:lnTo>
                  <a:lnTo>
                    <a:pt x="59524" y="595579"/>
                  </a:lnTo>
                  <a:lnTo>
                    <a:pt x="55206" y="598919"/>
                  </a:lnTo>
                  <a:lnTo>
                    <a:pt x="55156" y="607098"/>
                  </a:lnTo>
                  <a:lnTo>
                    <a:pt x="59499" y="610463"/>
                  </a:lnTo>
                  <a:lnTo>
                    <a:pt x="70116" y="610489"/>
                  </a:lnTo>
                  <a:lnTo>
                    <a:pt x="74460" y="607161"/>
                  </a:lnTo>
                  <a:lnTo>
                    <a:pt x="74498" y="598970"/>
                  </a:lnTo>
                  <a:close/>
                </a:path>
                <a:path w="104140" h="993775">
                  <a:moveTo>
                    <a:pt x="74688" y="535165"/>
                  </a:moveTo>
                  <a:lnTo>
                    <a:pt x="70345" y="531799"/>
                  </a:lnTo>
                  <a:lnTo>
                    <a:pt x="65036" y="531787"/>
                  </a:lnTo>
                  <a:lnTo>
                    <a:pt x="59728" y="531774"/>
                  </a:lnTo>
                  <a:lnTo>
                    <a:pt x="55359" y="535101"/>
                  </a:lnTo>
                  <a:lnTo>
                    <a:pt x="55346" y="543293"/>
                  </a:lnTo>
                  <a:lnTo>
                    <a:pt x="59677" y="546658"/>
                  </a:lnTo>
                  <a:lnTo>
                    <a:pt x="70294" y="546696"/>
                  </a:lnTo>
                  <a:lnTo>
                    <a:pt x="74663" y="543344"/>
                  </a:lnTo>
                  <a:lnTo>
                    <a:pt x="74688" y="535165"/>
                  </a:lnTo>
                  <a:close/>
                </a:path>
                <a:path w="104140" h="993775">
                  <a:moveTo>
                    <a:pt x="74739" y="513892"/>
                  </a:moveTo>
                  <a:lnTo>
                    <a:pt x="70421" y="510540"/>
                  </a:lnTo>
                  <a:lnTo>
                    <a:pt x="65087" y="510514"/>
                  </a:lnTo>
                  <a:lnTo>
                    <a:pt x="59791" y="510501"/>
                  </a:lnTo>
                  <a:lnTo>
                    <a:pt x="55422" y="513829"/>
                  </a:lnTo>
                  <a:lnTo>
                    <a:pt x="55410" y="522020"/>
                  </a:lnTo>
                  <a:lnTo>
                    <a:pt x="59740" y="525399"/>
                  </a:lnTo>
                  <a:lnTo>
                    <a:pt x="70370" y="525424"/>
                  </a:lnTo>
                  <a:lnTo>
                    <a:pt x="74726" y="522084"/>
                  </a:lnTo>
                  <a:lnTo>
                    <a:pt x="74739" y="513892"/>
                  </a:lnTo>
                  <a:close/>
                </a:path>
                <a:path w="104140" h="993775">
                  <a:moveTo>
                    <a:pt x="75184" y="365023"/>
                  </a:moveTo>
                  <a:lnTo>
                    <a:pt x="70827" y="361645"/>
                  </a:lnTo>
                  <a:lnTo>
                    <a:pt x="65532" y="361632"/>
                  </a:lnTo>
                  <a:lnTo>
                    <a:pt x="60210" y="361619"/>
                  </a:lnTo>
                  <a:lnTo>
                    <a:pt x="55867" y="364959"/>
                  </a:lnTo>
                  <a:lnTo>
                    <a:pt x="55841" y="373151"/>
                  </a:lnTo>
                  <a:lnTo>
                    <a:pt x="60172" y="376504"/>
                  </a:lnTo>
                  <a:lnTo>
                    <a:pt x="70789" y="376529"/>
                  </a:lnTo>
                  <a:lnTo>
                    <a:pt x="75158" y="373202"/>
                  </a:lnTo>
                  <a:lnTo>
                    <a:pt x="75184" y="365023"/>
                  </a:lnTo>
                  <a:close/>
                </a:path>
                <a:path w="104140" h="993775">
                  <a:moveTo>
                    <a:pt x="75234" y="343712"/>
                  </a:moveTo>
                  <a:lnTo>
                    <a:pt x="70891" y="340347"/>
                  </a:lnTo>
                  <a:lnTo>
                    <a:pt x="65582" y="340334"/>
                  </a:lnTo>
                  <a:lnTo>
                    <a:pt x="60274" y="340321"/>
                  </a:lnTo>
                  <a:lnTo>
                    <a:pt x="55930" y="343662"/>
                  </a:lnTo>
                  <a:lnTo>
                    <a:pt x="55905" y="351866"/>
                  </a:lnTo>
                  <a:lnTo>
                    <a:pt x="60223" y="355231"/>
                  </a:lnTo>
                  <a:lnTo>
                    <a:pt x="70840" y="355269"/>
                  </a:lnTo>
                  <a:lnTo>
                    <a:pt x="75209" y="351929"/>
                  </a:lnTo>
                  <a:lnTo>
                    <a:pt x="75234" y="343712"/>
                  </a:lnTo>
                  <a:close/>
                </a:path>
                <a:path w="104140" h="993775">
                  <a:moveTo>
                    <a:pt x="75285" y="322427"/>
                  </a:moveTo>
                  <a:lnTo>
                    <a:pt x="70954" y="319062"/>
                  </a:lnTo>
                  <a:lnTo>
                    <a:pt x="65633" y="319049"/>
                  </a:lnTo>
                  <a:lnTo>
                    <a:pt x="60337" y="319036"/>
                  </a:lnTo>
                  <a:lnTo>
                    <a:pt x="55994" y="322364"/>
                  </a:lnTo>
                  <a:lnTo>
                    <a:pt x="55968" y="330555"/>
                  </a:lnTo>
                  <a:lnTo>
                    <a:pt x="60286" y="333908"/>
                  </a:lnTo>
                  <a:lnTo>
                    <a:pt x="70904" y="333946"/>
                  </a:lnTo>
                  <a:lnTo>
                    <a:pt x="75260" y="330606"/>
                  </a:lnTo>
                  <a:lnTo>
                    <a:pt x="75285" y="322427"/>
                  </a:lnTo>
                  <a:close/>
                </a:path>
                <a:path w="104140" h="993775">
                  <a:moveTo>
                    <a:pt x="75336" y="301167"/>
                  </a:moveTo>
                  <a:lnTo>
                    <a:pt x="71005" y="297802"/>
                  </a:lnTo>
                  <a:lnTo>
                    <a:pt x="65697" y="297789"/>
                  </a:lnTo>
                  <a:lnTo>
                    <a:pt x="60388" y="297776"/>
                  </a:lnTo>
                  <a:lnTo>
                    <a:pt x="56032" y="301117"/>
                  </a:lnTo>
                  <a:lnTo>
                    <a:pt x="56007" y="309295"/>
                  </a:lnTo>
                  <a:lnTo>
                    <a:pt x="60337" y="312661"/>
                  </a:lnTo>
                  <a:lnTo>
                    <a:pt x="70954" y="312699"/>
                  </a:lnTo>
                  <a:lnTo>
                    <a:pt x="75311" y="309346"/>
                  </a:lnTo>
                  <a:lnTo>
                    <a:pt x="75336" y="301167"/>
                  </a:lnTo>
                  <a:close/>
                </a:path>
                <a:path w="104140" h="993775">
                  <a:moveTo>
                    <a:pt x="75399" y="279908"/>
                  </a:moveTo>
                  <a:lnTo>
                    <a:pt x="71069" y="276529"/>
                  </a:lnTo>
                  <a:lnTo>
                    <a:pt x="65747" y="276517"/>
                  </a:lnTo>
                  <a:lnTo>
                    <a:pt x="60452" y="276504"/>
                  </a:lnTo>
                  <a:lnTo>
                    <a:pt x="56108" y="279844"/>
                  </a:lnTo>
                  <a:lnTo>
                    <a:pt x="56083" y="288036"/>
                  </a:lnTo>
                  <a:lnTo>
                    <a:pt x="60401" y="291388"/>
                  </a:lnTo>
                  <a:lnTo>
                    <a:pt x="71031" y="291414"/>
                  </a:lnTo>
                  <a:lnTo>
                    <a:pt x="75374" y="288086"/>
                  </a:lnTo>
                  <a:lnTo>
                    <a:pt x="75399" y="279908"/>
                  </a:lnTo>
                  <a:close/>
                </a:path>
                <a:path w="104140" h="993775">
                  <a:moveTo>
                    <a:pt x="75463" y="258635"/>
                  </a:moveTo>
                  <a:lnTo>
                    <a:pt x="71132" y="255270"/>
                  </a:lnTo>
                  <a:lnTo>
                    <a:pt x="65811" y="255257"/>
                  </a:lnTo>
                  <a:lnTo>
                    <a:pt x="60515" y="255244"/>
                  </a:lnTo>
                  <a:lnTo>
                    <a:pt x="56146" y="258584"/>
                  </a:lnTo>
                  <a:lnTo>
                    <a:pt x="56121" y="266763"/>
                  </a:lnTo>
                  <a:lnTo>
                    <a:pt x="60464" y="270116"/>
                  </a:lnTo>
                  <a:lnTo>
                    <a:pt x="71094" y="270154"/>
                  </a:lnTo>
                  <a:lnTo>
                    <a:pt x="75438" y="266814"/>
                  </a:lnTo>
                  <a:lnTo>
                    <a:pt x="75463" y="258635"/>
                  </a:lnTo>
                  <a:close/>
                </a:path>
                <a:path w="104140" h="993775">
                  <a:moveTo>
                    <a:pt x="75526" y="237350"/>
                  </a:moveTo>
                  <a:lnTo>
                    <a:pt x="71196" y="233997"/>
                  </a:lnTo>
                  <a:lnTo>
                    <a:pt x="65874" y="233984"/>
                  </a:lnTo>
                  <a:lnTo>
                    <a:pt x="60566" y="233972"/>
                  </a:lnTo>
                  <a:lnTo>
                    <a:pt x="56222" y="237299"/>
                  </a:lnTo>
                  <a:lnTo>
                    <a:pt x="56197" y="245491"/>
                  </a:lnTo>
                  <a:lnTo>
                    <a:pt x="60528" y="248843"/>
                  </a:lnTo>
                  <a:lnTo>
                    <a:pt x="71145" y="248881"/>
                  </a:lnTo>
                  <a:lnTo>
                    <a:pt x="75501" y="245554"/>
                  </a:lnTo>
                  <a:lnTo>
                    <a:pt x="75526" y="237350"/>
                  </a:lnTo>
                  <a:close/>
                </a:path>
                <a:path w="104140" h="993775">
                  <a:moveTo>
                    <a:pt x="75590" y="216103"/>
                  </a:moveTo>
                  <a:lnTo>
                    <a:pt x="71247" y="212725"/>
                  </a:lnTo>
                  <a:lnTo>
                    <a:pt x="65938" y="212712"/>
                  </a:lnTo>
                  <a:lnTo>
                    <a:pt x="60642" y="212699"/>
                  </a:lnTo>
                  <a:lnTo>
                    <a:pt x="56273" y="216039"/>
                  </a:lnTo>
                  <a:lnTo>
                    <a:pt x="56248" y="224231"/>
                  </a:lnTo>
                  <a:lnTo>
                    <a:pt x="60591" y="227584"/>
                  </a:lnTo>
                  <a:lnTo>
                    <a:pt x="71196" y="227622"/>
                  </a:lnTo>
                  <a:lnTo>
                    <a:pt x="75565" y="224282"/>
                  </a:lnTo>
                  <a:lnTo>
                    <a:pt x="75590" y="216103"/>
                  </a:lnTo>
                  <a:close/>
                </a:path>
                <a:path w="104140" h="993775">
                  <a:moveTo>
                    <a:pt x="75717" y="173558"/>
                  </a:moveTo>
                  <a:lnTo>
                    <a:pt x="71374" y="170180"/>
                  </a:lnTo>
                  <a:lnTo>
                    <a:pt x="66078" y="170167"/>
                  </a:lnTo>
                  <a:lnTo>
                    <a:pt x="60744" y="170154"/>
                  </a:lnTo>
                  <a:lnTo>
                    <a:pt x="56400" y="173494"/>
                  </a:lnTo>
                  <a:lnTo>
                    <a:pt x="56375" y="181686"/>
                  </a:lnTo>
                  <a:lnTo>
                    <a:pt x="60718" y="185039"/>
                  </a:lnTo>
                  <a:lnTo>
                    <a:pt x="71323" y="185064"/>
                  </a:lnTo>
                  <a:lnTo>
                    <a:pt x="75692" y="181737"/>
                  </a:lnTo>
                  <a:lnTo>
                    <a:pt x="75717" y="173558"/>
                  </a:lnTo>
                  <a:close/>
                </a:path>
                <a:path w="104140" h="993775">
                  <a:moveTo>
                    <a:pt x="75793" y="152285"/>
                  </a:moveTo>
                  <a:lnTo>
                    <a:pt x="71437" y="148920"/>
                  </a:lnTo>
                  <a:lnTo>
                    <a:pt x="66128" y="148907"/>
                  </a:lnTo>
                  <a:lnTo>
                    <a:pt x="60820" y="148907"/>
                  </a:lnTo>
                  <a:lnTo>
                    <a:pt x="56464" y="152234"/>
                  </a:lnTo>
                  <a:lnTo>
                    <a:pt x="56438" y="160413"/>
                  </a:lnTo>
                  <a:lnTo>
                    <a:pt x="60769" y="163779"/>
                  </a:lnTo>
                  <a:lnTo>
                    <a:pt x="71399" y="163817"/>
                  </a:lnTo>
                  <a:lnTo>
                    <a:pt x="75755" y="160477"/>
                  </a:lnTo>
                  <a:lnTo>
                    <a:pt x="75793" y="152285"/>
                  </a:lnTo>
                  <a:close/>
                </a:path>
                <a:path w="104140" h="993775">
                  <a:moveTo>
                    <a:pt x="75844" y="131013"/>
                  </a:moveTo>
                  <a:lnTo>
                    <a:pt x="71501" y="127647"/>
                  </a:lnTo>
                  <a:lnTo>
                    <a:pt x="66179" y="127635"/>
                  </a:lnTo>
                  <a:lnTo>
                    <a:pt x="60871" y="127622"/>
                  </a:lnTo>
                  <a:lnTo>
                    <a:pt x="56527" y="130962"/>
                  </a:lnTo>
                  <a:lnTo>
                    <a:pt x="56502" y="139153"/>
                  </a:lnTo>
                  <a:lnTo>
                    <a:pt x="60820" y="142506"/>
                  </a:lnTo>
                  <a:lnTo>
                    <a:pt x="71450" y="142532"/>
                  </a:lnTo>
                  <a:lnTo>
                    <a:pt x="75819" y="139204"/>
                  </a:lnTo>
                  <a:lnTo>
                    <a:pt x="75844" y="131013"/>
                  </a:lnTo>
                  <a:close/>
                </a:path>
                <a:path w="104140" h="993775">
                  <a:moveTo>
                    <a:pt x="75895" y="109728"/>
                  </a:moveTo>
                  <a:lnTo>
                    <a:pt x="71551" y="106375"/>
                  </a:lnTo>
                  <a:lnTo>
                    <a:pt x="66243" y="106362"/>
                  </a:lnTo>
                  <a:lnTo>
                    <a:pt x="60934" y="106349"/>
                  </a:lnTo>
                  <a:lnTo>
                    <a:pt x="56578" y="109677"/>
                  </a:lnTo>
                  <a:lnTo>
                    <a:pt x="56553" y="117868"/>
                  </a:lnTo>
                  <a:lnTo>
                    <a:pt x="60883" y="121221"/>
                  </a:lnTo>
                  <a:lnTo>
                    <a:pt x="71513" y="121259"/>
                  </a:lnTo>
                  <a:lnTo>
                    <a:pt x="75869" y="117932"/>
                  </a:lnTo>
                  <a:lnTo>
                    <a:pt x="75895" y="109728"/>
                  </a:lnTo>
                  <a:close/>
                </a:path>
                <a:path w="104140" h="993775">
                  <a:moveTo>
                    <a:pt x="76123" y="24676"/>
                  </a:moveTo>
                  <a:lnTo>
                    <a:pt x="71805" y="21297"/>
                  </a:lnTo>
                  <a:lnTo>
                    <a:pt x="66484" y="21285"/>
                  </a:lnTo>
                  <a:lnTo>
                    <a:pt x="61175" y="21272"/>
                  </a:lnTo>
                  <a:lnTo>
                    <a:pt x="56832" y="24625"/>
                  </a:lnTo>
                  <a:lnTo>
                    <a:pt x="56807" y="32816"/>
                  </a:lnTo>
                  <a:lnTo>
                    <a:pt x="61137" y="36169"/>
                  </a:lnTo>
                  <a:lnTo>
                    <a:pt x="71755" y="36195"/>
                  </a:lnTo>
                  <a:lnTo>
                    <a:pt x="76098" y="32867"/>
                  </a:lnTo>
                  <a:lnTo>
                    <a:pt x="76123" y="24676"/>
                  </a:lnTo>
                  <a:close/>
                </a:path>
                <a:path w="104140" h="993775">
                  <a:moveTo>
                    <a:pt x="76200" y="3403"/>
                  </a:moveTo>
                  <a:lnTo>
                    <a:pt x="71882" y="25"/>
                  </a:lnTo>
                  <a:lnTo>
                    <a:pt x="66560" y="12"/>
                  </a:lnTo>
                  <a:lnTo>
                    <a:pt x="61239" y="0"/>
                  </a:lnTo>
                  <a:lnTo>
                    <a:pt x="56896" y="3352"/>
                  </a:lnTo>
                  <a:lnTo>
                    <a:pt x="56870" y="11531"/>
                  </a:lnTo>
                  <a:lnTo>
                    <a:pt x="61201" y="14884"/>
                  </a:lnTo>
                  <a:lnTo>
                    <a:pt x="71805" y="14922"/>
                  </a:lnTo>
                  <a:lnTo>
                    <a:pt x="76174" y="11582"/>
                  </a:lnTo>
                  <a:lnTo>
                    <a:pt x="76200" y="3403"/>
                  </a:lnTo>
                  <a:close/>
                </a:path>
                <a:path w="104140" h="993775">
                  <a:moveTo>
                    <a:pt x="102857" y="322516"/>
                  </a:moveTo>
                  <a:lnTo>
                    <a:pt x="98513" y="319151"/>
                  </a:lnTo>
                  <a:lnTo>
                    <a:pt x="93218" y="319138"/>
                  </a:lnTo>
                  <a:lnTo>
                    <a:pt x="87909" y="319125"/>
                  </a:lnTo>
                  <a:lnTo>
                    <a:pt x="83553" y="322453"/>
                  </a:lnTo>
                  <a:lnTo>
                    <a:pt x="83527" y="330631"/>
                  </a:lnTo>
                  <a:lnTo>
                    <a:pt x="87858" y="333997"/>
                  </a:lnTo>
                  <a:lnTo>
                    <a:pt x="98488" y="334035"/>
                  </a:lnTo>
                  <a:lnTo>
                    <a:pt x="102831" y="330695"/>
                  </a:lnTo>
                  <a:lnTo>
                    <a:pt x="102857" y="322516"/>
                  </a:lnTo>
                  <a:close/>
                </a:path>
                <a:path w="104140" h="993775">
                  <a:moveTo>
                    <a:pt x="102908" y="301256"/>
                  </a:moveTo>
                  <a:lnTo>
                    <a:pt x="98590" y="297891"/>
                  </a:lnTo>
                  <a:lnTo>
                    <a:pt x="93268" y="297865"/>
                  </a:lnTo>
                  <a:lnTo>
                    <a:pt x="87972" y="297853"/>
                  </a:lnTo>
                  <a:lnTo>
                    <a:pt x="83604" y="301193"/>
                  </a:lnTo>
                  <a:lnTo>
                    <a:pt x="83578" y="309384"/>
                  </a:lnTo>
                  <a:lnTo>
                    <a:pt x="87909" y="312750"/>
                  </a:lnTo>
                  <a:lnTo>
                    <a:pt x="98539" y="312775"/>
                  </a:lnTo>
                  <a:lnTo>
                    <a:pt x="102908" y="309435"/>
                  </a:lnTo>
                  <a:lnTo>
                    <a:pt x="102908" y="301256"/>
                  </a:lnTo>
                  <a:close/>
                </a:path>
                <a:path w="104140" h="993775">
                  <a:moveTo>
                    <a:pt x="102971" y="279971"/>
                  </a:moveTo>
                  <a:lnTo>
                    <a:pt x="98640" y="276606"/>
                  </a:lnTo>
                  <a:lnTo>
                    <a:pt x="93332" y="276593"/>
                  </a:lnTo>
                  <a:lnTo>
                    <a:pt x="88023" y="276580"/>
                  </a:lnTo>
                  <a:lnTo>
                    <a:pt x="83680" y="279920"/>
                  </a:lnTo>
                  <a:lnTo>
                    <a:pt x="83654" y="288099"/>
                  </a:lnTo>
                  <a:lnTo>
                    <a:pt x="87985" y="291465"/>
                  </a:lnTo>
                  <a:lnTo>
                    <a:pt x="98602" y="291490"/>
                  </a:lnTo>
                  <a:lnTo>
                    <a:pt x="102958" y="288163"/>
                  </a:lnTo>
                  <a:lnTo>
                    <a:pt x="102971" y="279971"/>
                  </a:lnTo>
                  <a:close/>
                </a:path>
                <a:path w="104140" h="993775">
                  <a:moveTo>
                    <a:pt x="103111" y="237439"/>
                  </a:moveTo>
                  <a:lnTo>
                    <a:pt x="98767" y="234073"/>
                  </a:lnTo>
                  <a:lnTo>
                    <a:pt x="93472" y="234061"/>
                  </a:lnTo>
                  <a:lnTo>
                    <a:pt x="88150" y="234048"/>
                  </a:lnTo>
                  <a:lnTo>
                    <a:pt x="83794" y="237388"/>
                  </a:lnTo>
                  <a:lnTo>
                    <a:pt x="83769" y="245579"/>
                  </a:lnTo>
                  <a:lnTo>
                    <a:pt x="88112" y="248932"/>
                  </a:lnTo>
                  <a:lnTo>
                    <a:pt x="98717" y="248970"/>
                  </a:lnTo>
                  <a:lnTo>
                    <a:pt x="103085" y="245630"/>
                  </a:lnTo>
                  <a:lnTo>
                    <a:pt x="103111" y="237439"/>
                  </a:lnTo>
                  <a:close/>
                </a:path>
                <a:path w="104140" h="993775">
                  <a:moveTo>
                    <a:pt x="103301" y="173647"/>
                  </a:moveTo>
                  <a:lnTo>
                    <a:pt x="98945" y="170268"/>
                  </a:lnTo>
                  <a:lnTo>
                    <a:pt x="93662" y="170256"/>
                  </a:lnTo>
                  <a:lnTo>
                    <a:pt x="88353" y="170243"/>
                  </a:lnTo>
                  <a:lnTo>
                    <a:pt x="83985" y="173583"/>
                  </a:lnTo>
                  <a:lnTo>
                    <a:pt x="83959" y="181775"/>
                  </a:lnTo>
                  <a:lnTo>
                    <a:pt x="88303" y="185115"/>
                  </a:lnTo>
                  <a:lnTo>
                    <a:pt x="98920" y="185153"/>
                  </a:lnTo>
                  <a:lnTo>
                    <a:pt x="103276" y="181825"/>
                  </a:lnTo>
                  <a:lnTo>
                    <a:pt x="103301" y="173647"/>
                  </a:lnTo>
                  <a:close/>
                </a:path>
                <a:path w="104140" h="993775">
                  <a:moveTo>
                    <a:pt x="103365" y="152361"/>
                  </a:moveTo>
                  <a:lnTo>
                    <a:pt x="99009" y="149009"/>
                  </a:lnTo>
                  <a:lnTo>
                    <a:pt x="93726" y="148983"/>
                  </a:lnTo>
                  <a:lnTo>
                    <a:pt x="88404" y="148971"/>
                  </a:lnTo>
                  <a:lnTo>
                    <a:pt x="84035" y="152311"/>
                  </a:lnTo>
                  <a:lnTo>
                    <a:pt x="84010" y="160502"/>
                  </a:lnTo>
                  <a:lnTo>
                    <a:pt x="88379" y="163855"/>
                  </a:lnTo>
                  <a:lnTo>
                    <a:pt x="98971" y="163893"/>
                  </a:lnTo>
                  <a:lnTo>
                    <a:pt x="103339" y="160553"/>
                  </a:lnTo>
                  <a:lnTo>
                    <a:pt x="103365" y="152361"/>
                  </a:lnTo>
                  <a:close/>
                </a:path>
                <a:path w="104140" h="993775">
                  <a:moveTo>
                    <a:pt x="103416" y="131102"/>
                  </a:moveTo>
                  <a:lnTo>
                    <a:pt x="99072" y="127736"/>
                  </a:lnTo>
                  <a:lnTo>
                    <a:pt x="93776" y="127723"/>
                  </a:lnTo>
                  <a:lnTo>
                    <a:pt x="88468" y="127711"/>
                  </a:lnTo>
                  <a:lnTo>
                    <a:pt x="84086" y="131038"/>
                  </a:lnTo>
                  <a:lnTo>
                    <a:pt x="84074" y="139230"/>
                  </a:lnTo>
                  <a:lnTo>
                    <a:pt x="88417" y="142595"/>
                  </a:lnTo>
                  <a:lnTo>
                    <a:pt x="99021" y="142621"/>
                  </a:lnTo>
                  <a:lnTo>
                    <a:pt x="103390" y="139293"/>
                  </a:lnTo>
                  <a:lnTo>
                    <a:pt x="103416" y="131102"/>
                  </a:lnTo>
                  <a:close/>
                </a:path>
                <a:path w="104140" h="993775">
                  <a:moveTo>
                    <a:pt x="103479" y="109816"/>
                  </a:moveTo>
                  <a:lnTo>
                    <a:pt x="99136" y="106464"/>
                  </a:lnTo>
                  <a:lnTo>
                    <a:pt x="93827" y="106451"/>
                  </a:lnTo>
                  <a:lnTo>
                    <a:pt x="88519" y="106438"/>
                  </a:lnTo>
                  <a:lnTo>
                    <a:pt x="84150" y="109766"/>
                  </a:lnTo>
                  <a:lnTo>
                    <a:pt x="84124" y="117957"/>
                  </a:lnTo>
                  <a:lnTo>
                    <a:pt x="88468" y="121323"/>
                  </a:lnTo>
                  <a:lnTo>
                    <a:pt x="99085" y="121348"/>
                  </a:lnTo>
                  <a:lnTo>
                    <a:pt x="103454" y="118008"/>
                  </a:lnTo>
                  <a:lnTo>
                    <a:pt x="103479" y="109816"/>
                  </a:lnTo>
                  <a:close/>
                </a:path>
                <a:path w="104140" h="993775">
                  <a:moveTo>
                    <a:pt x="103720" y="24752"/>
                  </a:moveTo>
                  <a:lnTo>
                    <a:pt x="99390" y="21386"/>
                  </a:lnTo>
                  <a:lnTo>
                    <a:pt x="94081" y="21361"/>
                  </a:lnTo>
                  <a:lnTo>
                    <a:pt x="88747" y="21348"/>
                  </a:lnTo>
                  <a:lnTo>
                    <a:pt x="84404" y="24701"/>
                  </a:lnTo>
                  <a:lnTo>
                    <a:pt x="84391" y="32893"/>
                  </a:lnTo>
                  <a:lnTo>
                    <a:pt x="88709" y="36245"/>
                  </a:lnTo>
                  <a:lnTo>
                    <a:pt x="99339" y="36271"/>
                  </a:lnTo>
                  <a:lnTo>
                    <a:pt x="103708" y="32943"/>
                  </a:lnTo>
                  <a:lnTo>
                    <a:pt x="103720" y="24752"/>
                  </a:lnTo>
                  <a:close/>
                </a:path>
                <a:path w="104140" h="993775">
                  <a:moveTo>
                    <a:pt x="103784" y="3492"/>
                  </a:moveTo>
                  <a:lnTo>
                    <a:pt x="99441" y="114"/>
                  </a:lnTo>
                  <a:lnTo>
                    <a:pt x="94132" y="101"/>
                  </a:lnTo>
                  <a:lnTo>
                    <a:pt x="88823" y="88"/>
                  </a:lnTo>
                  <a:lnTo>
                    <a:pt x="84467" y="3441"/>
                  </a:lnTo>
                  <a:lnTo>
                    <a:pt x="84442" y="11620"/>
                  </a:lnTo>
                  <a:lnTo>
                    <a:pt x="88773" y="14973"/>
                  </a:lnTo>
                  <a:lnTo>
                    <a:pt x="99390" y="15011"/>
                  </a:lnTo>
                  <a:lnTo>
                    <a:pt x="103759" y="11684"/>
                  </a:lnTo>
                  <a:lnTo>
                    <a:pt x="103784" y="3492"/>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7" name="object 127"/>
            <p:cNvSpPr/>
            <p:nvPr/>
          </p:nvSpPr>
          <p:spPr>
            <a:xfrm>
              <a:off x="1292098" y="452932"/>
              <a:ext cx="48895" cy="589280"/>
            </a:xfrm>
            <a:custGeom>
              <a:avLst/>
              <a:gdLst/>
              <a:ahLst/>
              <a:cxnLst/>
              <a:rect l="l" t="t" r="r" b="b"/>
              <a:pathLst>
                <a:path w="48894" h="589280">
                  <a:moveTo>
                    <a:pt x="19342" y="577608"/>
                  </a:moveTo>
                  <a:lnTo>
                    <a:pt x="15011" y="574255"/>
                  </a:lnTo>
                  <a:lnTo>
                    <a:pt x="9702" y="574230"/>
                  </a:lnTo>
                  <a:lnTo>
                    <a:pt x="4394" y="574217"/>
                  </a:lnTo>
                  <a:lnTo>
                    <a:pt x="50" y="577557"/>
                  </a:lnTo>
                  <a:lnTo>
                    <a:pt x="0" y="585736"/>
                  </a:lnTo>
                  <a:lnTo>
                    <a:pt x="4356" y="589102"/>
                  </a:lnTo>
                  <a:lnTo>
                    <a:pt x="14973" y="589127"/>
                  </a:lnTo>
                  <a:lnTo>
                    <a:pt x="19316" y="585800"/>
                  </a:lnTo>
                  <a:lnTo>
                    <a:pt x="19342" y="577608"/>
                  </a:lnTo>
                  <a:close/>
                </a:path>
                <a:path w="48894" h="589280">
                  <a:moveTo>
                    <a:pt x="19405" y="556361"/>
                  </a:moveTo>
                  <a:lnTo>
                    <a:pt x="15062" y="552983"/>
                  </a:lnTo>
                  <a:lnTo>
                    <a:pt x="9753" y="552970"/>
                  </a:lnTo>
                  <a:lnTo>
                    <a:pt x="4457" y="552945"/>
                  </a:lnTo>
                  <a:lnTo>
                    <a:pt x="101" y="556298"/>
                  </a:lnTo>
                  <a:lnTo>
                    <a:pt x="76" y="564489"/>
                  </a:lnTo>
                  <a:lnTo>
                    <a:pt x="4406" y="567829"/>
                  </a:lnTo>
                  <a:lnTo>
                    <a:pt x="15036" y="567867"/>
                  </a:lnTo>
                  <a:lnTo>
                    <a:pt x="19380" y="564540"/>
                  </a:lnTo>
                  <a:lnTo>
                    <a:pt x="19405" y="556361"/>
                  </a:lnTo>
                  <a:close/>
                </a:path>
                <a:path w="48894" h="589280">
                  <a:moveTo>
                    <a:pt x="19481" y="535076"/>
                  </a:moveTo>
                  <a:lnTo>
                    <a:pt x="15138" y="531710"/>
                  </a:lnTo>
                  <a:lnTo>
                    <a:pt x="9817" y="531698"/>
                  </a:lnTo>
                  <a:lnTo>
                    <a:pt x="4521" y="531685"/>
                  </a:lnTo>
                  <a:lnTo>
                    <a:pt x="177" y="535025"/>
                  </a:lnTo>
                  <a:lnTo>
                    <a:pt x="152" y="543217"/>
                  </a:lnTo>
                  <a:lnTo>
                    <a:pt x="4470" y="546582"/>
                  </a:lnTo>
                  <a:lnTo>
                    <a:pt x="15087" y="546620"/>
                  </a:lnTo>
                  <a:lnTo>
                    <a:pt x="19443" y="543267"/>
                  </a:lnTo>
                  <a:lnTo>
                    <a:pt x="19481" y="535076"/>
                  </a:lnTo>
                  <a:close/>
                </a:path>
                <a:path w="48894" h="589280">
                  <a:moveTo>
                    <a:pt x="19837" y="407466"/>
                  </a:moveTo>
                  <a:lnTo>
                    <a:pt x="15506" y="404101"/>
                  </a:lnTo>
                  <a:lnTo>
                    <a:pt x="10198" y="404088"/>
                  </a:lnTo>
                  <a:lnTo>
                    <a:pt x="4902" y="404075"/>
                  </a:lnTo>
                  <a:lnTo>
                    <a:pt x="546" y="407416"/>
                  </a:lnTo>
                  <a:lnTo>
                    <a:pt x="520" y="415594"/>
                  </a:lnTo>
                  <a:lnTo>
                    <a:pt x="4851" y="418960"/>
                  </a:lnTo>
                  <a:lnTo>
                    <a:pt x="15455" y="418998"/>
                  </a:lnTo>
                  <a:lnTo>
                    <a:pt x="19812" y="415645"/>
                  </a:lnTo>
                  <a:lnTo>
                    <a:pt x="19837" y="407466"/>
                  </a:lnTo>
                  <a:close/>
                </a:path>
                <a:path w="48894" h="589280">
                  <a:moveTo>
                    <a:pt x="19888" y="386207"/>
                  </a:moveTo>
                  <a:lnTo>
                    <a:pt x="15557" y="382828"/>
                  </a:lnTo>
                  <a:lnTo>
                    <a:pt x="10248" y="382816"/>
                  </a:lnTo>
                  <a:lnTo>
                    <a:pt x="4940" y="382803"/>
                  </a:lnTo>
                  <a:lnTo>
                    <a:pt x="596" y="386143"/>
                  </a:lnTo>
                  <a:lnTo>
                    <a:pt x="558" y="394309"/>
                  </a:lnTo>
                  <a:lnTo>
                    <a:pt x="4914" y="397687"/>
                  </a:lnTo>
                  <a:lnTo>
                    <a:pt x="15506" y="397713"/>
                  </a:lnTo>
                  <a:lnTo>
                    <a:pt x="19862" y="394373"/>
                  </a:lnTo>
                  <a:lnTo>
                    <a:pt x="19888" y="386207"/>
                  </a:lnTo>
                  <a:close/>
                </a:path>
                <a:path w="48894" h="589280">
                  <a:moveTo>
                    <a:pt x="19951" y="364909"/>
                  </a:moveTo>
                  <a:lnTo>
                    <a:pt x="15608" y="361556"/>
                  </a:lnTo>
                  <a:lnTo>
                    <a:pt x="10312" y="361543"/>
                  </a:lnTo>
                  <a:lnTo>
                    <a:pt x="5003" y="361530"/>
                  </a:lnTo>
                  <a:lnTo>
                    <a:pt x="647" y="364858"/>
                  </a:lnTo>
                  <a:lnTo>
                    <a:pt x="622" y="373062"/>
                  </a:lnTo>
                  <a:lnTo>
                    <a:pt x="4965" y="376428"/>
                  </a:lnTo>
                  <a:lnTo>
                    <a:pt x="15570" y="376466"/>
                  </a:lnTo>
                  <a:lnTo>
                    <a:pt x="19926" y="373113"/>
                  </a:lnTo>
                  <a:lnTo>
                    <a:pt x="19951" y="364909"/>
                  </a:lnTo>
                  <a:close/>
                </a:path>
                <a:path w="48894" h="589280">
                  <a:moveTo>
                    <a:pt x="20027" y="343649"/>
                  </a:moveTo>
                  <a:lnTo>
                    <a:pt x="15684" y="340283"/>
                  </a:lnTo>
                  <a:lnTo>
                    <a:pt x="10375" y="340271"/>
                  </a:lnTo>
                  <a:lnTo>
                    <a:pt x="5067" y="340258"/>
                  </a:lnTo>
                  <a:lnTo>
                    <a:pt x="723" y="343585"/>
                  </a:lnTo>
                  <a:lnTo>
                    <a:pt x="698" y="351777"/>
                  </a:lnTo>
                  <a:lnTo>
                    <a:pt x="5016" y="355142"/>
                  </a:lnTo>
                  <a:lnTo>
                    <a:pt x="15633" y="355168"/>
                  </a:lnTo>
                  <a:lnTo>
                    <a:pt x="19977" y="351840"/>
                  </a:lnTo>
                  <a:lnTo>
                    <a:pt x="20027" y="343649"/>
                  </a:lnTo>
                  <a:close/>
                </a:path>
                <a:path w="48894" h="589280">
                  <a:moveTo>
                    <a:pt x="48501" y="24663"/>
                  </a:moveTo>
                  <a:lnTo>
                    <a:pt x="44170" y="21310"/>
                  </a:lnTo>
                  <a:lnTo>
                    <a:pt x="38874" y="21285"/>
                  </a:lnTo>
                  <a:lnTo>
                    <a:pt x="33553" y="21272"/>
                  </a:lnTo>
                  <a:lnTo>
                    <a:pt x="29197" y="24612"/>
                  </a:lnTo>
                  <a:lnTo>
                    <a:pt x="29184" y="32791"/>
                  </a:lnTo>
                  <a:lnTo>
                    <a:pt x="33502" y="36156"/>
                  </a:lnTo>
                  <a:lnTo>
                    <a:pt x="44119" y="36182"/>
                  </a:lnTo>
                  <a:lnTo>
                    <a:pt x="48475" y="32842"/>
                  </a:lnTo>
                  <a:lnTo>
                    <a:pt x="48501" y="24663"/>
                  </a:lnTo>
                  <a:close/>
                </a:path>
                <a:path w="48894" h="589280">
                  <a:moveTo>
                    <a:pt x="48577" y="3403"/>
                  </a:moveTo>
                  <a:lnTo>
                    <a:pt x="44234" y="25"/>
                  </a:lnTo>
                  <a:lnTo>
                    <a:pt x="38938" y="12"/>
                  </a:lnTo>
                  <a:lnTo>
                    <a:pt x="33604" y="0"/>
                  </a:lnTo>
                  <a:lnTo>
                    <a:pt x="29260" y="3352"/>
                  </a:lnTo>
                  <a:lnTo>
                    <a:pt x="29235" y="11544"/>
                  </a:lnTo>
                  <a:lnTo>
                    <a:pt x="33566" y="14884"/>
                  </a:lnTo>
                  <a:lnTo>
                    <a:pt x="44183" y="14922"/>
                  </a:lnTo>
                  <a:lnTo>
                    <a:pt x="48552" y="11595"/>
                  </a:lnTo>
                  <a:lnTo>
                    <a:pt x="48577" y="3403"/>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object 128"/>
            <p:cNvSpPr/>
            <p:nvPr/>
          </p:nvSpPr>
          <p:spPr>
            <a:xfrm>
              <a:off x="1292853" y="771890"/>
              <a:ext cx="19685" cy="15240"/>
            </a:xfrm>
            <a:custGeom>
              <a:avLst/>
              <a:gdLst/>
              <a:ahLst/>
              <a:cxnLst/>
              <a:rect l="l" t="t" r="r" b="b"/>
              <a:pathLst>
                <a:path w="19684" h="15240">
                  <a:moveTo>
                    <a:pt x="14998" y="25"/>
                  </a:moveTo>
                  <a:lnTo>
                    <a:pt x="9690" y="12"/>
                  </a:lnTo>
                  <a:lnTo>
                    <a:pt x="4368" y="0"/>
                  </a:lnTo>
                  <a:lnTo>
                    <a:pt x="25" y="3340"/>
                  </a:lnTo>
                  <a:lnTo>
                    <a:pt x="0" y="11557"/>
                  </a:lnTo>
                  <a:lnTo>
                    <a:pt x="4343" y="14922"/>
                  </a:lnTo>
                  <a:lnTo>
                    <a:pt x="14947" y="14947"/>
                  </a:lnTo>
                  <a:lnTo>
                    <a:pt x="19304" y="11607"/>
                  </a:lnTo>
                  <a:lnTo>
                    <a:pt x="19329" y="3390"/>
                  </a:lnTo>
                  <a:lnTo>
                    <a:pt x="14998" y="25"/>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9" name="object 129"/>
            <p:cNvSpPr/>
            <p:nvPr/>
          </p:nvSpPr>
          <p:spPr>
            <a:xfrm>
              <a:off x="1292928" y="750620"/>
              <a:ext cx="19685" cy="15240"/>
            </a:xfrm>
            <a:custGeom>
              <a:avLst/>
              <a:gdLst/>
              <a:ahLst/>
              <a:cxnLst/>
              <a:rect l="l" t="t" r="r" b="b"/>
              <a:pathLst>
                <a:path w="19684" h="15240">
                  <a:moveTo>
                    <a:pt x="14985" y="25"/>
                  </a:moveTo>
                  <a:lnTo>
                    <a:pt x="9664" y="12"/>
                  </a:lnTo>
                  <a:lnTo>
                    <a:pt x="4368" y="0"/>
                  </a:lnTo>
                  <a:lnTo>
                    <a:pt x="0" y="3327"/>
                  </a:lnTo>
                  <a:lnTo>
                    <a:pt x="0" y="11518"/>
                  </a:lnTo>
                  <a:lnTo>
                    <a:pt x="4317" y="14871"/>
                  </a:lnTo>
                  <a:lnTo>
                    <a:pt x="14935" y="14909"/>
                  </a:lnTo>
                  <a:lnTo>
                    <a:pt x="19303" y="11569"/>
                  </a:lnTo>
                  <a:lnTo>
                    <a:pt x="19329" y="3390"/>
                  </a:lnTo>
                  <a:lnTo>
                    <a:pt x="14985" y="25"/>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0" name="object 130"/>
            <p:cNvSpPr/>
            <p:nvPr/>
          </p:nvSpPr>
          <p:spPr>
            <a:xfrm>
              <a:off x="1375490" y="729344"/>
              <a:ext cx="19685" cy="15240"/>
            </a:xfrm>
            <a:custGeom>
              <a:avLst/>
              <a:gdLst/>
              <a:ahLst/>
              <a:cxnLst/>
              <a:rect l="l" t="t" r="r" b="b"/>
              <a:pathLst>
                <a:path w="19684" h="15240">
                  <a:moveTo>
                    <a:pt x="4368" y="0"/>
                  </a:moveTo>
                  <a:lnTo>
                    <a:pt x="25" y="3340"/>
                  </a:lnTo>
                  <a:lnTo>
                    <a:pt x="0" y="11518"/>
                  </a:lnTo>
                  <a:lnTo>
                    <a:pt x="4343" y="14884"/>
                  </a:lnTo>
                  <a:lnTo>
                    <a:pt x="14960" y="14909"/>
                  </a:lnTo>
                  <a:lnTo>
                    <a:pt x="19304" y="11569"/>
                  </a:lnTo>
                  <a:lnTo>
                    <a:pt x="19316" y="3403"/>
                  </a:lnTo>
                  <a:lnTo>
                    <a:pt x="14998" y="25"/>
                  </a:lnTo>
                  <a:lnTo>
                    <a:pt x="9690" y="25"/>
                  </a:lnTo>
                  <a:lnTo>
                    <a:pt x="4368" y="0"/>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object 131"/>
            <p:cNvSpPr/>
            <p:nvPr/>
          </p:nvSpPr>
          <p:spPr>
            <a:xfrm>
              <a:off x="1182039" y="452691"/>
              <a:ext cx="131445" cy="547370"/>
            </a:xfrm>
            <a:custGeom>
              <a:avLst/>
              <a:gdLst/>
              <a:ahLst/>
              <a:cxnLst/>
              <a:rect l="l" t="t" r="r" b="b"/>
              <a:pathLst>
                <a:path w="131444" h="547369">
                  <a:moveTo>
                    <a:pt x="19329" y="492455"/>
                  </a:moveTo>
                  <a:lnTo>
                    <a:pt x="15011" y="489102"/>
                  </a:lnTo>
                  <a:lnTo>
                    <a:pt x="9690" y="489089"/>
                  </a:lnTo>
                  <a:lnTo>
                    <a:pt x="4368" y="489077"/>
                  </a:lnTo>
                  <a:lnTo>
                    <a:pt x="25" y="492404"/>
                  </a:lnTo>
                  <a:lnTo>
                    <a:pt x="0" y="500595"/>
                  </a:lnTo>
                  <a:lnTo>
                    <a:pt x="4318" y="503974"/>
                  </a:lnTo>
                  <a:lnTo>
                    <a:pt x="14960" y="503999"/>
                  </a:lnTo>
                  <a:lnTo>
                    <a:pt x="19316" y="500659"/>
                  </a:lnTo>
                  <a:lnTo>
                    <a:pt x="19329" y="492455"/>
                  </a:lnTo>
                  <a:close/>
                </a:path>
                <a:path w="131444" h="547369">
                  <a:moveTo>
                    <a:pt x="19392" y="471195"/>
                  </a:moveTo>
                  <a:lnTo>
                    <a:pt x="15074" y="467817"/>
                  </a:lnTo>
                  <a:lnTo>
                    <a:pt x="9753" y="467804"/>
                  </a:lnTo>
                  <a:lnTo>
                    <a:pt x="4445" y="467791"/>
                  </a:lnTo>
                  <a:lnTo>
                    <a:pt x="101" y="471131"/>
                  </a:lnTo>
                  <a:lnTo>
                    <a:pt x="76" y="479310"/>
                  </a:lnTo>
                  <a:lnTo>
                    <a:pt x="4394" y="482676"/>
                  </a:lnTo>
                  <a:lnTo>
                    <a:pt x="15024" y="482701"/>
                  </a:lnTo>
                  <a:lnTo>
                    <a:pt x="19380" y="479374"/>
                  </a:lnTo>
                  <a:lnTo>
                    <a:pt x="19392" y="471195"/>
                  </a:lnTo>
                  <a:close/>
                </a:path>
                <a:path w="131444" h="547369">
                  <a:moveTo>
                    <a:pt x="19469" y="449922"/>
                  </a:moveTo>
                  <a:lnTo>
                    <a:pt x="15138" y="446570"/>
                  </a:lnTo>
                  <a:lnTo>
                    <a:pt x="9829" y="446557"/>
                  </a:lnTo>
                  <a:lnTo>
                    <a:pt x="4495" y="446544"/>
                  </a:lnTo>
                  <a:lnTo>
                    <a:pt x="139" y="449872"/>
                  </a:lnTo>
                  <a:lnTo>
                    <a:pt x="127" y="458063"/>
                  </a:lnTo>
                  <a:lnTo>
                    <a:pt x="4470" y="461416"/>
                  </a:lnTo>
                  <a:lnTo>
                    <a:pt x="15087" y="461454"/>
                  </a:lnTo>
                  <a:lnTo>
                    <a:pt x="19431" y="458114"/>
                  </a:lnTo>
                  <a:lnTo>
                    <a:pt x="19469" y="449922"/>
                  </a:lnTo>
                  <a:close/>
                </a:path>
                <a:path w="131444" h="547369">
                  <a:moveTo>
                    <a:pt x="19519" y="428663"/>
                  </a:moveTo>
                  <a:lnTo>
                    <a:pt x="15189" y="425297"/>
                  </a:lnTo>
                  <a:lnTo>
                    <a:pt x="9880" y="425284"/>
                  </a:lnTo>
                  <a:lnTo>
                    <a:pt x="4572" y="425272"/>
                  </a:lnTo>
                  <a:lnTo>
                    <a:pt x="203" y="428612"/>
                  </a:lnTo>
                  <a:lnTo>
                    <a:pt x="177" y="436803"/>
                  </a:lnTo>
                  <a:lnTo>
                    <a:pt x="4521" y="440143"/>
                  </a:lnTo>
                  <a:lnTo>
                    <a:pt x="15138" y="440182"/>
                  </a:lnTo>
                  <a:lnTo>
                    <a:pt x="19494" y="436854"/>
                  </a:lnTo>
                  <a:lnTo>
                    <a:pt x="19519" y="428663"/>
                  </a:lnTo>
                  <a:close/>
                </a:path>
                <a:path w="131444" h="547369">
                  <a:moveTo>
                    <a:pt x="19596" y="407377"/>
                  </a:moveTo>
                  <a:lnTo>
                    <a:pt x="15240" y="404025"/>
                  </a:lnTo>
                  <a:lnTo>
                    <a:pt x="9956" y="403999"/>
                  </a:lnTo>
                  <a:lnTo>
                    <a:pt x="4622" y="403987"/>
                  </a:lnTo>
                  <a:lnTo>
                    <a:pt x="266" y="407327"/>
                  </a:lnTo>
                  <a:lnTo>
                    <a:pt x="241" y="415518"/>
                  </a:lnTo>
                  <a:lnTo>
                    <a:pt x="4584" y="418871"/>
                  </a:lnTo>
                  <a:lnTo>
                    <a:pt x="15214" y="418909"/>
                  </a:lnTo>
                  <a:lnTo>
                    <a:pt x="19558" y="415556"/>
                  </a:lnTo>
                  <a:lnTo>
                    <a:pt x="19596" y="407377"/>
                  </a:lnTo>
                  <a:close/>
                </a:path>
                <a:path w="131444" h="547369">
                  <a:moveTo>
                    <a:pt x="19659" y="386130"/>
                  </a:moveTo>
                  <a:lnTo>
                    <a:pt x="15316" y="382752"/>
                  </a:lnTo>
                  <a:lnTo>
                    <a:pt x="10007" y="382739"/>
                  </a:lnTo>
                  <a:lnTo>
                    <a:pt x="4686" y="382727"/>
                  </a:lnTo>
                  <a:lnTo>
                    <a:pt x="342" y="386067"/>
                  </a:lnTo>
                  <a:lnTo>
                    <a:pt x="304" y="394258"/>
                  </a:lnTo>
                  <a:lnTo>
                    <a:pt x="4635" y="397624"/>
                  </a:lnTo>
                  <a:lnTo>
                    <a:pt x="15265" y="397649"/>
                  </a:lnTo>
                  <a:lnTo>
                    <a:pt x="19621" y="394309"/>
                  </a:lnTo>
                  <a:lnTo>
                    <a:pt x="19659" y="386130"/>
                  </a:lnTo>
                  <a:close/>
                </a:path>
                <a:path w="131444" h="547369">
                  <a:moveTo>
                    <a:pt x="19723" y="364845"/>
                  </a:moveTo>
                  <a:lnTo>
                    <a:pt x="15367" y="361480"/>
                  </a:lnTo>
                  <a:lnTo>
                    <a:pt x="10058" y="361467"/>
                  </a:lnTo>
                  <a:lnTo>
                    <a:pt x="4762" y="361454"/>
                  </a:lnTo>
                  <a:lnTo>
                    <a:pt x="393" y="364782"/>
                  </a:lnTo>
                  <a:lnTo>
                    <a:pt x="368" y="372986"/>
                  </a:lnTo>
                  <a:lnTo>
                    <a:pt x="4711" y="376351"/>
                  </a:lnTo>
                  <a:lnTo>
                    <a:pt x="15328" y="376377"/>
                  </a:lnTo>
                  <a:lnTo>
                    <a:pt x="19697" y="373037"/>
                  </a:lnTo>
                  <a:lnTo>
                    <a:pt x="19723" y="364845"/>
                  </a:lnTo>
                  <a:close/>
                </a:path>
                <a:path w="131444" h="547369">
                  <a:moveTo>
                    <a:pt x="19773" y="343585"/>
                  </a:moveTo>
                  <a:lnTo>
                    <a:pt x="15417" y="340207"/>
                  </a:lnTo>
                  <a:lnTo>
                    <a:pt x="10121" y="340194"/>
                  </a:lnTo>
                  <a:lnTo>
                    <a:pt x="4813" y="340194"/>
                  </a:lnTo>
                  <a:lnTo>
                    <a:pt x="457" y="343535"/>
                  </a:lnTo>
                  <a:lnTo>
                    <a:pt x="431" y="351726"/>
                  </a:lnTo>
                  <a:lnTo>
                    <a:pt x="4762" y="355066"/>
                  </a:lnTo>
                  <a:lnTo>
                    <a:pt x="15392" y="355104"/>
                  </a:lnTo>
                  <a:lnTo>
                    <a:pt x="19761" y="351777"/>
                  </a:lnTo>
                  <a:lnTo>
                    <a:pt x="19773" y="343585"/>
                  </a:lnTo>
                  <a:close/>
                </a:path>
                <a:path w="131444" h="547369">
                  <a:moveTo>
                    <a:pt x="19837" y="322287"/>
                  </a:moveTo>
                  <a:lnTo>
                    <a:pt x="15494" y="318922"/>
                  </a:lnTo>
                  <a:lnTo>
                    <a:pt x="10185" y="318909"/>
                  </a:lnTo>
                  <a:lnTo>
                    <a:pt x="4864" y="318884"/>
                  </a:lnTo>
                  <a:lnTo>
                    <a:pt x="520" y="322237"/>
                  </a:lnTo>
                  <a:lnTo>
                    <a:pt x="495" y="330441"/>
                  </a:lnTo>
                  <a:lnTo>
                    <a:pt x="4813" y="333806"/>
                  </a:lnTo>
                  <a:lnTo>
                    <a:pt x="15443" y="333832"/>
                  </a:lnTo>
                  <a:lnTo>
                    <a:pt x="19812" y="330492"/>
                  </a:lnTo>
                  <a:lnTo>
                    <a:pt x="19837" y="322287"/>
                  </a:lnTo>
                  <a:close/>
                </a:path>
                <a:path w="131444" h="547369">
                  <a:moveTo>
                    <a:pt x="19875" y="301002"/>
                  </a:moveTo>
                  <a:lnTo>
                    <a:pt x="15557" y="297649"/>
                  </a:lnTo>
                  <a:lnTo>
                    <a:pt x="10236" y="297637"/>
                  </a:lnTo>
                  <a:lnTo>
                    <a:pt x="4914" y="297624"/>
                  </a:lnTo>
                  <a:lnTo>
                    <a:pt x="571" y="300951"/>
                  </a:lnTo>
                  <a:lnTo>
                    <a:pt x="558" y="309130"/>
                  </a:lnTo>
                  <a:lnTo>
                    <a:pt x="4876" y="312496"/>
                  </a:lnTo>
                  <a:lnTo>
                    <a:pt x="15506" y="312521"/>
                  </a:lnTo>
                  <a:lnTo>
                    <a:pt x="19875" y="309181"/>
                  </a:lnTo>
                  <a:lnTo>
                    <a:pt x="19875" y="301002"/>
                  </a:lnTo>
                  <a:close/>
                </a:path>
                <a:path w="131444" h="547369">
                  <a:moveTo>
                    <a:pt x="19951" y="279742"/>
                  </a:moveTo>
                  <a:lnTo>
                    <a:pt x="15608" y="276377"/>
                  </a:lnTo>
                  <a:lnTo>
                    <a:pt x="10312" y="276364"/>
                  </a:lnTo>
                  <a:lnTo>
                    <a:pt x="4978" y="276352"/>
                  </a:lnTo>
                  <a:lnTo>
                    <a:pt x="635" y="279692"/>
                  </a:lnTo>
                  <a:lnTo>
                    <a:pt x="622" y="287870"/>
                  </a:lnTo>
                  <a:lnTo>
                    <a:pt x="4940" y="291236"/>
                  </a:lnTo>
                  <a:lnTo>
                    <a:pt x="15557" y="291274"/>
                  </a:lnTo>
                  <a:lnTo>
                    <a:pt x="19926" y="287921"/>
                  </a:lnTo>
                  <a:lnTo>
                    <a:pt x="19951" y="279742"/>
                  </a:lnTo>
                  <a:close/>
                </a:path>
                <a:path w="131444" h="547369">
                  <a:moveTo>
                    <a:pt x="20002" y="258483"/>
                  </a:moveTo>
                  <a:lnTo>
                    <a:pt x="15671" y="255104"/>
                  </a:lnTo>
                  <a:lnTo>
                    <a:pt x="10350" y="255092"/>
                  </a:lnTo>
                  <a:lnTo>
                    <a:pt x="5041" y="255079"/>
                  </a:lnTo>
                  <a:lnTo>
                    <a:pt x="698" y="258419"/>
                  </a:lnTo>
                  <a:lnTo>
                    <a:pt x="673" y="266598"/>
                  </a:lnTo>
                  <a:lnTo>
                    <a:pt x="5003" y="269963"/>
                  </a:lnTo>
                  <a:lnTo>
                    <a:pt x="15633" y="269989"/>
                  </a:lnTo>
                  <a:lnTo>
                    <a:pt x="20002" y="266661"/>
                  </a:lnTo>
                  <a:lnTo>
                    <a:pt x="20002" y="258483"/>
                  </a:lnTo>
                  <a:close/>
                </a:path>
                <a:path w="131444" h="547369">
                  <a:moveTo>
                    <a:pt x="20078" y="237197"/>
                  </a:moveTo>
                  <a:lnTo>
                    <a:pt x="15735" y="233832"/>
                  </a:lnTo>
                  <a:lnTo>
                    <a:pt x="10426" y="233819"/>
                  </a:lnTo>
                  <a:lnTo>
                    <a:pt x="5105" y="233807"/>
                  </a:lnTo>
                  <a:lnTo>
                    <a:pt x="762" y="237147"/>
                  </a:lnTo>
                  <a:lnTo>
                    <a:pt x="736" y="245325"/>
                  </a:lnTo>
                  <a:lnTo>
                    <a:pt x="5067" y="248691"/>
                  </a:lnTo>
                  <a:lnTo>
                    <a:pt x="15684" y="248729"/>
                  </a:lnTo>
                  <a:lnTo>
                    <a:pt x="20053" y="245389"/>
                  </a:lnTo>
                  <a:lnTo>
                    <a:pt x="20078" y="237197"/>
                  </a:lnTo>
                  <a:close/>
                </a:path>
                <a:path w="131444" h="547369">
                  <a:moveTo>
                    <a:pt x="20129" y="215925"/>
                  </a:moveTo>
                  <a:lnTo>
                    <a:pt x="15786" y="212559"/>
                  </a:lnTo>
                  <a:lnTo>
                    <a:pt x="10502" y="212547"/>
                  </a:lnTo>
                  <a:lnTo>
                    <a:pt x="5168" y="212521"/>
                  </a:lnTo>
                  <a:lnTo>
                    <a:pt x="825" y="215861"/>
                  </a:lnTo>
                  <a:lnTo>
                    <a:pt x="800" y="224053"/>
                  </a:lnTo>
                  <a:lnTo>
                    <a:pt x="5130" y="227418"/>
                  </a:lnTo>
                  <a:lnTo>
                    <a:pt x="15748" y="227444"/>
                  </a:lnTo>
                  <a:lnTo>
                    <a:pt x="20091" y="224116"/>
                  </a:lnTo>
                  <a:lnTo>
                    <a:pt x="20129" y="215925"/>
                  </a:lnTo>
                  <a:close/>
                </a:path>
                <a:path w="131444" h="547369">
                  <a:moveTo>
                    <a:pt x="20193" y="194665"/>
                  </a:moveTo>
                  <a:lnTo>
                    <a:pt x="15862" y="191300"/>
                  </a:lnTo>
                  <a:lnTo>
                    <a:pt x="10553" y="191287"/>
                  </a:lnTo>
                  <a:lnTo>
                    <a:pt x="5245" y="191274"/>
                  </a:lnTo>
                  <a:lnTo>
                    <a:pt x="889" y="194614"/>
                  </a:lnTo>
                  <a:lnTo>
                    <a:pt x="863" y="202793"/>
                  </a:lnTo>
                  <a:lnTo>
                    <a:pt x="5194" y="206159"/>
                  </a:lnTo>
                  <a:lnTo>
                    <a:pt x="15811" y="206184"/>
                  </a:lnTo>
                  <a:lnTo>
                    <a:pt x="20167" y="202844"/>
                  </a:lnTo>
                  <a:lnTo>
                    <a:pt x="20193" y="194665"/>
                  </a:lnTo>
                  <a:close/>
                </a:path>
                <a:path w="131444" h="547369">
                  <a:moveTo>
                    <a:pt x="46837" y="513803"/>
                  </a:moveTo>
                  <a:lnTo>
                    <a:pt x="42519" y="510451"/>
                  </a:lnTo>
                  <a:lnTo>
                    <a:pt x="37198" y="510425"/>
                  </a:lnTo>
                  <a:lnTo>
                    <a:pt x="31902" y="510425"/>
                  </a:lnTo>
                  <a:lnTo>
                    <a:pt x="27546" y="513740"/>
                  </a:lnTo>
                  <a:lnTo>
                    <a:pt x="27520" y="521919"/>
                  </a:lnTo>
                  <a:lnTo>
                    <a:pt x="31851" y="525297"/>
                  </a:lnTo>
                  <a:lnTo>
                    <a:pt x="42481" y="525335"/>
                  </a:lnTo>
                  <a:lnTo>
                    <a:pt x="46824" y="521982"/>
                  </a:lnTo>
                  <a:lnTo>
                    <a:pt x="46837" y="513803"/>
                  </a:lnTo>
                  <a:close/>
                </a:path>
                <a:path w="131444" h="547369">
                  <a:moveTo>
                    <a:pt x="46901" y="492544"/>
                  </a:moveTo>
                  <a:lnTo>
                    <a:pt x="42583" y="489191"/>
                  </a:lnTo>
                  <a:lnTo>
                    <a:pt x="37261" y="489165"/>
                  </a:lnTo>
                  <a:lnTo>
                    <a:pt x="31953" y="489153"/>
                  </a:lnTo>
                  <a:lnTo>
                    <a:pt x="27584" y="492480"/>
                  </a:lnTo>
                  <a:lnTo>
                    <a:pt x="27584" y="500672"/>
                  </a:lnTo>
                  <a:lnTo>
                    <a:pt x="31915" y="504050"/>
                  </a:lnTo>
                  <a:lnTo>
                    <a:pt x="42545" y="504075"/>
                  </a:lnTo>
                  <a:lnTo>
                    <a:pt x="46888" y="500722"/>
                  </a:lnTo>
                  <a:lnTo>
                    <a:pt x="46901" y="492544"/>
                  </a:lnTo>
                  <a:close/>
                </a:path>
                <a:path w="131444" h="547369">
                  <a:moveTo>
                    <a:pt x="47167" y="407466"/>
                  </a:moveTo>
                  <a:lnTo>
                    <a:pt x="42837" y="404088"/>
                  </a:lnTo>
                  <a:lnTo>
                    <a:pt x="37515" y="404075"/>
                  </a:lnTo>
                  <a:lnTo>
                    <a:pt x="32207" y="404063"/>
                  </a:lnTo>
                  <a:lnTo>
                    <a:pt x="27851" y="407403"/>
                  </a:lnTo>
                  <a:lnTo>
                    <a:pt x="27838" y="415594"/>
                  </a:lnTo>
                  <a:lnTo>
                    <a:pt x="32156" y="418960"/>
                  </a:lnTo>
                  <a:lnTo>
                    <a:pt x="42786" y="418985"/>
                  </a:lnTo>
                  <a:lnTo>
                    <a:pt x="47129" y="415645"/>
                  </a:lnTo>
                  <a:lnTo>
                    <a:pt x="47167" y="407466"/>
                  </a:lnTo>
                  <a:close/>
                </a:path>
                <a:path w="131444" h="547369">
                  <a:moveTo>
                    <a:pt x="47231" y="386207"/>
                  </a:moveTo>
                  <a:lnTo>
                    <a:pt x="42887" y="382841"/>
                  </a:lnTo>
                  <a:lnTo>
                    <a:pt x="37592" y="382828"/>
                  </a:lnTo>
                  <a:lnTo>
                    <a:pt x="32258" y="382803"/>
                  </a:lnTo>
                  <a:lnTo>
                    <a:pt x="27914" y="386156"/>
                  </a:lnTo>
                  <a:lnTo>
                    <a:pt x="27876" y="394335"/>
                  </a:lnTo>
                  <a:lnTo>
                    <a:pt x="32207" y="397700"/>
                  </a:lnTo>
                  <a:lnTo>
                    <a:pt x="42837" y="397738"/>
                  </a:lnTo>
                  <a:lnTo>
                    <a:pt x="47205" y="394398"/>
                  </a:lnTo>
                  <a:lnTo>
                    <a:pt x="47231" y="386207"/>
                  </a:lnTo>
                  <a:close/>
                </a:path>
                <a:path w="131444" h="547369">
                  <a:moveTo>
                    <a:pt x="47294" y="364921"/>
                  </a:moveTo>
                  <a:lnTo>
                    <a:pt x="42951" y="361556"/>
                  </a:lnTo>
                  <a:lnTo>
                    <a:pt x="37642" y="361543"/>
                  </a:lnTo>
                  <a:lnTo>
                    <a:pt x="32334" y="361543"/>
                  </a:lnTo>
                  <a:lnTo>
                    <a:pt x="27978" y="364858"/>
                  </a:lnTo>
                  <a:lnTo>
                    <a:pt x="27952" y="373062"/>
                  </a:lnTo>
                  <a:lnTo>
                    <a:pt x="32283" y="376428"/>
                  </a:lnTo>
                  <a:lnTo>
                    <a:pt x="42913" y="376466"/>
                  </a:lnTo>
                  <a:lnTo>
                    <a:pt x="47256" y="373126"/>
                  </a:lnTo>
                  <a:lnTo>
                    <a:pt x="47294" y="364921"/>
                  </a:lnTo>
                  <a:close/>
                </a:path>
                <a:path w="131444" h="547369">
                  <a:moveTo>
                    <a:pt x="47358" y="343662"/>
                  </a:moveTo>
                  <a:lnTo>
                    <a:pt x="43014" y="340296"/>
                  </a:lnTo>
                  <a:lnTo>
                    <a:pt x="37693" y="340283"/>
                  </a:lnTo>
                  <a:lnTo>
                    <a:pt x="32385" y="340271"/>
                  </a:lnTo>
                  <a:lnTo>
                    <a:pt x="28041" y="343611"/>
                  </a:lnTo>
                  <a:lnTo>
                    <a:pt x="28016" y="351802"/>
                  </a:lnTo>
                  <a:lnTo>
                    <a:pt x="32334" y="355155"/>
                  </a:lnTo>
                  <a:lnTo>
                    <a:pt x="42976" y="355168"/>
                  </a:lnTo>
                  <a:lnTo>
                    <a:pt x="47332" y="351840"/>
                  </a:lnTo>
                  <a:lnTo>
                    <a:pt x="47358" y="343662"/>
                  </a:lnTo>
                  <a:close/>
                </a:path>
                <a:path w="131444" h="547369">
                  <a:moveTo>
                    <a:pt x="47396" y="322364"/>
                  </a:moveTo>
                  <a:lnTo>
                    <a:pt x="43065" y="319011"/>
                  </a:lnTo>
                  <a:lnTo>
                    <a:pt x="37757" y="318998"/>
                  </a:lnTo>
                  <a:lnTo>
                    <a:pt x="32435" y="318973"/>
                  </a:lnTo>
                  <a:lnTo>
                    <a:pt x="28079" y="322313"/>
                  </a:lnTo>
                  <a:lnTo>
                    <a:pt x="28067" y="330517"/>
                  </a:lnTo>
                  <a:lnTo>
                    <a:pt x="32397" y="333883"/>
                  </a:lnTo>
                  <a:lnTo>
                    <a:pt x="43027" y="333921"/>
                  </a:lnTo>
                  <a:lnTo>
                    <a:pt x="47371" y="330581"/>
                  </a:lnTo>
                  <a:lnTo>
                    <a:pt x="47396" y="322364"/>
                  </a:lnTo>
                  <a:close/>
                </a:path>
                <a:path w="131444" h="547369">
                  <a:moveTo>
                    <a:pt x="47447" y="301078"/>
                  </a:moveTo>
                  <a:lnTo>
                    <a:pt x="43116" y="297713"/>
                  </a:lnTo>
                  <a:lnTo>
                    <a:pt x="37807" y="297700"/>
                  </a:lnTo>
                  <a:lnTo>
                    <a:pt x="32499" y="297688"/>
                  </a:lnTo>
                  <a:lnTo>
                    <a:pt x="28143" y="301015"/>
                  </a:lnTo>
                  <a:lnTo>
                    <a:pt x="28130" y="309194"/>
                  </a:lnTo>
                  <a:lnTo>
                    <a:pt x="32448" y="312559"/>
                  </a:lnTo>
                  <a:lnTo>
                    <a:pt x="43091" y="312597"/>
                  </a:lnTo>
                  <a:lnTo>
                    <a:pt x="47447" y="309257"/>
                  </a:lnTo>
                  <a:lnTo>
                    <a:pt x="47447" y="301078"/>
                  </a:lnTo>
                  <a:close/>
                </a:path>
                <a:path w="131444" h="547369">
                  <a:moveTo>
                    <a:pt x="47510" y="279831"/>
                  </a:moveTo>
                  <a:lnTo>
                    <a:pt x="43192" y="276453"/>
                  </a:lnTo>
                  <a:lnTo>
                    <a:pt x="37871" y="276440"/>
                  </a:lnTo>
                  <a:lnTo>
                    <a:pt x="32550" y="276428"/>
                  </a:lnTo>
                  <a:lnTo>
                    <a:pt x="28219" y="279768"/>
                  </a:lnTo>
                  <a:lnTo>
                    <a:pt x="28194" y="287947"/>
                  </a:lnTo>
                  <a:lnTo>
                    <a:pt x="32512" y="291312"/>
                  </a:lnTo>
                  <a:lnTo>
                    <a:pt x="43141" y="291350"/>
                  </a:lnTo>
                  <a:lnTo>
                    <a:pt x="47498" y="288010"/>
                  </a:lnTo>
                  <a:lnTo>
                    <a:pt x="47510" y="279831"/>
                  </a:lnTo>
                  <a:close/>
                </a:path>
                <a:path w="131444" h="547369">
                  <a:moveTo>
                    <a:pt x="47586" y="258546"/>
                  </a:moveTo>
                  <a:lnTo>
                    <a:pt x="43268" y="255181"/>
                  </a:lnTo>
                  <a:lnTo>
                    <a:pt x="37947" y="255168"/>
                  </a:lnTo>
                  <a:lnTo>
                    <a:pt x="32626" y="255155"/>
                  </a:lnTo>
                  <a:lnTo>
                    <a:pt x="28282" y="258495"/>
                  </a:lnTo>
                  <a:lnTo>
                    <a:pt x="28257" y="266674"/>
                  </a:lnTo>
                  <a:lnTo>
                    <a:pt x="32575" y="270040"/>
                  </a:lnTo>
                  <a:lnTo>
                    <a:pt x="43218" y="270065"/>
                  </a:lnTo>
                  <a:lnTo>
                    <a:pt x="47561" y="266738"/>
                  </a:lnTo>
                  <a:lnTo>
                    <a:pt x="47586" y="258546"/>
                  </a:lnTo>
                  <a:close/>
                </a:path>
                <a:path w="131444" h="547369">
                  <a:moveTo>
                    <a:pt x="47637" y="237274"/>
                  </a:moveTo>
                  <a:lnTo>
                    <a:pt x="43319" y="233908"/>
                  </a:lnTo>
                  <a:lnTo>
                    <a:pt x="37998" y="233895"/>
                  </a:lnTo>
                  <a:lnTo>
                    <a:pt x="32689" y="233870"/>
                  </a:lnTo>
                  <a:lnTo>
                    <a:pt x="28346" y="237223"/>
                  </a:lnTo>
                  <a:lnTo>
                    <a:pt x="28321" y="245402"/>
                  </a:lnTo>
                  <a:lnTo>
                    <a:pt x="32651" y="248754"/>
                  </a:lnTo>
                  <a:lnTo>
                    <a:pt x="43268" y="248793"/>
                  </a:lnTo>
                  <a:lnTo>
                    <a:pt x="47612" y="245452"/>
                  </a:lnTo>
                  <a:lnTo>
                    <a:pt x="47637" y="237274"/>
                  </a:lnTo>
                  <a:close/>
                </a:path>
                <a:path w="131444" h="547369">
                  <a:moveTo>
                    <a:pt x="47713" y="216001"/>
                  </a:moveTo>
                  <a:lnTo>
                    <a:pt x="43370" y="212648"/>
                  </a:lnTo>
                  <a:lnTo>
                    <a:pt x="38074" y="212636"/>
                  </a:lnTo>
                  <a:lnTo>
                    <a:pt x="32753" y="212623"/>
                  </a:lnTo>
                  <a:lnTo>
                    <a:pt x="28409" y="215950"/>
                  </a:lnTo>
                  <a:lnTo>
                    <a:pt x="28371" y="224142"/>
                  </a:lnTo>
                  <a:lnTo>
                    <a:pt x="32702" y="227495"/>
                  </a:lnTo>
                  <a:lnTo>
                    <a:pt x="43319" y="227533"/>
                  </a:lnTo>
                  <a:lnTo>
                    <a:pt x="47688" y="224205"/>
                  </a:lnTo>
                  <a:lnTo>
                    <a:pt x="47713" y="216001"/>
                  </a:lnTo>
                  <a:close/>
                </a:path>
                <a:path w="131444" h="547369">
                  <a:moveTo>
                    <a:pt x="47764" y="194741"/>
                  </a:moveTo>
                  <a:lnTo>
                    <a:pt x="43434" y="191363"/>
                  </a:lnTo>
                  <a:lnTo>
                    <a:pt x="38125" y="191350"/>
                  </a:lnTo>
                  <a:lnTo>
                    <a:pt x="32816" y="191350"/>
                  </a:lnTo>
                  <a:lnTo>
                    <a:pt x="28460" y="194678"/>
                  </a:lnTo>
                  <a:lnTo>
                    <a:pt x="28435" y="202869"/>
                  </a:lnTo>
                  <a:lnTo>
                    <a:pt x="32778" y="206235"/>
                  </a:lnTo>
                  <a:lnTo>
                    <a:pt x="43395" y="206260"/>
                  </a:lnTo>
                  <a:lnTo>
                    <a:pt x="47739" y="202933"/>
                  </a:lnTo>
                  <a:lnTo>
                    <a:pt x="47764" y="194741"/>
                  </a:lnTo>
                  <a:close/>
                </a:path>
                <a:path w="131444" h="547369">
                  <a:moveTo>
                    <a:pt x="47828" y="173456"/>
                  </a:moveTo>
                  <a:lnTo>
                    <a:pt x="43497" y="170103"/>
                  </a:lnTo>
                  <a:lnTo>
                    <a:pt x="38188" y="170091"/>
                  </a:lnTo>
                  <a:lnTo>
                    <a:pt x="32880" y="170078"/>
                  </a:lnTo>
                  <a:lnTo>
                    <a:pt x="28536" y="173405"/>
                  </a:lnTo>
                  <a:lnTo>
                    <a:pt x="28511" y="181610"/>
                  </a:lnTo>
                  <a:lnTo>
                    <a:pt x="32842" y="184962"/>
                  </a:lnTo>
                  <a:lnTo>
                    <a:pt x="43459" y="185000"/>
                  </a:lnTo>
                  <a:lnTo>
                    <a:pt x="47802" y="181660"/>
                  </a:lnTo>
                  <a:lnTo>
                    <a:pt x="47828" y="173456"/>
                  </a:lnTo>
                  <a:close/>
                </a:path>
                <a:path w="131444" h="547369">
                  <a:moveTo>
                    <a:pt x="47879" y="152209"/>
                  </a:moveTo>
                  <a:lnTo>
                    <a:pt x="43548" y="148831"/>
                  </a:lnTo>
                  <a:lnTo>
                    <a:pt x="38239" y="148818"/>
                  </a:lnTo>
                  <a:lnTo>
                    <a:pt x="32931" y="148805"/>
                  </a:lnTo>
                  <a:lnTo>
                    <a:pt x="28575" y="152146"/>
                  </a:lnTo>
                  <a:lnTo>
                    <a:pt x="28549" y="160337"/>
                  </a:lnTo>
                  <a:lnTo>
                    <a:pt x="32893" y="163677"/>
                  </a:lnTo>
                  <a:lnTo>
                    <a:pt x="43510" y="163715"/>
                  </a:lnTo>
                  <a:lnTo>
                    <a:pt x="47853" y="160388"/>
                  </a:lnTo>
                  <a:lnTo>
                    <a:pt x="47879" y="152209"/>
                  </a:lnTo>
                  <a:close/>
                </a:path>
                <a:path w="131444" h="547369">
                  <a:moveTo>
                    <a:pt x="48133" y="67119"/>
                  </a:moveTo>
                  <a:lnTo>
                    <a:pt x="43815" y="63766"/>
                  </a:lnTo>
                  <a:lnTo>
                    <a:pt x="38493" y="63754"/>
                  </a:lnTo>
                  <a:lnTo>
                    <a:pt x="33172" y="63741"/>
                  </a:lnTo>
                  <a:lnTo>
                    <a:pt x="28829" y="67068"/>
                  </a:lnTo>
                  <a:lnTo>
                    <a:pt x="28803" y="75260"/>
                  </a:lnTo>
                  <a:lnTo>
                    <a:pt x="33147" y="78625"/>
                  </a:lnTo>
                  <a:lnTo>
                    <a:pt x="43764" y="78651"/>
                  </a:lnTo>
                  <a:lnTo>
                    <a:pt x="48107" y="75323"/>
                  </a:lnTo>
                  <a:lnTo>
                    <a:pt x="48133" y="67119"/>
                  </a:lnTo>
                  <a:close/>
                </a:path>
                <a:path w="131444" h="547369">
                  <a:moveTo>
                    <a:pt x="74422" y="513892"/>
                  </a:moveTo>
                  <a:lnTo>
                    <a:pt x="70104" y="510527"/>
                  </a:lnTo>
                  <a:lnTo>
                    <a:pt x="64782" y="510514"/>
                  </a:lnTo>
                  <a:lnTo>
                    <a:pt x="59486" y="510501"/>
                  </a:lnTo>
                  <a:lnTo>
                    <a:pt x="55118" y="513842"/>
                  </a:lnTo>
                  <a:lnTo>
                    <a:pt x="55092" y="522008"/>
                  </a:lnTo>
                  <a:lnTo>
                    <a:pt x="59436" y="525399"/>
                  </a:lnTo>
                  <a:lnTo>
                    <a:pt x="70053" y="525424"/>
                  </a:lnTo>
                  <a:lnTo>
                    <a:pt x="74409" y="522071"/>
                  </a:lnTo>
                  <a:lnTo>
                    <a:pt x="74422" y="513892"/>
                  </a:lnTo>
                  <a:close/>
                </a:path>
                <a:path w="131444" h="547369">
                  <a:moveTo>
                    <a:pt x="74485" y="492620"/>
                  </a:moveTo>
                  <a:lnTo>
                    <a:pt x="70154" y="489254"/>
                  </a:lnTo>
                  <a:lnTo>
                    <a:pt x="64846" y="489242"/>
                  </a:lnTo>
                  <a:lnTo>
                    <a:pt x="59550" y="489229"/>
                  </a:lnTo>
                  <a:lnTo>
                    <a:pt x="55168" y="492556"/>
                  </a:lnTo>
                  <a:lnTo>
                    <a:pt x="55168" y="500761"/>
                  </a:lnTo>
                  <a:lnTo>
                    <a:pt x="59512" y="504126"/>
                  </a:lnTo>
                  <a:lnTo>
                    <a:pt x="70116" y="504151"/>
                  </a:lnTo>
                  <a:lnTo>
                    <a:pt x="74472" y="500811"/>
                  </a:lnTo>
                  <a:lnTo>
                    <a:pt x="74485" y="492620"/>
                  </a:lnTo>
                  <a:close/>
                </a:path>
                <a:path w="131444" h="547369">
                  <a:moveTo>
                    <a:pt x="74752" y="407555"/>
                  </a:moveTo>
                  <a:lnTo>
                    <a:pt x="70408" y="404177"/>
                  </a:lnTo>
                  <a:lnTo>
                    <a:pt x="65100" y="404164"/>
                  </a:lnTo>
                  <a:lnTo>
                    <a:pt x="59791" y="404152"/>
                  </a:lnTo>
                  <a:lnTo>
                    <a:pt x="55422" y="407492"/>
                  </a:lnTo>
                  <a:lnTo>
                    <a:pt x="55397" y="415671"/>
                  </a:lnTo>
                  <a:lnTo>
                    <a:pt x="59766" y="419036"/>
                  </a:lnTo>
                  <a:lnTo>
                    <a:pt x="70358" y="419074"/>
                  </a:lnTo>
                  <a:lnTo>
                    <a:pt x="74714" y="415734"/>
                  </a:lnTo>
                  <a:lnTo>
                    <a:pt x="74752" y="407555"/>
                  </a:lnTo>
                  <a:close/>
                </a:path>
                <a:path w="131444" h="547369">
                  <a:moveTo>
                    <a:pt x="74815" y="386283"/>
                  </a:moveTo>
                  <a:lnTo>
                    <a:pt x="70472" y="382905"/>
                  </a:lnTo>
                  <a:lnTo>
                    <a:pt x="65176" y="382892"/>
                  </a:lnTo>
                  <a:lnTo>
                    <a:pt x="59867" y="382879"/>
                  </a:lnTo>
                  <a:lnTo>
                    <a:pt x="55499" y="386219"/>
                  </a:lnTo>
                  <a:lnTo>
                    <a:pt x="55473" y="394411"/>
                  </a:lnTo>
                  <a:lnTo>
                    <a:pt x="59817" y="397776"/>
                  </a:lnTo>
                  <a:lnTo>
                    <a:pt x="70421" y="397814"/>
                  </a:lnTo>
                  <a:lnTo>
                    <a:pt x="74790" y="394474"/>
                  </a:lnTo>
                  <a:lnTo>
                    <a:pt x="74815" y="386283"/>
                  </a:lnTo>
                  <a:close/>
                </a:path>
                <a:path w="131444" h="547369">
                  <a:moveTo>
                    <a:pt x="74866" y="365010"/>
                  </a:moveTo>
                  <a:lnTo>
                    <a:pt x="70510" y="361645"/>
                  </a:lnTo>
                  <a:lnTo>
                    <a:pt x="65214" y="361632"/>
                  </a:lnTo>
                  <a:lnTo>
                    <a:pt x="59905" y="361619"/>
                  </a:lnTo>
                  <a:lnTo>
                    <a:pt x="55537" y="364947"/>
                  </a:lnTo>
                  <a:lnTo>
                    <a:pt x="55511" y="373151"/>
                  </a:lnTo>
                  <a:lnTo>
                    <a:pt x="59855" y="376516"/>
                  </a:lnTo>
                  <a:lnTo>
                    <a:pt x="70472" y="376542"/>
                  </a:lnTo>
                  <a:lnTo>
                    <a:pt x="74841" y="373189"/>
                  </a:lnTo>
                  <a:lnTo>
                    <a:pt x="74866" y="365010"/>
                  </a:lnTo>
                  <a:close/>
                </a:path>
                <a:path w="131444" h="547369">
                  <a:moveTo>
                    <a:pt x="74917" y="343738"/>
                  </a:moveTo>
                  <a:lnTo>
                    <a:pt x="70573" y="340385"/>
                  </a:lnTo>
                  <a:lnTo>
                    <a:pt x="65265" y="340360"/>
                  </a:lnTo>
                  <a:lnTo>
                    <a:pt x="59956" y="340347"/>
                  </a:lnTo>
                  <a:lnTo>
                    <a:pt x="55613" y="343687"/>
                  </a:lnTo>
                  <a:lnTo>
                    <a:pt x="55575" y="351866"/>
                  </a:lnTo>
                  <a:lnTo>
                    <a:pt x="59931" y="355219"/>
                  </a:lnTo>
                  <a:lnTo>
                    <a:pt x="70535" y="355257"/>
                  </a:lnTo>
                  <a:lnTo>
                    <a:pt x="74891" y="351929"/>
                  </a:lnTo>
                  <a:lnTo>
                    <a:pt x="74917" y="343738"/>
                  </a:lnTo>
                  <a:close/>
                </a:path>
                <a:path w="131444" h="547369">
                  <a:moveTo>
                    <a:pt x="74993" y="322453"/>
                  </a:moveTo>
                  <a:lnTo>
                    <a:pt x="70650" y="319074"/>
                  </a:lnTo>
                  <a:lnTo>
                    <a:pt x="65341" y="319074"/>
                  </a:lnTo>
                  <a:lnTo>
                    <a:pt x="60020" y="319049"/>
                  </a:lnTo>
                  <a:lnTo>
                    <a:pt x="55664" y="322389"/>
                  </a:lnTo>
                  <a:lnTo>
                    <a:pt x="55638" y="330606"/>
                  </a:lnTo>
                  <a:lnTo>
                    <a:pt x="59969" y="333971"/>
                  </a:lnTo>
                  <a:lnTo>
                    <a:pt x="70599" y="334010"/>
                  </a:lnTo>
                  <a:lnTo>
                    <a:pt x="74968" y="330669"/>
                  </a:lnTo>
                  <a:lnTo>
                    <a:pt x="74993" y="322453"/>
                  </a:lnTo>
                  <a:close/>
                </a:path>
                <a:path w="131444" h="547369">
                  <a:moveTo>
                    <a:pt x="75044" y="301155"/>
                  </a:moveTo>
                  <a:lnTo>
                    <a:pt x="70713" y="297789"/>
                  </a:lnTo>
                  <a:lnTo>
                    <a:pt x="65392" y="297776"/>
                  </a:lnTo>
                  <a:lnTo>
                    <a:pt x="60083" y="297764"/>
                  </a:lnTo>
                  <a:lnTo>
                    <a:pt x="55727" y="301091"/>
                  </a:lnTo>
                  <a:lnTo>
                    <a:pt x="55714" y="309270"/>
                  </a:lnTo>
                  <a:lnTo>
                    <a:pt x="60045" y="312635"/>
                  </a:lnTo>
                  <a:lnTo>
                    <a:pt x="70675" y="312674"/>
                  </a:lnTo>
                  <a:lnTo>
                    <a:pt x="75018" y="309333"/>
                  </a:lnTo>
                  <a:lnTo>
                    <a:pt x="75044" y="301155"/>
                  </a:lnTo>
                  <a:close/>
                </a:path>
                <a:path w="131444" h="547369">
                  <a:moveTo>
                    <a:pt x="75095" y="279895"/>
                  </a:moveTo>
                  <a:lnTo>
                    <a:pt x="70777" y="276529"/>
                  </a:lnTo>
                  <a:lnTo>
                    <a:pt x="65443" y="276504"/>
                  </a:lnTo>
                  <a:lnTo>
                    <a:pt x="60147" y="276491"/>
                  </a:lnTo>
                  <a:lnTo>
                    <a:pt x="55791" y="279831"/>
                  </a:lnTo>
                  <a:lnTo>
                    <a:pt x="55765" y="288023"/>
                  </a:lnTo>
                  <a:lnTo>
                    <a:pt x="60096" y="291388"/>
                  </a:lnTo>
                  <a:lnTo>
                    <a:pt x="70739" y="291414"/>
                  </a:lnTo>
                  <a:lnTo>
                    <a:pt x="75095" y="288074"/>
                  </a:lnTo>
                  <a:lnTo>
                    <a:pt x="75095" y="279895"/>
                  </a:lnTo>
                  <a:close/>
                </a:path>
                <a:path w="131444" h="547369">
                  <a:moveTo>
                    <a:pt x="75171" y="258635"/>
                  </a:moveTo>
                  <a:lnTo>
                    <a:pt x="70827" y="255270"/>
                  </a:lnTo>
                  <a:lnTo>
                    <a:pt x="65519" y="255257"/>
                  </a:lnTo>
                  <a:lnTo>
                    <a:pt x="60210" y="255231"/>
                  </a:lnTo>
                  <a:lnTo>
                    <a:pt x="55854" y="258572"/>
                  </a:lnTo>
                  <a:lnTo>
                    <a:pt x="55841" y="266763"/>
                  </a:lnTo>
                  <a:lnTo>
                    <a:pt x="60172" y="270116"/>
                  </a:lnTo>
                  <a:lnTo>
                    <a:pt x="70777" y="270141"/>
                  </a:lnTo>
                  <a:lnTo>
                    <a:pt x="75145" y="266814"/>
                  </a:lnTo>
                  <a:lnTo>
                    <a:pt x="75171" y="258635"/>
                  </a:lnTo>
                  <a:close/>
                </a:path>
                <a:path w="131444" h="547369">
                  <a:moveTo>
                    <a:pt x="75222" y="237350"/>
                  </a:moveTo>
                  <a:lnTo>
                    <a:pt x="70904" y="233997"/>
                  </a:lnTo>
                  <a:lnTo>
                    <a:pt x="65570" y="233984"/>
                  </a:lnTo>
                  <a:lnTo>
                    <a:pt x="60274" y="233959"/>
                  </a:lnTo>
                  <a:lnTo>
                    <a:pt x="55918" y="237299"/>
                  </a:lnTo>
                  <a:lnTo>
                    <a:pt x="55892" y="245478"/>
                  </a:lnTo>
                  <a:lnTo>
                    <a:pt x="60236" y="248843"/>
                  </a:lnTo>
                  <a:lnTo>
                    <a:pt x="70853" y="248869"/>
                  </a:lnTo>
                  <a:lnTo>
                    <a:pt x="75209" y="245529"/>
                  </a:lnTo>
                  <a:lnTo>
                    <a:pt x="75222" y="237350"/>
                  </a:lnTo>
                  <a:close/>
                </a:path>
                <a:path w="131444" h="547369">
                  <a:moveTo>
                    <a:pt x="75298" y="216090"/>
                  </a:moveTo>
                  <a:lnTo>
                    <a:pt x="70954" y="212712"/>
                  </a:lnTo>
                  <a:lnTo>
                    <a:pt x="65646" y="212699"/>
                  </a:lnTo>
                  <a:lnTo>
                    <a:pt x="60350" y="212686"/>
                  </a:lnTo>
                  <a:lnTo>
                    <a:pt x="55981" y="216027"/>
                  </a:lnTo>
                  <a:lnTo>
                    <a:pt x="55956" y="224218"/>
                  </a:lnTo>
                  <a:lnTo>
                    <a:pt x="60299" y="227584"/>
                  </a:lnTo>
                  <a:lnTo>
                    <a:pt x="70904" y="227609"/>
                  </a:lnTo>
                  <a:lnTo>
                    <a:pt x="75247" y="224282"/>
                  </a:lnTo>
                  <a:lnTo>
                    <a:pt x="75298" y="216090"/>
                  </a:lnTo>
                  <a:close/>
                </a:path>
                <a:path w="131444" h="547369">
                  <a:moveTo>
                    <a:pt x="75412" y="173532"/>
                  </a:moveTo>
                  <a:lnTo>
                    <a:pt x="71056" y="170180"/>
                  </a:lnTo>
                  <a:lnTo>
                    <a:pt x="65747" y="170167"/>
                  </a:lnTo>
                  <a:lnTo>
                    <a:pt x="60452" y="170154"/>
                  </a:lnTo>
                  <a:lnTo>
                    <a:pt x="56095" y="173482"/>
                  </a:lnTo>
                  <a:lnTo>
                    <a:pt x="56070" y="181686"/>
                  </a:lnTo>
                  <a:lnTo>
                    <a:pt x="60413" y="185039"/>
                  </a:lnTo>
                  <a:lnTo>
                    <a:pt x="71018" y="185077"/>
                  </a:lnTo>
                  <a:lnTo>
                    <a:pt x="75387" y="181737"/>
                  </a:lnTo>
                  <a:lnTo>
                    <a:pt x="75412" y="173532"/>
                  </a:lnTo>
                  <a:close/>
                </a:path>
                <a:path w="131444" h="547369">
                  <a:moveTo>
                    <a:pt x="75463" y="152298"/>
                  </a:moveTo>
                  <a:lnTo>
                    <a:pt x="71132" y="148920"/>
                  </a:lnTo>
                  <a:lnTo>
                    <a:pt x="65811" y="148907"/>
                  </a:lnTo>
                  <a:lnTo>
                    <a:pt x="60528" y="148894"/>
                  </a:lnTo>
                  <a:lnTo>
                    <a:pt x="56159" y="152234"/>
                  </a:lnTo>
                  <a:lnTo>
                    <a:pt x="56121" y="160426"/>
                  </a:lnTo>
                  <a:lnTo>
                    <a:pt x="60464" y="163766"/>
                  </a:lnTo>
                  <a:lnTo>
                    <a:pt x="71081" y="163791"/>
                  </a:lnTo>
                  <a:lnTo>
                    <a:pt x="75438" y="160477"/>
                  </a:lnTo>
                  <a:lnTo>
                    <a:pt x="75463" y="152298"/>
                  </a:lnTo>
                  <a:close/>
                </a:path>
                <a:path w="131444" h="547369">
                  <a:moveTo>
                    <a:pt x="75526" y="131013"/>
                  </a:moveTo>
                  <a:lnTo>
                    <a:pt x="71183" y="127647"/>
                  </a:lnTo>
                  <a:lnTo>
                    <a:pt x="65874" y="127635"/>
                  </a:lnTo>
                  <a:lnTo>
                    <a:pt x="60591" y="127622"/>
                  </a:lnTo>
                  <a:lnTo>
                    <a:pt x="56222" y="130962"/>
                  </a:lnTo>
                  <a:lnTo>
                    <a:pt x="56197" y="139141"/>
                  </a:lnTo>
                  <a:lnTo>
                    <a:pt x="60540" y="142506"/>
                  </a:lnTo>
                  <a:lnTo>
                    <a:pt x="71158" y="142532"/>
                  </a:lnTo>
                  <a:lnTo>
                    <a:pt x="75501" y="139192"/>
                  </a:lnTo>
                  <a:lnTo>
                    <a:pt x="75526" y="131013"/>
                  </a:lnTo>
                  <a:close/>
                </a:path>
                <a:path w="131444" h="547369">
                  <a:moveTo>
                    <a:pt x="75590" y="109728"/>
                  </a:moveTo>
                  <a:lnTo>
                    <a:pt x="71259" y="106375"/>
                  </a:lnTo>
                  <a:lnTo>
                    <a:pt x="65938" y="106362"/>
                  </a:lnTo>
                  <a:lnTo>
                    <a:pt x="60642" y="106349"/>
                  </a:lnTo>
                  <a:lnTo>
                    <a:pt x="56273" y="109677"/>
                  </a:lnTo>
                  <a:lnTo>
                    <a:pt x="56261" y="117868"/>
                  </a:lnTo>
                  <a:lnTo>
                    <a:pt x="60604" y="121234"/>
                  </a:lnTo>
                  <a:lnTo>
                    <a:pt x="71208" y="121259"/>
                  </a:lnTo>
                  <a:lnTo>
                    <a:pt x="75565" y="117932"/>
                  </a:lnTo>
                  <a:lnTo>
                    <a:pt x="75590" y="109728"/>
                  </a:lnTo>
                  <a:close/>
                </a:path>
                <a:path w="131444" h="547369">
                  <a:moveTo>
                    <a:pt x="75780" y="45948"/>
                  </a:moveTo>
                  <a:lnTo>
                    <a:pt x="71437" y="42583"/>
                  </a:lnTo>
                  <a:lnTo>
                    <a:pt x="66128" y="42570"/>
                  </a:lnTo>
                  <a:lnTo>
                    <a:pt x="60807" y="42557"/>
                  </a:lnTo>
                  <a:lnTo>
                    <a:pt x="56464" y="45897"/>
                  </a:lnTo>
                  <a:lnTo>
                    <a:pt x="56438" y="54063"/>
                  </a:lnTo>
                  <a:lnTo>
                    <a:pt x="60794" y="57442"/>
                  </a:lnTo>
                  <a:lnTo>
                    <a:pt x="71386" y="57467"/>
                  </a:lnTo>
                  <a:lnTo>
                    <a:pt x="75755" y="54127"/>
                  </a:lnTo>
                  <a:lnTo>
                    <a:pt x="75780" y="45948"/>
                  </a:lnTo>
                  <a:close/>
                </a:path>
                <a:path w="131444" h="547369">
                  <a:moveTo>
                    <a:pt x="75907" y="3390"/>
                  </a:moveTo>
                  <a:lnTo>
                    <a:pt x="71564" y="12"/>
                  </a:lnTo>
                  <a:lnTo>
                    <a:pt x="66255" y="12"/>
                  </a:lnTo>
                  <a:lnTo>
                    <a:pt x="60934" y="0"/>
                  </a:lnTo>
                  <a:lnTo>
                    <a:pt x="56591" y="3340"/>
                  </a:lnTo>
                  <a:lnTo>
                    <a:pt x="56565" y="11531"/>
                  </a:lnTo>
                  <a:lnTo>
                    <a:pt x="60909" y="14884"/>
                  </a:lnTo>
                  <a:lnTo>
                    <a:pt x="71526" y="14909"/>
                  </a:lnTo>
                  <a:lnTo>
                    <a:pt x="75882" y="11595"/>
                  </a:lnTo>
                  <a:lnTo>
                    <a:pt x="75907" y="3390"/>
                  </a:lnTo>
                  <a:close/>
                </a:path>
                <a:path w="131444" h="547369">
                  <a:moveTo>
                    <a:pt x="101955" y="535228"/>
                  </a:moveTo>
                  <a:lnTo>
                    <a:pt x="97612" y="531876"/>
                  </a:lnTo>
                  <a:lnTo>
                    <a:pt x="92290" y="531863"/>
                  </a:lnTo>
                  <a:lnTo>
                    <a:pt x="86995" y="531850"/>
                  </a:lnTo>
                  <a:lnTo>
                    <a:pt x="82638" y="535178"/>
                  </a:lnTo>
                  <a:lnTo>
                    <a:pt x="82613" y="543369"/>
                  </a:lnTo>
                  <a:lnTo>
                    <a:pt x="86944" y="546747"/>
                  </a:lnTo>
                  <a:lnTo>
                    <a:pt x="97586" y="546773"/>
                  </a:lnTo>
                  <a:lnTo>
                    <a:pt x="101930" y="543433"/>
                  </a:lnTo>
                  <a:lnTo>
                    <a:pt x="101955" y="535228"/>
                  </a:lnTo>
                  <a:close/>
                </a:path>
                <a:path w="131444" h="547369">
                  <a:moveTo>
                    <a:pt x="102006" y="513969"/>
                  </a:moveTo>
                  <a:lnTo>
                    <a:pt x="97675" y="510603"/>
                  </a:lnTo>
                  <a:lnTo>
                    <a:pt x="92354" y="510590"/>
                  </a:lnTo>
                  <a:lnTo>
                    <a:pt x="87058" y="510578"/>
                  </a:lnTo>
                  <a:lnTo>
                    <a:pt x="82689" y="513918"/>
                  </a:lnTo>
                  <a:lnTo>
                    <a:pt x="82689" y="522097"/>
                  </a:lnTo>
                  <a:lnTo>
                    <a:pt x="87007" y="525462"/>
                  </a:lnTo>
                  <a:lnTo>
                    <a:pt x="97637" y="525500"/>
                  </a:lnTo>
                  <a:lnTo>
                    <a:pt x="101981" y="522147"/>
                  </a:lnTo>
                  <a:lnTo>
                    <a:pt x="102006" y="513969"/>
                  </a:lnTo>
                  <a:close/>
                </a:path>
                <a:path w="131444" h="547369">
                  <a:moveTo>
                    <a:pt x="102082" y="492696"/>
                  </a:moveTo>
                  <a:lnTo>
                    <a:pt x="97726" y="489343"/>
                  </a:lnTo>
                  <a:lnTo>
                    <a:pt x="92430" y="489331"/>
                  </a:lnTo>
                  <a:lnTo>
                    <a:pt x="87122" y="489305"/>
                  </a:lnTo>
                  <a:lnTo>
                    <a:pt x="82753" y="492645"/>
                  </a:lnTo>
                  <a:lnTo>
                    <a:pt x="82740" y="500837"/>
                  </a:lnTo>
                  <a:lnTo>
                    <a:pt x="87071" y="504202"/>
                  </a:lnTo>
                  <a:lnTo>
                    <a:pt x="97701" y="504228"/>
                  </a:lnTo>
                  <a:lnTo>
                    <a:pt x="102057" y="500888"/>
                  </a:lnTo>
                  <a:lnTo>
                    <a:pt x="102082" y="492696"/>
                  </a:lnTo>
                  <a:close/>
                </a:path>
                <a:path w="131444" h="547369">
                  <a:moveTo>
                    <a:pt x="102323" y="407631"/>
                  </a:moveTo>
                  <a:lnTo>
                    <a:pt x="97980" y="404266"/>
                  </a:lnTo>
                  <a:lnTo>
                    <a:pt x="92684" y="404241"/>
                  </a:lnTo>
                  <a:lnTo>
                    <a:pt x="87363" y="404228"/>
                  </a:lnTo>
                  <a:lnTo>
                    <a:pt x="83007" y="407568"/>
                  </a:lnTo>
                  <a:lnTo>
                    <a:pt x="82981" y="415747"/>
                  </a:lnTo>
                  <a:lnTo>
                    <a:pt x="87337" y="419125"/>
                  </a:lnTo>
                  <a:lnTo>
                    <a:pt x="97929" y="419150"/>
                  </a:lnTo>
                  <a:lnTo>
                    <a:pt x="102298" y="415810"/>
                  </a:lnTo>
                  <a:lnTo>
                    <a:pt x="102323" y="407631"/>
                  </a:lnTo>
                  <a:close/>
                </a:path>
                <a:path w="131444" h="547369">
                  <a:moveTo>
                    <a:pt x="102374" y="386359"/>
                  </a:moveTo>
                  <a:lnTo>
                    <a:pt x="98031" y="382993"/>
                  </a:lnTo>
                  <a:lnTo>
                    <a:pt x="92735" y="382981"/>
                  </a:lnTo>
                  <a:lnTo>
                    <a:pt x="87414" y="382968"/>
                  </a:lnTo>
                  <a:lnTo>
                    <a:pt x="83070" y="386308"/>
                  </a:lnTo>
                  <a:lnTo>
                    <a:pt x="83019" y="394487"/>
                  </a:lnTo>
                  <a:lnTo>
                    <a:pt x="87376" y="397852"/>
                  </a:lnTo>
                  <a:lnTo>
                    <a:pt x="97980" y="397878"/>
                  </a:lnTo>
                  <a:lnTo>
                    <a:pt x="102349" y="394538"/>
                  </a:lnTo>
                  <a:lnTo>
                    <a:pt x="102374" y="386359"/>
                  </a:lnTo>
                  <a:close/>
                </a:path>
                <a:path w="131444" h="547369">
                  <a:moveTo>
                    <a:pt x="102450" y="365086"/>
                  </a:moveTo>
                  <a:lnTo>
                    <a:pt x="98094" y="361721"/>
                  </a:lnTo>
                  <a:lnTo>
                    <a:pt x="92798" y="361708"/>
                  </a:lnTo>
                  <a:lnTo>
                    <a:pt x="87490" y="361696"/>
                  </a:lnTo>
                  <a:lnTo>
                    <a:pt x="83121" y="365023"/>
                  </a:lnTo>
                  <a:lnTo>
                    <a:pt x="83096" y="373214"/>
                  </a:lnTo>
                  <a:lnTo>
                    <a:pt x="87439" y="376580"/>
                  </a:lnTo>
                  <a:lnTo>
                    <a:pt x="98056" y="376618"/>
                  </a:lnTo>
                  <a:lnTo>
                    <a:pt x="102412" y="373278"/>
                  </a:lnTo>
                  <a:lnTo>
                    <a:pt x="102450" y="365086"/>
                  </a:lnTo>
                  <a:close/>
                </a:path>
                <a:path w="131444" h="547369">
                  <a:moveTo>
                    <a:pt x="102489" y="343827"/>
                  </a:moveTo>
                  <a:lnTo>
                    <a:pt x="98158" y="340448"/>
                  </a:lnTo>
                  <a:lnTo>
                    <a:pt x="92862" y="340448"/>
                  </a:lnTo>
                  <a:lnTo>
                    <a:pt x="87541" y="340423"/>
                  </a:lnTo>
                  <a:lnTo>
                    <a:pt x="83197" y="343763"/>
                  </a:lnTo>
                  <a:lnTo>
                    <a:pt x="83172" y="351955"/>
                  </a:lnTo>
                  <a:lnTo>
                    <a:pt x="87490" y="355307"/>
                  </a:lnTo>
                  <a:lnTo>
                    <a:pt x="98120" y="355346"/>
                  </a:lnTo>
                  <a:lnTo>
                    <a:pt x="102463" y="352018"/>
                  </a:lnTo>
                  <a:lnTo>
                    <a:pt x="102489" y="343827"/>
                  </a:lnTo>
                  <a:close/>
                </a:path>
                <a:path w="131444" h="547369">
                  <a:moveTo>
                    <a:pt x="102565" y="322516"/>
                  </a:moveTo>
                  <a:lnTo>
                    <a:pt x="98221" y="319151"/>
                  </a:lnTo>
                  <a:lnTo>
                    <a:pt x="92925" y="319138"/>
                  </a:lnTo>
                  <a:lnTo>
                    <a:pt x="87617" y="319125"/>
                  </a:lnTo>
                  <a:lnTo>
                    <a:pt x="83248" y="322465"/>
                  </a:lnTo>
                  <a:lnTo>
                    <a:pt x="83223" y="330669"/>
                  </a:lnTo>
                  <a:lnTo>
                    <a:pt x="87541" y="334048"/>
                  </a:lnTo>
                  <a:lnTo>
                    <a:pt x="98183" y="334073"/>
                  </a:lnTo>
                  <a:lnTo>
                    <a:pt x="102539" y="330733"/>
                  </a:lnTo>
                  <a:lnTo>
                    <a:pt x="102565" y="322516"/>
                  </a:lnTo>
                  <a:close/>
                </a:path>
                <a:path w="131444" h="547369">
                  <a:moveTo>
                    <a:pt x="102616" y="301244"/>
                  </a:moveTo>
                  <a:lnTo>
                    <a:pt x="98285" y="297878"/>
                  </a:lnTo>
                  <a:lnTo>
                    <a:pt x="92976" y="297865"/>
                  </a:lnTo>
                  <a:lnTo>
                    <a:pt x="87668" y="297853"/>
                  </a:lnTo>
                  <a:lnTo>
                    <a:pt x="83299" y="301193"/>
                  </a:lnTo>
                  <a:lnTo>
                    <a:pt x="83286" y="309372"/>
                  </a:lnTo>
                  <a:lnTo>
                    <a:pt x="87617" y="312737"/>
                  </a:lnTo>
                  <a:lnTo>
                    <a:pt x="98247" y="312762"/>
                  </a:lnTo>
                  <a:lnTo>
                    <a:pt x="102590" y="309422"/>
                  </a:lnTo>
                  <a:lnTo>
                    <a:pt x="102616" y="301244"/>
                  </a:lnTo>
                  <a:close/>
                </a:path>
                <a:path w="131444" h="547369">
                  <a:moveTo>
                    <a:pt x="102692" y="279971"/>
                  </a:moveTo>
                  <a:lnTo>
                    <a:pt x="98361" y="276606"/>
                  </a:lnTo>
                  <a:lnTo>
                    <a:pt x="93052" y="276593"/>
                  </a:lnTo>
                  <a:lnTo>
                    <a:pt x="87718" y="276580"/>
                  </a:lnTo>
                  <a:lnTo>
                    <a:pt x="83362" y="279920"/>
                  </a:lnTo>
                  <a:lnTo>
                    <a:pt x="83350" y="288099"/>
                  </a:lnTo>
                  <a:lnTo>
                    <a:pt x="87680" y="291465"/>
                  </a:lnTo>
                  <a:lnTo>
                    <a:pt x="98310" y="291490"/>
                  </a:lnTo>
                  <a:lnTo>
                    <a:pt x="102666" y="288150"/>
                  </a:lnTo>
                  <a:lnTo>
                    <a:pt x="102692" y="279971"/>
                  </a:lnTo>
                  <a:close/>
                </a:path>
                <a:path w="131444" h="547369">
                  <a:moveTo>
                    <a:pt x="102743" y="258711"/>
                  </a:moveTo>
                  <a:lnTo>
                    <a:pt x="98425" y="255333"/>
                  </a:lnTo>
                  <a:lnTo>
                    <a:pt x="93103" y="255333"/>
                  </a:lnTo>
                  <a:lnTo>
                    <a:pt x="87782" y="255308"/>
                  </a:lnTo>
                  <a:lnTo>
                    <a:pt x="83426" y="258648"/>
                  </a:lnTo>
                  <a:lnTo>
                    <a:pt x="83413" y="266827"/>
                  </a:lnTo>
                  <a:lnTo>
                    <a:pt x="87744" y="270192"/>
                  </a:lnTo>
                  <a:lnTo>
                    <a:pt x="98374" y="270217"/>
                  </a:lnTo>
                  <a:lnTo>
                    <a:pt x="102730" y="266890"/>
                  </a:lnTo>
                  <a:lnTo>
                    <a:pt x="102743" y="258711"/>
                  </a:lnTo>
                  <a:close/>
                </a:path>
                <a:path w="131444" h="547369">
                  <a:moveTo>
                    <a:pt x="102806" y="237439"/>
                  </a:moveTo>
                  <a:lnTo>
                    <a:pt x="98475" y="234073"/>
                  </a:lnTo>
                  <a:lnTo>
                    <a:pt x="93179" y="234061"/>
                  </a:lnTo>
                  <a:lnTo>
                    <a:pt x="87845" y="234048"/>
                  </a:lnTo>
                  <a:lnTo>
                    <a:pt x="83502" y="237375"/>
                  </a:lnTo>
                  <a:lnTo>
                    <a:pt x="83477" y="245567"/>
                  </a:lnTo>
                  <a:lnTo>
                    <a:pt x="87807" y="248932"/>
                  </a:lnTo>
                  <a:lnTo>
                    <a:pt x="98437" y="248958"/>
                  </a:lnTo>
                  <a:lnTo>
                    <a:pt x="102793" y="245630"/>
                  </a:lnTo>
                  <a:lnTo>
                    <a:pt x="102806" y="237439"/>
                  </a:lnTo>
                  <a:close/>
                </a:path>
                <a:path w="131444" h="547369">
                  <a:moveTo>
                    <a:pt x="102870" y="216166"/>
                  </a:moveTo>
                  <a:lnTo>
                    <a:pt x="98539" y="212801"/>
                  </a:lnTo>
                  <a:lnTo>
                    <a:pt x="93218" y="212775"/>
                  </a:lnTo>
                  <a:lnTo>
                    <a:pt x="87909" y="212763"/>
                  </a:lnTo>
                  <a:lnTo>
                    <a:pt x="83553" y="216103"/>
                  </a:lnTo>
                  <a:lnTo>
                    <a:pt x="83527" y="224307"/>
                  </a:lnTo>
                  <a:lnTo>
                    <a:pt x="87871" y="227660"/>
                  </a:lnTo>
                  <a:lnTo>
                    <a:pt x="98488" y="227685"/>
                  </a:lnTo>
                  <a:lnTo>
                    <a:pt x="102844" y="224370"/>
                  </a:lnTo>
                  <a:lnTo>
                    <a:pt x="102870" y="216166"/>
                  </a:lnTo>
                  <a:close/>
                </a:path>
                <a:path w="131444" h="547369">
                  <a:moveTo>
                    <a:pt x="103047" y="152361"/>
                  </a:moveTo>
                  <a:lnTo>
                    <a:pt x="98704" y="148996"/>
                  </a:lnTo>
                  <a:lnTo>
                    <a:pt x="93395" y="148983"/>
                  </a:lnTo>
                  <a:lnTo>
                    <a:pt x="88099" y="148971"/>
                  </a:lnTo>
                  <a:lnTo>
                    <a:pt x="83731" y="152311"/>
                  </a:lnTo>
                  <a:lnTo>
                    <a:pt x="83705" y="160489"/>
                  </a:lnTo>
                  <a:lnTo>
                    <a:pt x="88049" y="163842"/>
                  </a:lnTo>
                  <a:lnTo>
                    <a:pt x="98653" y="163868"/>
                  </a:lnTo>
                  <a:lnTo>
                    <a:pt x="103022" y="160553"/>
                  </a:lnTo>
                  <a:lnTo>
                    <a:pt x="103047" y="152361"/>
                  </a:lnTo>
                  <a:close/>
                </a:path>
                <a:path w="131444" h="547369">
                  <a:moveTo>
                    <a:pt x="103289" y="67284"/>
                  </a:moveTo>
                  <a:lnTo>
                    <a:pt x="98958" y="63919"/>
                  </a:lnTo>
                  <a:lnTo>
                    <a:pt x="93649" y="63906"/>
                  </a:lnTo>
                  <a:lnTo>
                    <a:pt x="88341" y="63893"/>
                  </a:lnTo>
                  <a:lnTo>
                    <a:pt x="83985" y="67233"/>
                  </a:lnTo>
                  <a:lnTo>
                    <a:pt x="83972" y="75412"/>
                  </a:lnTo>
                  <a:lnTo>
                    <a:pt x="88290" y="78778"/>
                  </a:lnTo>
                  <a:lnTo>
                    <a:pt x="98920" y="78803"/>
                  </a:lnTo>
                  <a:lnTo>
                    <a:pt x="103276" y="75463"/>
                  </a:lnTo>
                  <a:lnTo>
                    <a:pt x="103289" y="67284"/>
                  </a:lnTo>
                  <a:close/>
                </a:path>
                <a:path w="131444" h="547369">
                  <a:moveTo>
                    <a:pt x="103466" y="3479"/>
                  </a:moveTo>
                  <a:lnTo>
                    <a:pt x="99136" y="101"/>
                  </a:lnTo>
                  <a:lnTo>
                    <a:pt x="93840" y="88"/>
                  </a:lnTo>
                  <a:lnTo>
                    <a:pt x="88506" y="76"/>
                  </a:lnTo>
                  <a:lnTo>
                    <a:pt x="84162" y="3429"/>
                  </a:lnTo>
                  <a:lnTo>
                    <a:pt x="84137" y="11620"/>
                  </a:lnTo>
                  <a:lnTo>
                    <a:pt x="88468" y="14973"/>
                  </a:lnTo>
                  <a:lnTo>
                    <a:pt x="99085" y="14998"/>
                  </a:lnTo>
                  <a:lnTo>
                    <a:pt x="103441" y="11671"/>
                  </a:lnTo>
                  <a:lnTo>
                    <a:pt x="103466" y="3479"/>
                  </a:lnTo>
                  <a:close/>
                </a:path>
                <a:path w="131444" h="547369">
                  <a:moveTo>
                    <a:pt x="130314" y="258775"/>
                  </a:moveTo>
                  <a:lnTo>
                    <a:pt x="125996" y="255409"/>
                  </a:lnTo>
                  <a:lnTo>
                    <a:pt x="120662" y="255397"/>
                  </a:lnTo>
                  <a:lnTo>
                    <a:pt x="115379" y="255397"/>
                  </a:lnTo>
                  <a:lnTo>
                    <a:pt x="111023" y="258724"/>
                  </a:lnTo>
                  <a:lnTo>
                    <a:pt x="110998" y="266903"/>
                  </a:lnTo>
                  <a:lnTo>
                    <a:pt x="115328" y="270268"/>
                  </a:lnTo>
                  <a:lnTo>
                    <a:pt x="125958" y="270294"/>
                  </a:lnTo>
                  <a:lnTo>
                    <a:pt x="130302" y="266966"/>
                  </a:lnTo>
                  <a:lnTo>
                    <a:pt x="130314" y="258775"/>
                  </a:lnTo>
                  <a:close/>
                </a:path>
                <a:path w="131444" h="547369">
                  <a:moveTo>
                    <a:pt x="130378" y="237515"/>
                  </a:moveTo>
                  <a:lnTo>
                    <a:pt x="126060" y="234149"/>
                  </a:lnTo>
                  <a:lnTo>
                    <a:pt x="120738" y="234137"/>
                  </a:lnTo>
                  <a:lnTo>
                    <a:pt x="115430" y="234124"/>
                  </a:lnTo>
                  <a:lnTo>
                    <a:pt x="111074" y="237464"/>
                  </a:lnTo>
                  <a:lnTo>
                    <a:pt x="111048" y="245643"/>
                  </a:lnTo>
                  <a:lnTo>
                    <a:pt x="115392" y="249008"/>
                  </a:lnTo>
                  <a:lnTo>
                    <a:pt x="126009" y="249034"/>
                  </a:lnTo>
                  <a:lnTo>
                    <a:pt x="130365" y="245694"/>
                  </a:lnTo>
                  <a:lnTo>
                    <a:pt x="130378" y="237515"/>
                  </a:lnTo>
                  <a:close/>
                </a:path>
                <a:path w="131444" h="547369">
                  <a:moveTo>
                    <a:pt x="130632" y="152438"/>
                  </a:moveTo>
                  <a:lnTo>
                    <a:pt x="126288" y="149072"/>
                  </a:lnTo>
                  <a:lnTo>
                    <a:pt x="120980" y="149059"/>
                  </a:lnTo>
                  <a:lnTo>
                    <a:pt x="115684" y="149047"/>
                  </a:lnTo>
                  <a:lnTo>
                    <a:pt x="111315" y="152387"/>
                  </a:lnTo>
                  <a:lnTo>
                    <a:pt x="111290" y="160578"/>
                  </a:lnTo>
                  <a:lnTo>
                    <a:pt x="115633" y="163931"/>
                  </a:lnTo>
                  <a:lnTo>
                    <a:pt x="126238" y="163957"/>
                  </a:lnTo>
                  <a:lnTo>
                    <a:pt x="130594" y="160629"/>
                  </a:lnTo>
                  <a:lnTo>
                    <a:pt x="130632" y="152438"/>
                  </a:lnTo>
                  <a:close/>
                </a:path>
                <a:path w="131444" h="547369">
                  <a:moveTo>
                    <a:pt x="130810" y="88633"/>
                  </a:moveTo>
                  <a:lnTo>
                    <a:pt x="126466" y="85267"/>
                  </a:lnTo>
                  <a:lnTo>
                    <a:pt x="121158" y="85255"/>
                  </a:lnTo>
                  <a:lnTo>
                    <a:pt x="115862" y="85242"/>
                  </a:lnTo>
                  <a:lnTo>
                    <a:pt x="111506" y="88569"/>
                  </a:lnTo>
                  <a:lnTo>
                    <a:pt x="111480" y="96761"/>
                  </a:lnTo>
                  <a:lnTo>
                    <a:pt x="115811" y="100114"/>
                  </a:lnTo>
                  <a:lnTo>
                    <a:pt x="126441" y="100139"/>
                  </a:lnTo>
                  <a:lnTo>
                    <a:pt x="130784" y="96812"/>
                  </a:lnTo>
                  <a:lnTo>
                    <a:pt x="130810" y="88633"/>
                  </a:lnTo>
                  <a:close/>
                </a:path>
                <a:path w="131444" h="547369">
                  <a:moveTo>
                    <a:pt x="130962" y="24828"/>
                  </a:moveTo>
                  <a:lnTo>
                    <a:pt x="126657" y="21463"/>
                  </a:lnTo>
                  <a:lnTo>
                    <a:pt x="121335" y="21450"/>
                  </a:lnTo>
                  <a:lnTo>
                    <a:pt x="116027" y="21450"/>
                  </a:lnTo>
                  <a:lnTo>
                    <a:pt x="111683" y="24765"/>
                  </a:lnTo>
                  <a:lnTo>
                    <a:pt x="111658" y="32956"/>
                  </a:lnTo>
                  <a:lnTo>
                    <a:pt x="115989" y="36309"/>
                  </a:lnTo>
                  <a:lnTo>
                    <a:pt x="126606" y="36347"/>
                  </a:lnTo>
                  <a:lnTo>
                    <a:pt x="130962" y="33020"/>
                  </a:lnTo>
                  <a:lnTo>
                    <a:pt x="130962" y="24828"/>
                  </a:lnTo>
                  <a:close/>
                </a:path>
                <a:path w="131444" h="547369">
                  <a:moveTo>
                    <a:pt x="131038" y="3556"/>
                  </a:moveTo>
                  <a:lnTo>
                    <a:pt x="126707" y="190"/>
                  </a:lnTo>
                  <a:lnTo>
                    <a:pt x="121399" y="165"/>
                  </a:lnTo>
                  <a:lnTo>
                    <a:pt x="116103" y="152"/>
                  </a:lnTo>
                  <a:lnTo>
                    <a:pt x="111747" y="3505"/>
                  </a:lnTo>
                  <a:lnTo>
                    <a:pt x="111721" y="11696"/>
                  </a:lnTo>
                  <a:lnTo>
                    <a:pt x="116052" y="15049"/>
                  </a:lnTo>
                  <a:lnTo>
                    <a:pt x="126657" y="15074"/>
                  </a:lnTo>
                  <a:lnTo>
                    <a:pt x="131013" y="11747"/>
                  </a:lnTo>
                  <a:lnTo>
                    <a:pt x="131038" y="3556"/>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object 132"/>
            <p:cNvSpPr/>
            <p:nvPr/>
          </p:nvSpPr>
          <p:spPr>
            <a:xfrm>
              <a:off x="1099426" y="473659"/>
              <a:ext cx="103505" cy="462280"/>
            </a:xfrm>
            <a:custGeom>
              <a:avLst/>
              <a:gdLst/>
              <a:ahLst/>
              <a:cxnLst/>
              <a:rect l="l" t="t" r="r" b="b"/>
              <a:pathLst>
                <a:path w="103505" h="462280">
                  <a:moveTo>
                    <a:pt x="19354" y="428726"/>
                  </a:moveTo>
                  <a:lnTo>
                    <a:pt x="15011" y="425361"/>
                  </a:lnTo>
                  <a:lnTo>
                    <a:pt x="9690" y="425348"/>
                  </a:lnTo>
                  <a:lnTo>
                    <a:pt x="4394" y="425335"/>
                  </a:lnTo>
                  <a:lnTo>
                    <a:pt x="25" y="428663"/>
                  </a:lnTo>
                  <a:lnTo>
                    <a:pt x="0" y="436854"/>
                  </a:lnTo>
                  <a:lnTo>
                    <a:pt x="4356" y="440207"/>
                  </a:lnTo>
                  <a:lnTo>
                    <a:pt x="14960" y="440245"/>
                  </a:lnTo>
                  <a:lnTo>
                    <a:pt x="19316" y="436905"/>
                  </a:lnTo>
                  <a:lnTo>
                    <a:pt x="19354" y="428726"/>
                  </a:lnTo>
                  <a:close/>
                </a:path>
                <a:path w="103505" h="462280">
                  <a:moveTo>
                    <a:pt x="19392" y="407454"/>
                  </a:moveTo>
                  <a:lnTo>
                    <a:pt x="15049" y="404088"/>
                  </a:lnTo>
                  <a:lnTo>
                    <a:pt x="9740" y="404063"/>
                  </a:lnTo>
                  <a:lnTo>
                    <a:pt x="4445" y="404050"/>
                  </a:lnTo>
                  <a:lnTo>
                    <a:pt x="88" y="407390"/>
                  </a:lnTo>
                  <a:lnTo>
                    <a:pt x="63" y="415594"/>
                  </a:lnTo>
                  <a:lnTo>
                    <a:pt x="4406" y="418947"/>
                  </a:lnTo>
                  <a:lnTo>
                    <a:pt x="15024" y="418973"/>
                  </a:lnTo>
                  <a:lnTo>
                    <a:pt x="19367" y="415645"/>
                  </a:lnTo>
                  <a:lnTo>
                    <a:pt x="19392" y="407454"/>
                  </a:lnTo>
                  <a:close/>
                </a:path>
                <a:path w="103505" h="462280">
                  <a:moveTo>
                    <a:pt x="19469" y="386181"/>
                  </a:moveTo>
                  <a:lnTo>
                    <a:pt x="15100" y="382816"/>
                  </a:lnTo>
                  <a:lnTo>
                    <a:pt x="9804" y="382803"/>
                  </a:lnTo>
                  <a:lnTo>
                    <a:pt x="4508" y="382778"/>
                  </a:lnTo>
                  <a:lnTo>
                    <a:pt x="152" y="386130"/>
                  </a:lnTo>
                  <a:lnTo>
                    <a:pt x="114" y="394309"/>
                  </a:lnTo>
                  <a:lnTo>
                    <a:pt x="4457" y="397675"/>
                  </a:lnTo>
                  <a:lnTo>
                    <a:pt x="15074" y="397713"/>
                  </a:lnTo>
                  <a:lnTo>
                    <a:pt x="19418" y="394360"/>
                  </a:lnTo>
                  <a:lnTo>
                    <a:pt x="19469" y="386181"/>
                  </a:lnTo>
                  <a:close/>
                </a:path>
                <a:path w="103505" h="462280">
                  <a:moveTo>
                    <a:pt x="19519" y="364921"/>
                  </a:moveTo>
                  <a:lnTo>
                    <a:pt x="15176" y="361556"/>
                  </a:lnTo>
                  <a:lnTo>
                    <a:pt x="9867" y="361543"/>
                  </a:lnTo>
                  <a:lnTo>
                    <a:pt x="4572" y="361530"/>
                  </a:lnTo>
                  <a:lnTo>
                    <a:pt x="215" y="364871"/>
                  </a:lnTo>
                  <a:lnTo>
                    <a:pt x="190" y="373049"/>
                  </a:lnTo>
                  <a:lnTo>
                    <a:pt x="4521" y="376415"/>
                  </a:lnTo>
                  <a:lnTo>
                    <a:pt x="15125" y="376440"/>
                  </a:lnTo>
                  <a:lnTo>
                    <a:pt x="19494" y="373100"/>
                  </a:lnTo>
                  <a:lnTo>
                    <a:pt x="19519" y="364921"/>
                  </a:lnTo>
                  <a:close/>
                </a:path>
                <a:path w="103505" h="462280">
                  <a:moveTo>
                    <a:pt x="19596" y="343636"/>
                  </a:moveTo>
                  <a:lnTo>
                    <a:pt x="15252" y="340283"/>
                  </a:lnTo>
                  <a:lnTo>
                    <a:pt x="9931" y="340271"/>
                  </a:lnTo>
                  <a:lnTo>
                    <a:pt x="4635" y="340258"/>
                  </a:lnTo>
                  <a:lnTo>
                    <a:pt x="266" y="343585"/>
                  </a:lnTo>
                  <a:lnTo>
                    <a:pt x="254" y="351777"/>
                  </a:lnTo>
                  <a:lnTo>
                    <a:pt x="4584" y="355142"/>
                  </a:lnTo>
                  <a:lnTo>
                    <a:pt x="15201" y="355180"/>
                  </a:lnTo>
                  <a:lnTo>
                    <a:pt x="19570" y="351840"/>
                  </a:lnTo>
                  <a:lnTo>
                    <a:pt x="19596" y="343636"/>
                  </a:lnTo>
                  <a:close/>
                </a:path>
                <a:path w="103505" h="462280">
                  <a:moveTo>
                    <a:pt x="19634" y="322376"/>
                  </a:moveTo>
                  <a:lnTo>
                    <a:pt x="15303" y="319011"/>
                  </a:lnTo>
                  <a:lnTo>
                    <a:pt x="9982" y="318998"/>
                  </a:lnTo>
                  <a:lnTo>
                    <a:pt x="4686" y="318973"/>
                  </a:lnTo>
                  <a:lnTo>
                    <a:pt x="330" y="322313"/>
                  </a:lnTo>
                  <a:lnTo>
                    <a:pt x="317" y="330504"/>
                  </a:lnTo>
                  <a:lnTo>
                    <a:pt x="4635" y="333870"/>
                  </a:lnTo>
                  <a:lnTo>
                    <a:pt x="15278" y="333895"/>
                  </a:lnTo>
                  <a:lnTo>
                    <a:pt x="19621" y="330568"/>
                  </a:lnTo>
                  <a:lnTo>
                    <a:pt x="19634" y="322376"/>
                  </a:lnTo>
                  <a:close/>
                </a:path>
                <a:path w="103505" h="462280">
                  <a:moveTo>
                    <a:pt x="19697" y="301078"/>
                  </a:moveTo>
                  <a:lnTo>
                    <a:pt x="15367" y="297713"/>
                  </a:lnTo>
                  <a:lnTo>
                    <a:pt x="10058" y="297700"/>
                  </a:lnTo>
                  <a:lnTo>
                    <a:pt x="4762" y="297688"/>
                  </a:lnTo>
                  <a:lnTo>
                    <a:pt x="393" y="301028"/>
                  </a:lnTo>
                  <a:lnTo>
                    <a:pt x="381" y="309245"/>
                  </a:lnTo>
                  <a:lnTo>
                    <a:pt x="4711" y="312610"/>
                  </a:lnTo>
                  <a:lnTo>
                    <a:pt x="15316" y="312635"/>
                  </a:lnTo>
                  <a:lnTo>
                    <a:pt x="19685" y="309295"/>
                  </a:lnTo>
                  <a:lnTo>
                    <a:pt x="19697" y="301078"/>
                  </a:lnTo>
                  <a:close/>
                </a:path>
                <a:path w="103505" h="462280">
                  <a:moveTo>
                    <a:pt x="19761" y="279806"/>
                  </a:moveTo>
                  <a:lnTo>
                    <a:pt x="15430" y="276440"/>
                  </a:lnTo>
                  <a:lnTo>
                    <a:pt x="10121" y="276428"/>
                  </a:lnTo>
                  <a:lnTo>
                    <a:pt x="4813" y="276415"/>
                  </a:lnTo>
                  <a:lnTo>
                    <a:pt x="469" y="279742"/>
                  </a:lnTo>
                  <a:lnTo>
                    <a:pt x="444" y="287934"/>
                  </a:lnTo>
                  <a:lnTo>
                    <a:pt x="4787" y="291287"/>
                  </a:lnTo>
                  <a:lnTo>
                    <a:pt x="15379" y="291325"/>
                  </a:lnTo>
                  <a:lnTo>
                    <a:pt x="19748" y="287985"/>
                  </a:lnTo>
                  <a:lnTo>
                    <a:pt x="19761" y="279806"/>
                  </a:lnTo>
                  <a:close/>
                </a:path>
                <a:path w="103505" h="462280">
                  <a:moveTo>
                    <a:pt x="19824" y="258533"/>
                  </a:moveTo>
                  <a:lnTo>
                    <a:pt x="15494" y="255168"/>
                  </a:lnTo>
                  <a:lnTo>
                    <a:pt x="10185" y="255155"/>
                  </a:lnTo>
                  <a:lnTo>
                    <a:pt x="4876" y="255130"/>
                  </a:lnTo>
                  <a:lnTo>
                    <a:pt x="520" y="258470"/>
                  </a:lnTo>
                  <a:lnTo>
                    <a:pt x="495" y="266661"/>
                  </a:lnTo>
                  <a:lnTo>
                    <a:pt x="4838" y="270027"/>
                  </a:lnTo>
                  <a:lnTo>
                    <a:pt x="15443" y="270052"/>
                  </a:lnTo>
                  <a:lnTo>
                    <a:pt x="19812" y="266712"/>
                  </a:lnTo>
                  <a:lnTo>
                    <a:pt x="19824" y="258533"/>
                  </a:lnTo>
                  <a:close/>
                </a:path>
                <a:path w="103505" h="462280">
                  <a:moveTo>
                    <a:pt x="19875" y="237261"/>
                  </a:moveTo>
                  <a:lnTo>
                    <a:pt x="15557" y="233895"/>
                  </a:lnTo>
                  <a:lnTo>
                    <a:pt x="10248" y="233883"/>
                  </a:lnTo>
                  <a:lnTo>
                    <a:pt x="4940" y="233870"/>
                  </a:lnTo>
                  <a:lnTo>
                    <a:pt x="596" y="237210"/>
                  </a:lnTo>
                  <a:lnTo>
                    <a:pt x="546" y="245389"/>
                  </a:lnTo>
                  <a:lnTo>
                    <a:pt x="4902" y="248742"/>
                  </a:lnTo>
                  <a:lnTo>
                    <a:pt x="15506" y="248780"/>
                  </a:lnTo>
                  <a:lnTo>
                    <a:pt x="19850" y="245440"/>
                  </a:lnTo>
                  <a:lnTo>
                    <a:pt x="19875" y="237261"/>
                  </a:lnTo>
                  <a:close/>
                </a:path>
                <a:path w="103505" h="462280">
                  <a:moveTo>
                    <a:pt x="19939" y="216001"/>
                  </a:moveTo>
                  <a:lnTo>
                    <a:pt x="15608" y="212636"/>
                  </a:lnTo>
                  <a:lnTo>
                    <a:pt x="10299" y="212623"/>
                  </a:lnTo>
                  <a:lnTo>
                    <a:pt x="4978" y="212598"/>
                  </a:lnTo>
                  <a:lnTo>
                    <a:pt x="635" y="215950"/>
                  </a:lnTo>
                  <a:lnTo>
                    <a:pt x="609" y="224129"/>
                  </a:lnTo>
                  <a:lnTo>
                    <a:pt x="4953" y="227495"/>
                  </a:lnTo>
                  <a:lnTo>
                    <a:pt x="15557" y="227520"/>
                  </a:lnTo>
                  <a:lnTo>
                    <a:pt x="19913" y="224180"/>
                  </a:lnTo>
                  <a:lnTo>
                    <a:pt x="19939" y="216001"/>
                  </a:lnTo>
                  <a:close/>
                </a:path>
                <a:path w="103505" h="462280">
                  <a:moveTo>
                    <a:pt x="20015" y="194729"/>
                  </a:moveTo>
                  <a:lnTo>
                    <a:pt x="15659" y="191350"/>
                  </a:lnTo>
                  <a:lnTo>
                    <a:pt x="10350" y="191338"/>
                  </a:lnTo>
                  <a:lnTo>
                    <a:pt x="5054" y="191325"/>
                  </a:lnTo>
                  <a:lnTo>
                    <a:pt x="711" y="194665"/>
                  </a:lnTo>
                  <a:lnTo>
                    <a:pt x="685" y="202869"/>
                  </a:lnTo>
                  <a:lnTo>
                    <a:pt x="5003" y="206222"/>
                  </a:lnTo>
                  <a:lnTo>
                    <a:pt x="15621" y="206248"/>
                  </a:lnTo>
                  <a:lnTo>
                    <a:pt x="19964" y="202920"/>
                  </a:lnTo>
                  <a:lnTo>
                    <a:pt x="20015" y="194729"/>
                  </a:lnTo>
                  <a:close/>
                </a:path>
                <a:path w="103505" h="462280">
                  <a:moveTo>
                    <a:pt x="20066" y="173469"/>
                  </a:moveTo>
                  <a:lnTo>
                    <a:pt x="15735" y="170091"/>
                  </a:lnTo>
                  <a:lnTo>
                    <a:pt x="10426" y="170078"/>
                  </a:lnTo>
                  <a:lnTo>
                    <a:pt x="5130" y="170065"/>
                  </a:lnTo>
                  <a:lnTo>
                    <a:pt x="762" y="173405"/>
                  </a:lnTo>
                  <a:lnTo>
                    <a:pt x="736" y="181584"/>
                  </a:lnTo>
                  <a:lnTo>
                    <a:pt x="5054" y="184950"/>
                  </a:lnTo>
                  <a:lnTo>
                    <a:pt x="15684" y="184988"/>
                  </a:lnTo>
                  <a:lnTo>
                    <a:pt x="20040" y="181648"/>
                  </a:lnTo>
                  <a:lnTo>
                    <a:pt x="20066" y="173469"/>
                  </a:lnTo>
                  <a:close/>
                </a:path>
                <a:path w="103505" h="462280">
                  <a:moveTo>
                    <a:pt x="20129" y="152171"/>
                  </a:moveTo>
                  <a:lnTo>
                    <a:pt x="15798" y="148818"/>
                  </a:lnTo>
                  <a:lnTo>
                    <a:pt x="10464" y="148805"/>
                  </a:lnTo>
                  <a:lnTo>
                    <a:pt x="5181" y="148793"/>
                  </a:lnTo>
                  <a:lnTo>
                    <a:pt x="825" y="152120"/>
                  </a:lnTo>
                  <a:lnTo>
                    <a:pt x="800" y="160312"/>
                  </a:lnTo>
                  <a:lnTo>
                    <a:pt x="5130" y="163664"/>
                  </a:lnTo>
                  <a:lnTo>
                    <a:pt x="15760" y="163703"/>
                  </a:lnTo>
                  <a:lnTo>
                    <a:pt x="20104" y="160362"/>
                  </a:lnTo>
                  <a:lnTo>
                    <a:pt x="20129" y="152171"/>
                  </a:lnTo>
                  <a:close/>
                </a:path>
                <a:path w="103505" h="462280">
                  <a:moveTo>
                    <a:pt x="20193" y="130911"/>
                  </a:moveTo>
                  <a:lnTo>
                    <a:pt x="15862" y="127546"/>
                  </a:lnTo>
                  <a:lnTo>
                    <a:pt x="10541" y="127533"/>
                  </a:lnTo>
                  <a:lnTo>
                    <a:pt x="5232" y="127520"/>
                  </a:lnTo>
                  <a:lnTo>
                    <a:pt x="876" y="130860"/>
                  </a:lnTo>
                  <a:lnTo>
                    <a:pt x="850" y="139052"/>
                  </a:lnTo>
                  <a:lnTo>
                    <a:pt x="5181" y="142405"/>
                  </a:lnTo>
                  <a:lnTo>
                    <a:pt x="15811" y="142430"/>
                  </a:lnTo>
                  <a:lnTo>
                    <a:pt x="20167" y="139103"/>
                  </a:lnTo>
                  <a:lnTo>
                    <a:pt x="20193" y="130911"/>
                  </a:lnTo>
                  <a:close/>
                </a:path>
                <a:path w="103505" h="462280">
                  <a:moveTo>
                    <a:pt x="20243" y="109651"/>
                  </a:moveTo>
                  <a:lnTo>
                    <a:pt x="15925" y="106286"/>
                  </a:lnTo>
                  <a:lnTo>
                    <a:pt x="10591" y="106273"/>
                  </a:lnTo>
                  <a:lnTo>
                    <a:pt x="5295" y="106260"/>
                  </a:lnTo>
                  <a:lnTo>
                    <a:pt x="952" y="109588"/>
                  </a:lnTo>
                  <a:lnTo>
                    <a:pt x="927" y="117779"/>
                  </a:lnTo>
                  <a:lnTo>
                    <a:pt x="5257" y="121145"/>
                  </a:lnTo>
                  <a:lnTo>
                    <a:pt x="15875" y="121183"/>
                  </a:lnTo>
                  <a:lnTo>
                    <a:pt x="20231" y="117843"/>
                  </a:lnTo>
                  <a:lnTo>
                    <a:pt x="20243" y="109651"/>
                  </a:lnTo>
                  <a:close/>
                </a:path>
                <a:path w="103505" h="462280">
                  <a:moveTo>
                    <a:pt x="20320" y="88379"/>
                  </a:moveTo>
                  <a:lnTo>
                    <a:pt x="15989" y="85013"/>
                  </a:lnTo>
                  <a:lnTo>
                    <a:pt x="10668" y="85001"/>
                  </a:lnTo>
                  <a:lnTo>
                    <a:pt x="5359" y="84988"/>
                  </a:lnTo>
                  <a:lnTo>
                    <a:pt x="1003" y="88315"/>
                  </a:lnTo>
                  <a:lnTo>
                    <a:pt x="977" y="96520"/>
                  </a:lnTo>
                  <a:lnTo>
                    <a:pt x="5321" y="99872"/>
                  </a:lnTo>
                  <a:lnTo>
                    <a:pt x="15951" y="99898"/>
                  </a:lnTo>
                  <a:lnTo>
                    <a:pt x="20294" y="96570"/>
                  </a:lnTo>
                  <a:lnTo>
                    <a:pt x="20320" y="88379"/>
                  </a:lnTo>
                  <a:close/>
                </a:path>
                <a:path w="103505" h="462280">
                  <a:moveTo>
                    <a:pt x="20485" y="24574"/>
                  </a:moveTo>
                  <a:lnTo>
                    <a:pt x="16167" y="21209"/>
                  </a:lnTo>
                  <a:lnTo>
                    <a:pt x="10833" y="21196"/>
                  </a:lnTo>
                  <a:lnTo>
                    <a:pt x="5537" y="21183"/>
                  </a:lnTo>
                  <a:lnTo>
                    <a:pt x="1181" y="24511"/>
                  </a:lnTo>
                  <a:lnTo>
                    <a:pt x="1143" y="32702"/>
                  </a:lnTo>
                  <a:lnTo>
                    <a:pt x="5499" y="36068"/>
                  </a:lnTo>
                  <a:lnTo>
                    <a:pt x="16116" y="36093"/>
                  </a:lnTo>
                  <a:lnTo>
                    <a:pt x="20459" y="32753"/>
                  </a:lnTo>
                  <a:lnTo>
                    <a:pt x="20485" y="24574"/>
                  </a:lnTo>
                  <a:close/>
                </a:path>
                <a:path w="103505" h="462280">
                  <a:moveTo>
                    <a:pt x="47053" y="386270"/>
                  </a:moveTo>
                  <a:lnTo>
                    <a:pt x="42684" y="382905"/>
                  </a:lnTo>
                  <a:lnTo>
                    <a:pt x="37388" y="382892"/>
                  </a:lnTo>
                  <a:lnTo>
                    <a:pt x="32092" y="382879"/>
                  </a:lnTo>
                  <a:lnTo>
                    <a:pt x="27724" y="386219"/>
                  </a:lnTo>
                  <a:lnTo>
                    <a:pt x="27698" y="394398"/>
                  </a:lnTo>
                  <a:lnTo>
                    <a:pt x="32042" y="397764"/>
                  </a:lnTo>
                  <a:lnTo>
                    <a:pt x="42659" y="397789"/>
                  </a:lnTo>
                  <a:lnTo>
                    <a:pt x="47028" y="394449"/>
                  </a:lnTo>
                  <a:lnTo>
                    <a:pt x="47053" y="386270"/>
                  </a:lnTo>
                  <a:close/>
                </a:path>
                <a:path w="103505" h="462280">
                  <a:moveTo>
                    <a:pt x="47104" y="365010"/>
                  </a:moveTo>
                  <a:lnTo>
                    <a:pt x="42760" y="361632"/>
                  </a:lnTo>
                  <a:lnTo>
                    <a:pt x="37452" y="361619"/>
                  </a:lnTo>
                  <a:lnTo>
                    <a:pt x="32156" y="361607"/>
                  </a:lnTo>
                  <a:lnTo>
                    <a:pt x="27787" y="364947"/>
                  </a:lnTo>
                  <a:lnTo>
                    <a:pt x="27762" y="373126"/>
                  </a:lnTo>
                  <a:lnTo>
                    <a:pt x="32105" y="376491"/>
                  </a:lnTo>
                  <a:lnTo>
                    <a:pt x="42710" y="376516"/>
                  </a:lnTo>
                  <a:lnTo>
                    <a:pt x="47078" y="373176"/>
                  </a:lnTo>
                  <a:lnTo>
                    <a:pt x="47104" y="365010"/>
                  </a:lnTo>
                  <a:close/>
                </a:path>
                <a:path w="103505" h="462280">
                  <a:moveTo>
                    <a:pt x="47155" y="343712"/>
                  </a:moveTo>
                  <a:lnTo>
                    <a:pt x="42837" y="340347"/>
                  </a:lnTo>
                  <a:lnTo>
                    <a:pt x="37503" y="340334"/>
                  </a:lnTo>
                  <a:lnTo>
                    <a:pt x="32207" y="340321"/>
                  </a:lnTo>
                  <a:lnTo>
                    <a:pt x="27851" y="343662"/>
                  </a:lnTo>
                  <a:lnTo>
                    <a:pt x="27825" y="351853"/>
                  </a:lnTo>
                  <a:lnTo>
                    <a:pt x="32156" y="355231"/>
                  </a:lnTo>
                  <a:lnTo>
                    <a:pt x="42786" y="355257"/>
                  </a:lnTo>
                  <a:lnTo>
                    <a:pt x="47155" y="351917"/>
                  </a:lnTo>
                  <a:lnTo>
                    <a:pt x="47155" y="343712"/>
                  </a:lnTo>
                  <a:close/>
                </a:path>
                <a:path w="103505" h="462280">
                  <a:moveTo>
                    <a:pt x="47231" y="322453"/>
                  </a:moveTo>
                  <a:lnTo>
                    <a:pt x="42875" y="319087"/>
                  </a:lnTo>
                  <a:lnTo>
                    <a:pt x="37579" y="319074"/>
                  </a:lnTo>
                  <a:lnTo>
                    <a:pt x="32258" y="319062"/>
                  </a:lnTo>
                  <a:lnTo>
                    <a:pt x="27901" y="322402"/>
                  </a:lnTo>
                  <a:lnTo>
                    <a:pt x="27889" y="330593"/>
                  </a:lnTo>
                  <a:lnTo>
                    <a:pt x="32232" y="333933"/>
                  </a:lnTo>
                  <a:lnTo>
                    <a:pt x="42837" y="333971"/>
                  </a:lnTo>
                  <a:lnTo>
                    <a:pt x="47205" y="330644"/>
                  </a:lnTo>
                  <a:lnTo>
                    <a:pt x="47231" y="322453"/>
                  </a:lnTo>
                  <a:close/>
                </a:path>
                <a:path w="103505" h="462280">
                  <a:moveTo>
                    <a:pt x="47282" y="301155"/>
                  </a:moveTo>
                  <a:lnTo>
                    <a:pt x="42938" y="297789"/>
                  </a:lnTo>
                  <a:lnTo>
                    <a:pt x="37642" y="297776"/>
                  </a:lnTo>
                  <a:lnTo>
                    <a:pt x="32334" y="297764"/>
                  </a:lnTo>
                  <a:lnTo>
                    <a:pt x="27978" y="301104"/>
                  </a:lnTo>
                  <a:lnTo>
                    <a:pt x="27965" y="309321"/>
                  </a:lnTo>
                  <a:lnTo>
                    <a:pt x="32283" y="312686"/>
                  </a:lnTo>
                  <a:lnTo>
                    <a:pt x="42900" y="312712"/>
                  </a:lnTo>
                  <a:lnTo>
                    <a:pt x="47282" y="309372"/>
                  </a:lnTo>
                  <a:lnTo>
                    <a:pt x="47282" y="301155"/>
                  </a:lnTo>
                  <a:close/>
                </a:path>
                <a:path w="103505" h="462280">
                  <a:moveTo>
                    <a:pt x="47345" y="279882"/>
                  </a:moveTo>
                  <a:lnTo>
                    <a:pt x="43002" y="276517"/>
                  </a:lnTo>
                  <a:lnTo>
                    <a:pt x="37706" y="276504"/>
                  </a:lnTo>
                  <a:lnTo>
                    <a:pt x="32385" y="276491"/>
                  </a:lnTo>
                  <a:lnTo>
                    <a:pt x="28041" y="279819"/>
                  </a:lnTo>
                  <a:lnTo>
                    <a:pt x="28016" y="288010"/>
                  </a:lnTo>
                  <a:lnTo>
                    <a:pt x="32359" y="291376"/>
                  </a:lnTo>
                  <a:lnTo>
                    <a:pt x="42964" y="291401"/>
                  </a:lnTo>
                  <a:lnTo>
                    <a:pt x="47332" y="288074"/>
                  </a:lnTo>
                  <a:lnTo>
                    <a:pt x="47345" y="279882"/>
                  </a:lnTo>
                  <a:close/>
                </a:path>
                <a:path w="103505" h="462280">
                  <a:moveTo>
                    <a:pt x="47421" y="258622"/>
                  </a:moveTo>
                  <a:lnTo>
                    <a:pt x="43065" y="255257"/>
                  </a:lnTo>
                  <a:lnTo>
                    <a:pt x="37769" y="255244"/>
                  </a:lnTo>
                  <a:lnTo>
                    <a:pt x="32461" y="255231"/>
                  </a:lnTo>
                  <a:lnTo>
                    <a:pt x="28105" y="258559"/>
                  </a:lnTo>
                  <a:lnTo>
                    <a:pt x="28079" y="266738"/>
                  </a:lnTo>
                  <a:lnTo>
                    <a:pt x="32410" y="270116"/>
                  </a:lnTo>
                  <a:lnTo>
                    <a:pt x="43027" y="270141"/>
                  </a:lnTo>
                  <a:lnTo>
                    <a:pt x="47396" y="266801"/>
                  </a:lnTo>
                  <a:lnTo>
                    <a:pt x="47421" y="258622"/>
                  </a:lnTo>
                  <a:close/>
                </a:path>
                <a:path w="103505" h="462280">
                  <a:moveTo>
                    <a:pt x="47459" y="237337"/>
                  </a:moveTo>
                  <a:lnTo>
                    <a:pt x="43129" y="233972"/>
                  </a:lnTo>
                  <a:lnTo>
                    <a:pt x="37820" y="233959"/>
                  </a:lnTo>
                  <a:lnTo>
                    <a:pt x="32512" y="233959"/>
                  </a:lnTo>
                  <a:lnTo>
                    <a:pt x="28155" y="237286"/>
                  </a:lnTo>
                  <a:lnTo>
                    <a:pt x="28130" y="245478"/>
                  </a:lnTo>
                  <a:lnTo>
                    <a:pt x="32461" y="248831"/>
                  </a:lnTo>
                  <a:lnTo>
                    <a:pt x="43065" y="248869"/>
                  </a:lnTo>
                  <a:lnTo>
                    <a:pt x="47434" y="245529"/>
                  </a:lnTo>
                  <a:lnTo>
                    <a:pt x="47459" y="237337"/>
                  </a:lnTo>
                  <a:close/>
                </a:path>
                <a:path w="103505" h="462280">
                  <a:moveTo>
                    <a:pt x="47536" y="216077"/>
                  </a:moveTo>
                  <a:lnTo>
                    <a:pt x="43180" y="212712"/>
                  </a:lnTo>
                  <a:lnTo>
                    <a:pt x="37871" y="212699"/>
                  </a:lnTo>
                  <a:lnTo>
                    <a:pt x="32562" y="212686"/>
                  </a:lnTo>
                  <a:lnTo>
                    <a:pt x="28219" y="216027"/>
                  </a:lnTo>
                  <a:lnTo>
                    <a:pt x="28194" y="224205"/>
                  </a:lnTo>
                  <a:lnTo>
                    <a:pt x="32537" y="227571"/>
                  </a:lnTo>
                  <a:lnTo>
                    <a:pt x="43141" y="227596"/>
                  </a:lnTo>
                  <a:lnTo>
                    <a:pt x="47510" y="224269"/>
                  </a:lnTo>
                  <a:lnTo>
                    <a:pt x="47536" y="216077"/>
                  </a:lnTo>
                  <a:close/>
                </a:path>
                <a:path w="103505" h="462280">
                  <a:moveTo>
                    <a:pt x="47586" y="194805"/>
                  </a:moveTo>
                  <a:lnTo>
                    <a:pt x="43243" y="191427"/>
                  </a:lnTo>
                  <a:lnTo>
                    <a:pt x="37947" y="191414"/>
                  </a:lnTo>
                  <a:lnTo>
                    <a:pt x="32639" y="191401"/>
                  </a:lnTo>
                  <a:lnTo>
                    <a:pt x="28270" y="194741"/>
                  </a:lnTo>
                  <a:lnTo>
                    <a:pt x="28244" y="202933"/>
                  </a:lnTo>
                  <a:lnTo>
                    <a:pt x="32588" y="206286"/>
                  </a:lnTo>
                  <a:lnTo>
                    <a:pt x="43192" y="206324"/>
                  </a:lnTo>
                  <a:lnTo>
                    <a:pt x="47561" y="202996"/>
                  </a:lnTo>
                  <a:lnTo>
                    <a:pt x="47586" y="194805"/>
                  </a:lnTo>
                  <a:close/>
                </a:path>
                <a:path w="103505" h="462280">
                  <a:moveTo>
                    <a:pt x="47650" y="173532"/>
                  </a:moveTo>
                  <a:lnTo>
                    <a:pt x="43307" y="170167"/>
                  </a:lnTo>
                  <a:lnTo>
                    <a:pt x="37998" y="170154"/>
                  </a:lnTo>
                  <a:lnTo>
                    <a:pt x="32689" y="170129"/>
                  </a:lnTo>
                  <a:lnTo>
                    <a:pt x="28346" y="173482"/>
                  </a:lnTo>
                  <a:lnTo>
                    <a:pt x="28321" y="181660"/>
                  </a:lnTo>
                  <a:lnTo>
                    <a:pt x="32639" y="185026"/>
                  </a:lnTo>
                  <a:lnTo>
                    <a:pt x="43268" y="185051"/>
                  </a:lnTo>
                  <a:lnTo>
                    <a:pt x="47612" y="181711"/>
                  </a:lnTo>
                  <a:lnTo>
                    <a:pt x="47650" y="173532"/>
                  </a:lnTo>
                  <a:close/>
                </a:path>
                <a:path w="103505" h="462280">
                  <a:moveTo>
                    <a:pt x="47713" y="152260"/>
                  </a:moveTo>
                  <a:lnTo>
                    <a:pt x="43370" y="148907"/>
                  </a:lnTo>
                  <a:lnTo>
                    <a:pt x="38074" y="148894"/>
                  </a:lnTo>
                  <a:lnTo>
                    <a:pt x="32766" y="148882"/>
                  </a:lnTo>
                  <a:lnTo>
                    <a:pt x="28397" y="152209"/>
                  </a:lnTo>
                  <a:lnTo>
                    <a:pt x="28371" y="160388"/>
                  </a:lnTo>
                  <a:lnTo>
                    <a:pt x="32715" y="163753"/>
                  </a:lnTo>
                  <a:lnTo>
                    <a:pt x="43332" y="163779"/>
                  </a:lnTo>
                  <a:lnTo>
                    <a:pt x="47688" y="160451"/>
                  </a:lnTo>
                  <a:lnTo>
                    <a:pt x="47713" y="152260"/>
                  </a:lnTo>
                  <a:close/>
                </a:path>
                <a:path w="103505" h="462280">
                  <a:moveTo>
                    <a:pt x="47764" y="131000"/>
                  </a:moveTo>
                  <a:lnTo>
                    <a:pt x="43434" y="127622"/>
                  </a:lnTo>
                  <a:lnTo>
                    <a:pt x="38125" y="127609"/>
                  </a:lnTo>
                  <a:lnTo>
                    <a:pt x="32816" y="127596"/>
                  </a:lnTo>
                  <a:lnTo>
                    <a:pt x="28448" y="130937"/>
                  </a:lnTo>
                  <a:lnTo>
                    <a:pt x="28448" y="139128"/>
                  </a:lnTo>
                  <a:lnTo>
                    <a:pt x="32766" y="142481"/>
                  </a:lnTo>
                  <a:lnTo>
                    <a:pt x="43395" y="142506"/>
                  </a:lnTo>
                  <a:lnTo>
                    <a:pt x="47752" y="139179"/>
                  </a:lnTo>
                  <a:lnTo>
                    <a:pt x="47764" y="131000"/>
                  </a:lnTo>
                  <a:close/>
                </a:path>
                <a:path w="103505" h="462280">
                  <a:moveTo>
                    <a:pt x="47828" y="109728"/>
                  </a:moveTo>
                  <a:lnTo>
                    <a:pt x="43510" y="106362"/>
                  </a:lnTo>
                  <a:lnTo>
                    <a:pt x="38176" y="106349"/>
                  </a:lnTo>
                  <a:lnTo>
                    <a:pt x="32867" y="106337"/>
                  </a:lnTo>
                  <a:lnTo>
                    <a:pt x="28524" y="109677"/>
                  </a:lnTo>
                  <a:lnTo>
                    <a:pt x="28498" y="117856"/>
                  </a:lnTo>
                  <a:lnTo>
                    <a:pt x="32842" y="121234"/>
                  </a:lnTo>
                  <a:lnTo>
                    <a:pt x="43459" y="121259"/>
                  </a:lnTo>
                  <a:lnTo>
                    <a:pt x="47815" y="117919"/>
                  </a:lnTo>
                  <a:lnTo>
                    <a:pt x="47828" y="109728"/>
                  </a:lnTo>
                  <a:close/>
                </a:path>
                <a:path w="103505" h="462280">
                  <a:moveTo>
                    <a:pt x="47891" y="88468"/>
                  </a:moveTo>
                  <a:lnTo>
                    <a:pt x="43561" y="85102"/>
                  </a:lnTo>
                  <a:lnTo>
                    <a:pt x="38252" y="85090"/>
                  </a:lnTo>
                  <a:lnTo>
                    <a:pt x="32931" y="85077"/>
                  </a:lnTo>
                  <a:lnTo>
                    <a:pt x="28575" y="88404"/>
                  </a:lnTo>
                  <a:lnTo>
                    <a:pt x="28575" y="96596"/>
                  </a:lnTo>
                  <a:lnTo>
                    <a:pt x="32893" y="99961"/>
                  </a:lnTo>
                  <a:lnTo>
                    <a:pt x="43522" y="99987"/>
                  </a:lnTo>
                  <a:lnTo>
                    <a:pt x="47879" y="96659"/>
                  </a:lnTo>
                  <a:lnTo>
                    <a:pt x="47891" y="88468"/>
                  </a:lnTo>
                  <a:close/>
                </a:path>
                <a:path w="103505" h="462280">
                  <a:moveTo>
                    <a:pt x="47955" y="67183"/>
                  </a:moveTo>
                  <a:lnTo>
                    <a:pt x="43611" y="63830"/>
                  </a:lnTo>
                  <a:lnTo>
                    <a:pt x="38290" y="63817"/>
                  </a:lnTo>
                  <a:lnTo>
                    <a:pt x="32994" y="63804"/>
                  </a:lnTo>
                  <a:lnTo>
                    <a:pt x="28625" y="67132"/>
                  </a:lnTo>
                  <a:lnTo>
                    <a:pt x="28613" y="75323"/>
                  </a:lnTo>
                  <a:lnTo>
                    <a:pt x="32943" y="78676"/>
                  </a:lnTo>
                  <a:lnTo>
                    <a:pt x="43561" y="78701"/>
                  </a:lnTo>
                  <a:lnTo>
                    <a:pt x="47929" y="75374"/>
                  </a:lnTo>
                  <a:lnTo>
                    <a:pt x="47955" y="67183"/>
                  </a:lnTo>
                  <a:close/>
                </a:path>
                <a:path w="103505" h="462280">
                  <a:moveTo>
                    <a:pt x="48145" y="3390"/>
                  </a:moveTo>
                  <a:lnTo>
                    <a:pt x="43776" y="25"/>
                  </a:lnTo>
                  <a:lnTo>
                    <a:pt x="38481" y="12"/>
                  </a:lnTo>
                  <a:lnTo>
                    <a:pt x="33185" y="0"/>
                  </a:lnTo>
                  <a:lnTo>
                    <a:pt x="28829" y="3340"/>
                  </a:lnTo>
                  <a:lnTo>
                    <a:pt x="28790" y="11518"/>
                  </a:lnTo>
                  <a:lnTo>
                    <a:pt x="33134" y="14884"/>
                  </a:lnTo>
                  <a:lnTo>
                    <a:pt x="43726" y="14909"/>
                  </a:lnTo>
                  <a:lnTo>
                    <a:pt x="48120" y="11569"/>
                  </a:lnTo>
                  <a:lnTo>
                    <a:pt x="48145" y="3390"/>
                  </a:lnTo>
                  <a:close/>
                </a:path>
                <a:path w="103505" h="462280">
                  <a:moveTo>
                    <a:pt x="74422" y="450151"/>
                  </a:moveTo>
                  <a:lnTo>
                    <a:pt x="70104" y="446773"/>
                  </a:lnTo>
                  <a:lnTo>
                    <a:pt x="64782" y="446760"/>
                  </a:lnTo>
                  <a:lnTo>
                    <a:pt x="59474" y="446747"/>
                  </a:lnTo>
                  <a:lnTo>
                    <a:pt x="55105" y="450088"/>
                  </a:lnTo>
                  <a:lnTo>
                    <a:pt x="55079" y="458279"/>
                  </a:lnTo>
                  <a:lnTo>
                    <a:pt x="59423" y="461632"/>
                  </a:lnTo>
                  <a:lnTo>
                    <a:pt x="70053" y="461657"/>
                  </a:lnTo>
                  <a:lnTo>
                    <a:pt x="74409" y="458330"/>
                  </a:lnTo>
                  <a:lnTo>
                    <a:pt x="74422" y="450151"/>
                  </a:lnTo>
                  <a:close/>
                </a:path>
                <a:path w="103505" h="462280">
                  <a:moveTo>
                    <a:pt x="74485" y="428891"/>
                  </a:moveTo>
                  <a:lnTo>
                    <a:pt x="70154" y="425526"/>
                  </a:lnTo>
                  <a:lnTo>
                    <a:pt x="64858" y="425513"/>
                  </a:lnTo>
                  <a:lnTo>
                    <a:pt x="59524" y="425500"/>
                  </a:lnTo>
                  <a:lnTo>
                    <a:pt x="55181" y="428828"/>
                  </a:lnTo>
                  <a:lnTo>
                    <a:pt x="55156" y="437019"/>
                  </a:lnTo>
                  <a:lnTo>
                    <a:pt x="59486" y="440372"/>
                  </a:lnTo>
                  <a:lnTo>
                    <a:pt x="70116" y="440410"/>
                  </a:lnTo>
                  <a:lnTo>
                    <a:pt x="74460" y="437070"/>
                  </a:lnTo>
                  <a:lnTo>
                    <a:pt x="74485" y="428891"/>
                  </a:lnTo>
                  <a:close/>
                </a:path>
                <a:path w="103505" h="462280">
                  <a:moveTo>
                    <a:pt x="74549" y="407606"/>
                  </a:moveTo>
                  <a:lnTo>
                    <a:pt x="70231" y="404241"/>
                  </a:lnTo>
                  <a:lnTo>
                    <a:pt x="64909" y="404228"/>
                  </a:lnTo>
                  <a:lnTo>
                    <a:pt x="59601" y="404215"/>
                  </a:lnTo>
                  <a:lnTo>
                    <a:pt x="55245" y="407555"/>
                  </a:lnTo>
                  <a:lnTo>
                    <a:pt x="55206" y="415747"/>
                  </a:lnTo>
                  <a:lnTo>
                    <a:pt x="59550" y="419100"/>
                  </a:lnTo>
                  <a:lnTo>
                    <a:pt x="70180" y="419125"/>
                  </a:lnTo>
                  <a:lnTo>
                    <a:pt x="74523" y="415798"/>
                  </a:lnTo>
                  <a:lnTo>
                    <a:pt x="74549" y="407606"/>
                  </a:lnTo>
                  <a:close/>
                </a:path>
                <a:path w="103505" h="462280">
                  <a:moveTo>
                    <a:pt x="74612" y="386346"/>
                  </a:moveTo>
                  <a:lnTo>
                    <a:pt x="70281" y="382981"/>
                  </a:lnTo>
                  <a:lnTo>
                    <a:pt x="64985" y="382968"/>
                  </a:lnTo>
                  <a:lnTo>
                    <a:pt x="59664" y="382955"/>
                  </a:lnTo>
                  <a:lnTo>
                    <a:pt x="55308" y="386295"/>
                  </a:lnTo>
                  <a:lnTo>
                    <a:pt x="55283" y="394474"/>
                  </a:lnTo>
                  <a:lnTo>
                    <a:pt x="59626" y="397840"/>
                  </a:lnTo>
                  <a:lnTo>
                    <a:pt x="70231" y="397865"/>
                  </a:lnTo>
                  <a:lnTo>
                    <a:pt x="74587" y="394538"/>
                  </a:lnTo>
                  <a:lnTo>
                    <a:pt x="74612" y="386346"/>
                  </a:lnTo>
                  <a:close/>
                </a:path>
                <a:path w="103505" h="462280">
                  <a:moveTo>
                    <a:pt x="74688" y="365074"/>
                  </a:moveTo>
                  <a:lnTo>
                    <a:pt x="70345" y="361708"/>
                  </a:lnTo>
                  <a:lnTo>
                    <a:pt x="65036" y="361696"/>
                  </a:lnTo>
                  <a:lnTo>
                    <a:pt x="59728" y="361683"/>
                  </a:lnTo>
                  <a:lnTo>
                    <a:pt x="55372" y="365023"/>
                  </a:lnTo>
                  <a:lnTo>
                    <a:pt x="55346" y="373202"/>
                  </a:lnTo>
                  <a:lnTo>
                    <a:pt x="59677" y="376567"/>
                  </a:lnTo>
                  <a:lnTo>
                    <a:pt x="70294" y="376605"/>
                  </a:lnTo>
                  <a:lnTo>
                    <a:pt x="74650" y="373265"/>
                  </a:lnTo>
                  <a:lnTo>
                    <a:pt x="74688" y="365074"/>
                  </a:lnTo>
                  <a:close/>
                </a:path>
                <a:path w="103505" h="462280">
                  <a:moveTo>
                    <a:pt x="74739" y="343801"/>
                  </a:moveTo>
                  <a:lnTo>
                    <a:pt x="70396" y="340436"/>
                  </a:lnTo>
                  <a:lnTo>
                    <a:pt x="65087" y="340423"/>
                  </a:lnTo>
                  <a:lnTo>
                    <a:pt x="59778" y="340398"/>
                  </a:lnTo>
                  <a:lnTo>
                    <a:pt x="55435" y="343738"/>
                  </a:lnTo>
                  <a:lnTo>
                    <a:pt x="55397" y="351942"/>
                  </a:lnTo>
                  <a:lnTo>
                    <a:pt x="59728" y="355307"/>
                  </a:lnTo>
                  <a:lnTo>
                    <a:pt x="70345" y="355333"/>
                  </a:lnTo>
                  <a:lnTo>
                    <a:pt x="74714" y="351993"/>
                  </a:lnTo>
                  <a:lnTo>
                    <a:pt x="74739" y="343801"/>
                  </a:lnTo>
                  <a:close/>
                </a:path>
                <a:path w="103505" h="462280">
                  <a:moveTo>
                    <a:pt x="74815" y="322541"/>
                  </a:moveTo>
                  <a:lnTo>
                    <a:pt x="70472" y="319176"/>
                  </a:lnTo>
                  <a:lnTo>
                    <a:pt x="65163" y="319163"/>
                  </a:lnTo>
                  <a:lnTo>
                    <a:pt x="59855" y="319151"/>
                  </a:lnTo>
                  <a:lnTo>
                    <a:pt x="55486" y="322491"/>
                  </a:lnTo>
                  <a:lnTo>
                    <a:pt x="55473" y="330682"/>
                  </a:lnTo>
                  <a:lnTo>
                    <a:pt x="59804" y="334022"/>
                  </a:lnTo>
                  <a:lnTo>
                    <a:pt x="70421" y="334060"/>
                  </a:lnTo>
                  <a:lnTo>
                    <a:pt x="74764" y="330733"/>
                  </a:lnTo>
                  <a:lnTo>
                    <a:pt x="74815" y="322541"/>
                  </a:lnTo>
                  <a:close/>
                </a:path>
                <a:path w="103505" h="462280">
                  <a:moveTo>
                    <a:pt x="74866" y="301244"/>
                  </a:moveTo>
                  <a:lnTo>
                    <a:pt x="70523" y="297878"/>
                  </a:lnTo>
                  <a:lnTo>
                    <a:pt x="65227" y="297853"/>
                  </a:lnTo>
                  <a:lnTo>
                    <a:pt x="59905" y="297840"/>
                  </a:lnTo>
                  <a:lnTo>
                    <a:pt x="55549" y="301180"/>
                  </a:lnTo>
                  <a:lnTo>
                    <a:pt x="55537" y="309397"/>
                  </a:lnTo>
                  <a:lnTo>
                    <a:pt x="59855" y="312762"/>
                  </a:lnTo>
                  <a:lnTo>
                    <a:pt x="70472" y="312775"/>
                  </a:lnTo>
                  <a:lnTo>
                    <a:pt x="74841" y="309448"/>
                  </a:lnTo>
                  <a:lnTo>
                    <a:pt x="74866" y="301244"/>
                  </a:lnTo>
                  <a:close/>
                </a:path>
                <a:path w="103505" h="462280">
                  <a:moveTo>
                    <a:pt x="74904" y="279958"/>
                  </a:moveTo>
                  <a:lnTo>
                    <a:pt x="70573" y="276593"/>
                  </a:lnTo>
                  <a:lnTo>
                    <a:pt x="65278" y="276580"/>
                  </a:lnTo>
                  <a:lnTo>
                    <a:pt x="59956" y="276567"/>
                  </a:lnTo>
                  <a:lnTo>
                    <a:pt x="55600" y="279895"/>
                  </a:lnTo>
                  <a:lnTo>
                    <a:pt x="55587" y="288086"/>
                  </a:lnTo>
                  <a:lnTo>
                    <a:pt x="59918" y="291439"/>
                  </a:lnTo>
                  <a:lnTo>
                    <a:pt x="70535" y="291477"/>
                  </a:lnTo>
                  <a:lnTo>
                    <a:pt x="74879" y="288137"/>
                  </a:lnTo>
                  <a:lnTo>
                    <a:pt x="74904" y="279958"/>
                  </a:lnTo>
                  <a:close/>
                </a:path>
                <a:path w="103505" h="462280">
                  <a:moveTo>
                    <a:pt x="74955" y="258699"/>
                  </a:moveTo>
                  <a:lnTo>
                    <a:pt x="70637" y="255333"/>
                  </a:lnTo>
                  <a:lnTo>
                    <a:pt x="65341" y="255320"/>
                  </a:lnTo>
                  <a:lnTo>
                    <a:pt x="60007" y="255308"/>
                  </a:lnTo>
                  <a:lnTo>
                    <a:pt x="55664" y="258648"/>
                  </a:lnTo>
                  <a:lnTo>
                    <a:pt x="55651" y="266814"/>
                  </a:lnTo>
                  <a:lnTo>
                    <a:pt x="59969" y="270179"/>
                  </a:lnTo>
                  <a:lnTo>
                    <a:pt x="70586" y="270217"/>
                  </a:lnTo>
                  <a:lnTo>
                    <a:pt x="74955" y="266877"/>
                  </a:lnTo>
                  <a:lnTo>
                    <a:pt x="74955" y="258699"/>
                  </a:lnTo>
                  <a:close/>
                </a:path>
                <a:path w="103505" h="462280">
                  <a:moveTo>
                    <a:pt x="75031" y="237413"/>
                  </a:moveTo>
                  <a:lnTo>
                    <a:pt x="70700" y="234048"/>
                  </a:lnTo>
                  <a:lnTo>
                    <a:pt x="65392" y="234035"/>
                  </a:lnTo>
                  <a:lnTo>
                    <a:pt x="60083" y="234022"/>
                  </a:lnTo>
                  <a:lnTo>
                    <a:pt x="55740" y="237363"/>
                  </a:lnTo>
                  <a:lnTo>
                    <a:pt x="55702" y="245541"/>
                  </a:lnTo>
                  <a:lnTo>
                    <a:pt x="60032" y="248894"/>
                  </a:lnTo>
                  <a:lnTo>
                    <a:pt x="70650" y="248932"/>
                  </a:lnTo>
                  <a:lnTo>
                    <a:pt x="75006" y="245605"/>
                  </a:lnTo>
                  <a:lnTo>
                    <a:pt x="75031" y="237413"/>
                  </a:lnTo>
                  <a:close/>
                </a:path>
                <a:path w="103505" h="462280">
                  <a:moveTo>
                    <a:pt x="75082" y="216166"/>
                  </a:moveTo>
                  <a:lnTo>
                    <a:pt x="70764" y="212801"/>
                  </a:lnTo>
                  <a:lnTo>
                    <a:pt x="65468" y="212775"/>
                  </a:lnTo>
                  <a:lnTo>
                    <a:pt x="60147" y="212775"/>
                  </a:lnTo>
                  <a:lnTo>
                    <a:pt x="55803" y="216103"/>
                  </a:lnTo>
                  <a:lnTo>
                    <a:pt x="55765" y="224282"/>
                  </a:lnTo>
                  <a:lnTo>
                    <a:pt x="60109" y="227647"/>
                  </a:lnTo>
                  <a:lnTo>
                    <a:pt x="70713" y="227672"/>
                  </a:lnTo>
                  <a:lnTo>
                    <a:pt x="75057" y="224345"/>
                  </a:lnTo>
                  <a:lnTo>
                    <a:pt x="75082" y="216166"/>
                  </a:lnTo>
                  <a:close/>
                </a:path>
                <a:path w="103505" h="462280">
                  <a:moveTo>
                    <a:pt x="75158" y="194881"/>
                  </a:moveTo>
                  <a:lnTo>
                    <a:pt x="70827" y="191516"/>
                  </a:lnTo>
                  <a:lnTo>
                    <a:pt x="65519" y="191503"/>
                  </a:lnTo>
                  <a:lnTo>
                    <a:pt x="60210" y="191477"/>
                  </a:lnTo>
                  <a:lnTo>
                    <a:pt x="55867" y="194818"/>
                  </a:lnTo>
                  <a:lnTo>
                    <a:pt x="55841" y="203022"/>
                  </a:lnTo>
                  <a:lnTo>
                    <a:pt x="60172" y="206375"/>
                  </a:lnTo>
                  <a:lnTo>
                    <a:pt x="70777" y="206400"/>
                  </a:lnTo>
                  <a:lnTo>
                    <a:pt x="75133" y="203073"/>
                  </a:lnTo>
                  <a:lnTo>
                    <a:pt x="75158" y="194881"/>
                  </a:lnTo>
                  <a:close/>
                </a:path>
                <a:path w="103505" h="462280">
                  <a:moveTo>
                    <a:pt x="75209" y="173609"/>
                  </a:moveTo>
                  <a:lnTo>
                    <a:pt x="70891" y="170243"/>
                  </a:lnTo>
                  <a:lnTo>
                    <a:pt x="65595" y="170230"/>
                  </a:lnTo>
                  <a:lnTo>
                    <a:pt x="60274" y="170218"/>
                  </a:lnTo>
                  <a:lnTo>
                    <a:pt x="55930" y="173558"/>
                  </a:lnTo>
                  <a:lnTo>
                    <a:pt x="55880" y="181737"/>
                  </a:lnTo>
                  <a:lnTo>
                    <a:pt x="60223" y="185102"/>
                  </a:lnTo>
                  <a:lnTo>
                    <a:pt x="70840" y="185140"/>
                  </a:lnTo>
                  <a:lnTo>
                    <a:pt x="75184" y="181800"/>
                  </a:lnTo>
                  <a:lnTo>
                    <a:pt x="75209" y="173609"/>
                  </a:lnTo>
                  <a:close/>
                </a:path>
                <a:path w="103505" h="462280">
                  <a:moveTo>
                    <a:pt x="75285" y="152336"/>
                  </a:moveTo>
                  <a:lnTo>
                    <a:pt x="70942" y="148983"/>
                  </a:lnTo>
                  <a:lnTo>
                    <a:pt x="65646" y="148971"/>
                  </a:lnTo>
                  <a:lnTo>
                    <a:pt x="60325" y="148958"/>
                  </a:lnTo>
                  <a:lnTo>
                    <a:pt x="55981" y="152285"/>
                  </a:lnTo>
                  <a:lnTo>
                    <a:pt x="55956" y="160477"/>
                  </a:lnTo>
                  <a:lnTo>
                    <a:pt x="60299" y="163842"/>
                  </a:lnTo>
                  <a:lnTo>
                    <a:pt x="70904" y="163868"/>
                  </a:lnTo>
                  <a:lnTo>
                    <a:pt x="75260" y="160528"/>
                  </a:lnTo>
                  <a:lnTo>
                    <a:pt x="75285" y="152336"/>
                  </a:lnTo>
                  <a:close/>
                </a:path>
                <a:path w="103505" h="462280">
                  <a:moveTo>
                    <a:pt x="75349" y="131076"/>
                  </a:moveTo>
                  <a:lnTo>
                    <a:pt x="71018" y="127711"/>
                  </a:lnTo>
                  <a:lnTo>
                    <a:pt x="65709" y="127698"/>
                  </a:lnTo>
                  <a:lnTo>
                    <a:pt x="60401" y="127685"/>
                  </a:lnTo>
                  <a:lnTo>
                    <a:pt x="56057" y="131025"/>
                  </a:lnTo>
                  <a:lnTo>
                    <a:pt x="56032" y="139217"/>
                  </a:lnTo>
                  <a:lnTo>
                    <a:pt x="60350" y="142570"/>
                  </a:lnTo>
                  <a:lnTo>
                    <a:pt x="70967" y="142595"/>
                  </a:lnTo>
                  <a:lnTo>
                    <a:pt x="75311" y="139268"/>
                  </a:lnTo>
                  <a:lnTo>
                    <a:pt x="75349" y="131076"/>
                  </a:lnTo>
                  <a:close/>
                </a:path>
                <a:path w="103505" h="462280">
                  <a:moveTo>
                    <a:pt x="75412" y="109804"/>
                  </a:moveTo>
                  <a:lnTo>
                    <a:pt x="71081" y="106438"/>
                  </a:lnTo>
                  <a:lnTo>
                    <a:pt x="65773" y="106426"/>
                  </a:lnTo>
                  <a:lnTo>
                    <a:pt x="60452" y="106400"/>
                  </a:lnTo>
                  <a:lnTo>
                    <a:pt x="56108" y="109753"/>
                  </a:lnTo>
                  <a:lnTo>
                    <a:pt x="56083" y="117932"/>
                  </a:lnTo>
                  <a:lnTo>
                    <a:pt x="60401" y="121297"/>
                  </a:lnTo>
                  <a:lnTo>
                    <a:pt x="71043" y="121335"/>
                  </a:lnTo>
                  <a:lnTo>
                    <a:pt x="75387" y="117995"/>
                  </a:lnTo>
                  <a:lnTo>
                    <a:pt x="75412" y="109804"/>
                  </a:lnTo>
                  <a:close/>
                </a:path>
                <a:path w="103505" h="462280">
                  <a:moveTo>
                    <a:pt x="75450" y="88544"/>
                  </a:moveTo>
                  <a:lnTo>
                    <a:pt x="71132" y="85178"/>
                  </a:lnTo>
                  <a:lnTo>
                    <a:pt x="65824" y="85166"/>
                  </a:lnTo>
                  <a:lnTo>
                    <a:pt x="60515" y="85153"/>
                  </a:lnTo>
                  <a:lnTo>
                    <a:pt x="56146" y="88493"/>
                  </a:lnTo>
                  <a:lnTo>
                    <a:pt x="56121" y="96672"/>
                  </a:lnTo>
                  <a:lnTo>
                    <a:pt x="60464" y="100025"/>
                  </a:lnTo>
                  <a:lnTo>
                    <a:pt x="71094" y="100063"/>
                  </a:lnTo>
                  <a:lnTo>
                    <a:pt x="75438" y="96723"/>
                  </a:lnTo>
                  <a:lnTo>
                    <a:pt x="75450" y="88544"/>
                  </a:lnTo>
                  <a:close/>
                </a:path>
                <a:path w="103505" h="462280">
                  <a:moveTo>
                    <a:pt x="102806" y="173697"/>
                  </a:moveTo>
                  <a:lnTo>
                    <a:pt x="98475" y="170332"/>
                  </a:lnTo>
                  <a:lnTo>
                    <a:pt x="93167" y="170319"/>
                  </a:lnTo>
                  <a:lnTo>
                    <a:pt x="87858" y="170307"/>
                  </a:lnTo>
                  <a:lnTo>
                    <a:pt x="83502" y="173647"/>
                  </a:lnTo>
                  <a:lnTo>
                    <a:pt x="83477" y="181825"/>
                  </a:lnTo>
                  <a:lnTo>
                    <a:pt x="87807" y="185191"/>
                  </a:lnTo>
                  <a:lnTo>
                    <a:pt x="98425" y="185216"/>
                  </a:lnTo>
                  <a:lnTo>
                    <a:pt x="102781" y="181876"/>
                  </a:lnTo>
                  <a:lnTo>
                    <a:pt x="102806" y="173697"/>
                  </a:lnTo>
                  <a:close/>
                </a:path>
                <a:path w="103505" h="462280">
                  <a:moveTo>
                    <a:pt x="102870" y="152425"/>
                  </a:moveTo>
                  <a:lnTo>
                    <a:pt x="98539" y="149059"/>
                  </a:lnTo>
                  <a:lnTo>
                    <a:pt x="93218" y="149047"/>
                  </a:lnTo>
                  <a:lnTo>
                    <a:pt x="87922" y="149034"/>
                  </a:lnTo>
                  <a:lnTo>
                    <a:pt x="83578" y="152361"/>
                  </a:lnTo>
                  <a:lnTo>
                    <a:pt x="83527" y="160566"/>
                  </a:lnTo>
                  <a:lnTo>
                    <a:pt x="87871" y="163918"/>
                  </a:lnTo>
                  <a:lnTo>
                    <a:pt x="98488" y="163957"/>
                  </a:lnTo>
                  <a:lnTo>
                    <a:pt x="102844" y="160616"/>
                  </a:lnTo>
                  <a:lnTo>
                    <a:pt x="102870" y="152425"/>
                  </a:lnTo>
                  <a:close/>
                </a:path>
                <a:path w="103505" h="462280">
                  <a:moveTo>
                    <a:pt x="102933" y="131165"/>
                  </a:moveTo>
                  <a:lnTo>
                    <a:pt x="98602" y="127800"/>
                  </a:lnTo>
                  <a:lnTo>
                    <a:pt x="93281" y="127774"/>
                  </a:lnTo>
                  <a:lnTo>
                    <a:pt x="87985" y="127762"/>
                  </a:lnTo>
                  <a:lnTo>
                    <a:pt x="83616" y="131102"/>
                  </a:lnTo>
                  <a:lnTo>
                    <a:pt x="83591" y="139293"/>
                  </a:lnTo>
                  <a:lnTo>
                    <a:pt x="87934" y="142633"/>
                  </a:lnTo>
                  <a:lnTo>
                    <a:pt x="98552" y="142671"/>
                  </a:lnTo>
                  <a:lnTo>
                    <a:pt x="102908" y="139344"/>
                  </a:lnTo>
                  <a:lnTo>
                    <a:pt x="102933" y="131165"/>
                  </a:lnTo>
                  <a:close/>
                </a:path>
                <a:path w="103505" h="462280">
                  <a:moveTo>
                    <a:pt x="102984" y="109880"/>
                  </a:moveTo>
                  <a:lnTo>
                    <a:pt x="98653" y="106514"/>
                  </a:lnTo>
                  <a:lnTo>
                    <a:pt x="93332" y="106502"/>
                  </a:lnTo>
                  <a:lnTo>
                    <a:pt x="88023" y="106489"/>
                  </a:lnTo>
                  <a:lnTo>
                    <a:pt x="83654" y="109829"/>
                  </a:lnTo>
                  <a:lnTo>
                    <a:pt x="83629" y="118021"/>
                  </a:lnTo>
                  <a:lnTo>
                    <a:pt x="87985" y="121386"/>
                  </a:lnTo>
                  <a:lnTo>
                    <a:pt x="98602" y="121412"/>
                  </a:lnTo>
                  <a:lnTo>
                    <a:pt x="102958" y="118071"/>
                  </a:lnTo>
                  <a:lnTo>
                    <a:pt x="102984" y="109880"/>
                  </a:lnTo>
                  <a:close/>
                </a:path>
                <a:path w="103505" h="462280">
                  <a:moveTo>
                    <a:pt x="103238" y="24803"/>
                  </a:moveTo>
                  <a:lnTo>
                    <a:pt x="98894" y="21450"/>
                  </a:lnTo>
                  <a:lnTo>
                    <a:pt x="93586" y="21437"/>
                  </a:lnTo>
                  <a:lnTo>
                    <a:pt x="88252" y="21424"/>
                  </a:lnTo>
                  <a:lnTo>
                    <a:pt x="83908" y="24752"/>
                  </a:lnTo>
                  <a:lnTo>
                    <a:pt x="83883" y="32931"/>
                  </a:lnTo>
                  <a:lnTo>
                    <a:pt x="88226" y="36296"/>
                  </a:lnTo>
                  <a:lnTo>
                    <a:pt x="98856" y="36334"/>
                  </a:lnTo>
                  <a:lnTo>
                    <a:pt x="103212" y="32994"/>
                  </a:lnTo>
                  <a:lnTo>
                    <a:pt x="103238" y="24803"/>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object 133"/>
            <p:cNvSpPr/>
            <p:nvPr/>
          </p:nvSpPr>
          <p:spPr>
            <a:xfrm>
              <a:off x="1071980" y="856362"/>
              <a:ext cx="19685" cy="15240"/>
            </a:xfrm>
            <a:custGeom>
              <a:avLst/>
              <a:gdLst/>
              <a:ahLst/>
              <a:cxnLst/>
              <a:rect l="l" t="t" r="r" b="b"/>
              <a:pathLst>
                <a:path w="19684" h="15240">
                  <a:moveTo>
                    <a:pt x="9677" y="12"/>
                  </a:moveTo>
                  <a:lnTo>
                    <a:pt x="4394" y="0"/>
                  </a:lnTo>
                  <a:lnTo>
                    <a:pt x="12" y="3340"/>
                  </a:lnTo>
                  <a:lnTo>
                    <a:pt x="0" y="11518"/>
                  </a:lnTo>
                  <a:lnTo>
                    <a:pt x="4343" y="14897"/>
                  </a:lnTo>
                  <a:lnTo>
                    <a:pt x="14960" y="14922"/>
                  </a:lnTo>
                  <a:lnTo>
                    <a:pt x="19316" y="11582"/>
                  </a:lnTo>
                  <a:lnTo>
                    <a:pt x="19342" y="3403"/>
                  </a:lnTo>
                  <a:lnTo>
                    <a:pt x="15011" y="38"/>
                  </a:lnTo>
                  <a:lnTo>
                    <a:pt x="9677" y="12"/>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object 134"/>
            <p:cNvSpPr/>
            <p:nvPr/>
          </p:nvSpPr>
          <p:spPr>
            <a:xfrm>
              <a:off x="1072019" y="516038"/>
              <a:ext cx="20320" cy="334010"/>
            </a:xfrm>
            <a:custGeom>
              <a:avLst/>
              <a:gdLst/>
              <a:ahLst/>
              <a:cxnLst/>
              <a:rect l="l" t="t" r="r" b="b"/>
              <a:pathLst>
                <a:path w="20319" h="334009">
                  <a:moveTo>
                    <a:pt x="19342" y="322453"/>
                  </a:moveTo>
                  <a:lnTo>
                    <a:pt x="15011" y="319087"/>
                  </a:lnTo>
                  <a:lnTo>
                    <a:pt x="9702" y="319074"/>
                  </a:lnTo>
                  <a:lnTo>
                    <a:pt x="4406" y="319062"/>
                  </a:lnTo>
                  <a:lnTo>
                    <a:pt x="25" y="322402"/>
                  </a:lnTo>
                  <a:lnTo>
                    <a:pt x="0" y="330581"/>
                  </a:lnTo>
                  <a:lnTo>
                    <a:pt x="4343" y="333946"/>
                  </a:lnTo>
                  <a:lnTo>
                    <a:pt x="14986" y="333984"/>
                  </a:lnTo>
                  <a:lnTo>
                    <a:pt x="19316" y="330631"/>
                  </a:lnTo>
                  <a:lnTo>
                    <a:pt x="19342" y="322453"/>
                  </a:lnTo>
                  <a:close/>
                </a:path>
                <a:path w="20319" h="334009">
                  <a:moveTo>
                    <a:pt x="19405" y="301193"/>
                  </a:moveTo>
                  <a:lnTo>
                    <a:pt x="15087" y="297827"/>
                  </a:lnTo>
                  <a:lnTo>
                    <a:pt x="9753" y="297815"/>
                  </a:lnTo>
                  <a:lnTo>
                    <a:pt x="4457" y="297789"/>
                  </a:lnTo>
                  <a:lnTo>
                    <a:pt x="88" y="301129"/>
                  </a:lnTo>
                  <a:lnTo>
                    <a:pt x="63" y="309333"/>
                  </a:lnTo>
                  <a:lnTo>
                    <a:pt x="4419" y="312686"/>
                  </a:lnTo>
                  <a:lnTo>
                    <a:pt x="15036" y="312724"/>
                  </a:lnTo>
                  <a:lnTo>
                    <a:pt x="19380" y="309384"/>
                  </a:lnTo>
                  <a:lnTo>
                    <a:pt x="19405" y="301193"/>
                  </a:lnTo>
                  <a:close/>
                </a:path>
                <a:path w="20319" h="334009">
                  <a:moveTo>
                    <a:pt x="19469" y="279920"/>
                  </a:moveTo>
                  <a:lnTo>
                    <a:pt x="15138" y="276555"/>
                  </a:lnTo>
                  <a:lnTo>
                    <a:pt x="9829" y="276542"/>
                  </a:lnTo>
                  <a:lnTo>
                    <a:pt x="4521" y="276529"/>
                  </a:lnTo>
                  <a:lnTo>
                    <a:pt x="152" y="279857"/>
                  </a:lnTo>
                  <a:lnTo>
                    <a:pt x="127" y="288048"/>
                  </a:lnTo>
                  <a:lnTo>
                    <a:pt x="4483" y="291401"/>
                  </a:lnTo>
                  <a:lnTo>
                    <a:pt x="15087" y="291439"/>
                  </a:lnTo>
                  <a:lnTo>
                    <a:pt x="19443" y="288112"/>
                  </a:lnTo>
                  <a:lnTo>
                    <a:pt x="19469" y="279920"/>
                  </a:lnTo>
                  <a:close/>
                </a:path>
                <a:path w="20319" h="334009">
                  <a:moveTo>
                    <a:pt x="19532" y="258622"/>
                  </a:moveTo>
                  <a:lnTo>
                    <a:pt x="15201" y="255244"/>
                  </a:lnTo>
                  <a:lnTo>
                    <a:pt x="9893" y="255244"/>
                  </a:lnTo>
                  <a:lnTo>
                    <a:pt x="4572" y="255231"/>
                  </a:lnTo>
                  <a:lnTo>
                    <a:pt x="215" y="258572"/>
                  </a:lnTo>
                  <a:lnTo>
                    <a:pt x="190" y="266776"/>
                  </a:lnTo>
                  <a:lnTo>
                    <a:pt x="4546" y="270154"/>
                  </a:lnTo>
                  <a:lnTo>
                    <a:pt x="15163" y="270179"/>
                  </a:lnTo>
                  <a:lnTo>
                    <a:pt x="19507" y="266839"/>
                  </a:lnTo>
                  <a:lnTo>
                    <a:pt x="19532" y="258622"/>
                  </a:lnTo>
                  <a:close/>
                </a:path>
                <a:path w="20319" h="334009">
                  <a:moveTo>
                    <a:pt x="19596" y="237337"/>
                  </a:moveTo>
                  <a:lnTo>
                    <a:pt x="15265" y="233972"/>
                  </a:lnTo>
                  <a:lnTo>
                    <a:pt x="9956" y="233959"/>
                  </a:lnTo>
                  <a:lnTo>
                    <a:pt x="4635" y="233946"/>
                  </a:lnTo>
                  <a:lnTo>
                    <a:pt x="266" y="237274"/>
                  </a:lnTo>
                  <a:lnTo>
                    <a:pt x="266" y="245465"/>
                  </a:lnTo>
                  <a:lnTo>
                    <a:pt x="4597" y="248831"/>
                  </a:lnTo>
                  <a:lnTo>
                    <a:pt x="15214" y="248856"/>
                  </a:lnTo>
                  <a:lnTo>
                    <a:pt x="19570" y="245516"/>
                  </a:lnTo>
                  <a:lnTo>
                    <a:pt x="19596" y="237337"/>
                  </a:lnTo>
                  <a:close/>
                </a:path>
                <a:path w="20319" h="334009">
                  <a:moveTo>
                    <a:pt x="19659" y="216077"/>
                  </a:moveTo>
                  <a:lnTo>
                    <a:pt x="15328" y="212712"/>
                  </a:lnTo>
                  <a:lnTo>
                    <a:pt x="10020" y="212699"/>
                  </a:lnTo>
                  <a:lnTo>
                    <a:pt x="4686" y="212674"/>
                  </a:lnTo>
                  <a:lnTo>
                    <a:pt x="342" y="216027"/>
                  </a:lnTo>
                  <a:lnTo>
                    <a:pt x="317" y="224205"/>
                  </a:lnTo>
                  <a:lnTo>
                    <a:pt x="4660" y="227571"/>
                  </a:lnTo>
                  <a:lnTo>
                    <a:pt x="15278" y="227596"/>
                  </a:lnTo>
                  <a:lnTo>
                    <a:pt x="19634" y="224256"/>
                  </a:lnTo>
                  <a:lnTo>
                    <a:pt x="19659" y="216077"/>
                  </a:lnTo>
                  <a:close/>
                </a:path>
                <a:path w="20319" h="334009">
                  <a:moveTo>
                    <a:pt x="19710" y="194805"/>
                  </a:moveTo>
                  <a:lnTo>
                    <a:pt x="15392" y="191439"/>
                  </a:lnTo>
                  <a:lnTo>
                    <a:pt x="10083" y="191427"/>
                  </a:lnTo>
                  <a:lnTo>
                    <a:pt x="4762" y="191414"/>
                  </a:lnTo>
                  <a:lnTo>
                    <a:pt x="393" y="194741"/>
                  </a:lnTo>
                  <a:lnTo>
                    <a:pt x="368" y="202933"/>
                  </a:lnTo>
                  <a:lnTo>
                    <a:pt x="4711" y="206286"/>
                  </a:lnTo>
                  <a:lnTo>
                    <a:pt x="15341" y="206324"/>
                  </a:lnTo>
                  <a:lnTo>
                    <a:pt x="19685" y="202984"/>
                  </a:lnTo>
                  <a:lnTo>
                    <a:pt x="19710" y="194805"/>
                  </a:lnTo>
                  <a:close/>
                </a:path>
                <a:path w="20319" h="334009">
                  <a:moveTo>
                    <a:pt x="19773" y="173532"/>
                  </a:moveTo>
                  <a:lnTo>
                    <a:pt x="15443" y="170180"/>
                  </a:lnTo>
                  <a:lnTo>
                    <a:pt x="10134" y="170167"/>
                  </a:lnTo>
                  <a:lnTo>
                    <a:pt x="4826" y="170154"/>
                  </a:lnTo>
                  <a:lnTo>
                    <a:pt x="444" y="173482"/>
                  </a:lnTo>
                  <a:lnTo>
                    <a:pt x="431" y="181660"/>
                  </a:lnTo>
                  <a:lnTo>
                    <a:pt x="4775" y="185026"/>
                  </a:lnTo>
                  <a:lnTo>
                    <a:pt x="15392" y="185064"/>
                  </a:lnTo>
                  <a:lnTo>
                    <a:pt x="19748" y="181724"/>
                  </a:lnTo>
                  <a:lnTo>
                    <a:pt x="19773" y="173532"/>
                  </a:lnTo>
                  <a:close/>
                </a:path>
                <a:path w="20319" h="334009">
                  <a:moveTo>
                    <a:pt x="19850" y="152260"/>
                  </a:moveTo>
                  <a:lnTo>
                    <a:pt x="15506" y="148894"/>
                  </a:lnTo>
                  <a:lnTo>
                    <a:pt x="10185" y="148882"/>
                  </a:lnTo>
                  <a:lnTo>
                    <a:pt x="4876" y="148869"/>
                  </a:lnTo>
                  <a:lnTo>
                    <a:pt x="508" y="152209"/>
                  </a:lnTo>
                  <a:lnTo>
                    <a:pt x="482" y="160413"/>
                  </a:lnTo>
                  <a:lnTo>
                    <a:pt x="4826" y="163753"/>
                  </a:lnTo>
                  <a:lnTo>
                    <a:pt x="15468" y="163791"/>
                  </a:lnTo>
                  <a:lnTo>
                    <a:pt x="19799" y="160464"/>
                  </a:lnTo>
                  <a:lnTo>
                    <a:pt x="19850" y="152260"/>
                  </a:lnTo>
                  <a:close/>
                </a:path>
                <a:path w="20319" h="334009">
                  <a:moveTo>
                    <a:pt x="19900" y="131000"/>
                  </a:moveTo>
                  <a:lnTo>
                    <a:pt x="15570" y="127622"/>
                  </a:lnTo>
                  <a:lnTo>
                    <a:pt x="10261" y="127609"/>
                  </a:lnTo>
                  <a:lnTo>
                    <a:pt x="4940" y="127596"/>
                  </a:lnTo>
                  <a:lnTo>
                    <a:pt x="584" y="130949"/>
                  </a:lnTo>
                  <a:lnTo>
                    <a:pt x="546" y="139128"/>
                  </a:lnTo>
                  <a:lnTo>
                    <a:pt x="4889" y="142494"/>
                  </a:lnTo>
                  <a:lnTo>
                    <a:pt x="15532" y="142532"/>
                  </a:lnTo>
                  <a:lnTo>
                    <a:pt x="19875" y="139179"/>
                  </a:lnTo>
                  <a:lnTo>
                    <a:pt x="19900" y="131000"/>
                  </a:lnTo>
                  <a:close/>
                </a:path>
                <a:path w="20319" h="334009">
                  <a:moveTo>
                    <a:pt x="19951" y="109728"/>
                  </a:moveTo>
                  <a:lnTo>
                    <a:pt x="15633" y="106375"/>
                  </a:lnTo>
                  <a:lnTo>
                    <a:pt x="10312" y="106349"/>
                  </a:lnTo>
                  <a:lnTo>
                    <a:pt x="5003" y="106337"/>
                  </a:lnTo>
                  <a:lnTo>
                    <a:pt x="647" y="109664"/>
                  </a:lnTo>
                  <a:lnTo>
                    <a:pt x="609" y="117856"/>
                  </a:lnTo>
                  <a:lnTo>
                    <a:pt x="4953" y="121221"/>
                  </a:lnTo>
                  <a:lnTo>
                    <a:pt x="15595" y="121246"/>
                  </a:lnTo>
                  <a:lnTo>
                    <a:pt x="19926" y="117919"/>
                  </a:lnTo>
                  <a:lnTo>
                    <a:pt x="19951" y="109728"/>
                  </a:lnTo>
                  <a:close/>
                </a:path>
                <a:path w="20319" h="334009">
                  <a:moveTo>
                    <a:pt x="20015" y="88455"/>
                  </a:moveTo>
                  <a:lnTo>
                    <a:pt x="15697" y="85090"/>
                  </a:lnTo>
                  <a:lnTo>
                    <a:pt x="10388" y="85077"/>
                  </a:lnTo>
                  <a:lnTo>
                    <a:pt x="5054" y="85064"/>
                  </a:lnTo>
                  <a:lnTo>
                    <a:pt x="685" y="88404"/>
                  </a:lnTo>
                  <a:lnTo>
                    <a:pt x="673" y="96583"/>
                  </a:lnTo>
                  <a:lnTo>
                    <a:pt x="5016" y="99936"/>
                  </a:lnTo>
                  <a:lnTo>
                    <a:pt x="15659" y="99961"/>
                  </a:lnTo>
                  <a:lnTo>
                    <a:pt x="19989" y="96634"/>
                  </a:lnTo>
                  <a:lnTo>
                    <a:pt x="20015" y="88455"/>
                  </a:lnTo>
                  <a:close/>
                </a:path>
                <a:path w="20319" h="334009">
                  <a:moveTo>
                    <a:pt x="20078" y="67195"/>
                  </a:moveTo>
                  <a:lnTo>
                    <a:pt x="15748" y="63830"/>
                  </a:lnTo>
                  <a:lnTo>
                    <a:pt x="10439" y="63817"/>
                  </a:lnTo>
                  <a:lnTo>
                    <a:pt x="5130" y="63804"/>
                  </a:lnTo>
                  <a:lnTo>
                    <a:pt x="762" y="67144"/>
                  </a:lnTo>
                  <a:lnTo>
                    <a:pt x="736" y="75323"/>
                  </a:lnTo>
                  <a:lnTo>
                    <a:pt x="5080" y="78689"/>
                  </a:lnTo>
                  <a:lnTo>
                    <a:pt x="15722" y="78727"/>
                  </a:lnTo>
                  <a:lnTo>
                    <a:pt x="20066" y="75374"/>
                  </a:lnTo>
                  <a:lnTo>
                    <a:pt x="20078" y="67195"/>
                  </a:lnTo>
                  <a:close/>
                </a:path>
                <a:path w="20319" h="334009">
                  <a:moveTo>
                    <a:pt x="20269" y="3390"/>
                  </a:moveTo>
                  <a:lnTo>
                    <a:pt x="15925" y="25"/>
                  </a:lnTo>
                  <a:lnTo>
                    <a:pt x="10617" y="12"/>
                  </a:lnTo>
                  <a:lnTo>
                    <a:pt x="5321" y="0"/>
                  </a:lnTo>
                  <a:lnTo>
                    <a:pt x="939" y="3340"/>
                  </a:lnTo>
                  <a:lnTo>
                    <a:pt x="927" y="11518"/>
                  </a:lnTo>
                  <a:lnTo>
                    <a:pt x="5270" y="14884"/>
                  </a:lnTo>
                  <a:lnTo>
                    <a:pt x="15875" y="14909"/>
                  </a:lnTo>
                  <a:lnTo>
                    <a:pt x="20243" y="11569"/>
                  </a:lnTo>
                  <a:lnTo>
                    <a:pt x="20269" y="3390"/>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5" name="object 135"/>
            <p:cNvSpPr/>
            <p:nvPr/>
          </p:nvSpPr>
          <p:spPr>
            <a:xfrm>
              <a:off x="1044508" y="813742"/>
              <a:ext cx="19685" cy="15240"/>
            </a:xfrm>
            <a:custGeom>
              <a:avLst/>
              <a:gdLst/>
              <a:ahLst/>
              <a:cxnLst/>
              <a:rect l="l" t="t" r="r" b="b"/>
              <a:pathLst>
                <a:path w="19684" h="15240">
                  <a:moveTo>
                    <a:pt x="4394" y="0"/>
                  </a:moveTo>
                  <a:lnTo>
                    <a:pt x="25" y="3340"/>
                  </a:lnTo>
                  <a:lnTo>
                    <a:pt x="0" y="11531"/>
                  </a:lnTo>
                  <a:lnTo>
                    <a:pt x="4343" y="14909"/>
                  </a:lnTo>
                  <a:lnTo>
                    <a:pt x="14985" y="14935"/>
                  </a:lnTo>
                  <a:lnTo>
                    <a:pt x="19329" y="11595"/>
                  </a:lnTo>
                  <a:lnTo>
                    <a:pt x="19354" y="3390"/>
                  </a:lnTo>
                  <a:lnTo>
                    <a:pt x="15011" y="38"/>
                  </a:lnTo>
                  <a:lnTo>
                    <a:pt x="9702" y="25"/>
                  </a:lnTo>
                  <a:lnTo>
                    <a:pt x="4394" y="0"/>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6" name="object 136"/>
            <p:cNvSpPr/>
            <p:nvPr/>
          </p:nvSpPr>
          <p:spPr>
            <a:xfrm>
              <a:off x="741451" y="494690"/>
              <a:ext cx="323850" cy="313055"/>
            </a:xfrm>
            <a:custGeom>
              <a:avLst/>
              <a:gdLst/>
              <a:ahLst/>
              <a:cxnLst/>
              <a:rect l="l" t="t" r="r" b="b"/>
              <a:pathLst>
                <a:path w="323850" h="313055">
                  <a:moveTo>
                    <a:pt x="19354" y="193941"/>
                  </a:moveTo>
                  <a:lnTo>
                    <a:pt x="15024" y="190576"/>
                  </a:lnTo>
                  <a:lnTo>
                    <a:pt x="9690" y="190563"/>
                  </a:lnTo>
                  <a:lnTo>
                    <a:pt x="4381" y="190550"/>
                  </a:lnTo>
                  <a:lnTo>
                    <a:pt x="12" y="193890"/>
                  </a:lnTo>
                  <a:lnTo>
                    <a:pt x="0" y="202069"/>
                  </a:lnTo>
                  <a:lnTo>
                    <a:pt x="4343" y="205422"/>
                  </a:lnTo>
                  <a:lnTo>
                    <a:pt x="14973" y="205460"/>
                  </a:lnTo>
                  <a:lnTo>
                    <a:pt x="19329" y="202120"/>
                  </a:lnTo>
                  <a:lnTo>
                    <a:pt x="19354" y="193941"/>
                  </a:lnTo>
                  <a:close/>
                </a:path>
                <a:path w="323850" h="313055">
                  <a:moveTo>
                    <a:pt x="19469" y="151396"/>
                  </a:moveTo>
                  <a:lnTo>
                    <a:pt x="15151" y="148043"/>
                  </a:lnTo>
                  <a:lnTo>
                    <a:pt x="9817" y="148018"/>
                  </a:lnTo>
                  <a:lnTo>
                    <a:pt x="4508" y="148005"/>
                  </a:lnTo>
                  <a:lnTo>
                    <a:pt x="152" y="151345"/>
                  </a:lnTo>
                  <a:lnTo>
                    <a:pt x="127" y="159524"/>
                  </a:lnTo>
                  <a:lnTo>
                    <a:pt x="4470" y="162890"/>
                  </a:lnTo>
                  <a:lnTo>
                    <a:pt x="15100" y="162928"/>
                  </a:lnTo>
                  <a:lnTo>
                    <a:pt x="19443" y="159588"/>
                  </a:lnTo>
                  <a:lnTo>
                    <a:pt x="19469" y="151396"/>
                  </a:lnTo>
                  <a:close/>
                </a:path>
                <a:path w="323850" h="313055">
                  <a:moveTo>
                    <a:pt x="19545" y="130124"/>
                  </a:moveTo>
                  <a:lnTo>
                    <a:pt x="15201" y="126771"/>
                  </a:lnTo>
                  <a:lnTo>
                    <a:pt x="9880" y="126758"/>
                  </a:lnTo>
                  <a:lnTo>
                    <a:pt x="4572" y="126733"/>
                  </a:lnTo>
                  <a:lnTo>
                    <a:pt x="215" y="130060"/>
                  </a:lnTo>
                  <a:lnTo>
                    <a:pt x="190" y="138264"/>
                  </a:lnTo>
                  <a:lnTo>
                    <a:pt x="4533" y="141617"/>
                  </a:lnTo>
                  <a:lnTo>
                    <a:pt x="15151" y="141655"/>
                  </a:lnTo>
                  <a:lnTo>
                    <a:pt x="19494" y="138315"/>
                  </a:lnTo>
                  <a:lnTo>
                    <a:pt x="19545" y="130124"/>
                  </a:lnTo>
                  <a:close/>
                </a:path>
                <a:path w="323850" h="313055">
                  <a:moveTo>
                    <a:pt x="19596" y="108864"/>
                  </a:moveTo>
                  <a:lnTo>
                    <a:pt x="15252" y="105486"/>
                  </a:lnTo>
                  <a:lnTo>
                    <a:pt x="9956" y="105473"/>
                  </a:lnTo>
                  <a:lnTo>
                    <a:pt x="4648" y="105460"/>
                  </a:lnTo>
                  <a:lnTo>
                    <a:pt x="279" y="108800"/>
                  </a:lnTo>
                  <a:lnTo>
                    <a:pt x="254" y="116992"/>
                  </a:lnTo>
                  <a:lnTo>
                    <a:pt x="4597" y="120345"/>
                  </a:lnTo>
                  <a:lnTo>
                    <a:pt x="15227" y="120370"/>
                  </a:lnTo>
                  <a:lnTo>
                    <a:pt x="19570" y="117043"/>
                  </a:lnTo>
                  <a:lnTo>
                    <a:pt x="19596" y="108864"/>
                  </a:lnTo>
                  <a:close/>
                </a:path>
                <a:path w="323850" h="313055">
                  <a:moveTo>
                    <a:pt x="46926" y="194017"/>
                  </a:moveTo>
                  <a:lnTo>
                    <a:pt x="42595" y="190652"/>
                  </a:lnTo>
                  <a:lnTo>
                    <a:pt x="37274" y="190639"/>
                  </a:lnTo>
                  <a:lnTo>
                    <a:pt x="31965" y="190627"/>
                  </a:lnTo>
                  <a:lnTo>
                    <a:pt x="27609" y="193967"/>
                  </a:lnTo>
                  <a:lnTo>
                    <a:pt x="27584" y="202145"/>
                  </a:lnTo>
                  <a:lnTo>
                    <a:pt x="31927" y="205511"/>
                  </a:lnTo>
                  <a:lnTo>
                    <a:pt x="42545" y="205536"/>
                  </a:lnTo>
                  <a:lnTo>
                    <a:pt x="46901" y="202196"/>
                  </a:lnTo>
                  <a:lnTo>
                    <a:pt x="46926" y="194017"/>
                  </a:lnTo>
                  <a:close/>
                </a:path>
                <a:path w="323850" h="313055">
                  <a:moveTo>
                    <a:pt x="46990" y="172745"/>
                  </a:moveTo>
                  <a:lnTo>
                    <a:pt x="42659" y="169379"/>
                  </a:lnTo>
                  <a:lnTo>
                    <a:pt x="37350" y="169367"/>
                  </a:lnTo>
                  <a:lnTo>
                    <a:pt x="32042" y="169341"/>
                  </a:lnTo>
                  <a:lnTo>
                    <a:pt x="27673" y="172694"/>
                  </a:lnTo>
                  <a:lnTo>
                    <a:pt x="27647" y="180886"/>
                  </a:lnTo>
                  <a:lnTo>
                    <a:pt x="31991" y="184238"/>
                  </a:lnTo>
                  <a:lnTo>
                    <a:pt x="42621" y="184277"/>
                  </a:lnTo>
                  <a:lnTo>
                    <a:pt x="46964" y="180949"/>
                  </a:lnTo>
                  <a:lnTo>
                    <a:pt x="46990" y="172745"/>
                  </a:lnTo>
                  <a:close/>
                </a:path>
                <a:path w="323850" h="313055">
                  <a:moveTo>
                    <a:pt x="47053" y="151472"/>
                  </a:moveTo>
                  <a:lnTo>
                    <a:pt x="42710" y="148107"/>
                  </a:lnTo>
                  <a:lnTo>
                    <a:pt x="37401" y="148094"/>
                  </a:lnTo>
                  <a:lnTo>
                    <a:pt x="32092" y="148069"/>
                  </a:lnTo>
                  <a:lnTo>
                    <a:pt x="27736" y="151422"/>
                  </a:lnTo>
                  <a:lnTo>
                    <a:pt x="27711" y="159600"/>
                  </a:lnTo>
                  <a:lnTo>
                    <a:pt x="32067" y="162966"/>
                  </a:lnTo>
                  <a:lnTo>
                    <a:pt x="42659" y="163004"/>
                  </a:lnTo>
                  <a:lnTo>
                    <a:pt x="47028" y="159664"/>
                  </a:lnTo>
                  <a:lnTo>
                    <a:pt x="47053" y="151472"/>
                  </a:lnTo>
                  <a:close/>
                </a:path>
                <a:path w="323850" h="313055">
                  <a:moveTo>
                    <a:pt x="47104" y="130213"/>
                  </a:moveTo>
                  <a:lnTo>
                    <a:pt x="42786" y="126847"/>
                  </a:lnTo>
                  <a:lnTo>
                    <a:pt x="37465" y="126834"/>
                  </a:lnTo>
                  <a:lnTo>
                    <a:pt x="32169" y="126822"/>
                  </a:lnTo>
                  <a:lnTo>
                    <a:pt x="27800" y="130149"/>
                  </a:lnTo>
                  <a:lnTo>
                    <a:pt x="27774" y="138341"/>
                  </a:lnTo>
                  <a:lnTo>
                    <a:pt x="32118" y="141693"/>
                  </a:lnTo>
                  <a:lnTo>
                    <a:pt x="42710" y="141732"/>
                  </a:lnTo>
                  <a:lnTo>
                    <a:pt x="47091" y="138391"/>
                  </a:lnTo>
                  <a:lnTo>
                    <a:pt x="47104" y="130213"/>
                  </a:lnTo>
                  <a:close/>
                </a:path>
                <a:path w="323850" h="313055">
                  <a:moveTo>
                    <a:pt x="47167" y="108940"/>
                  </a:moveTo>
                  <a:lnTo>
                    <a:pt x="42824" y="105575"/>
                  </a:lnTo>
                  <a:lnTo>
                    <a:pt x="37515" y="105562"/>
                  </a:lnTo>
                  <a:lnTo>
                    <a:pt x="32207" y="105549"/>
                  </a:lnTo>
                  <a:lnTo>
                    <a:pt x="27851" y="108889"/>
                  </a:lnTo>
                  <a:lnTo>
                    <a:pt x="27813" y="117081"/>
                  </a:lnTo>
                  <a:lnTo>
                    <a:pt x="32181" y="120434"/>
                  </a:lnTo>
                  <a:lnTo>
                    <a:pt x="42773" y="120459"/>
                  </a:lnTo>
                  <a:lnTo>
                    <a:pt x="47142" y="117132"/>
                  </a:lnTo>
                  <a:lnTo>
                    <a:pt x="47167" y="108940"/>
                  </a:lnTo>
                  <a:close/>
                </a:path>
                <a:path w="323850" h="313055">
                  <a:moveTo>
                    <a:pt x="47218" y="87668"/>
                  </a:moveTo>
                  <a:lnTo>
                    <a:pt x="42875" y="84302"/>
                  </a:lnTo>
                  <a:lnTo>
                    <a:pt x="37579" y="84289"/>
                  </a:lnTo>
                  <a:lnTo>
                    <a:pt x="32283" y="84277"/>
                  </a:lnTo>
                  <a:lnTo>
                    <a:pt x="27914" y="87617"/>
                  </a:lnTo>
                  <a:lnTo>
                    <a:pt x="27889" y="95796"/>
                  </a:lnTo>
                  <a:lnTo>
                    <a:pt x="32232" y="99161"/>
                  </a:lnTo>
                  <a:lnTo>
                    <a:pt x="42849" y="99199"/>
                  </a:lnTo>
                  <a:lnTo>
                    <a:pt x="47193" y="95859"/>
                  </a:lnTo>
                  <a:lnTo>
                    <a:pt x="47218" y="87668"/>
                  </a:lnTo>
                  <a:close/>
                </a:path>
                <a:path w="323850" h="313055">
                  <a:moveTo>
                    <a:pt x="74561" y="172821"/>
                  </a:moveTo>
                  <a:lnTo>
                    <a:pt x="70218" y="169456"/>
                  </a:lnTo>
                  <a:lnTo>
                    <a:pt x="64909" y="169443"/>
                  </a:lnTo>
                  <a:lnTo>
                    <a:pt x="59613" y="169418"/>
                  </a:lnTo>
                  <a:lnTo>
                    <a:pt x="55245" y="172758"/>
                  </a:lnTo>
                  <a:lnTo>
                    <a:pt x="55232" y="180962"/>
                  </a:lnTo>
                  <a:lnTo>
                    <a:pt x="59575" y="184315"/>
                  </a:lnTo>
                  <a:lnTo>
                    <a:pt x="70192" y="184340"/>
                  </a:lnTo>
                  <a:lnTo>
                    <a:pt x="74549" y="181013"/>
                  </a:lnTo>
                  <a:lnTo>
                    <a:pt x="74561" y="172821"/>
                  </a:lnTo>
                  <a:close/>
                </a:path>
                <a:path w="323850" h="313055">
                  <a:moveTo>
                    <a:pt x="74637" y="151561"/>
                  </a:moveTo>
                  <a:lnTo>
                    <a:pt x="70294" y="148183"/>
                  </a:lnTo>
                  <a:lnTo>
                    <a:pt x="64985" y="148170"/>
                  </a:lnTo>
                  <a:lnTo>
                    <a:pt x="59664" y="148158"/>
                  </a:lnTo>
                  <a:lnTo>
                    <a:pt x="55308" y="151498"/>
                  </a:lnTo>
                  <a:lnTo>
                    <a:pt x="55295" y="159689"/>
                  </a:lnTo>
                  <a:lnTo>
                    <a:pt x="59639" y="163042"/>
                  </a:lnTo>
                  <a:lnTo>
                    <a:pt x="70243" y="163068"/>
                  </a:lnTo>
                  <a:lnTo>
                    <a:pt x="74612" y="159740"/>
                  </a:lnTo>
                  <a:lnTo>
                    <a:pt x="74637" y="151561"/>
                  </a:lnTo>
                  <a:close/>
                </a:path>
                <a:path w="323850" h="313055">
                  <a:moveTo>
                    <a:pt x="74688" y="130289"/>
                  </a:moveTo>
                  <a:lnTo>
                    <a:pt x="70345" y="126923"/>
                  </a:lnTo>
                  <a:lnTo>
                    <a:pt x="65024" y="126911"/>
                  </a:lnTo>
                  <a:lnTo>
                    <a:pt x="59728" y="126898"/>
                  </a:lnTo>
                  <a:lnTo>
                    <a:pt x="55359" y="130225"/>
                  </a:lnTo>
                  <a:lnTo>
                    <a:pt x="55346" y="138417"/>
                  </a:lnTo>
                  <a:lnTo>
                    <a:pt x="59677" y="141782"/>
                  </a:lnTo>
                  <a:lnTo>
                    <a:pt x="70307" y="141808"/>
                  </a:lnTo>
                  <a:lnTo>
                    <a:pt x="74663" y="138468"/>
                  </a:lnTo>
                  <a:lnTo>
                    <a:pt x="74688" y="130289"/>
                  </a:lnTo>
                  <a:close/>
                </a:path>
                <a:path w="323850" h="313055">
                  <a:moveTo>
                    <a:pt x="74752" y="109016"/>
                  </a:moveTo>
                  <a:lnTo>
                    <a:pt x="70408" y="105651"/>
                  </a:lnTo>
                  <a:lnTo>
                    <a:pt x="65087" y="105625"/>
                  </a:lnTo>
                  <a:lnTo>
                    <a:pt x="59778" y="105613"/>
                  </a:lnTo>
                  <a:lnTo>
                    <a:pt x="55422" y="108953"/>
                  </a:lnTo>
                  <a:lnTo>
                    <a:pt x="55397" y="117144"/>
                  </a:lnTo>
                  <a:lnTo>
                    <a:pt x="59753" y="120497"/>
                  </a:lnTo>
                  <a:lnTo>
                    <a:pt x="70358" y="120535"/>
                  </a:lnTo>
                  <a:lnTo>
                    <a:pt x="74726" y="117208"/>
                  </a:lnTo>
                  <a:lnTo>
                    <a:pt x="74752" y="109016"/>
                  </a:lnTo>
                  <a:close/>
                </a:path>
                <a:path w="323850" h="313055">
                  <a:moveTo>
                    <a:pt x="74803" y="87744"/>
                  </a:moveTo>
                  <a:lnTo>
                    <a:pt x="70459" y="84378"/>
                  </a:lnTo>
                  <a:lnTo>
                    <a:pt x="65151" y="84366"/>
                  </a:lnTo>
                  <a:lnTo>
                    <a:pt x="59855" y="84353"/>
                  </a:lnTo>
                  <a:lnTo>
                    <a:pt x="55499" y="87693"/>
                  </a:lnTo>
                  <a:lnTo>
                    <a:pt x="55460" y="95885"/>
                  </a:lnTo>
                  <a:lnTo>
                    <a:pt x="59804" y="99250"/>
                  </a:lnTo>
                  <a:lnTo>
                    <a:pt x="70408" y="99275"/>
                  </a:lnTo>
                  <a:lnTo>
                    <a:pt x="74790" y="95935"/>
                  </a:lnTo>
                  <a:lnTo>
                    <a:pt x="74803" y="87744"/>
                  </a:lnTo>
                  <a:close/>
                </a:path>
                <a:path w="323850" h="313055">
                  <a:moveTo>
                    <a:pt x="102209" y="151638"/>
                  </a:moveTo>
                  <a:lnTo>
                    <a:pt x="97853" y="148259"/>
                  </a:lnTo>
                  <a:lnTo>
                    <a:pt x="92557" y="148247"/>
                  </a:lnTo>
                  <a:lnTo>
                    <a:pt x="87223" y="148234"/>
                  </a:lnTo>
                  <a:lnTo>
                    <a:pt x="82867" y="151574"/>
                  </a:lnTo>
                  <a:lnTo>
                    <a:pt x="82854" y="159753"/>
                  </a:lnTo>
                  <a:lnTo>
                    <a:pt x="87198" y="163118"/>
                  </a:lnTo>
                  <a:lnTo>
                    <a:pt x="97828" y="163156"/>
                  </a:lnTo>
                  <a:lnTo>
                    <a:pt x="102184" y="159804"/>
                  </a:lnTo>
                  <a:lnTo>
                    <a:pt x="102209" y="151638"/>
                  </a:lnTo>
                  <a:close/>
                </a:path>
                <a:path w="323850" h="313055">
                  <a:moveTo>
                    <a:pt x="102273" y="130352"/>
                  </a:moveTo>
                  <a:lnTo>
                    <a:pt x="97917" y="127000"/>
                  </a:lnTo>
                  <a:lnTo>
                    <a:pt x="92608" y="126987"/>
                  </a:lnTo>
                  <a:lnTo>
                    <a:pt x="87299" y="126974"/>
                  </a:lnTo>
                  <a:lnTo>
                    <a:pt x="82931" y="130302"/>
                  </a:lnTo>
                  <a:lnTo>
                    <a:pt x="82918" y="138506"/>
                  </a:lnTo>
                  <a:lnTo>
                    <a:pt x="87249" y="141859"/>
                  </a:lnTo>
                  <a:lnTo>
                    <a:pt x="97878" y="141884"/>
                  </a:lnTo>
                  <a:lnTo>
                    <a:pt x="102247" y="138557"/>
                  </a:lnTo>
                  <a:lnTo>
                    <a:pt x="102273" y="130352"/>
                  </a:lnTo>
                  <a:close/>
                </a:path>
                <a:path w="323850" h="313055">
                  <a:moveTo>
                    <a:pt x="102336" y="109105"/>
                  </a:moveTo>
                  <a:lnTo>
                    <a:pt x="97980" y="105727"/>
                  </a:lnTo>
                  <a:lnTo>
                    <a:pt x="92684" y="105714"/>
                  </a:lnTo>
                  <a:lnTo>
                    <a:pt x="87350" y="105689"/>
                  </a:lnTo>
                  <a:lnTo>
                    <a:pt x="83007" y="109042"/>
                  </a:lnTo>
                  <a:lnTo>
                    <a:pt x="82981" y="117233"/>
                  </a:lnTo>
                  <a:lnTo>
                    <a:pt x="87325" y="120573"/>
                  </a:lnTo>
                  <a:lnTo>
                    <a:pt x="97929" y="120611"/>
                  </a:lnTo>
                  <a:lnTo>
                    <a:pt x="102298" y="117284"/>
                  </a:lnTo>
                  <a:lnTo>
                    <a:pt x="102336" y="109105"/>
                  </a:lnTo>
                  <a:close/>
                </a:path>
                <a:path w="323850" h="313055">
                  <a:moveTo>
                    <a:pt x="102400" y="87833"/>
                  </a:moveTo>
                  <a:lnTo>
                    <a:pt x="98056" y="84467"/>
                  </a:lnTo>
                  <a:lnTo>
                    <a:pt x="92760" y="84455"/>
                  </a:lnTo>
                  <a:lnTo>
                    <a:pt x="87426" y="84442"/>
                  </a:lnTo>
                  <a:lnTo>
                    <a:pt x="83058" y="87769"/>
                  </a:lnTo>
                  <a:lnTo>
                    <a:pt x="83032" y="95961"/>
                  </a:lnTo>
                  <a:lnTo>
                    <a:pt x="87376" y="99326"/>
                  </a:lnTo>
                  <a:lnTo>
                    <a:pt x="97993" y="99364"/>
                  </a:lnTo>
                  <a:lnTo>
                    <a:pt x="102374" y="96024"/>
                  </a:lnTo>
                  <a:lnTo>
                    <a:pt x="102400" y="87833"/>
                  </a:lnTo>
                  <a:close/>
                </a:path>
                <a:path w="323850" h="313055">
                  <a:moveTo>
                    <a:pt x="129781" y="151726"/>
                  </a:moveTo>
                  <a:lnTo>
                    <a:pt x="125437" y="148348"/>
                  </a:lnTo>
                  <a:lnTo>
                    <a:pt x="120142" y="148336"/>
                  </a:lnTo>
                  <a:lnTo>
                    <a:pt x="114833" y="148323"/>
                  </a:lnTo>
                  <a:lnTo>
                    <a:pt x="110464" y="151663"/>
                  </a:lnTo>
                  <a:lnTo>
                    <a:pt x="110439" y="159842"/>
                  </a:lnTo>
                  <a:lnTo>
                    <a:pt x="114782" y="163207"/>
                  </a:lnTo>
                  <a:lnTo>
                    <a:pt x="125399" y="163245"/>
                  </a:lnTo>
                  <a:lnTo>
                    <a:pt x="129755" y="159893"/>
                  </a:lnTo>
                  <a:lnTo>
                    <a:pt x="129781" y="151726"/>
                  </a:lnTo>
                  <a:close/>
                </a:path>
                <a:path w="323850" h="313055">
                  <a:moveTo>
                    <a:pt x="129844" y="130441"/>
                  </a:moveTo>
                  <a:lnTo>
                    <a:pt x="125501" y="127076"/>
                  </a:lnTo>
                  <a:lnTo>
                    <a:pt x="120205" y="127063"/>
                  </a:lnTo>
                  <a:lnTo>
                    <a:pt x="114884" y="127050"/>
                  </a:lnTo>
                  <a:lnTo>
                    <a:pt x="110515" y="130378"/>
                  </a:lnTo>
                  <a:lnTo>
                    <a:pt x="110515" y="138582"/>
                  </a:lnTo>
                  <a:lnTo>
                    <a:pt x="114833" y="141935"/>
                  </a:lnTo>
                  <a:lnTo>
                    <a:pt x="125463" y="141973"/>
                  </a:lnTo>
                  <a:lnTo>
                    <a:pt x="129832" y="138645"/>
                  </a:lnTo>
                  <a:lnTo>
                    <a:pt x="129844" y="130441"/>
                  </a:lnTo>
                  <a:close/>
                </a:path>
                <a:path w="323850" h="313055">
                  <a:moveTo>
                    <a:pt x="129895" y="109181"/>
                  </a:moveTo>
                  <a:lnTo>
                    <a:pt x="125564" y="105816"/>
                  </a:lnTo>
                  <a:lnTo>
                    <a:pt x="120269" y="105803"/>
                  </a:lnTo>
                  <a:lnTo>
                    <a:pt x="114935" y="105791"/>
                  </a:lnTo>
                  <a:lnTo>
                    <a:pt x="110578" y="109131"/>
                  </a:lnTo>
                  <a:lnTo>
                    <a:pt x="110566" y="117309"/>
                  </a:lnTo>
                  <a:lnTo>
                    <a:pt x="114909" y="120662"/>
                  </a:lnTo>
                  <a:lnTo>
                    <a:pt x="125514" y="120700"/>
                  </a:lnTo>
                  <a:lnTo>
                    <a:pt x="129882" y="117373"/>
                  </a:lnTo>
                  <a:lnTo>
                    <a:pt x="129895" y="109181"/>
                  </a:lnTo>
                  <a:close/>
                </a:path>
                <a:path w="323850" h="313055">
                  <a:moveTo>
                    <a:pt x="129971" y="87909"/>
                  </a:moveTo>
                  <a:lnTo>
                    <a:pt x="125628" y="84543"/>
                  </a:lnTo>
                  <a:lnTo>
                    <a:pt x="120319" y="84531"/>
                  </a:lnTo>
                  <a:lnTo>
                    <a:pt x="114998" y="84518"/>
                  </a:lnTo>
                  <a:lnTo>
                    <a:pt x="110655" y="87845"/>
                  </a:lnTo>
                  <a:lnTo>
                    <a:pt x="110617" y="96037"/>
                  </a:lnTo>
                  <a:lnTo>
                    <a:pt x="114960" y="99402"/>
                  </a:lnTo>
                  <a:lnTo>
                    <a:pt x="125577" y="99428"/>
                  </a:lnTo>
                  <a:lnTo>
                    <a:pt x="129946" y="96088"/>
                  </a:lnTo>
                  <a:lnTo>
                    <a:pt x="129971" y="87909"/>
                  </a:lnTo>
                  <a:close/>
                </a:path>
                <a:path w="323850" h="313055">
                  <a:moveTo>
                    <a:pt x="157353" y="151803"/>
                  </a:moveTo>
                  <a:lnTo>
                    <a:pt x="153022" y="148424"/>
                  </a:lnTo>
                  <a:lnTo>
                    <a:pt x="147713" y="148412"/>
                  </a:lnTo>
                  <a:lnTo>
                    <a:pt x="142392" y="148399"/>
                  </a:lnTo>
                  <a:lnTo>
                    <a:pt x="138023" y="151752"/>
                  </a:lnTo>
                  <a:lnTo>
                    <a:pt x="138023" y="159931"/>
                  </a:lnTo>
                  <a:lnTo>
                    <a:pt x="142354" y="163296"/>
                  </a:lnTo>
                  <a:lnTo>
                    <a:pt x="152984" y="163322"/>
                  </a:lnTo>
                  <a:lnTo>
                    <a:pt x="157340" y="159981"/>
                  </a:lnTo>
                  <a:lnTo>
                    <a:pt x="157353" y="151803"/>
                  </a:lnTo>
                  <a:close/>
                </a:path>
                <a:path w="323850" h="313055">
                  <a:moveTo>
                    <a:pt x="157416" y="130505"/>
                  </a:moveTo>
                  <a:lnTo>
                    <a:pt x="153085" y="127152"/>
                  </a:lnTo>
                  <a:lnTo>
                    <a:pt x="147777" y="127139"/>
                  </a:lnTo>
                  <a:lnTo>
                    <a:pt x="142468" y="127127"/>
                  </a:lnTo>
                  <a:lnTo>
                    <a:pt x="138099" y="130454"/>
                  </a:lnTo>
                  <a:lnTo>
                    <a:pt x="138074" y="138645"/>
                  </a:lnTo>
                  <a:lnTo>
                    <a:pt x="142417" y="142011"/>
                  </a:lnTo>
                  <a:lnTo>
                    <a:pt x="153035" y="142036"/>
                  </a:lnTo>
                  <a:lnTo>
                    <a:pt x="157403" y="138709"/>
                  </a:lnTo>
                  <a:lnTo>
                    <a:pt x="157416" y="130505"/>
                  </a:lnTo>
                  <a:close/>
                </a:path>
                <a:path w="323850" h="313055">
                  <a:moveTo>
                    <a:pt x="157467" y="109258"/>
                  </a:moveTo>
                  <a:lnTo>
                    <a:pt x="153162" y="105892"/>
                  </a:lnTo>
                  <a:lnTo>
                    <a:pt x="147840" y="105879"/>
                  </a:lnTo>
                  <a:lnTo>
                    <a:pt x="142519" y="105854"/>
                  </a:lnTo>
                  <a:lnTo>
                    <a:pt x="138150" y="109207"/>
                  </a:lnTo>
                  <a:lnTo>
                    <a:pt x="138150" y="117386"/>
                  </a:lnTo>
                  <a:lnTo>
                    <a:pt x="142468" y="120751"/>
                  </a:lnTo>
                  <a:lnTo>
                    <a:pt x="153098" y="120777"/>
                  </a:lnTo>
                  <a:lnTo>
                    <a:pt x="157467" y="117449"/>
                  </a:lnTo>
                  <a:lnTo>
                    <a:pt x="157467" y="109258"/>
                  </a:lnTo>
                  <a:close/>
                </a:path>
                <a:path w="323850" h="313055">
                  <a:moveTo>
                    <a:pt x="157543" y="87985"/>
                  </a:moveTo>
                  <a:lnTo>
                    <a:pt x="153212" y="84620"/>
                  </a:lnTo>
                  <a:lnTo>
                    <a:pt x="147904" y="84607"/>
                  </a:lnTo>
                  <a:lnTo>
                    <a:pt x="142595" y="84594"/>
                  </a:lnTo>
                  <a:lnTo>
                    <a:pt x="138226" y="87934"/>
                  </a:lnTo>
                  <a:lnTo>
                    <a:pt x="138201" y="96113"/>
                  </a:lnTo>
                  <a:lnTo>
                    <a:pt x="142544" y="99479"/>
                  </a:lnTo>
                  <a:lnTo>
                    <a:pt x="153162" y="99504"/>
                  </a:lnTo>
                  <a:lnTo>
                    <a:pt x="157518" y="96164"/>
                  </a:lnTo>
                  <a:lnTo>
                    <a:pt x="157543" y="87985"/>
                  </a:lnTo>
                  <a:close/>
                </a:path>
                <a:path w="323850" h="313055">
                  <a:moveTo>
                    <a:pt x="184988" y="151866"/>
                  </a:moveTo>
                  <a:lnTo>
                    <a:pt x="180632" y="148501"/>
                  </a:lnTo>
                  <a:lnTo>
                    <a:pt x="175323" y="148488"/>
                  </a:lnTo>
                  <a:lnTo>
                    <a:pt x="170002" y="148475"/>
                  </a:lnTo>
                  <a:lnTo>
                    <a:pt x="165646" y="151815"/>
                  </a:lnTo>
                  <a:lnTo>
                    <a:pt x="165620" y="159994"/>
                  </a:lnTo>
                  <a:lnTo>
                    <a:pt x="169976" y="163360"/>
                  </a:lnTo>
                  <a:lnTo>
                    <a:pt x="180594" y="163398"/>
                  </a:lnTo>
                  <a:lnTo>
                    <a:pt x="184962" y="160045"/>
                  </a:lnTo>
                  <a:lnTo>
                    <a:pt x="184988" y="151866"/>
                  </a:lnTo>
                  <a:close/>
                </a:path>
                <a:path w="323850" h="313055">
                  <a:moveTo>
                    <a:pt x="185039" y="130594"/>
                  </a:moveTo>
                  <a:lnTo>
                    <a:pt x="180695" y="127241"/>
                  </a:lnTo>
                  <a:lnTo>
                    <a:pt x="175387" y="127228"/>
                  </a:lnTo>
                  <a:lnTo>
                    <a:pt x="170065" y="127215"/>
                  </a:lnTo>
                  <a:lnTo>
                    <a:pt x="165709" y="130543"/>
                  </a:lnTo>
                  <a:lnTo>
                    <a:pt x="165684" y="138734"/>
                  </a:lnTo>
                  <a:lnTo>
                    <a:pt x="170027" y="142100"/>
                  </a:lnTo>
                  <a:lnTo>
                    <a:pt x="180657" y="142125"/>
                  </a:lnTo>
                  <a:lnTo>
                    <a:pt x="185013" y="138798"/>
                  </a:lnTo>
                  <a:lnTo>
                    <a:pt x="185039" y="130594"/>
                  </a:lnTo>
                  <a:close/>
                </a:path>
                <a:path w="323850" h="313055">
                  <a:moveTo>
                    <a:pt x="185089" y="109334"/>
                  </a:moveTo>
                  <a:lnTo>
                    <a:pt x="180759" y="105956"/>
                  </a:lnTo>
                  <a:lnTo>
                    <a:pt x="175450" y="105956"/>
                  </a:lnTo>
                  <a:lnTo>
                    <a:pt x="170129" y="105943"/>
                  </a:lnTo>
                  <a:lnTo>
                    <a:pt x="165760" y="109283"/>
                  </a:lnTo>
                  <a:lnTo>
                    <a:pt x="165735" y="117462"/>
                  </a:lnTo>
                  <a:lnTo>
                    <a:pt x="170078" y="120815"/>
                  </a:lnTo>
                  <a:lnTo>
                    <a:pt x="180721" y="120853"/>
                  </a:lnTo>
                  <a:lnTo>
                    <a:pt x="185089" y="117513"/>
                  </a:lnTo>
                  <a:lnTo>
                    <a:pt x="185089" y="109334"/>
                  </a:lnTo>
                  <a:close/>
                </a:path>
                <a:path w="323850" h="313055">
                  <a:moveTo>
                    <a:pt x="185166" y="88061"/>
                  </a:moveTo>
                  <a:lnTo>
                    <a:pt x="180835" y="84696"/>
                  </a:lnTo>
                  <a:lnTo>
                    <a:pt x="175501" y="84683"/>
                  </a:lnTo>
                  <a:lnTo>
                    <a:pt x="170205" y="84670"/>
                  </a:lnTo>
                  <a:lnTo>
                    <a:pt x="165836" y="88011"/>
                  </a:lnTo>
                  <a:lnTo>
                    <a:pt x="165811" y="96189"/>
                  </a:lnTo>
                  <a:lnTo>
                    <a:pt x="170154" y="99555"/>
                  </a:lnTo>
                  <a:lnTo>
                    <a:pt x="180784" y="99593"/>
                  </a:lnTo>
                  <a:lnTo>
                    <a:pt x="185140" y="96253"/>
                  </a:lnTo>
                  <a:lnTo>
                    <a:pt x="185166" y="88061"/>
                  </a:lnTo>
                  <a:close/>
                </a:path>
                <a:path w="323850" h="313055">
                  <a:moveTo>
                    <a:pt x="212559" y="151955"/>
                  </a:moveTo>
                  <a:lnTo>
                    <a:pt x="208241" y="148590"/>
                  </a:lnTo>
                  <a:lnTo>
                    <a:pt x="202933" y="148577"/>
                  </a:lnTo>
                  <a:lnTo>
                    <a:pt x="197612" y="148551"/>
                  </a:lnTo>
                  <a:lnTo>
                    <a:pt x="193255" y="151904"/>
                  </a:lnTo>
                  <a:lnTo>
                    <a:pt x="193243" y="160083"/>
                  </a:lnTo>
                  <a:lnTo>
                    <a:pt x="197573" y="163449"/>
                  </a:lnTo>
                  <a:lnTo>
                    <a:pt x="208191" y="163487"/>
                  </a:lnTo>
                  <a:lnTo>
                    <a:pt x="212534" y="160134"/>
                  </a:lnTo>
                  <a:lnTo>
                    <a:pt x="212559" y="151955"/>
                  </a:lnTo>
                  <a:close/>
                </a:path>
                <a:path w="323850" h="313055">
                  <a:moveTo>
                    <a:pt x="212636" y="130683"/>
                  </a:moveTo>
                  <a:lnTo>
                    <a:pt x="208305" y="127317"/>
                  </a:lnTo>
                  <a:lnTo>
                    <a:pt x="202996" y="127317"/>
                  </a:lnTo>
                  <a:lnTo>
                    <a:pt x="197675" y="127304"/>
                  </a:lnTo>
                  <a:lnTo>
                    <a:pt x="193332" y="130632"/>
                  </a:lnTo>
                  <a:lnTo>
                    <a:pt x="193306" y="138823"/>
                  </a:lnTo>
                  <a:lnTo>
                    <a:pt x="197637" y="142176"/>
                  </a:lnTo>
                  <a:lnTo>
                    <a:pt x="208267" y="142201"/>
                  </a:lnTo>
                  <a:lnTo>
                    <a:pt x="212610" y="138874"/>
                  </a:lnTo>
                  <a:lnTo>
                    <a:pt x="212636" y="130683"/>
                  </a:lnTo>
                  <a:close/>
                </a:path>
                <a:path w="323850" h="313055">
                  <a:moveTo>
                    <a:pt x="212686" y="109423"/>
                  </a:moveTo>
                  <a:lnTo>
                    <a:pt x="208368" y="106045"/>
                  </a:lnTo>
                  <a:lnTo>
                    <a:pt x="203047" y="106032"/>
                  </a:lnTo>
                  <a:lnTo>
                    <a:pt x="197739" y="106019"/>
                  </a:lnTo>
                  <a:lnTo>
                    <a:pt x="193395" y="109359"/>
                  </a:lnTo>
                  <a:lnTo>
                    <a:pt x="193370" y="117551"/>
                  </a:lnTo>
                  <a:lnTo>
                    <a:pt x="197700" y="120904"/>
                  </a:lnTo>
                  <a:lnTo>
                    <a:pt x="208318" y="120929"/>
                  </a:lnTo>
                  <a:lnTo>
                    <a:pt x="212686" y="117602"/>
                  </a:lnTo>
                  <a:lnTo>
                    <a:pt x="212686" y="109423"/>
                  </a:lnTo>
                  <a:close/>
                </a:path>
                <a:path w="323850" h="313055">
                  <a:moveTo>
                    <a:pt x="212763" y="88138"/>
                  </a:moveTo>
                  <a:lnTo>
                    <a:pt x="208432" y="84772"/>
                  </a:lnTo>
                  <a:lnTo>
                    <a:pt x="203123" y="84759"/>
                  </a:lnTo>
                  <a:lnTo>
                    <a:pt x="197789" y="84747"/>
                  </a:lnTo>
                  <a:lnTo>
                    <a:pt x="193446" y="88087"/>
                  </a:lnTo>
                  <a:lnTo>
                    <a:pt x="193421" y="96266"/>
                  </a:lnTo>
                  <a:lnTo>
                    <a:pt x="197764" y="99644"/>
                  </a:lnTo>
                  <a:lnTo>
                    <a:pt x="208381" y="99669"/>
                  </a:lnTo>
                  <a:lnTo>
                    <a:pt x="212737" y="96329"/>
                  </a:lnTo>
                  <a:lnTo>
                    <a:pt x="212763" y="88138"/>
                  </a:lnTo>
                  <a:close/>
                </a:path>
                <a:path w="323850" h="313055">
                  <a:moveTo>
                    <a:pt x="240030" y="194576"/>
                  </a:moveTo>
                  <a:lnTo>
                    <a:pt x="235686" y="191211"/>
                  </a:lnTo>
                  <a:lnTo>
                    <a:pt x="230378" y="191185"/>
                  </a:lnTo>
                  <a:lnTo>
                    <a:pt x="225069" y="191185"/>
                  </a:lnTo>
                  <a:lnTo>
                    <a:pt x="220726" y="194513"/>
                  </a:lnTo>
                  <a:lnTo>
                    <a:pt x="220700" y="202692"/>
                  </a:lnTo>
                  <a:lnTo>
                    <a:pt x="225018" y="206057"/>
                  </a:lnTo>
                  <a:lnTo>
                    <a:pt x="235635" y="206082"/>
                  </a:lnTo>
                  <a:lnTo>
                    <a:pt x="240004" y="202755"/>
                  </a:lnTo>
                  <a:lnTo>
                    <a:pt x="240030" y="194576"/>
                  </a:lnTo>
                  <a:close/>
                </a:path>
                <a:path w="323850" h="313055">
                  <a:moveTo>
                    <a:pt x="240080" y="173304"/>
                  </a:moveTo>
                  <a:lnTo>
                    <a:pt x="235737" y="169938"/>
                  </a:lnTo>
                  <a:lnTo>
                    <a:pt x="230441" y="169926"/>
                  </a:lnTo>
                  <a:lnTo>
                    <a:pt x="225132" y="169900"/>
                  </a:lnTo>
                  <a:lnTo>
                    <a:pt x="220789" y="173240"/>
                  </a:lnTo>
                  <a:lnTo>
                    <a:pt x="220751" y="181444"/>
                  </a:lnTo>
                  <a:lnTo>
                    <a:pt x="225094" y="184797"/>
                  </a:lnTo>
                  <a:lnTo>
                    <a:pt x="235712" y="184823"/>
                  </a:lnTo>
                  <a:lnTo>
                    <a:pt x="240055" y="181495"/>
                  </a:lnTo>
                  <a:lnTo>
                    <a:pt x="240080" y="173304"/>
                  </a:lnTo>
                  <a:close/>
                </a:path>
                <a:path w="323850" h="313055">
                  <a:moveTo>
                    <a:pt x="240157" y="152031"/>
                  </a:moveTo>
                  <a:lnTo>
                    <a:pt x="235813" y="148666"/>
                  </a:lnTo>
                  <a:lnTo>
                    <a:pt x="230505" y="148653"/>
                  </a:lnTo>
                  <a:lnTo>
                    <a:pt x="225196" y="148640"/>
                  </a:lnTo>
                  <a:lnTo>
                    <a:pt x="220840" y="151980"/>
                  </a:lnTo>
                  <a:lnTo>
                    <a:pt x="220827" y="160172"/>
                  </a:lnTo>
                  <a:lnTo>
                    <a:pt x="225145" y="163525"/>
                  </a:lnTo>
                  <a:lnTo>
                    <a:pt x="235762" y="163563"/>
                  </a:lnTo>
                  <a:lnTo>
                    <a:pt x="240106" y="160223"/>
                  </a:lnTo>
                  <a:lnTo>
                    <a:pt x="240157" y="152031"/>
                  </a:lnTo>
                  <a:close/>
                </a:path>
                <a:path w="323850" h="313055">
                  <a:moveTo>
                    <a:pt x="240207" y="130759"/>
                  </a:moveTo>
                  <a:lnTo>
                    <a:pt x="235877" y="127393"/>
                  </a:lnTo>
                  <a:lnTo>
                    <a:pt x="230568" y="127381"/>
                  </a:lnTo>
                  <a:lnTo>
                    <a:pt x="225259" y="127368"/>
                  </a:lnTo>
                  <a:lnTo>
                    <a:pt x="220903" y="130695"/>
                  </a:lnTo>
                  <a:lnTo>
                    <a:pt x="220891" y="138887"/>
                  </a:lnTo>
                  <a:lnTo>
                    <a:pt x="225209" y="142252"/>
                  </a:lnTo>
                  <a:lnTo>
                    <a:pt x="235826" y="142278"/>
                  </a:lnTo>
                  <a:lnTo>
                    <a:pt x="240182" y="138938"/>
                  </a:lnTo>
                  <a:lnTo>
                    <a:pt x="240207" y="130759"/>
                  </a:lnTo>
                  <a:close/>
                </a:path>
                <a:path w="323850" h="313055">
                  <a:moveTo>
                    <a:pt x="240258" y="109499"/>
                  </a:moveTo>
                  <a:lnTo>
                    <a:pt x="235940" y="106121"/>
                  </a:lnTo>
                  <a:lnTo>
                    <a:pt x="230644" y="106108"/>
                  </a:lnTo>
                  <a:lnTo>
                    <a:pt x="225310" y="106095"/>
                  </a:lnTo>
                  <a:lnTo>
                    <a:pt x="220967" y="109435"/>
                  </a:lnTo>
                  <a:lnTo>
                    <a:pt x="220954" y="117627"/>
                  </a:lnTo>
                  <a:lnTo>
                    <a:pt x="225272" y="120980"/>
                  </a:lnTo>
                  <a:lnTo>
                    <a:pt x="235902" y="121018"/>
                  </a:lnTo>
                  <a:lnTo>
                    <a:pt x="240258" y="117690"/>
                  </a:lnTo>
                  <a:lnTo>
                    <a:pt x="240258" y="109499"/>
                  </a:lnTo>
                  <a:close/>
                </a:path>
                <a:path w="323850" h="313055">
                  <a:moveTo>
                    <a:pt x="240309" y="88226"/>
                  </a:moveTo>
                  <a:lnTo>
                    <a:pt x="235991" y="84861"/>
                  </a:lnTo>
                  <a:lnTo>
                    <a:pt x="230682" y="84848"/>
                  </a:lnTo>
                  <a:lnTo>
                    <a:pt x="225361" y="84836"/>
                  </a:lnTo>
                  <a:lnTo>
                    <a:pt x="221018" y="88176"/>
                  </a:lnTo>
                  <a:lnTo>
                    <a:pt x="221005" y="96354"/>
                  </a:lnTo>
                  <a:lnTo>
                    <a:pt x="225323" y="99720"/>
                  </a:lnTo>
                  <a:lnTo>
                    <a:pt x="235940" y="99758"/>
                  </a:lnTo>
                  <a:lnTo>
                    <a:pt x="240296" y="96418"/>
                  </a:lnTo>
                  <a:lnTo>
                    <a:pt x="240309" y="88226"/>
                  </a:lnTo>
                  <a:close/>
                </a:path>
                <a:path w="323850" h="313055">
                  <a:moveTo>
                    <a:pt x="267563" y="215912"/>
                  </a:moveTo>
                  <a:lnTo>
                    <a:pt x="263194" y="212547"/>
                  </a:lnTo>
                  <a:lnTo>
                    <a:pt x="257898" y="212534"/>
                  </a:lnTo>
                  <a:lnTo>
                    <a:pt x="252590" y="212521"/>
                  </a:lnTo>
                  <a:lnTo>
                    <a:pt x="248234" y="215861"/>
                  </a:lnTo>
                  <a:lnTo>
                    <a:pt x="248208" y="224040"/>
                  </a:lnTo>
                  <a:lnTo>
                    <a:pt x="252539" y="227406"/>
                  </a:lnTo>
                  <a:lnTo>
                    <a:pt x="263156" y="227431"/>
                  </a:lnTo>
                  <a:lnTo>
                    <a:pt x="267525" y="224091"/>
                  </a:lnTo>
                  <a:lnTo>
                    <a:pt x="267563" y="215912"/>
                  </a:lnTo>
                  <a:close/>
                </a:path>
                <a:path w="323850" h="313055">
                  <a:moveTo>
                    <a:pt x="267614" y="194652"/>
                  </a:moveTo>
                  <a:lnTo>
                    <a:pt x="263245" y="191287"/>
                  </a:lnTo>
                  <a:lnTo>
                    <a:pt x="257962" y="191274"/>
                  </a:lnTo>
                  <a:lnTo>
                    <a:pt x="252653" y="191262"/>
                  </a:lnTo>
                  <a:lnTo>
                    <a:pt x="248310" y="194602"/>
                  </a:lnTo>
                  <a:lnTo>
                    <a:pt x="248272" y="202780"/>
                  </a:lnTo>
                  <a:lnTo>
                    <a:pt x="252615" y="206146"/>
                  </a:lnTo>
                  <a:lnTo>
                    <a:pt x="263220" y="206184"/>
                  </a:lnTo>
                  <a:lnTo>
                    <a:pt x="267589" y="202844"/>
                  </a:lnTo>
                  <a:lnTo>
                    <a:pt x="267614" y="194652"/>
                  </a:lnTo>
                  <a:close/>
                </a:path>
                <a:path w="323850" h="313055">
                  <a:moveTo>
                    <a:pt x="267690" y="173380"/>
                  </a:moveTo>
                  <a:lnTo>
                    <a:pt x="263321" y="170002"/>
                  </a:lnTo>
                  <a:lnTo>
                    <a:pt x="258025" y="170002"/>
                  </a:lnTo>
                  <a:lnTo>
                    <a:pt x="252717" y="169976"/>
                  </a:lnTo>
                  <a:lnTo>
                    <a:pt x="248361" y="173316"/>
                  </a:lnTo>
                  <a:lnTo>
                    <a:pt x="248335" y="181521"/>
                  </a:lnTo>
                  <a:lnTo>
                    <a:pt x="252666" y="184873"/>
                  </a:lnTo>
                  <a:lnTo>
                    <a:pt x="263271" y="184899"/>
                  </a:lnTo>
                  <a:lnTo>
                    <a:pt x="267665" y="181571"/>
                  </a:lnTo>
                  <a:lnTo>
                    <a:pt x="267690" y="173380"/>
                  </a:lnTo>
                  <a:close/>
                </a:path>
                <a:path w="323850" h="313055">
                  <a:moveTo>
                    <a:pt x="267741" y="152120"/>
                  </a:moveTo>
                  <a:lnTo>
                    <a:pt x="263372" y="148742"/>
                  </a:lnTo>
                  <a:lnTo>
                    <a:pt x="258076" y="148729"/>
                  </a:lnTo>
                  <a:lnTo>
                    <a:pt x="252780" y="148717"/>
                  </a:lnTo>
                  <a:lnTo>
                    <a:pt x="248424" y="152057"/>
                  </a:lnTo>
                  <a:lnTo>
                    <a:pt x="248399" y="160235"/>
                  </a:lnTo>
                  <a:lnTo>
                    <a:pt x="252730" y="163601"/>
                  </a:lnTo>
                  <a:lnTo>
                    <a:pt x="263347" y="163639"/>
                  </a:lnTo>
                  <a:lnTo>
                    <a:pt x="267716" y="160299"/>
                  </a:lnTo>
                  <a:lnTo>
                    <a:pt x="267741" y="152120"/>
                  </a:lnTo>
                  <a:close/>
                </a:path>
                <a:path w="323850" h="313055">
                  <a:moveTo>
                    <a:pt x="267792" y="130835"/>
                  </a:moveTo>
                  <a:lnTo>
                    <a:pt x="263448" y="127469"/>
                  </a:lnTo>
                  <a:lnTo>
                    <a:pt x="258140" y="127457"/>
                  </a:lnTo>
                  <a:lnTo>
                    <a:pt x="252831" y="127444"/>
                  </a:lnTo>
                  <a:lnTo>
                    <a:pt x="248488" y="130771"/>
                  </a:lnTo>
                  <a:lnTo>
                    <a:pt x="248462" y="138976"/>
                  </a:lnTo>
                  <a:lnTo>
                    <a:pt x="252793" y="142328"/>
                  </a:lnTo>
                  <a:lnTo>
                    <a:pt x="263398" y="142354"/>
                  </a:lnTo>
                  <a:lnTo>
                    <a:pt x="267792" y="139026"/>
                  </a:lnTo>
                  <a:lnTo>
                    <a:pt x="267792" y="130835"/>
                  </a:lnTo>
                  <a:close/>
                </a:path>
                <a:path w="323850" h="313055">
                  <a:moveTo>
                    <a:pt x="267855" y="109575"/>
                  </a:moveTo>
                  <a:lnTo>
                    <a:pt x="263499" y="106197"/>
                  </a:lnTo>
                  <a:lnTo>
                    <a:pt x="258203" y="106184"/>
                  </a:lnTo>
                  <a:lnTo>
                    <a:pt x="252882" y="106172"/>
                  </a:lnTo>
                  <a:lnTo>
                    <a:pt x="248539" y="109512"/>
                  </a:lnTo>
                  <a:lnTo>
                    <a:pt x="248513" y="117703"/>
                  </a:lnTo>
                  <a:lnTo>
                    <a:pt x="252844" y="121043"/>
                  </a:lnTo>
                  <a:lnTo>
                    <a:pt x="263448" y="121081"/>
                  </a:lnTo>
                  <a:lnTo>
                    <a:pt x="267830" y="117754"/>
                  </a:lnTo>
                  <a:lnTo>
                    <a:pt x="267855" y="109575"/>
                  </a:lnTo>
                  <a:close/>
                </a:path>
                <a:path w="323850" h="313055">
                  <a:moveTo>
                    <a:pt x="267906" y="88303"/>
                  </a:moveTo>
                  <a:lnTo>
                    <a:pt x="263563" y="84937"/>
                  </a:lnTo>
                  <a:lnTo>
                    <a:pt x="258254" y="84924"/>
                  </a:lnTo>
                  <a:lnTo>
                    <a:pt x="252958" y="84912"/>
                  </a:lnTo>
                  <a:lnTo>
                    <a:pt x="248602" y="88252"/>
                  </a:lnTo>
                  <a:lnTo>
                    <a:pt x="248589" y="96443"/>
                  </a:lnTo>
                  <a:lnTo>
                    <a:pt x="252907" y="99809"/>
                  </a:lnTo>
                  <a:lnTo>
                    <a:pt x="263525" y="99847"/>
                  </a:lnTo>
                  <a:lnTo>
                    <a:pt x="267881" y="96494"/>
                  </a:lnTo>
                  <a:lnTo>
                    <a:pt x="267906" y="88303"/>
                  </a:lnTo>
                  <a:close/>
                </a:path>
                <a:path w="323850" h="313055">
                  <a:moveTo>
                    <a:pt x="295084" y="237261"/>
                  </a:moveTo>
                  <a:lnTo>
                    <a:pt x="290728" y="233895"/>
                  </a:lnTo>
                  <a:lnTo>
                    <a:pt x="285419" y="233883"/>
                  </a:lnTo>
                  <a:lnTo>
                    <a:pt x="280111" y="233883"/>
                  </a:lnTo>
                  <a:lnTo>
                    <a:pt x="275742" y="237210"/>
                  </a:lnTo>
                  <a:lnTo>
                    <a:pt x="275717" y="245389"/>
                  </a:lnTo>
                  <a:lnTo>
                    <a:pt x="280060" y="248754"/>
                  </a:lnTo>
                  <a:lnTo>
                    <a:pt x="290677" y="248793"/>
                  </a:lnTo>
                  <a:lnTo>
                    <a:pt x="295046" y="245440"/>
                  </a:lnTo>
                  <a:lnTo>
                    <a:pt x="295084" y="237261"/>
                  </a:lnTo>
                  <a:close/>
                </a:path>
                <a:path w="323850" h="313055">
                  <a:moveTo>
                    <a:pt x="295135" y="215988"/>
                  </a:moveTo>
                  <a:lnTo>
                    <a:pt x="290791" y="212623"/>
                  </a:lnTo>
                  <a:lnTo>
                    <a:pt x="285470" y="212610"/>
                  </a:lnTo>
                  <a:lnTo>
                    <a:pt x="280162" y="212598"/>
                  </a:lnTo>
                  <a:lnTo>
                    <a:pt x="275805" y="215938"/>
                  </a:lnTo>
                  <a:lnTo>
                    <a:pt x="275780" y="224116"/>
                  </a:lnTo>
                  <a:lnTo>
                    <a:pt x="280111" y="227482"/>
                  </a:lnTo>
                  <a:lnTo>
                    <a:pt x="290741" y="227507"/>
                  </a:lnTo>
                  <a:lnTo>
                    <a:pt x="295122" y="224180"/>
                  </a:lnTo>
                  <a:lnTo>
                    <a:pt x="295135" y="215988"/>
                  </a:lnTo>
                  <a:close/>
                </a:path>
                <a:path w="323850" h="313055">
                  <a:moveTo>
                    <a:pt x="295211" y="194729"/>
                  </a:moveTo>
                  <a:lnTo>
                    <a:pt x="290842" y="191363"/>
                  </a:lnTo>
                  <a:lnTo>
                    <a:pt x="285546" y="191350"/>
                  </a:lnTo>
                  <a:lnTo>
                    <a:pt x="280225" y="191338"/>
                  </a:lnTo>
                  <a:lnTo>
                    <a:pt x="275869" y="194678"/>
                  </a:lnTo>
                  <a:lnTo>
                    <a:pt x="275844" y="202857"/>
                  </a:lnTo>
                  <a:lnTo>
                    <a:pt x="280187" y="206222"/>
                  </a:lnTo>
                  <a:lnTo>
                    <a:pt x="290804" y="206248"/>
                  </a:lnTo>
                  <a:lnTo>
                    <a:pt x="295160" y="202907"/>
                  </a:lnTo>
                  <a:lnTo>
                    <a:pt x="295211" y="194729"/>
                  </a:lnTo>
                  <a:close/>
                </a:path>
                <a:path w="323850" h="313055">
                  <a:moveTo>
                    <a:pt x="295262" y="173456"/>
                  </a:moveTo>
                  <a:lnTo>
                    <a:pt x="290906" y="170091"/>
                  </a:lnTo>
                  <a:lnTo>
                    <a:pt x="285597" y="170078"/>
                  </a:lnTo>
                  <a:lnTo>
                    <a:pt x="280289" y="170065"/>
                  </a:lnTo>
                  <a:lnTo>
                    <a:pt x="275945" y="173405"/>
                  </a:lnTo>
                  <a:lnTo>
                    <a:pt x="275907" y="181584"/>
                  </a:lnTo>
                  <a:lnTo>
                    <a:pt x="280250" y="184950"/>
                  </a:lnTo>
                  <a:lnTo>
                    <a:pt x="290868" y="184975"/>
                  </a:lnTo>
                  <a:lnTo>
                    <a:pt x="295236" y="181648"/>
                  </a:lnTo>
                  <a:lnTo>
                    <a:pt x="295262" y="173456"/>
                  </a:lnTo>
                  <a:close/>
                </a:path>
                <a:path w="323850" h="313055">
                  <a:moveTo>
                    <a:pt x="295300" y="152184"/>
                  </a:moveTo>
                  <a:lnTo>
                    <a:pt x="290982" y="148818"/>
                  </a:lnTo>
                  <a:lnTo>
                    <a:pt x="285661" y="148805"/>
                  </a:lnTo>
                  <a:lnTo>
                    <a:pt x="280352" y="148793"/>
                  </a:lnTo>
                  <a:lnTo>
                    <a:pt x="275996" y="152133"/>
                  </a:lnTo>
                  <a:lnTo>
                    <a:pt x="275971" y="160312"/>
                  </a:lnTo>
                  <a:lnTo>
                    <a:pt x="280301" y="163690"/>
                  </a:lnTo>
                  <a:lnTo>
                    <a:pt x="290931" y="163715"/>
                  </a:lnTo>
                  <a:lnTo>
                    <a:pt x="295300" y="160362"/>
                  </a:lnTo>
                  <a:lnTo>
                    <a:pt x="295300" y="152184"/>
                  </a:lnTo>
                  <a:close/>
                </a:path>
                <a:path w="323850" h="313055">
                  <a:moveTo>
                    <a:pt x="295363" y="130911"/>
                  </a:moveTo>
                  <a:lnTo>
                    <a:pt x="291020" y="127558"/>
                  </a:lnTo>
                  <a:lnTo>
                    <a:pt x="285699" y="127546"/>
                  </a:lnTo>
                  <a:lnTo>
                    <a:pt x="280403" y="127533"/>
                  </a:lnTo>
                  <a:lnTo>
                    <a:pt x="276047" y="130860"/>
                  </a:lnTo>
                  <a:lnTo>
                    <a:pt x="276034" y="139065"/>
                  </a:lnTo>
                  <a:lnTo>
                    <a:pt x="280352" y="142417"/>
                  </a:lnTo>
                  <a:lnTo>
                    <a:pt x="290995" y="142455"/>
                  </a:lnTo>
                  <a:lnTo>
                    <a:pt x="295338" y="139115"/>
                  </a:lnTo>
                  <a:lnTo>
                    <a:pt x="295363" y="130911"/>
                  </a:lnTo>
                  <a:close/>
                </a:path>
                <a:path w="323850" h="313055">
                  <a:moveTo>
                    <a:pt x="295414" y="109664"/>
                  </a:moveTo>
                  <a:lnTo>
                    <a:pt x="291096" y="106286"/>
                  </a:lnTo>
                  <a:lnTo>
                    <a:pt x="285775" y="106273"/>
                  </a:lnTo>
                  <a:lnTo>
                    <a:pt x="280466" y="106260"/>
                  </a:lnTo>
                  <a:lnTo>
                    <a:pt x="276110" y="109601"/>
                  </a:lnTo>
                  <a:lnTo>
                    <a:pt x="276085" y="117792"/>
                  </a:lnTo>
                  <a:lnTo>
                    <a:pt x="280416" y="121132"/>
                  </a:lnTo>
                  <a:lnTo>
                    <a:pt x="291045" y="121170"/>
                  </a:lnTo>
                  <a:lnTo>
                    <a:pt x="295414" y="117843"/>
                  </a:lnTo>
                  <a:lnTo>
                    <a:pt x="295414" y="109664"/>
                  </a:lnTo>
                  <a:close/>
                </a:path>
                <a:path w="323850" h="313055">
                  <a:moveTo>
                    <a:pt x="295490" y="88379"/>
                  </a:moveTo>
                  <a:lnTo>
                    <a:pt x="291147" y="85013"/>
                  </a:lnTo>
                  <a:lnTo>
                    <a:pt x="285826" y="85001"/>
                  </a:lnTo>
                  <a:lnTo>
                    <a:pt x="280517" y="84988"/>
                  </a:lnTo>
                  <a:lnTo>
                    <a:pt x="276161" y="88328"/>
                  </a:lnTo>
                  <a:lnTo>
                    <a:pt x="276161" y="96507"/>
                  </a:lnTo>
                  <a:lnTo>
                    <a:pt x="280479" y="99872"/>
                  </a:lnTo>
                  <a:lnTo>
                    <a:pt x="291122" y="99898"/>
                  </a:lnTo>
                  <a:lnTo>
                    <a:pt x="295465" y="96570"/>
                  </a:lnTo>
                  <a:lnTo>
                    <a:pt x="295490" y="88379"/>
                  </a:lnTo>
                  <a:close/>
                </a:path>
                <a:path w="323850" h="313055">
                  <a:moveTo>
                    <a:pt x="295681" y="24574"/>
                  </a:moveTo>
                  <a:lnTo>
                    <a:pt x="291338" y="21221"/>
                  </a:lnTo>
                  <a:lnTo>
                    <a:pt x="286029" y="21209"/>
                  </a:lnTo>
                  <a:lnTo>
                    <a:pt x="280720" y="21196"/>
                  </a:lnTo>
                  <a:lnTo>
                    <a:pt x="276364" y="24523"/>
                  </a:lnTo>
                  <a:lnTo>
                    <a:pt x="276339" y="32715"/>
                  </a:lnTo>
                  <a:lnTo>
                    <a:pt x="280670" y="36080"/>
                  </a:lnTo>
                  <a:lnTo>
                    <a:pt x="291287" y="36106"/>
                  </a:lnTo>
                  <a:lnTo>
                    <a:pt x="295656" y="32766"/>
                  </a:lnTo>
                  <a:lnTo>
                    <a:pt x="295681" y="24574"/>
                  </a:lnTo>
                  <a:close/>
                </a:path>
                <a:path w="323850" h="313055">
                  <a:moveTo>
                    <a:pt x="322465" y="301193"/>
                  </a:moveTo>
                  <a:lnTo>
                    <a:pt x="318135" y="297827"/>
                  </a:lnTo>
                  <a:lnTo>
                    <a:pt x="312813" y="297815"/>
                  </a:lnTo>
                  <a:lnTo>
                    <a:pt x="307492" y="297802"/>
                  </a:lnTo>
                  <a:lnTo>
                    <a:pt x="303123" y="301142"/>
                  </a:lnTo>
                  <a:lnTo>
                    <a:pt x="303123" y="309321"/>
                  </a:lnTo>
                  <a:lnTo>
                    <a:pt x="307467" y="312674"/>
                  </a:lnTo>
                  <a:lnTo>
                    <a:pt x="318084" y="312699"/>
                  </a:lnTo>
                  <a:lnTo>
                    <a:pt x="322440" y="309384"/>
                  </a:lnTo>
                  <a:lnTo>
                    <a:pt x="322465" y="301193"/>
                  </a:lnTo>
                  <a:close/>
                </a:path>
                <a:path w="323850" h="313055">
                  <a:moveTo>
                    <a:pt x="322529" y="279895"/>
                  </a:moveTo>
                  <a:lnTo>
                    <a:pt x="318185" y="276529"/>
                  </a:lnTo>
                  <a:lnTo>
                    <a:pt x="312877" y="276517"/>
                  </a:lnTo>
                  <a:lnTo>
                    <a:pt x="307568" y="276504"/>
                  </a:lnTo>
                  <a:lnTo>
                    <a:pt x="303199" y="279844"/>
                  </a:lnTo>
                  <a:lnTo>
                    <a:pt x="303174" y="288048"/>
                  </a:lnTo>
                  <a:lnTo>
                    <a:pt x="307517" y="291414"/>
                  </a:lnTo>
                  <a:lnTo>
                    <a:pt x="318135" y="291439"/>
                  </a:lnTo>
                  <a:lnTo>
                    <a:pt x="322503" y="288112"/>
                  </a:lnTo>
                  <a:lnTo>
                    <a:pt x="322529" y="279895"/>
                  </a:lnTo>
                  <a:close/>
                </a:path>
                <a:path w="323850" h="313055">
                  <a:moveTo>
                    <a:pt x="322592" y="258610"/>
                  </a:moveTo>
                  <a:lnTo>
                    <a:pt x="318249" y="255257"/>
                  </a:lnTo>
                  <a:lnTo>
                    <a:pt x="312940" y="255231"/>
                  </a:lnTo>
                  <a:lnTo>
                    <a:pt x="307619" y="255219"/>
                  </a:lnTo>
                  <a:lnTo>
                    <a:pt x="303276" y="258546"/>
                  </a:lnTo>
                  <a:lnTo>
                    <a:pt x="303250" y="266725"/>
                  </a:lnTo>
                  <a:lnTo>
                    <a:pt x="307594" y="270090"/>
                  </a:lnTo>
                  <a:lnTo>
                    <a:pt x="318198" y="270129"/>
                  </a:lnTo>
                  <a:lnTo>
                    <a:pt x="322567" y="266788"/>
                  </a:lnTo>
                  <a:lnTo>
                    <a:pt x="322592" y="258610"/>
                  </a:lnTo>
                  <a:close/>
                </a:path>
                <a:path w="323850" h="313055">
                  <a:moveTo>
                    <a:pt x="322656" y="237350"/>
                  </a:moveTo>
                  <a:lnTo>
                    <a:pt x="318312" y="233984"/>
                  </a:lnTo>
                  <a:lnTo>
                    <a:pt x="313004" y="233959"/>
                  </a:lnTo>
                  <a:lnTo>
                    <a:pt x="307695" y="233946"/>
                  </a:lnTo>
                  <a:lnTo>
                    <a:pt x="303326" y="237286"/>
                  </a:lnTo>
                  <a:lnTo>
                    <a:pt x="303301" y="245478"/>
                  </a:lnTo>
                  <a:lnTo>
                    <a:pt x="307644" y="248843"/>
                  </a:lnTo>
                  <a:lnTo>
                    <a:pt x="318262" y="248869"/>
                  </a:lnTo>
                  <a:lnTo>
                    <a:pt x="322630" y="245529"/>
                  </a:lnTo>
                  <a:lnTo>
                    <a:pt x="322656" y="237350"/>
                  </a:lnTo>
                  <a:close/>
                </a:path>
                <a:path w="323850" h="313055">
                  <a:moveTo>
                    <a:pt x="322707" y="216077"/>
                  </a:moveTo>
                  <a:lnTo>
                    <a:pt x="318376" y="212712"/>
                  </a:lnTo>
                  <a:lnTo>
                    <a:pt x="313055" y="212699"/>
                  </a:lnTo>
                  <a:lnTo>
                    <a:pt x="307746" y="212686"/>
                  </a:lnTo>
                  <a:lnTo>
                    <a:pt x="303377" y="216027"/>
                  </a:lnTo>
                  <a:lnTo>
                    <a:pt x="303352" y="224205"/>
                  </a:lnTo>
                  <a:lnTo>
                    <a:pt x="307721" y="227571"/>
                  </a:lnTo>
                  <a:lnTo>
                    <a:pt x="318325" y="227596"/>
                  </a:lnTo>
                  <a:lnTo>
                    <a:pt x="322694" y="224269"/>
                  </a:lnTo>
                  <a:lnTo>
                    <a:pt x="322707" y="216077"/>
                  </a:lnTo>
                  <a:close/>
                </a:path>
                <a:path w="323850" h="313055">
                  <a:moveTo>
                    <a:pt x="322783" y="194805"/>
                  </a:moveTo>
                  <a:lnTo>
                    <a:pt x="318439" y="191439"/>
                  </a:lnTo>
                  <a:lnTo>
                    <a:pt x="313131" y="191427"/>
                  </a:lnTo>
                  <a:lnTo>
                    <a:pt x="307797" y="191414"/>
                  </a:lnTo>
                  <a:lnTo>
                    <a:pt x="303453" y="194741"/>
                  </a:lnTo>
                  <a:lnTo>
                    <a:pt x="303428" y="202933"/>
                  </a:lnTo>
                  <a:lnTo>
                    <a:pt x="307759" y="206286"/>
                  </a:lnTo>
                  <a:lnTo>
                    <a:pt x="318401" y="206324"/>
                  </a:lnTo>
                  <a:lnTo>
                    <a:pt x="322757" y="202984"/>
                  </a:lnTo>
                  <a:lnTo>
                    <a:pt x="322783" y="194805"/>
                  </a:lnTo>
                  <a:close/>
                </a:path>
                <a:path w="323850" h="313055">
                  <a:moveTo>
                    <a:pt x="322834" y="173532"/>
                  </a:moveTo>
                  <a:lnTo>
                    <a:pt x="318503" y="170167"/>
                  </a:lnTo>
                  <a:lnTo>
                    <a:pt x="313182" y="170154"/>
                  </a:lnTo>
                  <a:lnTo>
                    <a:pt x="307860" y="170141"/>
                  </a:lnTo>
                  <a:lnTo>
                    <a:pt x="303517" y="173482"/>
                  </a:lnTo>
                  <a:lnTo>
                    <a:pt x="303479" y="181673"/>
                  </a:lnTo>
                  <a:lnTo>
                    <a:pt x="307822" y="185026"/>
                  </a:lnTo>
                  <a:lnTo>
                    <a:pt x="318452" y="185051"/>
                  </a:lnTo>
                  <a:lnTo>
                    <a:pt x="322808" y="181724"/>
                  </a:lnTo>
                  <a:lnTo>
                    <a:pt x="322834" y="173532"/>
                  </a:lnTo>
                  <a:close/>
                </a:path>
                <a:path w="323850" h="313055">
                  <a:moveTo>
                    <a:pt x="322897" y="152273"/>
                  </a:moveTo>
                  <a:lnTo>
                    <a:pt x="318554" y="148907"/>
                  </a:lnTo>
                  <a:lnTo>
                    <a:pt x="313220" y="148882"/>
                  </a:lnTo>
                  <a:lnTo>
                    <a:pt x="307924" y="148869"/>
                  </a:lnTo>
                  <a:lnTo>
                    <a:pt x="303568" y="152222"/>
                  </a:lnTo>
                  <a:lnTo>
                    <a:pt x="303542" y="160401"/>
                  </a:lnTo>
                  <a:lnTo>
                    <a:pt x="307873" y="163766"/>
                  </a:lnTo>
                  <a:lnTo>
                    <a:pt x="318516" y="163791"/>
                  </a:lnTo>
                  <a:lnTo>
                    <a:pt x="322872" y="160451"/>
                  </a:lnTo>
                  <a:lnTo>
                    <a:pt x="322897" y="152273"/>
                  </a:lnTo>
                  <a:close/>
                </a:path>
                <a:path w="323850" h="313055">
                  <a:moveTo>
                    <a:pt x="322948" y="130987"/>
                  </a:moveTo>
                  <a:lnTo>
                    <a:pt x="318604" y="127635"/>
                  </a:lnTo>
                  <a:lnTo>
                    <a:pt x="313296" y="127622"/>
                  </a:lnTo>
                  <a:lnTo>
                    <a:pt x="307987" y="127609"/>
                  </a:lnTo>
                  <a:lnTo>
                    <a:pt x="303631" y="130937"/>
                  </a:lnTo>
                  <a:lnTo>
                    <a:pt x="303606" y="139141"/>
                  </a:lnTo>
                  <a:lnTo>
                    <a:pt x="307924" y="142494"/>
                  </a:lnTo>
                  <a:lnTo>
                    <a:pt x="318579" y="142519"/>
                  </a:lnTo>
                  <a:lnTo>
                    <a:pt x="322922" y="139192"/>
                  </a:lnTo>
                  <a:lnTo>
                    <a:pt x="322948" y="130987"/>
                  </a:lnTo>
                  <a:close/>
                </a:path>
                <a:path w="323850" h="313055">
                  <a:moveTo>
                    <a:pt x="322999" y="109740"/>
                  </a:moveTo>
                  <a:lnTo>
                    <a:pt x="318681" y="106362"/>
                  </a:lnTo>
                  <a:lnTo>
                    <a:pt x="313347" y="106349"/>
                  </a:lnTo>
                  <a:lnTo>
                    <a:pt x="308051" y="106337"/>
                  </a:lnTo>
                  <a:lnTo>
                    <a:pt x="303695" y="109677"/>
                  </a:lnTo>
                  <a:lnTo>
                    <a:pt x="303669" y="117856"/>
                  </a:lnTo>
                  <a:lnTo>
                    <a:pt x="308000" y="121208"/>
                  </a:lnTo>
                  <a:lnTo>
                    <a:pt x="318630" y="121246"/>
                  </a:lnTo>
                  <a:lnTo>
                    <a:pt x="322986" y="117919"/>
                  </a:lnTo>
                  <a:lnTo>
                    <a:pt x="322999" y="109740"/>
                  </a:lnTo>
                  <a:close/>
                </a:path>
                <a:path w="323850" h="313055">
                  <a:moveTo>
                    <a:pt x="323075" y="88455"/>
                  </a:moveTo>
                  <a:lnTo>
                    <a:pt x="318731" y="85090"/>
                  </a:lnTo>
                  <a:lnTo>
                    <a:pt x="313423" y="85077"/>
                  </a:lnTo>
                  <a:lnTo>
                    <a:pt x="308102" y="85051"/>
                  </a:lnTo>
                  <a:lnTo>
                    <a:pt x="303733" y="88404"/>
                  </a:lnTo>
                  <a:lnTo>
                    <a:pt x="303733" y="96583"/>
                  </a:lnTo>
                  <a:lnTo>
                    <a:pt x="308051" y="99949"/>
                  </a:lnTo>
                  <a:lnTo>
                    <a:pt x="318706" y="99974"/>
                  </a:lnTo>
                  <a:lnTo>
                    <a:pt x="323049" y="96634"/>
                  </a:lnTo>
                  <a:lnTo>
                    <a:pt x="323075" y="88455"/>
                  </a:lnTo>
                  <a:close/>
                </a:path>
                <a:path w="323850" h="313055">
                  <a:moveTo>
                    <a:pt x="323202" y="45923"/>
                  </a:moveTo>
                  <a:lnTo>
                    <a:pt x="318858" y="42570"/>
                  </a:lnTo>
                  <a:lnTo>
                    <a:pt x="313537" y="42557"/>
                  </a:lnTo>
                  <a:lnTo>
                    <a:pt x="308229" y="42532"/>
                  </a:lnTo>
                  <a:lnTo>
                    <a:pt x="303885" y="45859"/>
                  </a:lnTo>
                  <a:lnTo>
                    <a:pt x="303860" y="54051"/>
                  </a:lnTo>
                  <a:lnTo>
                    <a:pt x="308190" y="57416"/>
                  </a:lnTo>
                  <a:lnTo>
                    <a:pt x="318808" y="57442"/>
                  </a:lnTo>
                  <a:lnTo>
                    <a:pt x="323176" y="54114"/>
                  </a:lnTo>
                  <a:lnTo>
                    <a:pt x="323202" y="45923"/>
                  </a:lnTo>
                  <a:close/>
                </a:path>
                <a:path w="323850" h="313055">
                  <a:moveTo>
                    <a:pt x="323253" y="24650"/>
                  </a:moveTo>
                  <a:lnTo>
                    <a:pt x="318922" y="21285"/>
                  </a:lnTo>
                  <a:lnTo>
                    <a:pt x="313601" y="21272"/>
                  </a:lnTo>
                  <a:lnTo>
                    <a:pt x="308292" y="21259"/>
                  </a:lnTo>
                  <a:lnTo>
                    <a:pt x="303936" y="24587"/>
                  </a:lnTo>
                  <a:lnTo>
                    <a:pt x="303911" y="32778"/>
                  </a:lnTo>
                  <a:lnTo>
                    <a:pt x="308254" y="36144"/>
                  </a:lnTo>
                  <a:lnTo>
                    <a:pt x="318884" y="36169"/>
                  </a:lnTo>
                  <a:lnTo>
                    <a:pt x="323227" y="32842"/>
                  </a:lnTo>
                  <a:lnTo>
                    <a:pt x="323253" y="24650"/>
                  </a:lnTo>
                  <a:close/>
                </a:path>
                <a:path w="323850" h="313055">
                  <a:moveTo>
                    <a:pt x="323316" y="3390"/>
                  </a:moveTo>
                  <a:lnTo>
                    <a:pt x="318973" y="25"/>
                  </a:lnTo>
                  <a:lnTo>
                    <a:pt x="313664" y="12"/>
                  </a:lnTo>
                  <a:lnTo>
                    <a:pt x="308356" y="0"/>
                  </a:lnTo>
                  <a:lnTo>
                    <a:pt x="303999" y="3340"/>
                  </a:lnTo>
                  <a:lnTo>
                    <a:pt x="303974" y="11518"/>
                  </a:lnTo>
                  <a:lnTo>
                    <a:pt x="308317" y="14884"/>
                  </a:lnTo>
                  <a:lnTo>
                    <a:pt x="318947" y="14909"/>
                  </a:lnTo>
                  <a:lnTo>
                    <a:pt x="323291" y="11569"/>
                  </a:lnTo>
                  <a:lnTo>
                    <a:pt x="323316" y="3390"/>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7" name="object 137"/>
            <p:cNvSpPr/>
            <p:nvPr/>
          </p:nvSpPr>
          <p:spPr>
            <a:xfrm>
              <a:off x="741705" y="562279"/>
              <a:ext cx="1784985" cy="398145"/>
            </a:xfrm>
            <a:custGeom>
              <a:avLst/>
              <a:gdLst/>
              <a:ahLst/>
              <a:cxnLst/>
              <a:rect l="l" t="t" r="r" b="b"/>
              <a:pathLst>
                <a:path w="1784985" h="398144">
                  <a:moveTo>
                    <a:pt x="19342" y="41275"/>
                  </a:moveTo>
                  <a:lnTo>
                    <a:pt x="14998" y="37896"/>
                  </a:lnTo>
                  <a:lnTo>
                    <a:pt x="9702" y="37884"/>
                  </a:lnTo>
                  <a:lnTo>
                    <a:pt x="4394" y="37871"/>
                  </a:lnTo>
                  <a:lnTo>
                    <a:pt x="25" y="41211"/>
                  </a:lnTo>
                  <a:lnTo>
                    <a:pt x="0" y="49403"/>
                  </a:lnTo>
                  <a:lnTo>
                    <a:pt x="4343" y="52755"/>
                  </a:lnTo>
                  <a:lnTo>
                    <a:pt x="14973" y="52781"/>
                  </a:lnTo>
                  <a:lnTo>
                    <a:pt x="19316" y="49453"/>
                  </a:lnTo>
                  <a:lnTo>
                    <a:pt x="19342" y="41275"/>
                  </a:lnTo>
                  <a:close/>
                </a:path>
                <a:path w="1784985" h="398144">
                  <a:moveTo>
                    <a:pt x="1508074" y="279539"/>
                  </a:moveTo>
                  <a:lnTo>
                    <a:pt x="1503743" y="276161"/>
                  </a:lnTo>
                  <a:lnTo>
                    <a:pt x="1498434" y="276148"/>
                  </a:lnTo>
                  <a:lnTo>
                    <a:pt x="1493113" y="276136"/>
                  </a:lnTo>
                  <a:lnTo>
                    <a:pt x="1488744" y="279476"/>
                  </a:lnTo>
                  <a:lnTo>
                    <a:pt x="1488744" y="287667"/>
                  </a:lnTo>
                  <a:lnTo>
                    <a:pt x="1493075" y="291020"/>
                  </a:lnTo>
                  <a:lnTo>
                    <a:pt x="1503692" y="291058"/>
                  </a:lnTo>
                  <a:lnTo>
                    <a:pt x="1508048" y="287718"/>
                  </a:lnTo>
                  <a:lnTo>
                    <a:pt x="1508074" y="279539"/>
                  </a:lnTo>
                  <a:close/>
                </a:path>
                <a:path w="1784985" h="398144">
                  <a:moveTo>
                    <a:pt x="1508137" y="258254"/>
                  </a:moveTo>
                  <a:lnTo>
                    <a:pt x="1503807" y="254901"/>
                  </a:lnTo>
                  <a:lnTo>
                    <a:pt x="1498485" y="254889"/>
                  </a:lnTo>
                  <a:lnTo>
                    <a:pt x="1493189" y="254876"/>
                  </a:lnTo>
                  <a:lnTo>
                    <a:pt x="1488821" y="258203"/>
                  </a:lnTo>
                  <a:lnTo>
                    <a:pt x="1488795" y="266395"/>
                  </a:lnTo>
                  <a:lnTo>
                    <a:pt x="1493139" y="269760"/>
                  </a:lnTo>
                  <a:lnTo>
                    <a:pt x="1503768" y="269798"/>
                  </a:lnTo>
                  <a:lnTo>
                    <a:pt x="1508112" y="266458"/>
                  </a:lnTo>
                  <a:lnTo>
                    <a:pt x="1508137" y="258254"/>
                  </a:lnTo>
                  <a:close/>
                </a:path>
                <a:path w="1784985" h="398144">
                  <a:moveTo>
                    <a:pt x="1508201" y="236994"/>
                  </a:moveTo>
                  <a:lnTo>
                    <a:pt x="1503870" y="233629"/>
                  </a:lnTo>
                  <a:lnTo>
                    <a:pt x="1498561" y="233616"/>
                  </a:lnTo>
                  <a:lnTo>
                    <a:pt x="1493253" y="233603"/>
                  </a:lnTo>
                  <a:lnTo>
                    <a:pt x="1488871" y="236943"/>
                  </a:lnTo>
                  <a:lnTo>
                    <a:pt x="1488871" y="245122"/>
                  </a:lnTo>
                  <a:lnTo>
                    <a:pt x="1493215" y="248488"/>
                  </a:lnTo>
                  <a:lnTo>
                    <a:pt x="1503819" y="248513"/>
                  </a:lnTo>
                  <a:lnTo>
                    <a:pt x="1508175" y="245173"/>
                  </a:lnTo>
                  <a:lnTo>
                    <a:pt x="1508201" y="236994"/>
                  </a:lnTo>
                  <a:close/>
                </a:path>
                <a:path w="1784985" h="398144">
                  <a:moveTo>
                    <a:pt x="1508264" y="215696"/>
                  </a:moveTo>
                  <a:lnTo>
                    <a:pt x="1503921" y="212331"/>
                  </a:lnTo>
                  <a:lnTo>
                    <a:pt x="1498612" y="212318"/>
                  </a:lnTo>
                  <a:lnTo>
                    <a:pt x="1493316" y="212305"/>
                  </a:lnTo>
                  <a:lnTo>
                    <a:pt x="1488948" y="215646"/>
                  </a:lnTo>
                  <a:lnTo>
                    <a:pt x="1488922" y="223862"/>
                  </a:lnTo>
                  <a:lnTo>
                    <a:pt x="1493266" y="227228"/>
                  </a:lnTo>
                  <a:lnTo>
                    <a:pt x="1503883" y="227253"/>
                  </a:lnTo>
                  <a:lnTo>
                    <a:pt x="1508239" y="223913"/>
                  </a:lnTo>
                  <a:lnTo>
                    <a:pt x="1508264" y="215696"/>
                  </a:lnTo>
                  <a:close/>
                </a:path>
                <a:path w="1784985" h="398144">
                  <a:moveTo>
                    <a:pt x="1535531" y="322148"/>
                  </a:moveTo>
                  <a:lnTo>
                    <a:pt x="1531188" y="318770"/>
                  </a:lnTo>
                  <a:lnTo>
                    <a:pt x="1525892" y="318757"/>
                  </a:lnTo>
                  <a:lnTo>
                    <a:pt x="1520583" y="318744"/>
                  </a:lnTo>
                  <a:lnTo>
                    <a:pt x="1516214" y="322084"/>
                  </a:lnTo>
                  <a:lnTo>
                    <a:pt x="1516189" y="330288"/>
                  </a:lnTo>
                  <a:lnTo>
                    <a:pt x="1520532" y="333629"/>
                  </a:lnTo>
                  <a:lnTo>
                    <a:pt x="1531150" y="333654"/>
                  </a:lnTo>
                  <a:lnTo>
                    <a:pt x="1535506" y="330327"/>
                  </a:lnTo>
                  <a:lnTo>
                    <a:pt x="1535531" y="322148"/>
                  </a:lnTo>
                  <a:close/>
                </a:path>
                <a:path w="1784985" h="398144">
                  <a:moveTo>
                    <a:pt x="1535772" y="237070"/>
                  </a:moveTo>
                  <a:lnTo>
                    <a:pt x="1531454" y="233705"/>
                  </a:lnTo>
                  <a:lnTo>
                    <a:pt x="1526120" y="233692"/>
                  </a:lnTo>
                  <a:lnTo>
                    <a:pt x="1520825" y="233667"/>
                  </a:lnTo>
                  <a:lnTo>
                    <a:pt x="1516468" y="237020"/>
                  </a:lnTo>
                  <a:lnTo>
                    <a:pt x="1516443" y="245211"/>
                  </a:lnTo>
                  <a:lnTo>
                    <a:pt x="1520786" y="248564"/>
                  </a:lnTo>
                  <a:lnTo>
                    <a:pt x="1531404" y="248589"/>
                  </a:lnTo>
                  <a:lnTo>
                    <a:pt x="1535760" y="245262"/>
                  </a:lnTo>
                  <a:lnTo>
                    <a:pt x="1535772" y="237070"/>
                  </a:lnTo>
                  <a:close/>
                </a:path>
                <a:path w="1784985" h="398144">
                  <a:moveTo>
                    <a:pt x="1535836" y="215773"/>
                  </a:moveTo>
                  <a:lnTo>
                    <a:pt x="1531518" y="212407"/>
                  </a:lnTo>
                  <a:lnTo>
                    <a:pt x="1526197" y="212394"/>
                  </a:lnTo>
                  <a:lnTo>
                    <a:pt x="1520888" y="212382"/>
                  </a:lnTo>
                  <a:lnTo>
                    <a:pt x="1516519" y="215709"/>
                  </a:lnTo>
                  <a:lnTo>
                    <a:pt x="1516494" y="223939"/>
                  </a:lnTo>
                  <a:lnTo>
                    <a:pt x="1520850" y="227291"/>
                  </a:lnTo>
                  <a:lnTo>
                    <a:pt x="1531454" y="227330"/>
                  </a:lnTo>
                  <a:lnTo>
                    <a:pt x="1535811" y="223989"/>
                  </a:lnTo>
                  <a:lnTo>
                    <a:pt x="1535836" y="215773"/>
                  </a:lnTo>
                  <a:close/>
                </a:path>
                <a:path w="1784985" h="398144">
                  <a:moveTo>
                    <a:pt x="1562938" y="386041"/>
                  </a:moveTo>
                  <a:lnTo>
                    <a:pt x="1558594" y="382676"/>
                  </a:lnTo>
                  <a:lnTo>
                    <a:pt x="1553298" y="382663"/>
                  </a:lnTo>
                  <a:lnTo>
                    <a:pt x="1547977" y="382651"/>
                  </a:lnTo>
                  <a:lnTo>
                    <a:pt x="1543634" y="385978"/>
                  </a:lnTo>
                  <a:lnTo>
                    <a:pt x="1543608" y="394169"/>
                  </a:lnTo>
                  <a:lnTo>
                    <a:pt x="1547939" y="397522"/>
                  </a:lnTo>
                  <a:lnTo>
                    <a:pt x="1558556" y="397560"/>
                  </a:lnTo>
                  <a:lnTo>
                    <a:pt x="1562912" y="394220"/>
                  </a:lnTo>
                  <a:lnTo>
                    <a:pt x="1562938" y="386041"/>
                  </a:lnTo>
                  <a:close/>
                </a:path>
                <a:path w="1784985" h="398144">
                  <a:moveTo>
                    <a:pt x="1563001" y="364756"/>
                  </a:moveTo>
                  <a:lnTo>
                    <a:pt x="1558658" y="361391"/>
                  </a:lnTo>
                  <a:lnTo>
                    <a:pt x="1553362" y="361378"/>
                  </a:lnTo>
                  <a:lnTo>
                    <a:pt x="1548041" y="361365"/>
                  </a:lnTo>
                  <a:lnTo>
                    <a:pt x="1543685" y="364705"/>
                  </a:lnTo>
                  <a:lnTo>
                    <a:pt x="1543659" y="372884"/>
                  </a:lnTo>
                  <a:lnTo>
                    <a:pt x="1547990" y="376250"/>
                  </a:lnTo>
                  <a:lnTo>
                    <a:pt x="1558607" y="376275"/>
                  </a:lnTo>
                  <a:lnTo>
                    <a:pt x="1562950" y="372948"/>
                  </a:lnTo>
                  <a:lnTo>
                    <a:pt x="1563001" y="364756"/>
                  </a:lnTo>
                  <a:close/>
                </a:path>
                <a:path w="1784985" h="398144">
                  <a:moveTo>
                    <a:pt x="1563293" y="258406"/>
                  </a:moveTo>
                  <a:lnTo>
                    <a:pt x="1558975" y="255041"/>
                  </a:lnTo>
                  <a:lnTo>
                    <a:pt x="1553667" y="255028"/>
                  </a:lnTo>
                  <a:lnTo>
                    <a:pt x="1548345" y="255016"/>
                  </a:lnTo>
                  <a:lnTo>
                    <a:pt x="1544002" y="258343"/>
                  </a:lnTo>
                  <a:lnTo>
                    <a:pt x="1543977" y="266547"/>
                  </a:lnTo>
                  <a:lnTo>
                    <a:pt x="1548295" y="269913"/>
                  </a:lnTo>
                  <a:lnTo>
                    <a:pt x="1558925" y="269938"/>
                  </a:lnTo>
                  <a:lnTo>
                    <a:pt x="1563281" y="266598"/>
                  </a:lnTo>
                  <a:lnTo>
                    <a:pt x="1563293" y="258406"/>
                  </a:lnTo>
                  <a:close/>
                </a:path>
                <a:path w="1784985" h="398144">
                  <a:moveTo>
                    <a:pt x="1563357" y="237159"/>
                  </a:moveTo>
                  <a:lnTo>
                    <a:pt x="1559039" y="233794"/>
                  </a:lnTo>
                  <a:lnTo>
                    <a:pt x="1553730" y="233781"/>
                  </a:lnTo>
                  <a:lnTo>
                    <a:pt x="1548396" y="233756"/>
                  </a:lnTo>
                  <a:lnTo>
                    <a:pt x="1544053" y="237096"/>
                  </a:lnTo>
                  <a:lnTo>
                    <a:pt x="1544027" y="245287"/>
                  </a:lnTo>
                  <a:lnTo>
                    <a:pt x="1548371" y="248653"/>
                  </a:lnTo>
                  <a:lnTo>
                    <a:pt x="1558988" y="248678"/>
                  </a:lnTo>
                  <a:lnTo>
                    <a:pt x="1563344" y="245351"/>
                  </a:lnTo>
                  <a:lnTo>
                    <a:pt x="1563357" y="237159"/>
                  </a:lnTo>
                  <a:close/>
                </a:path>
                <a:path w="1784985" h="398144">
                  <a:moveTo>
                    <a:pt x="1563420" y="215849"/>
                  </a:moveTo>
                  <a:lnTo>
                    <a:pt x="1559090" y="212483"/>
                  </a:lnTo>
                  <a:lnTo>
                    <a:pt x="1553781" y="212471"/>
                  </a:lnTo>
                  <a:lnTo>
                    <a:pt x="1548472" y="212458"/>
                  </a:lnTo>
                  <a:lnTo>
                    <a:pt x="1544104" y="215798"/>
                  </a:lnTo>
                  <a:lnTo>
                    <a:pt x="1544078" y="224002"/>
                  </a:lnTo>
                  <a:lnTo>
                    <a:pt x="1548422" y="227380"/>
                  </a:lnTo>
                  <a:lnTo>
                    <a:pt x="1559039" y="227406"/>
                  </a:lnTo>
                  <a:lnTo>
                    <a:pt x="1563395" y="224066"/>
                  </a:lnTo>
                  <a:lnTo>
                    <a:pt x="1563420" y="215849"/>
                  </a:lnTo>
                  <a:close/>
                </a:path>
                <a:path w="1784985" h="398144">
                  <a:moveTo>
                    <a:pt x="1563484" y="194564"/>
                  </a:moveTo>
                  <a:lnTo>
                    <a:pt x="1559128" y="191211"/>
                  </a:lnTo>
                  <a:lnTo>
                    <a:pt x="1553845" y="191198"/>
                  </a:lnTo>
                  <a:lnTo>
                    <a:pt x="1548523" y="191185"/>
                  </a:lnTo>
                  <a:lnTo>
                    <a:pt x="1544167" y="194513"/>
                  </a:lnTo>
                  <a:lnTo>
                    <a:pt x="1544129" y="202692"/>
                  </a:lnTo>
                  <a:lnTo>
                    <a:pt x="1548485" y="206057"/>
                  </a:lnTo>
                  <a:lnTo>
                    <a:pt x="1559102" y="206095"/>
                  </a:lnTo>
                  <a:lnTo>
                    <a:pt x="1563446" y="202755"/>
                  </a:lnTo>
                  <a:lnTo>
                    <a:pt x="1563484" y="194564"/>
                  </a:lnTo>
                  <a:close/>
                </a:path>
                <a:path w="1784985" h="398144">
                  <a:moveTo>
                    <a:pt x="1563547" y="173304"/>
                  </a:moveTo>
                  <a:lnTo>
                    <a:pt x="1559204" y="169938"/>
                  </a:lnTo>
                  <a:lnTo>
                    <a:pt x="1553895" y="169926"/>
                  </a:lnTo>
                  <a:lnTo>
                    <a:pt x="1548574" y="169913"/>
                  </a:lnTo>
                  <a:lnTo>
                    <a:pt x="1544218" y="173253"/>
                  </a:lnTo>
                  <a:lnTo>
                    <a:pt x="1544193" y="181432"/>
                  </a:lnTo>
                  <a:lnTo>
                    <a:pt x="1548536" y="184785"/>
                  </a:lnTo>
                  <a:lnTo>
                    <a:pt x="1559153" y="184823"/>
                  </a:lnTo>
                  <a:lnTo>
                    <a:pt x="1563509" y="181483"/>
                  </a:lnTo>
                  <a:lnTo>
                    <a:pt x="1563547" y="173304"/>
                  </a:lnTo>
                  <a:close/>
                </a:path>
                <a:path w="1784985" h="398144">
                  <a:moveTo>
                    <a:pt x="1563598" y="152031"/>
                  </a:moveTo>
                  <a:lnTo>
                    <a:pt x="1559255" y="148666"/>
                  </a:lnTo>
                  <a:lnTo>
                    <a:pt x="1553946" y="148653"/>
                  </a:lnTo>
                  <a:lnTo>
                    <a:pt x="1548625" y="148640"/>
                  </a:lnTo>
                  <a:lnTo>
                    <a:pt x="1544294" y="151980"/>
                  </a:lnTo>
                  <a:lnTo>
                    <a:pt x="1544256" y="160159"/>
                  </a:lnTo>
                  <a:lnTo>
                    <a:pt x="1548599" y="163525"/>
                  </a:lnTo>
                  <a:lnTo>
                    <a:pt x="1559229" y="163550"/>
                  </a:lnTo>
                  <a:lnTo>
                    <a:pt x="1563573" y="160223"/>
                  </a:lnTo>
                  <a:lnTo>
                    <a:pt x="1563598" y="152031"/>
                  </a:lnTo>
                  <a:close/>
                </a:path>
                <a:path w="1784985" h="398144">
                  <a:moveTo>
                    <a:pt x="1563674" y="130771"/>
                  </a:moveTo>
                  <a:lnTo>
                    <a:pt x="1559331" y="127406"/>
                  </a:lnTo>
                  <a:lnTo>
                    <a:pt x="1554022" y="127393"/>
                  </a:lnTo>
                  <a:lnTo>
                    <a:pt x="1548701" y="127381"/>
                  </a:lnTo>
                  <a:lnTo>
                    <a:pt x="1544345" y="130721"/>
                  </a:lnTo>
                  <a:lnTo>
                    <a:pt x="1544320" y="138899"/>
                  </a:lnTo>
                  <a:lnTo>
                    <a:pt x="1548650" y="142265"/>
                  </a:lnTo>
                  <a:lnTo>
                    <a:pt x="1559280" y="142290"/>
                  </a:lnTo>
                  <a:lnTo>
                    <a:pt x="1563649" y="138950"/>
                  </a:lnTo>
                  <a:lnTo>
                    <a:pt x="1563674" y="130771"/>
                  </a:lnTo>
                  <a:close/>
                </a:path>
                <a:path w="1784985" h="398144">
                  <a:moveTo>
                    <a:pt x="1563725" y="109499"/>
                  </a:moveTo>
                  <a:lnTo>
                    <a:pt x="1559382" y="106133"/>
                  </a:lnTo>
                  <a:lnTo>
                    <a:pt x="1554086" y="106108"/>
                  </a:lnTo>
                  <a:lnTo>
                    <a:pt x="1548777" y="106095"/>
                  </a:lnTo>
                  <a:lnTo>
                    <a:pt x="1544408" y="109435"/>
                  </a:lnTo>
                  <a:lnTo>
                    <a:pt x="1544396" y="117640"/>
                  </a:lnTo>
                  <a:lnTo>
                    <a:pt x="1548726" y="120980"/>
                  </a:lnTo>
                  <a:lnTo>
                    <a:pt x="1559356" y="121018"/>
                  </a:lnTo>
                  <a:lnTo>
                    <a:pt x="1563700" y="117690"/>
                  </a:lnTo>
                  <a:lnTo>
                    <a:pt x="1563725" y="109499"/>
                  </a:lnTo>
                  <a:close/>
                </a:path>
                <a:path w="1784985" h="398144">
                  <a:moveTo>
                    <a:pt x="1563776" y="88226"/>
                  </a:moveTo>
                  <a:lnTo>
                    <a:pt x="1559458" y="84861"/>
                  </a:lnTo>
                  <a:lnTo>
                    <a:pt x="1554149" y="84848"/>
                  </a:lnTo>
                  <a:lnTo>
                    <a:pt x="1548815" y="84836"/>
                  </a:lnTo>
                  <a:lnTo>
                    <a:pt x="1544472" y="88176"/>
                  </a:lnTo>
                  <a:lnTo>
                    <a:pt x="1544459" y="96354"/>
                  </a:lnTo>
                  <a:lnTo>
                    <a:pt x="1548777" y="99720"/>
                  </a:lnTo>
                  <a:lnTo>
                    <a:pt x="1559407" y="99758"/>
                  </a:lnTo>
                  <a:lnTo>
                    <a:pt x="1563776" y="96418"/>
                  </a:lnTo>
                  <a:lnTo>
                    <a:pt x="1563776" y="88226"/>
                  </a:lnTo>
                  <a:close/>
                </a:path>
                <a:path w="1784985" h="398144">
                  <a:moveTo>
                    <a:pt x="1563852" y="66954"/>
                  </a:moveTo>
                  <a:lnTo>
                    <a:pt x="1559509" y="63601"/>
                  </a:lnTo>
                  <a:lnTo>
                    <a:pt x="1554213" y="63588"/>
                  </a:lnTo>
                  <a:lnTo>
                    <a:pt x="1548879" y="63576"/>
                  </a:lnTo>
                  <a:lnTo>
                    <a:pt x="1544535" y="66890"/>
                  </a:lnTo>
                  <a:lnTo>
                    <a:pt x="1544523" y="75082"/>
                  </a:lnTo>
                  <a:lnTo>
                    <a:pt x="1548841" y="78447"/>
                  </a:lnTo>
                  <a:lnTo>
                    <a:pt x="1559483" y="78473"/>
                  </a:lnTo>
                  <a:lnTo>
                    <a:pt x="1563827" y="75145"/>
                  </a:lnTo>
                  <a:lnTo>
                    <a:pt x="1563852" y="66954"/>
                  </a:lnTo>
                  <a:close/>
                </a:path>
                <a:path w="1784985" h="398144">
                  <a:moveTo>
                    <a:pt x="1563903" y="45681"/>
                  </a:moveTo>
                  <a:lnTo>
                    <a:pt x="1559585" y="42316"/>
                  </a:lnTo>
                  <a:lnTo>
                    <a:pt x="1554276" y="42303"/>
                  </a:lnTo>
                  <a:lnTo>
                    <a:pt x="1548942" y="42291"/>
                  </a:lnTo>
                  <a:lnTo>
                    <a:pt x="1544599" y="45631"/>
                  </a:lnTo>
                  <a:lnTo>
                    <a:pt x="1544586" y="53822"/>
                  </a:lnTo>
                  <a:lnTo>
                    <a:pt x="1548904" y="57188"/>
                  </a:lnTo>
                  <a:lnTo>
                    <a:pt x="1559534" y="57200"/>
                  </a:lnTo>
                  <a:lnTo>
                    <a:pt x="1563903" y="53873"/>
                  </a:lnTo>
                  <a:lnTo>
                    <a:pt x="1563903" y="45681"/>
                  </a:lnTo>
                  <a:close/>
                </a:path>
                <a:path w="1784985" h="398144">
                  <a:moveTo>
                    <a:pt x="1563979" y="24422"/>
                  </a:moveTo>
                  <a:lnTo>
                    <a:pt x="1559636" y="21056"/>
                  </a:lnTo>
                  <a:lnTo>
                    <a:pt x="1554327" y="21043"/>
                  </a:lnTo>
                  <a:lnTo>
                    <a:pt x="1549006" y="21031"/>
                  </a:lnTo>
                  <a:lnTo>
                    <a:pt x="1544675" y="24371"/>
                  </a:lnTo>
                  <a:lnTo>
                    <a:pt x="1544637" y="32562"/>
                  </a:lnTo>
                  <a:lnTo>
                    <a:pt x="1548968" y="35915"/>
                  </a:lnTo>
                  <a:lnTo>
                    <a:pt x="1559585" y="35953"/>
                  </a:lnTo>
                  <a:lnTo>
                    <a:pt x="1563954" y="32613"/>
                  </a:lnTo>
                  <a:lnTo>
                    <a:pt x="1563979" y="24422"/>
                  </a:lnTo>
                  <a:close/>
                </a:path>
                <a:path w="1784985" h="398144">
                  <a:moveTo>
                    <a:pt x="1590586" y="364845"/>
                  </a:moveTo>
                  <a:lnTo>
                    <a:pt x="1586242" y="361467"/>
                  </a:lnTo>
                  <a:lnTo>
                    <a:pt x="1580934" y="361454"/>
                  </a:lnTo>
                  <a:lnTo>
                    <a:pt x="1575625" y="361442"/>
                  </a:lnTo>
                  <a:lnTo>
                    <a:pt x="1571269" y="364782"/>
                  </a:lnTo>
                  <a:lnTo>
                    <a:pt x="1571244" y="372973"/>
                  </a:lnTo>
                  <a:lnTo>
                    <a:pt x="1575574" y="376326"/>
                  </a:lnTo>
                  <a:lnTo>
                    <a:pt x="1586204" y="376351"/>
                  </a:lnTo>
                  <a:lnTo>
                    <a:pt x="1590560" y="373024"/>
                  </a:lnTo>
                  <a:lnTo>
                    <a:pt x="1590586" y="364845"/>
                  </a:lnTo>
                  <a:close/>
                </a:path>
                <a:path w="1784985" h="398144">
                  <a:moveTo>
                    <a:pt x="1590878" y="258495"/>
                  </a:moveTo>
                  <a:lnTo>
                    <a:pt x="1586560" y="255130"/>
                  </a:lnTo>
                  <a:lnTo>
                    <a:pt x="1581238" y="255104"/>
                  </a:lnTo>
                  <a:lnTo>
                    <a:pt x="1575943" y="255092"/>
                  </a:lnTo>
                  <a:lnTo>
                    <a:pt x="1571561" y="258432"/>
                  </a:lnTo>
                  <a:lnTo>
                    <a:pt x="1571536" y="266623"/>
                  </a:lnTo>
                  <a:lnTo>
                    <a:pt x="1575892" y="269989"/>
                  </a:lnTo>
                  <a:lnTo>
                    <a:pt x="1586509" y="270027"/>
                  </a:lnTo>
                  <a:lnTo>
                    <a:pt x="1590865" y="266687"/>
                  </a:lnTo>
                  <a:lnTo>
                    <a:pt x="1590878" y="258495"/>
                  </a:lnTo>
                  <a:close/>
                </a:path>
                <a:path w="1784985" h="398144">
                  <a:moveTo>
                    <a:pt x="1590941" y="237223"/>
                  </a:moveTo>
                  <a:lnTo>
                    <a:pt x="1586611" y="233857"/>
                  </a:lnTo>
                  <a:lnTo>
                    <a:pt x="1581302" y="233845"/>
                  </a:lnTo>
                  <a:lnTo>
                    <a:pt x="1576006" y="233832"/>
                  </a:lnTo>
                  <a:lnTo>
                    <a:pt x="1571612" y="237172"/>
                  </a:lnTo>
                  <a:lnTo>
                    <a:pt x="1571612" y="245364"/>
                  </a:lnTo>
                  <a:lnTo>
                    <a:pt x="1575955" y="248716"/>
                  </a:lnTo>
                  <a:lnTo>
                    <a:pt x="1586572" y="248742"/>
                  </a:lnTo>
                  <a:lnTo>
                    <a:pt x="1590916" y="245414"/>
                  </a:lnTo>
                  <a:lnTo>
                    <a:pt x="1590941" y="237223"/>
                  </a:lnTo>
                  <a:close/>
                </a:path>
                <a:path w="1784985" h="398144">
                  <a:moveTo>
                    <a:pt x="1590992" y="215925"/>
                  </a:moveTo>
                  <a:lnTo>
                    <a:pt x="1586674" y="212559"/>
                  </a:lnTo>
                  <a:lnTo>
                    <a:pt x="1581353" y="212547"/>
                  </a:lnTo>
                  <a:lnTo>
                    <a:pt x="1576044" y="212534"/>
                  </a:lnTo>
                  <a:lnTo>
                    <a:pt x="1571675" y="215874"/>
                  </a:lnTo>
                  <a:lnTo>
                    <a:pt x="1571650" y="224078"/>
                  </a:lnTo>
                  <a:lnTo>
                    <a:pt x="1575993" y="227444"/>
                  </a:lnTo>
                  <a:lnTo>
                    <a:pt x="1586623" y="227482"/>
                  </a:lnTo>
                  <a:lnTo>
                    <a:pt x="1590967" y="224142"/>
                  </a:lnTo>
                  <a:lnTo>
                    <a:pt x="1590992" y="215925"/>
                  </a:lnTo>
                  <a:close/>
                </a:path>
                <a:path w="1784985" h="398144">
                  <a:moveTo>
                    <a:pt x="1591056" y="194640"/>
                  </a:moveTo>
                  <a:lnTo>
                    <a:pt x="1586725" y="191287"/>
                  </a:lnTo>
                  <a:lnTo>
                    <a:pt x="1581416" y="191274"/>
                  </a:lnTo>
                  <a:lnTo>
                    <a:pt x="1576120" y="191262"/>
                  </a:lnTo>
                  <a:lnTo>
                    <a:pt x="1571752" y="194589"/>
                  </a:lnTo>
                  <a:lnTo>
                    <a:pt x="1571701" y="202780"/>
                  </a:lnTo>
                  <a:lnTo>
                    <a:pt x="1576070" y="206133"/>
                  </a:lnTo>
                  <a:lnTo>
                    <a:pt x="1586674" y="206159"/>
                  </a:lnTo>
                  <a:lnTo>
                    <a:pt x="1591030" y="202819"/>
                  </a:lnTo>
                  <a:lnTo>
                    <a:pt x="1591056" y="194640"/>
                  </a:lnTo>
                  <a:close/>
                </a:path>
                <a:path w="1784985" h="398144">
                  <a:moveTo>
                    <a:pt x="1591132" y="173380"/>
                  </a:moveTo>
                  <a:lnTo>
                    <a:pt x="1586801" y="170014"/>
                  </a:lnTo>
                  <a:lnTo>
                    <a:pt x="1581480" y="170002"/>
                  </a:lnTo>
                  <a:lnTo>
                    <a:pt x="1576171" y="169989"/>
                  </a:lnTo>
                  <a:lnTo>
                    <a:pt x="1571802" y="173329"/>
                  </a:lnTo>
                  <a:lnTo>
                    <a:pt x="1571777" y="181508"/>
                  </a:lnTo>
                  <a:lnTo>
                    <a:pt x="1576120" y="184873"/>
                  </a:lnTo>
                  <a:lnTo>
                    <a:pt x="1586750" y="184912"/>
                  </a:lnTo>
                  <a:lnTo>
                    <a:pt x="1591094" y="181571"/>
                  </a:lnTo>
                  <a:lnTo>
                    <a:pt x="1591132" y="173380"/>
                  </a:lnTo>
                  <a:close/>
                </a:path>
                <a:path w="1784985" h="398144">
                  <a:moveTo>
                    <a:pt x="1591195" y="152107"/>
                  </a:moveTo>
                  <a:lnTo>
                    <a:pt x="1586852" y="148742"/>
                  </a:lnTo>
                  <a:lnTo>
                    <a:pt x="1581531" y="148729"/>
                  </a:lnTo>
                  <a:lnTo>
                    <a:pt x="1576222" y="148717"/>
                  </a:lnTo>
                  <a:lnTo>
                    <a:pt x="1571866" y="152057"/>
                  </a:lnTo>
                  <a:lnTo>
                    <a:pt x="1571840" y="160248"/>
                  </a:lnTo>
                  <a:lnTo>
                    <a:pt x="1576171" y="163601"/>
                  </a:lnTo>
                  <a:lnTo>
                    <a:pt x="1586814" y="163626"/>
                  </a:lnTo>
                  <a:lnTo>
                    <a:pt x="1591157" y="160299"/>
                  </a:lnTo>
                  <a:lnTo>
                    <a:pt x="1591195" y="152107"/>
                  </a:lnTo>
                  <a:close/>
                </a:path>
                <a:path w="1784985" h="398144">
                  <a:moveTo>
                    <a:pt x="1591259" y="130848"/>
                  </a:moveTo>
                  <a:lnTo>
                    <a:pt x="1586915" y="127495"/>
                  </a:lnTo>
                  <a:lnTo>
                    <a:pt x="1581581" y="127469"/>
                  </a:lnTo>
                  <a:lnTo>
                    <a:pt x="1576298" y="127457"/>
                  </a:lnTo>
                  <a:lnTo>
                    <a:pt x="1571929" y="130797"/>
                  </a:lnTo>
                  <a:lnTo>
                    <a:pt x="1571904" y="138976"/>
                  </a:lnTo>
                  <a:lnTo>
                    <a:pt x="1576247" y="142328"/>
                  </a:lnTo>
                  <a:lnTo>
                    <a:pt x="1586877" y="142367"/>
                  </a:lnTo>
                  <a:lnTo>
                    <a:pt x="1591233" y="139026"/>
                  </a:lnTo>
                  <a:lnTo>
                    <a:pt x="1591259" y="130848"/>
                  </a:lnTo>
                  <a:close/>
                </a:path>
                <a:path w="1784985" h="398144">
                  <a:moveTo>
                    <a:pt x="1591310" y="109575"/>
                  </a:moveTo>
                  <a:lnTo>
                    <a:pt x="1586979" y="106210"/>
                  </a:lnTo>
                  <a:lnTo>
                    <a:pt x="1581658" y="106197"/>
                  </a:lnTo>
                  <a:lnTo>
                    <a:pt x="1576349" y="106184"/>
                  </a:lnTo>
                  <a:lnTo>
                    <a:pt x="1571993" y="109524"/>
                  </a:lnTo>
                  <a:lnTo>
                    <a:pt x="1571967" y="117716"/>
                  </a:lnTo>
                  <a:lnTo>
                    <a:pt x="1576298" y="121069"/>
                  </a:lnTo>
                  <a:lnTo>
                    <a:pt x="1586941" y="121107"/>
                  </a:lnTo>
                  <a:lnTo>
                    <a:pt x="1591297" y="117779"/>
                  </a:lnTo>
                  <a:lnTo>
                    <a:pt x="1591310" y="109575"/>
                  </a:lnTo>
                  <a:close/>
                </a:path>
                <a:path w="1784985" h="398144">
                  <a:moveTo>
                    <a:pt x="1591373" y="88315"/>
                  </a:moveTo>
                  <a:lnTo>
                    <a:pt x="1587042" y="84937"/>
                  </a:lnTo>
                  <a:lnTo>
                    <a:pt x="1581734" y="84924"/>
                  </a:lnTo>
                  <a:lnTo>
                    <a:pt x="1576412" y="84912"/>
                  </a:lnTo>
                  <a:lnTo>
                    <a:pt x="1572056" y="88252"/>
                  </a:lnTo>
                  <a:lnTo>
                    <a:pt x="1572031" y="96431"/>
                  </a:lnTo>
                  <a:lnTo>
                    <a:pt x="1576362" y="99796"/>
                  </a:lnTo>
                  <a:lnTo>
                    <a:pt x="1587004" y="99834"/>
                  </a:lnTo>
                  <a:lnTo>
                    <a:pt x="1591348" y="96494"/>
                  </a:lnTo>
                  <a:lnTo>
                    <a:pt x="1591373" y="88315"/>
                  </a:lnTo>
                  <a:close/>
                </a:path>
                <a:path w="1784985" h="398144">
                  <a:moveTo>
                    <a:pt x="1591424" y="67030"/>
                  </a:moveTo>
                  <a:lnTo>
                    <a:pt x="1587119" y="63677"/>
                  </a:lnTo>
                  <a:lnTo>
                    <a:pt x="1581785" y="63665"/>
                  </a:lnTo>
                  <a:lnTo>
                    <a:pt x="1576476" y="63652"/>
                  </a:lnTo>
                  <a:lnTo>
                    <a:pt x="1572120" y="66979"/>
                  </a:lnTo>
                  <a:lnTo>
                    <a:pt x="1572094" y="75171"/>
                  </a:lnTo>
                  <a:lnTo>
                    <a:pt x="1576425" y="78536"/>
                  </a:lnTo>
                  <a:lnTo>
                    <a:pt x="1587042" y="78562"/>
                  </a:lnTo>
                  <a:lnTo>
                    <a:pt x="1591424" y="75222"/>
                  </a:lnTo>
                  <a:lnTo>
                    <a:pt x="1591424" y="67030"/>
                  </a:lnTo>
                  <a:close/>
                </a:path>
                <a:path w="1784985" h="398144">
                  <a:moveTo>
                    <a:pt x="1591487" y="45770"/>
                  </a:moveTo>
                  <a:lnTo>
                    <a:pt x="1587169" y="42392"/>
                  </a:lnTo>
                  <a:lnTo>
                    <a:pt x="1581848" y="42379"/>
                  </a:lnTo>
                  <a:lnTo>
                    <a:pt x="1576539" y="42367"/>
                  </a:lnTo>
                  <a:lnTo>
                    <a:pt x="1572183" y="45707"/>
                  </a:lnTo>
                  <a:lnTo>
                    <a:pt x="1572158" y="53898"/>
                  </a:lnTo>
                  <a:lnTo>
                    <a:pt x="1576501" y="57251"/>
                  </a:lnTo>
                  <a:lnTo>
                    <a:pt x="1587119" y="57277"/>
                  </a:lnTo>
                  <a:lnTo>
                    <a:pt x="1591462" y="53949"/>
                  </a:lnTo>
                  <a:lnTo>
                    <a:pt x="1591487" y="45770"/>
                  </a:lnTo>
                  <a:close/>
                </a:path>
                <a:path w="1784985" h="398144">
                  <a:moveTo>
                    <a:pt x="1591525" y="24498"/>
                  </a:moveTo>
                  <a:lnTo>
                    <a:pt x="1587207" y="21132"/>
                  </a:lnTo>
                  <a:lnTo>
                    <a:pt x="1581886" y="21120"/>
                  </a:lnTo>
                  <a:lnTo>
                    <a:pt x="1576590" y="21107"/>
                  </a:lnTo>
                  <a:lnTo>
                    <a:pt x="1572234" y="24447"/>
                  </a:lnTo>
                  <a:lnTo>
                    <a:pt x="1572209" y="32639"/>
                  </a:lnTo>
                  <a:lnTo>
                    <a:pt x="1576539" y="36004"/>
                  </a:lnTo>
                  <a:lnTo>
                    <a:pt x="1587182" y="36029"/>
                  </a:lnTo>
                  <a:lnTo>
                    <a:pt x="1591500" y="32689"/>
                  </a:lnTo>
                  <a:lnTo>
                    <a:pt x="1591525" y="24498"/>
                  </a:lnTo>
                  <a:close/>
                </a:path>
                <a:path w="1784985" h="398144">
                  <a:moveTo>
                    <a:pt x="1618526" y="237312"/>
                  </a:moveTo>
                  <a:lnTo>
                    <a:pt x="1614182" y="233946"/>
                  </a:lnTo>
                  <a:lnTo>
                    <a:pt x="1608861" y="233934"/>
                  </a:lnTo>
                  <a:lnTo>
                    <a:pt x="1603565" y="233921"/>
                  </a:lnTo>
                  <a:lnTo>
                    <a:pt x="1599209" y="237261"/>
                  </a:lnTo>
                  <a:lnTo>
                    <a:pt x="1599184" y="245452"/>
                  </a:lnTo>
                  <a:lnTo>
                    <a:pt x="1603514" y="248805"/>
                  </a:lnTo>
                  <a:lnTo>
                    <a:pt x="1614131" y="248831"/>
                  </a:lnTo>
                  <a:lnTo>
                    <a:pt x="1618500" y="245503"/>
                  </a:lnTo>
                  <a:lnTo>
                    <a:pt x="1618526" y="237312"/>
                  </a:lnTo>
                  <a:close/>
                </a:path>
                <a:path w="1784985" h="398144">
                  <a:moveTo>
                    <a:pt x="1618576" y="216014"/>
                  </a:moveTo>
                  <a:lnTo>
                    <a:pt x="1614246" y="212648"/>
                  </a:lnTo>
                  <a:lnTo>
                    <a:pt x="1608912" y="212636"/>
                  </a:lnTo>
                  <a:lnTo>
                    <a:pt x="1603616" y="212623"/>
                  </a:lnTo>
                  <a:lnTo>
                    <a:pt x="1599260" y="215963"/>
                  </a:lnTo>
                  <a:lnTo>
                    <a:pt x="1599234" y="224167"/>
                  </a:lnTo>
                  <a:lnTo>
                    <a:pt x="1603578" y="227533"/>
                  </a:lnTo>
                  <a:lnTo>
                    <a:pt x="1614195" y="227571"/>
                  </a:lnTo>
                  <a:lnTo>
                    <a:pt x="1618551" y="224218"/>
                  </a:lnTo>
                  <a:lnTo>
                    <a:pt x="1618576" y="216014"/>
                  </a:lnTo>
                  <a:close/>
                </a:path>
                <a:path w="1784985" h="398144">
                  <a:moveTo>
                    <a:pt x="1618640" y="194729"/>
                  </a:moveTo>
                  <a:lnTo>
                    <a:pt x="1614297" y="191363"/>
                  </a:lnTo>
                  <a:lnTo>
                    <a:pt x="1608988" y="191350"/>
                  </a:lnTo>
                  <a:lnTo>
                    <a:pt x="1603679" y="191338"/>
                  </a:lnTo>
                  <a:lnTo>
                    <a:pt x="1599311" y="194678"/>
                  </a:lnTo>
                  <a:lnTo>
                    <a:pt x="1599285" y="202857"/>
                  </a:lnTo>
                  <a:lnTo>
                    <a:pt x="1603641" y="206222"/>
                  </a:lnTo>
                  <a:lnTo>
                    <a:pt x="1614246" y="206248"/>
                  </a:lnTo>
                  <a:lnTo>
                    <a:pt x="1618615" y="202920"/>
                  </a:lnTo>
                  <a:lnTo>
                    <a:pt x="1618640" y="194729"/>
                  </a:lnTo>
                  <a:close/>
                </a:path>
                <a:path w="1784985" h="398144">
                  <a:moveTo>
                    <a:pt x="1618703" y="173456"/>
                  </a:moveTo>
                  <a:lnTo>
                    <a:pt x="1614347" y="170091"/>
                  </a:lnTo>
                  <a:lnTo>
                    <a:pt x="1609039" y="170078"/>
                  </a:lnTo>
                  <a:lnTo>
                    <a:pt x="1603730" y="170065"/>
                  </a:lnTo>
                  <a:lnTo>
                    <a:pt x="1599387" y="173405"/>
                  </a:lnTo>
                  <a:lnTo>
                    <a:pt x="1599336" y="181584"/>
                  </a:lnTo>
                  <a:lnTo>
                    <a:pt x="1603705" y="184950"/>
                  </a:lnTo>
                  <a:lnTo>
                    <a:pt x="1614297" y="184988"/>
                  </a:lnTo>
                  <a:lnTo>
                    <a:pt x="1618678" y="181635"/>
                  </a:lnTo>
                  <a:lnTo>
                    <a:pt x="1618703" y="173456"/>
                  </a:lnTo>
                  <a:close/>
                </a:path>
                <a:path w="1784985" h="398144">
                  <a:moveTo>
                    <a:pt x="1618767" y="152184"/>
                  </a:moveTo>
                  <a:lnTo>
                    <a:pt x="1614411" y="148831"/>
                  </a:lnTo>
                  <a:lnTo>
                    <a:pt x="1609115" y="148805"/>
                  </a:lnTo>
                  <a:lnTo>
                    <a:pt x="1603806" y="148793"/>
                  </a:lnTo>
                  <a:lnTo>
                    <a:pt x="1599438" y="152133"/>
                  </a:lnTo>
                  <a:lnTo>
                    <a:pt x="1599412" y="160312"/>
                  </a:lnTo>
                  <a:lnTo>
                    <a:pt x="1603756" y="163664"/>
                  </a:lnTo>
                  <a:lnTo>
                    <a:pt x="1614373" y="163703"/>
                  </a:lnTo>
                  <a:lnTo>
                    <a:pt x="1618742" y="160375"/>
                  </a:lnTo>
                  <a:lnTo>
                    <a:pt x="1618767" y="152184"/>
                  </a:lnTo>
                  <a:close/>
                </a:path>
                <a:path w="1784985" h="398144">
                  <a:moveTo>
                    <a:pt x="1618830" y="130924"/>
                  </a:moveTo>
                  <a:lnTo>
                    <a:pt x="1614474" y="127558"/>
                  </a:lnTo>
                  <a:lnTo>
                    <a:pt x="1609178" y="127546"/>
                  </a:lnTo>
                  <a:lnTo>
                    <a:pt x="1603857" y="127533"/>
                  </a:lnTo>
                  <a:lnTo>
                    <a:pt x="1599501" y="130873"/>
                  </a:lnTo>
                  <a:lnTo>
                    <a:pt x="1599488" y="139052"/>
                  </a:lnTo>
                  <a:lnTo>
                    <a:pt x="1603832" y="142417"/>
                  </a:lnTo>
                  <a:lnTo>
                    <a:pt x="1614436" y="142443"/>
                  </a:lnTo>
                  <a:lnTo>
                    <a:pt x="1618805" y="139115"/>
                  </a:lnTo>
                  <a:lnTo>
                    <a:pt x="1618830" y="130924"/>
                  </a:lnTo>
                  <a:close/>
                </a:path>
                <a:path w="1784985" h="398144">
                  <a:moveTo>
                    <a:pt x="1618894" y="109664"/>
                  </a:moveTo>
                  <a:lnTo>
                    <a:pt x="1614551" y="106299"/>
                  </a:lnTo>
                  <a:lnTo>
                    <a:pt x="1609242" y="106273"/>
                  </a:lnTo>
                  <a:lnTo>
                    <a:pt x="1603921" y="106260"/>
                  </a:lnTo>
                  <a:lnTo>
                    <a:pt x="1599565" y="109601"/>
                  </a:lnTo>
                  <a:lnTo>
                    <a:pt x="1599539" y="117792"/>
                  </a:lnTo>
                  <a:lnTo>
                    <a:pt x="1603883" y="121145"/>
                  </a:lnTo>
                  <a:lnTo>
                    <a:pt x="1614500" y="121170"/>
                  </a:lnTo>
                  <a:lnTo>
                    <a:pt x="1618869" y="117856"/>
                  </a:lnTo>
                  <a:lnTo>
                    <a:pt x="1618894" y="109664"/>
                  </a:lnTo>
                  <a:close/>
                </a:path>
                <a:path w="1784985" h="398144">
                  <a:moveTo>
                    <a:pt x="1618945" y="88379"/>
                  </a:moveTo>
                  <a:lnTo>
                    <a:pt x="1614601" y="85013"/>
                  </a:lnTo>
                  <a:lnTo>
                    <a:pt x="1609293" y="85001"/>
                  </a:lnTo>
                  <a:lnTo>
                    <a:pt x="1603971" y="84988"/>
                  </a:lnTo>
                  <a:lnTo>
                    <a:pt x="1599628" y="88328"/>
                  </a:lnTo>
                  <a:lnTo>
                    <a:pt x="1599603" y="96507"/>
                  </a:lnTo>
                  <a:lnTo>
                    <a:pt x="1603921" y="99872"/>
                  </a:lnTo>
                  <a:lnTo>
                    <a:pt x="1614563" y="99898"/>
                  </a:lnTo>
                  <a:lnTo>
                    <a:pt x="1618919" y="96558"/>
                  </a:lnTo>
                  <a:lnTo>
                    <a:pt x="1618945" y="88379"/>
                  </a:lnTo>
                  <a:close/>
                </a:path>
                <a:path w="1784985" h="398144">
                  <a:moveTo>
                    <a:pt x="1619021" y="67106"/>
                  </a:moveTo>
                  <a:lnTo>
                    <a:pt x="1614665" y="63754"/>
                  </a:lnTo>
                  <a:lnTo>
                    <a:pt x="1609344" y="63741"/>
                  </a:lnTo>
                  <a:lnTo>
                    <a:pt x="1604048" y="63715"/>
                  </a:lnTo>
                  <a:lnTo>
                    <a:pt x="1599692" y="67056"/>
                  </a:lnTo>
                  <a:lnTo>
                    <a:pt x="1599666" y="75247"/>
                  </a:lnTo>
                  <a:lnTo>
                    <a:pt x="1603984" y="78600"/>
                  </a:lnTo>
                  <a:lnTo>
                    <a:pt x="1614627" y="78638"/>
                  </a:lnTo>
                  <a:lnTo>
                    <a:pt x="1618996" y="75311"/>
                  </a:lnTo>
                  <a:lnTo>
                    <a:pt x="1619021" y="67106"/>
                  </a:lnTo>
                  <a:close/>
                </a:path>
                <a:path w="1784985" h="398144">
                  <a:moveTo>
                    <a:pt x="1619072" y="45859"/>
                  </a:moveTo>
                  <a:lnTo>
                    <a:pt x="1614728" y="42481"/>
                  </a:lnTo>
                  <a:lnTo>
                    <a:pt x="1609394" y="42468"/>
                  </a:lnTo>
                  <a:lnTo>
                    <a:pt x="1604098" y="42456"/>
                  </a:lnTo>
                  <a:lnTo>
                    <a:pt x="1599755" y="45796"/>
                  </a:lnTo>
                  <a:lnTo>
                    <a:pt x="1599730" y="53987"/>
                  </a:lnTo>
                  <a:lnTo>
                    <a:pt x="1604060" y="57340"/>
                  </a:lnTo>
                  <a:lnTo>
                    <a:pt x="1614690" y="57365"/>
                  </a:lnTo>
                  <a:lnTo>
                    <a:pt x="1619046" y="54038"/>
                  </a:lnTo>
                  <a:lnTo>
                    <a:pt x="1619072" y="45859"/>
                  </a:lnTo>
                  <a:close/>
                </a:path>
                <a:path w="1784985" h="398144">
                  <a:moveTo>
                    <a:pt x="1619123" y="24574"/>
                  </a:moveTo>
                  <a:lnTo>
                    <a:pt x="1614792" y="21209"/>
                  </a:lnTo>
                  <a:lnTo>
                    <a:pt x="1609458" y="21196"/>
                  </a:lnTo>
                  <a:lnTo>
                    <a:pt x="1604149" y="21196"/>
                  </a:lnTo>
                  <a:lnTo>
                    <a:pt x="1599806" y="24523"/>
                  </a:lnTo>
                  <a:lnTo>
                    <a:pt x="1599793" y="32715"/>
                  </a:lnTo>
                  <a:lnTo>
                    <a:pt x="1604111" y="36080"/>
                  </a:lnTo>
                  <a:lnTo>
                    <a:pt x="1614741" y="36118"/>
                  </a:lnTo>
                  <a:lnTo>
                    <a:pt x="1619110" y="32778"/>
                  </a:lnTo>
                  <a:lnTo>
                    <a:pt x="1619123" y="24574"/>
                  </a:lnTo>
                  <a:close/>
                </a:path>
                <a:path w="1784985" h="398144">
                  <a:moveTo>
                    <a:pt x="1646072" y="237388"/>
                  </a:moveTo>
                  <a:lnTo>
                    <a:pt x="1641741" y="234022"/>
                  </a:lnTo>
                  <a:lnTo>
                    <a:pt x="1636433" y="234010"/>
                  </a:lnTo>
                  <a:lnTo>
                    <a:pt x="1631137" y="233997"/>
                  </a:lnTo>
                  <a:lnTo>
                    <a:pt x="1626781" y="237337"/>
                  </a:lnTo>
                  <a:lnTo>
                    <a:pt x="1626755" y="245529"/>
                  </a:lnTo>
                  <a:lnTo>
                    <a:pt x="1631099" y="248869"/>
                  </a:lnTo>
                  <a:lnTo>
                    <a:pt x="1641716" y="248907"/>
                  </a:lnTo>
                  <a:lnTo>
                    <a:pt x="1646059" y="245579"/>
                  </a:lnTo>
                  <a:lnTo>
                    <a:pt x="1646072" y="237388"/>
                  </a:lnTo>
                  <a:close/>
                </a:path>
                <a:path w="1784985" h="398144">
                  <a:moveTo>
                    <a:pt x="1646148" y="216090"/>
                  </a:moveTo>
                  <a:lnTo>
                    <a:pt x="1641817" y="212725"/>
                  </a:lnTo>
                  <a:lnTo>
                    <a:pt x="1636509" y="212712"/>
                  </a:lnTo>
                  <a:lnTo>
                    <a:pt x="1631200" y="212699"/>
                  </a:lnTo>
                  <a:lnTo>
                    <a:pt x="1626844" y="216039"/>
                  </a:lnTo>
                  <a:lnTo>
                    <a:pt x="1626819" y="224243"/>
                  </a:lnTo>
                  <a:lnTo>
                    <a:pt x="1631162" y="227609"/>
                  </a:lnTo>
                  <a:lnTo>
                    <a:pt x="1641767" y="227634"/>
                  </a:lnTo>
                  <a:lnTo>
                    <a:pt x="1646123" y="224307"/>
                  </a:lnTo>
                  <a:lnTo>
                    <a:pt x="1646148" y="216090"/>
                  </a:lnTo>
                  <a:close/>
                </a:path>
                <a:path w="1784985" h="398144">
                  <a:moveTo>
                    <a:pt x="1646212" y="194805"/>
                  </a:moveTo>
                  <a:lnTo>
                    <a:pt x="1641894" y="191439"/>
                  </a:lnTo>
                  <a:lnTo>
                    <a:pt x="1636572" y="191427"/>
                  </a:lnTo>
                  <a:lnTo>
                    <a:pt x="1631251" y="191427"/>
                  </a:lnTo>
                  <a:lnTo>
                    <a:pt x="1626908" y="194754"/>
                  </a:lnTo>
                  <a:lnTo>
                    <a:pt x="1626882" y="202933"/>
                  </a:lnTo>
                  <a:lnTo>
                    <a:pt x="1631226" y="206298"/>
                  </a:lnTo>
                  <a:lnTo>
                    <a:pt x="1641843" y="206324"/>
                  </a:lnTo>
                  <a:lnTo>
                    <a:pt x="1646186" y="202984"/>
                  </a:lnTo>
                  <a:lnTo>
                    <a:pt x="1646212" y="194805"/>
                  </a:lnTo>
                  <a:close/>
                </a:path>
                <a:path w="1784985" h="398144">
                  <a:moveTo>
                    <a:pt x="1646275" y="173545"/>
                  </a:moveTo>
                  <a:lnTo>
                    <a:pt x="1641932" y="170180"/>
                  </a:lnTo>
                  <a:lnTo>
                    <a:pt x="1636636" y="170167"/>
                  </a:lnTo>
                  <a:lnTo>
                    <a:pt x="1631327" y="170154"/>
                  </a:lnTo>
                  <a:lnTo>
                    <a:pt x="1626971" y="173494"/>
                  </a:lnTo>
                  <a:lnTo>
                    <a:pt x="1626946" y="181673"/>
                  </a:lnTo>
                  <a:lnTo>
                    <a:pt x="1631276" y="185039"/>
                  </a:lnTo>
                  <a:lnTo>
                    <a:pt x="1641894" y="185077"/>
                  </a:lnTo>
                  <a:lnTo>
                    <a:pt x="1646250" y="181724"/>
                  </a:lnTo>
                  <a:lnTo>
                    <a:pt x="1646275" y="173545"/>
                  </a:lnTo>
                  <a:close/>
                </a:path>
                <a:path w="1784985" h="398144">
                  <a:moveTo>
                    <a:pt x="1646339" y="152285"/>
                  </a:moveTo>
                  <a:lnTo>
                    <a:pt x="1641995" y="148907"/>
                  </a:lnTo>
                  <a:lnTo>
                    <a:pt x="1636699" y="148894"/>
                  </a:lnTo>
                  <a:lnTo>
                    <a:pt x="1631365" y="148882"/>
                  </a:lnTo>
                  <a:lnTo>
                    <a:pt x="1627022" y="152222"/>
                  </a:lnTo>
                  <a:lnTo>
                    <a:pt x="1626997" y="160413"/>
                  </a:lnTo>
                  <a:lnTo>
                    <a:pt x="1631340" y="163766"/>
                  </a:lnTo>
                  <a:lnTo>
                    <a:pt x="1641957" y="163791"/>
                  </a:lnTo>
                  <a:lnTo>
                    <a:pt x="1646313" y="160464"/>
                  </a:lnTo>
                  <a:lnTo>
                    <a:pt x="1646339" y="152285"/>
                  </a:lnTo>
                  <a:close/>
                </a:path>
                <a:path w="1784985" h="398144">
                  <a:moveTo>
                    <a:pt x="1646402" y="131013"/>
                  </a:moveTo>
                  <a:lnTo>
                    <a:pt x="1642059" y="127635"/>
                  </a:lnTo>
                  <a:lnTo>
                    <a:pt x="1636763" y="127622"/>
                  </a:lnTo>
                  <a:lnTo>
                    <a:pt x="1631442" y="127609"/>
                  </a:lnTo>
                  <a:lnTo>
                    <a:pt x="1627098" y="130949"/>
                  </a:lnTo>
                  <a:lnTo>
                    <a:pt x="1627073" y="139128"/>
                  </a:lnTo>
                  <a:lnTo>
                    <a:pt x="1631391" y="142494"/>
                  </a:lnTo>
                  <a:lnTo>
                    <a:pt x="1642021" y="142519"/>
                  </a:lnTo>
                  <a:lnTo>
                    <a:pt x="1646377" y="139192"/>
                  </a:lnTo>
                  <a:lnTo>
                    <a:pt x="1646402" y="131013"/>
                  </a:lnTo>
                  <a:close/>
                </a:path>
                <a:path w="1784985" h="398144">
                  <a:moveTo>
                    <a:pt x="1646466" y="109715"/>
                  </a:moveTo>
                  <a:lnTo>
                    <a:pt x="1642122" y="106362"/>
                  </a:lnTo>
                  <a:lnTo>
                    <a:pt x="1636826" y="106349"/>
                  </a:lnTo>
                  <a:lnTo>
                    <a:pt x="1631518" y="106337"/>
                  </a:lnTo>
                  <a:lnTo>
                    <a:pt x="1627149" y="109664"/>
                  </a:lnTo>
                  <a:lnTo>
                    <a:pt x="1627124" y="117856"/>
                  </a:lnTo>
                  <a:lnTo>
                    <a:pt x="1631467" y="121221"/>
                  </a:lnTo>
                  <a:lnTo>
                    <a:pt x="1642084" y="121246"/>
                  </a:lnTo>
                  <a:lnTo>
                    <a:pt x="1646440" y="117919"/>
                  </a:lnTo>
                  <a:lnTo>
                    <a:pt x="1646466" y="109715"/>
                  </a:lnTo>
                  <a:close/>
                </a:path>
                <a:path w="1784985" h="398144">
                  <a:moveTo>
                    <a:pt x="1646516" y="88455"/>
                  </a:moveTo>
                  <a:lnTo>
                    <a:pt x="1642198" y="85090"/>
                  </a:lnTo>
                  <a:lnTo>
                    <a:pt x="1636890" y="85077"/>
                  </a:lnTo>
                  <a:lnTo>
                    <a:pt x="1631569" y="85064"/>
                  </a:lnTo>
                  <a:lnTo>
                    <a:pt x="1627212" y="88404"/>
                  </a:lnTo>
                  <a:lnTo>
                    <a:pt x="1627187" y="96583"/>
                  </a:lnTo>
                  <a:lnTo>
                    <a:pt x="1631518" y="99949"/>
                  </a:lnTo>
                  <a:lnTo>
                    <a:pt x="1642148" y="99987"/>
                  </a:lnTo>
                  <a:lnTo>
                    <a:pt x="1646491" y="96647"/>
                  </a:lnTo>
                  <a:lnTo>
                    <a:pt x="1646516" y="88455"/>
                  </a:lnTo>
                  <a:close/>
                </a:path>
                <a:path w="1784985" h="398144">
                  <a:moveTo>
                    <a:pt x="1646580" y="67183"/>
                  </a:moveTo>
                  <a:lnTo>
                    <a:pt x="1642249" y="63830"/>
                  </a:lnTo>
                  <a:lnTo>
                    <a:pt x="1636941" y="63817"/>
                  </a:lnTo>
                  <a:lnTo>
                    <a:pt x="1631607" y="63804"/>
                  </a:lnTo>
                  <a:lnTo>
                    <a:pt x="1627263" y="67132"/>
                  </a:lnTo>
                  <a:lnTo>
                    <a:pt x="1627251" y="75323"/>
                  </a:lnTo>
                  <a:lnTo>
                    <a:pt x="1631581" y="78689"/>
                  </a:lnTo>
                  <a:lnTo>
                    <a:pt x="1642211" y="78714"/>
                  </a:lnTo>
                  <a:lnTo>
                    <a:pt x="1646555" y="75387"/>
                  </a:lnTo>
                  <a:lnTo>
                    <a:pt x="1646580" y="67183"/>
                  </a:lnTo>
                  <a:close/>
                </a:path>
                <a:path w="1784985" h="398144">
                  <a:moveTo>
                    <a:pt x="1646631" y="45923"/>
                  </a:moveTo>
                  <a:lnTo>
                    <a:pt x="1642313" y="42557"/>
                  </a:lnTo>
                  <a:lnTo>
                    <a:pt x="1636991" y="42532"/>
                  </a:lnTo>
                  <a:lnTo>
                    <a:pt x="1631670" y="42532"/>
                  </a:lnTo>
                  <a:lnTo>
                    <a:pt x="1627327" y="45872"/>
                  </a:lnTo>
                  <a:lnTo>
                    <a:pt x="1627301" y="54051"/>
                  </a:lnTo>
                  <a:lnTo>
                    <a:pt x="1631632" y="57404"/>
                  </a:lnTo>
                  <a:lnTo>
                    <a:pt x="1642262" y="57442"/>
                  </a:lnTo>
                  <a:lnTo>
                    <a:pt x="1646631" y="54114"/>
                  </a:lnTo>
                  <a:lnTo>
                    <a:pt x="1646631" y="45923"/>
                  </a:lnTo>
                  <a:close/>
                </a:path>
                <a:path w="1784985" h="398144">
                  <a:moveTo>
                    <a:pt x="1646694" y="24650"/>
                  </a:moveTo>
                  <a:lnTo>
                    <a:pt x="1642376" y="21285"/>
                  </a:lnTo>
                  <a:lnTo>
                    <a:pt x="1637068" y="21272"/>
                  </a:lnTo>
                  <a:lnTo>
                    <a:pt x="1631734" y="21259"/>
                  </a:lnTo>
                  <a:lnTo>
                    <a:pt x="1627390" y="24599"/>
                  </a:lnTo>
                  <a:lnTo>
                    <a:pt x="1627365" y="32791"/>
                  </a:lnTo>
                  <a:lnTo>
                    <a:pt x="1631696" y="36144"/>
                  </a:lnTo>
                  <a:lnTo>
                    <a:pt x="1642325" y="36182"/>
                  </a:lnTo>
                  <a:lnTo>
                    <a:pt x="1646669" y="32829"/>
                  </a:lnTo>
                  <a:lnTo>
                    <a:pt x="1646694" y="24650"/>
                  </a:lnTo>
                  <a:close/>
                </a:path>
                <a:path w="1784985" h="398144">
                  <a:moveTo>
                    <a:pt x="1646758" y="3378"/>
                  </a:moveTo>
                  <a:lnTo>
                    <a:pt x="1642427" y="12"/>
                  </a:lnTo>
                  <a:lnTo>
                    <a:pt x="1637118" y="12"/>
                  </a:lnTo>
                  <a:lnTo>
                    <a:pt x="1631810" y="0"/>
                  </a:lnTo>
                  <a:lnTo>
                    <a:pt x="1627441" y="3340"/>
                  </a:lnTo>
                  <a:lnTo>
                    <a:pt x="1627416" y="11518"/>
                  </a:lnTo>
                  <a:lnTo>
                    <a:pt x="1631759" y="14871"/>
                  </a:lnTo>
                  <a:lnTo>
                    <a:pt x="1642389" y="14909"/>
                  </a:lnTo>
                  <a:lnTo>
                    <a:pt x="1646745" y="11569"/>
                  </a:lnTo>
                  <a:lnTo>
                    <a:pt x="1646758" y="3378"/>
                  </a:lnTo>
                  <a:close/>
                </a:path>
                <a:path w="1784985" h="398144">
                  <a:moveTo>
                    <a:pt x="1783867" y="280327"/>
                  </a:moveTo>
                  <a:lnTo>
                    <a:pt x="1779536" y="276948"/>
                  </a:lnTo>
                  <a:lnTo>
                    <a:pt x="1774215" y="276936"/>
                  </a:lnTo>
                  <a:lnTo>
                    <a:pt x="1768932" y="276910"/>
                  </a:lnTo>
                  <a:lnTo>
                    <a:pt x="1764563" y="280263"/>
                  </a:lnTo>
                  <a:lnTo>
                    <a:pt x="1764538" y="288442"/>
                  </a:lnTo>
                  <a:lnTo>
                    <a:pt x="1768881" y="291807"/>
                  </a:lnTo>
                  <a:lnTo>
                    <a:pt x="1779485" y="291846"/>
                  </a:lnTo>
                  <a:lnTo>
                    <a:pt x="1783842" y="288505"/>
                  </a:lnTo>
                  <a:lnTo>
                    <a:pt x="1783867" y="280327"/>
                  </a:lnTo>
                  <a:close/>
                </a:path>
                <a:path w="1784985" h="398144">
                  <a:moveTo>
                    <a:pt x="1783930" y="259041"/>
                  </a:moveTo>
                  <a:lnTo>
                    <a:pt x="1779587" y="255676"/>
                  </a:lnTo>
                  <a:lnTo>
                    <a:pt x="1774278" y="255663"/>
                  </a:lnTo>
                  <a:lnTo>
                    <a:pt x="1768983" y="255651"/>
                  </a:lnTo>
                  <a:lnTo>
                    <a:pt x="1764614" y="258991"/>
                  </a:lnTo>
                  <a:lnTo>
                    <a:pt x="1764588" y="267182"/>
                  </a:lnTo>
                  <a:lnTo>
                    <a:pt x="1768932" y="270548"/>
                  </a:lnTo>
                  <a:lnTo>
                    <a:pt x="1779562" y="270586"/>
                  </a:lnTo>
                  <a:lnTo>
                    <a:pt x="1783905" y="267233"/>
                  </a:lnTo>
                  <a:lnTo>
                    <a:pt x="1783930" y="259041"/>
                  </a:lnTo>
                  <a:close/>
                </a:path>
                <a:path w="1784985" h="398144">
                  <a:moveTo>
                    <a:pt x="1783994" y="237794"/>
                  </a:moveTo>
                  <a:lnTo>
                    <a:pt x="1779651" y="234416"/>
                  </a:lnTo>
                  <a:lnTo>
                    <a:pt x="1774342" y="234403"/>
                  </a:lnTo>
                  <a:lnTo>
                    <a:pt x="1769033" y="234391"/>
                  </a:lnTo>
                  <a:lnTo>
                    <a:pt x="1764665" y="237731"/>
                  </a:lnTo>
                  <a:lnTo>
                    <a:pt x="1764652" y="245922"/>
                  </a:lnTo>
                  <a:lnTo>
                    <a:pt x="1768983" y="249275"/>
                  </a:lnTo>
                  <a:lnTo>
                    <a:pt x="1779612" y="249301"/>
                  </a:lnTo>
                  <a:lnTo>
                    <a:pt x="1783956" y="245986"/>
                  </a:lnTo>
                  <a:lnTo>
                    <a:pt x="1783994" y="237794"/>
                  </a:lnTo>
                  <a:close/>
                </a:path>
                <a:path w="1784985" h="398144">
                  <a:moveTo>
                    <a:pt x="1784045" y="216484"/>
                  </a:moveTo>
                  <a:lnTo>
                    <a:pt x="1779714" y="213131"/>
                  </a:lnTo>
                  <a:lnTo>
                    <a:pt x="1774393" y="213106"/>
                  </a:lnTo>
                  <a:lnTo>
                    <a:pt x="1769084" y="213093"/>
                  </a:lnTo>
                  <a:lnTo>
                    <a:pt x="1764728" y="216433"/>
                  </a:lnTo>
                  <a:lnTo>
                    <a:pt x="1764715" y="224637"/>
                  </a:lnTo>
                  <a:lnTo>
                    <a:pt x="1769059" y="228003"/>
                  </a:lnTo>
                  <a:lnTo>
                    <a:pt x="1779676" y="228041"/>
                  </a:lnTo>
                  <a:lnTo>
                    <a:pt x="1784032" y="224688"/>
                  </a:lnTo>
                  <a:lnTo>
                    <a:pt x="1784045" y="216484"/>
                  </a:lnTo>
                  <a:close/>
                </a:path>
                <a:path w="1784985" h="398144">
                  <a:moveTo>
                    <a:pt x="1784121" y="195186"/>
                  </a:moveTo>
                  <a:lnTo>
                    <a:pt x="1779778" y="191833"/>
                  </a:lnTo>
                  <a:lnTo>
                    <a:pt x="1774469" y="191820"/>
                  </a:lnTo>
                  <a:lnTo>
                    <a:pt x="1769160" y="191808"/>
                  </a:lnTo>
                  <a:lnTo>
                    <a:pt x="1764792" y="195148"/>
                  </a:lnTo>
                  <a:lnTo>
                    <a:pt x="1764779" y="203327"/>
                  </a:lnTo>
                  <a:lnTo>
                    <a:pt x="1769110" y="206679"/>
                  </a:lnTo>
                  <a:lnTo>
                    <a:pt x="1779739" y="206717"/>
                  </a:lnTo>
                  <a:lnTo>
                    <a:pt x="1784096" y="203377"/>
                  </a:lnTo>
                  <a:lnTo>
                    <a:pt x="1784121" y="195186"/>
                  </a:lnTo>
                  <a:close/>
                </a:path>
                <a:path w="1784985" h="398144">
                  <a:moveTo>
                    <a:pt x="1784146" y="173939"/>
                  </a:moveTo>
                  <a:lnTo>
                    <a:pt x="1779816" y="170573"/>
                  </a:lnTo>
                  <a:lnTo>
                    <a:pt x="1774507" y="170561"/>
                  </a:lnTo>
                  <a:lnTo>
                    <a:pt x="1769198" y="170535"/>
                  </a:lnTo>
                  <a:lnTo>
                    <a:pt x="1764842" y="173875"/>
                  </a:lnTo>
                  <a:lnTo>
                    <a:pt x="1764830" y="182067"/>
                  </a:lnTo>
                  <a:lnTo>
                    <a:pt x="1769160" y="185432"/>
                  </a:lnTo>
                  <a:lnTo>
                    <a:pt x="1779790" y="185458"/>
                  </a:lnTo>
                  <a:lnTo>
                    <a:pt x="1784146" y="182118"/>
                  </a:lnTo>
                  <a:lnTo>
                    <a:pt x="1784146" y="173939"/>
                  </a:lnTo>
                  <a:close/>
                </a:path>
                <a:path w="1784985" h="398144">
                  <a:moveTo>
                    <a:pt x="1784223" y="152654"/>
                  </a:moveTo>
                  <a:lnTo>
                    <a:pt x="1779892" y="149288"/>
                  </a:lnTo>
                  <a:lnTo>
                    <a:pt x="1774571" y="149275"/>
                  </a:lnTo>
                  <a:lnTo>
                    <a:pt x="1769275" y="149263"/>
                  </a:lnTo>
                  <a:lnTo>
                    <a:pt x="1764919" y="152603"/>
                  </a:lnTo>
                  <a:lnTo>
                    <a:pt x="1764893" y="160794"/>
                  </a:lnTo>
                  <a:lnTo>
                    <a:pt x="1769224" y="164147"/>
                  </a:lnTo>
                  <a:lnTo>
                    <a:pt x="1779841" y="164172"/>
                  </a:lnTo>
                  <a:lnTo>
                    <a:pt x="1784197" y="160845"/>
                  </a:lnTo>
                  <a:lnTo>
                    <a:pt x="1784223" y="152654"/>
                  </a:lnTo>
                  <a:close/>
                </a:path>
                <a:path w="1784985" h="398144">
                  <a:moveTo>
                    <a:pt x="1784286" y="131406"/>
                  </a:moveTo>
                  <a:lnTo>
                    <a:pt x="1779943" y="128028"/>
                  </a:lnTo>
                  <a:lnTo>
                    <a:pt x="1774647" y="128016"/>
                  </a:lnTo>
                  <a:lnTo>
                    <a:pt x="1769338" y="128003"/>
                  </a:lnTo>
                  <a:lnTo>
                    <a:pt x="1764982" y="131343"/>
                  </a:lnTo>
                  <a:lnTo>
                    <a:pt x="1764944" y="139522"/>
                  </a:lnTo>
                  <a:lnTo>
                    <a:pt x="1769287" y="142887"/>
                  </a:lnTo>
                  <a:lnTo>
                    <a:pt x="1779892" y="142913"/>
                  </a:lnTo>
                  <a:lnTo>
                    <a:pt x="1784261" y="139573"/>
                  </a:lnTo>
                  <a:lnTo>
                    <a:pt x="1784286" y="131406"/>
                  </a:lnTo>
                  <a:close/>
                </a:path>
                <a:path w="1784985" h="398144">
                  <a:moveTo>
                    <a:pt x="1784337" y="110121"/>
                  </a:moveTo>
                  <a:lnTo>
                    <a:pt x="1780019" y="106756"/>
                  </a:lnTo>
                  <a:lnTo>
                    <a:pt x="1774698" y="106743"/>
                  </a:lnTo>
                  <a:lnTo>
                    <a:pt x="1769402" y="106718"/>
                  </a:lnTo>
                  <a:lnTo>
                    <a:pt x="1765046" y="110070"/>
                  </a:lnTo>
                  <a:lnTo>
                    <a:pt x="1765020" y="118262"/>
                  </a:lnTo>
                  <a:lnTo>
                    <a:pt x="1769364" y="121602"/>
                  </a:lnTo>
                  <a:lnTo>
                    <a:pt x="1779968" y="121640"/>
                  </a:lnTo>
                  <a:lnTo>
                    <a:pt x="1784311" y="118313"/>
                  </a:lnTo>
                  <a:lnTo>
                    <a:pt x="1784337" y="110121"/>
                  </a:lnTo>
                  <a:close/>
                </a:path>
                <a:path w="1784985" h="398144">
                  <a:moveTo>
                    <a:pt x="1784464" y="67576"/>
                  </a:moveTo>
                  <a:lnTo>
                    <a:pt x="1780133" y="64223"/>
                  </a:lnTo>
                  <a:lnTo>
                    <a:pt x="1774825" y="64211"/>
                  </a:lnTo>
                  <a:lnTo>
                    <a:pt x="1769529" y="64198"/>
                  </a:lnTo>
                  <a:lnTo>
                    <a:pt x="1765160" y="67525"/>
                  </a:lnTo>
                  <a:lnTo>
                    <a:pt x="1765134" y="75717"/>
                  </a:lnTo>
                  <a:lnTo>
                    <a:pt x="1769478" y="79082"/>
                  </a:lnTo>
                  <a:lnTo>
                    <a:pt x="1780095" y="79108"/>
                  </a:lnTo>
                  <a:lnTo>
                    <a:pt x="1784438" y="75780"/>
                  </a:lnTo>
                  <a:lnTo>
                    <a:pt x="1784464" y="67576"/>
                  </a:lnTo>
                  <a:close/>
                </a:path>
                <a:path w="1784985" h="398144">
                  <a:moveTo>
                    <a:pt x="1784540" y="46329"/>
                  </a:moveTo>
                  <a:lnTo>
                    <a:pt x="1780197" y="42951"/>
                  </a:lnTo>
                  <a:lnTo>
                    <a:pt x="1774875" y="42938"/>
                  </a:lnTo>
                  <a:lnTo>
                    <a:pt x="1769592" y="42926"/>
                  </a:lnTo>
                  <a:lnTo>
                    <a:pt x="1765236" y="46266"/>
                  </a:lnTo>
                  <a:lnTo>
                    <a:pt x="1765211" y="54457"/>
                  </a:lnTo>
                  <a:lnTo>
                    <a:pt x="1769541" y="57810"/>
                  </a:lnTo>
                  <a:lnTo>
                    <a:pt x="1780159" y="57835"/>
                  </a:lnTo>
                  <a:lnTo>
                    <a:pt x="1784515" y="54508"/>
                  </a:lnTo>
                  <a:lnTo>
                    <a:pt x="1784540" y="46329"/>
                  </a:lnTo>
                  <a:close/>
                </a:path>
                <a:path w="1784985" h="398144">
                  <a:moveTo>
                    <a:pt x="1784591" y="25057"/>
                  </a:moveTo>
                  <a:lnTo>
                    <a:pt x="1780260" y="21691"/>
                  </a:lnTo>
                  <a:lnTo>
                    <a:pt x="1774939" y="21678"/>
                  </a:lnTo>
                  <a:lnTo>
                    <a:pt x="1769643" y="21666"/>
                  </a:lnTo>
                  <a:lnTo>
                    <a:pt x="1765287" y="24993"/>
                  </a:lnTo>
                  <a:lnTo>
                    <a:pt x="1765261" y="33185"/>
                  </a:lnTo>
                  <a:lnTo>
                    <a:pt x="1769605" y="36550"/>
                  </a:lnTo>
                  <a:lnTo>
                    <a:pt x="1780222" y="36576"/>
                  </a:lnTo>
                  <a:lnTo>
                    <a:pt x="1784565" y="33248"/>
                  </a:lnTo>
                  <a:lnTo>
                    <a:pt x="1784591" y="25057"/>
                  </a:lnTo>
                  <a:close/>
                </a:path>
                <a:path w="1784985" h="398144">
                  <a:moveTo>
                    <a:pt x="1784654" y="3784"/>
                  </a:moveTo>
                  <a:lnTo>
                    <a:pt x="1780324" y="419"/>
                  </a:lnTo>
                  <a:lnTo>
                    <a:pt x="1775015" y="406"/>
                  </a:lnTo>
                  <a:lnTo>
                    <a:pt x="1769719" y="393"/>
                  </a:lnTo>
                  <a:lnTo>
                    <a:pt x="1765338" y="3721"/>
                  </a:lnTo>
                  <a:lnTo>
                    <a:pt x="1765338" y="11912"/>
                  </a:lnTo>
                  <a:lnTo>
                    <a:pt x="1769668" y="15265"/>
                  </a:lnTo>
                  <a:lnTo>
                    <a:pt x="1780286" y="15303"/>
                  </a:lnTo>
                  <a:lnTo>
                    <a:pt x="1784629" y="11976"/>
                  </a:lnTo>
                  <a:lnTo>
                    <a:pt x="1784654" y="3784"/>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8" name="object 138"/>
            <p:cNvSpPr/>
            <p:nvPr/>
          </p:nvSpPr>
          <p:spPr>
            <a:xfrm>
              <a:off x="2340826" y="541477"/>
              <a:ext cx="213360" cy="355600"/>
            </a:xfrm>
            <a:custGeom>
              <a:avLst/>
              <a:gdLst/>
              <a:ahLst/>
              <a:cxnLst/>
              <a:rect l="l" t="t" r="r" b="b"/>
              <a:pathLst>
                <a:path w="213360" h="355600">
                  <a:moveTo>
                    <a:pt x="19329" y="279374"/>
                  </a:moveTo>
                  <a:lnTo>
                    <a:pt x="14998" y="276009"/>
                  </a:lnTo>
                  <a:lnTo>
                    <a:pt x="9677" y="275996"/>
                  </a:lnTo>
                  <a:lnTo>
                    <a:pt x="4381" y="275983"/>
                  </a:lnTo>
                  <a:lnTo>
                    <a:pt x="25" y="279311"/>
                  </a:lnTo>
                  <a:lnTo>
                    <a:pt x="0" y="287515"/>
                  </a:lnTo>
                  <a:lnTo>
                    <a:pt x="4330" y="290880"/>
                  </a:lnTo>
                  <a:lnTo>
                    <a:pt x="14960" y="290906"/>
                  </a:lnTo>
                  <a:lnTo>
                    <a:pt x="19316" y="287566"/>
                  </a:lnTo>
                  <a:lnTo>
                    <a:pt x="19329" y="279374"/>
                  </a:lnTo>
                  <a:close/>
                </a:path>
                <a:path w="213360" h="355600">
                  <a:moveTo>
                    <a:pt x="19405" y="258114"/>
                  </a:moveTo>
                  <a:lnTo>
                    <a:pt x="15062" y="254749"/>
                  </a:lnTo>
                  <a:lnTo>
                    <a:pt x="9740" y="254736"/>
                  </a:lnTo>
                  <a:lnTo>
                    <a:pt x="4445" y="254723"/>
                  </a:lnTo>
                  <a:lnTo>
                    <a:pt x="88" y="258064"/>
                  </a:lnTo>
                  <a:lnTo>
                    <a:pt x="63" y="266255"/>
                  </a:lnTo>
                  <a:lnTo>
                    <a:pt x="4394" y="269608"/>
                  </a:lnTo>
                  <a:lnTo>
                    <a:pt x="15011" y="269633"/>
                  </a:lnTo>
                  <a:lnTo>
                    <a:pt x="19380" y="266306"/>
                  </a:lnTo>
                  <a:lnTo>
                    <a:pt x="19405" y="258114"/>
                  </a:lnTo>
                  <a:close/>
                </a:path>
                <a:path w="213360" h="355600">
                  <a:moveTo>
                    <a:pt x="46863" y="300723"/>
                  </a:moveTo>
                  <a:lnTo>
                    <a:pt x="42519" y="297370"/>
                  </a:lnTo>
                  <a:lnTo>
                    <a:pt x="37198" y="297345"/>
                  </a:lnTo>
                  <a:lnTo>
                    <a:pt x="31902" y="297332"/>
                  </a:lnTo>
                  <a:lnTo>
                    <a:pt x="27546" y="300672"/>
                  </a:lnTo>
                  <a:lnTo>
                    <a:pt x="27520" y="308864"/>
                  </a:lnTo>
                  <a:lnTo>
                    <a:pt x="31864" y="312229"/>
                  </a:lnTo>
                  <a:lnTo>
                    <a:pt x="42481" y="312267"/>
                  </a:lnTo>
                  <a:lnTo>
                    <a:pt x="46837" y="308914"/>
                  </a:lnTo>
                  <a:lnTo>
                    <a:pt x="46863" y="300723"/>
                  </a:lnTo>
                  <a:close/>
                </a:path>
                <a:path w="213360" h="355600">
                  <a:moveTo>
                    <a:pt x="46901" y="279450"/>
                  </a:moveTo>
                  <a:lnTo>
                    <a:pt x="42570" y="276098"/>
                  </a:lnTo>
                  <a:lnTo>
                    <a:pt x="37261" y="276072"/>
                  </a:lnTo>
                  <a:lnTo>
                    <a:pt x="31953" y="276059"/>
                  </a:lnTo>
                  <a:lnTo>
                    <a:pt x="27584" y="279387"/>
                  </a:lnTo>
                  <a:lnTo>
                    <a:pt x="27571" y="287591"/>
                  </a:lnTo>
                  <a:lnTo>
                    <a:pt x="31915" y="290957"/>
                  </a:lnTo>
                  <a:lnTo>
                    <a:pt x="42519" y="290982"/>
                  </a:lnTo>
                  <a:lnTo>
                    <a:pt x="46875" y="287642"/>
                  </a:lnTo>
                  <a:lnTo>
                    <a:pt x="46901" y="279450"/>
                  </a:lnTo>
                  <a:close/>
                </a:path>
                <a:path w="213360" h="355600">
                  <a:moveTo>
                    <a:pt x="74447" y="300812"/>
                  </a:moveTo>
                  <a:lnTo>
                    <a:pt x="70078" y="297434"/>
                  </a:lnTo>
                  <a:lnTo>
                    <a:pt x="64770" y="297421"/>
                  </a:lnTo>
                  <a:lnTo>
                    <a:pt x="59486" y="297395"/>
                  </a:lnTo>
                  <a:lnTo>
                    <a:pt x="55130" y="300748"/>
                  </a:lnTo>
                  <a:lnTo>
                    <a:pt x="55118" y="308940"/>
                  </a:lnTo>
                  <a:lnTo>
                    <a:pt x="59436" y="312305"/>
                  </a:lnTo>
                  <a:lnTo>
                    <a:pt x="70053" y="312343"/>
                  </a:lnTo>
                  <a:lnTo>
                    <a:pt x="74422" y="308991"/>
                  </a:lnTo>
                  <a:lnTo>
                    <a:pt x="74447" y="300812"/>
                  </a:lnTo>
                  <a:close/>
                </a:path>
                <a:path w="213360" h="355600">
                  <a:moveTo>
                    <a:pt x="74485" y="279539"/>
                  </a:moveTo>
                  <a:lnTo>
                    <a:pt x="70142" y="276174"/>
                  </a:lnTo>
                  <a:lnTo>
                    <a:pt x="64820" y="276161"/>
                  </a:lnTo>
                  <a:lnTo>
                    <a:pt x="59537" y="276136"/>
                  </a:lnTo>
                  <a:lnTo>
                    <a:pt x="55181" y="279476"/>
                  </a:lnTo>
                  <a:lnTo>
                    <a:pt x="55168" y="287680"/>
                  </a:lnTo>
                  <a:lnTo>
                    <a:pt x="59486" y="291033"/>
                  </a:lnTo>
                  <a:lnTo>
                    <a:pt x="70091" y="291071"/>
                  </a:lnTo>
                  <a:lnTo>
                    <a:pt x="74460" y="287731"/>
                  </a:lnTo>
                  <a:lnTo>
                    <a:pt x="74485" y="279539"/>
                  </a:lnTo>
                  <a:close/>
                </a:path>
                <a:path w="213360" h="355600">
                  <a:moveTo>
                    <a:pt x="74561" y="258267"/>
                  </a:moveTo>
                  <a:lnTo>
                    <a:pt x="70218" y="254901"/>
                  </a:lnTo>
                  <a:lnTo>
                    <a:pt x="64897" y="254889"/>
                  </a:lnTo>
                  <a:lnTo>
                    <a:pt x="59601" y="254876"/>
                  </a:lnTo>
                  <a:lnTo>
                    <a:pt x="55245" y="258216"/>
                  </a:lnTo>
                  <a:lnTo>
                    <a:pt x="55219" y="266395"/>
                  </a:lnTo>
                  <a:lnTo>
                    <a:pt x="59550" y="269748"/>
                  </a:lnTo>
                  <a:lnTo>
                    <a:pt x="70167" y="269773"/>
                  </a:lnTo>
                  <a:lnTo>
                    <a:pt x="74536" y="266458"/>
                  </a:lnTo>
                  <a:lnTo>
                    <a:pt x="74561" y="258267"/>
                  </a:lnTo>
                  <a:close/>
                </a:path>
                <a:path w="213360" h="355600">
                  <a:moveTo>
                    <a:pt x="74612" y="236969"/>
                  </a:moveTo>
                  <a:lnTo>
                    <a:pt x="70269" y="233603"/>
                  </a:lnTo>
                  <a:lnTo>
                    <a:pt x="64960" y="233591"/>
                  </a:lnTo>
                  <a:lnTo>
                    <a:pt x="59651" y="233578"/>
                  </a:lnTo>
                  <a:lnTo>
                    <a:pt x="55308" y="236918"/>
                  </a:lnTo>
                  <a:lnTo>
                    <a:pt x="55283" y="245122"/>
                  </a:lnTo>
                  <a:lnTo>
                    <a:pt x="59626" y="248500"/>
                  </a:lnTo>
                  <a:lnTo>
                    <a:pt x="70218" y="248526"/>
                  </a:lnTo>
                  <a:lnTo>
                    <a:pt x="74587" y="245186"/>
                  </a:lnTo>
                  <a:lnTo>
                    <a:pt x="74612" y="236969"/>
                  </a:lnTo>
                  <a:close/>
                </a:path>
                <a:path w="213360" h="355600">
                  <a:moveTo>
                    <a:pt x="74676" y="215684"/>
                  </a:moveTo>
                  <a:lnTo>
                    <a:pt x="70332" y="212318"/>
                  </a:lnTo>
                  <a:lnTo>
                    <a:pt x="65024" y="212305"/>
                  </a:lnTo>
                  <a:lnTo>
                    <a:pt x="59728" y="212293"/>
                  </a:lnTo>
                  <a:lnTo>
                    <a:pt x="55372" y="215620"/>
                  </a:lnTo>
                  <a:lnTo>
                    <a:pt x="55346" y="223799"/>
                  </a:lnTo>
                  <a:lnTo>
                    <a:pt x="59677" y="227164"/>
                  </a:lnTo>
                  <a:lnTo>
                    <a:pt x="70294" y="227203"/>
                  </a:lnTo>
                  <a:lnTo>
                    <a:pt x="74650" y="223862"/>
                  </a:lnTo>
                  <a:lnTo>
                    <a:pt x="74676" y="215684"/>
                  </a:lnTo>
                  <a:close/>
                </a:path>
                <a:path w="213360" h="355600">
                  <a:moveTo>
                    <a:pt x="74739" y="194424"/>
                  </a:moveTo>
                  <a:lnTo>
                    <a:pt x="70396" y="191058"/>
                  </a:lnTo>
                  <a:lnTo>
                    <a:pt x="65087" y="191046"/>
                  </a:lnTo>
                  <a:lnTo>
                    <a:pt x="59778" y="191033"/>
                  </a:lnTo>
                  <a:lnTo>
                    <a:pt x="55448" y="194373"/>
                  </a:lnTo>
                  <a:lnTo>
                    <a:pt x="55410" y="202552"/>
                  </a:lnTo>
                  <a:lnTo>
                    <a:pt x="59753" y="205917"/>
                  </a:lnTo>
                  <a:lnTo>
                    <a:pt x="70345" y="205955"/>
                  </a:lnTo>
                  <a:lnTo>
                    <a:pt x="74714" y="202615"/>
                  </a:lnTo>
                  <a:lnTo>
                    <a:pt x="74739" y="194424"/>
                  </a:lnTo>
                  <a:close/>
                </a:path>
                <a:path w="213360" h="355600">
                  <a:moveTo>
                    <a:pt x="74803" y="173164"/>
                  </a:moveTo>
                  <a:lnTo>
                    <a:pt x="70459" y="169786"/>
                  </a:lnTo>
                  <a:lnTo>
                    <a:pt x="65151" y="169773"/>
                  </a:lnTo>
                  <a:lnTo>
                    <a:pt x="59855" y="169760"/>
                  </a:lnTo>
                  <a:lnTo>
                    <a:pt x="55511" y="173101"/>
                  </a:lnTo>
                  <a:lnTo>
                    <a:pt x="55473" y="181279"/>
                  </a:lnTo>
                  <a:lnTo>
                    <a:pt x="59804" y="184645"/>
                  </a:lnTo>
                  <a:lnTo>
                    <a:pt x="70408" y="184670"/>
                  </a:lnTo>
                  <a:lnTo>
                    <a:pt x="74777" y="181343"/>
                  </a:lnTo>
                  <a:lnTo>
                    <a:pt x="74803" y="173164"/>
                  </a:lnTo>
                  <a:close/>
                </a:path>
                <a:path w="213360" h="355600">
                  <a:moveTo>
                    <a:pt x="74866" y="151892"/>
                  </a:moveTo>
                  <a:lnTo>
                    <a:pt x="70510" y="148526"/>
                  </a:lnTo>
                  <a:lnTo>
                    <a:pt x="65214" y="148513"/>
                  </a:lnTo>
                  <a:lnTo>
                    <a:pt x="59905" y="148501"/>
                  </a:lnTo>
                  <a:lnTo>
                    <a:pt x="55562" y="151841"/>
                  </a:lnTo>
                  <a:lnTo>
                    <a:pt x="55537" y="160007"/>
                  </a:lnTo>
                  <a:lnTo>
                    <a:pt x="59880" y="163372"/>
                  </a:lnTo>
                  <a:lnTo>
                    <a:pt x="70472" y="163410"/>
                  </a:lnTo>
                  <a:lnTo>
                    <a:pt x="74841" y="160070"/>
                  </a:lnTo>
                  <a:lnTo>
                    <a:pt x="74866" y="151892"/>
                  </a:lnTo>
                  <a:close/>
                </a:path>
                <a:path w="213360" h="355600">
                  <a:moveTo>
                    <a:pt x="74917" y="130606"/>
                  </a:moveTo>
                  <a:lnTo>
                    <a:pt x="70573" y="127241"/>
                  </a:lnTo>
                  <a:lnTo>
                    <a:pt x="65278" y="127228"/>
                  </a:lnTo>
                  <a:lnTo>
                    <a:pt x="59956" y="127203"/>
                  </a:lnTo>
                  <a:lnTo>
                    <a:pt x="55613" y="130556"/>
                  </a:lnTo>
                  <a:lnTo>
                    <a:pt x="55587" y="138747"/>
                  </a:lnTo>
                  <a:lnTo>
                    <a:pt x="59918" y="142100"/>
                  </a:lnTo>
                  <a:lnTo>
                    <a:pt x="70535" y="142138"/>
                  </a:lnTo>
                  <a:lnTo>
                    <a:pt x="74891" y="138798"/>
                  </a:lnTo>
                  <a:lnTo>
                    <a:pt x="74917" y="130606"/>
                  </a:lnTo>
                  <a:close/>
                </a:path>
                <a:path w="213360" h="355600">
                  <a:moveTo>
                    <a:pt x="74980" y="109334"/>
                  </a:moveTo>
                  <a:lnTo>
                    <a:pt x="70624" y="105968"/>
                  </a:lnTo>
                  <a:lnTo>
                    <a:pt x="65328" y="105956"/>
                  </a:lnTo>
                  <a:lnTo>
                    <a:pt x="60020" y="105943"/>
                  </a:lnTo>
                  <a:lnTo>
                    <a:pt x="55676" y="109283"/>
                  </a:lnTo>
                  <a:lnTo>
                    <a:pt x="55651" y="117475"/>
                  </a:lnTo>
                  <a:lnTo>
                    <a:pt x="59969" y="120840"/>
                  </a:lnTo>
                  <a:lnTo>
                    <a:pt x="70586" y="120865"/>
                  </a:lnTo>
                  <a:lnTo>
                    <a:pt x="74955" y="117525"/>
                  </a:lnTo>
                  <a:lnTo>
                    <a:pt x="74980" y="109334"/>
                  </a:lnTo>
                  <a:close/>
                </a:path>
                <a:path w="213360" h="355600">
                  <a:moveTo>
                    <a:pt x="75031" y="88074"/>
                  </a:moveTo>
                  <a:lnTo>
                    <a:pt x="70700" y="84709"/>
                  </a:lnTo>
                  <a:lnTo>
                    <a:pt x="65392" y="84696"/>
                  </a:lnTo>
                  <a:lnTo>
                    <a:pt x="60071" y="84696"/>
                  </a:lnTo>
                  <a:lnTo>
                    <a:pt x="55727" y="88011"/>
                  </a:lnTo>
                  <a:lnTo>
                    <a:pt x="55727" y="96215"/>
                  </a:lnTo>
                  <a:lnTo>
                    <a:pt x="60020" y="99580"/>
                  </a:lnTo>
                  <a:lnTo>
                    <a:pt x="70650" y="99606"/>
                  </a:lnTo>
                  <a:lnTo>
                    <a:pt x="75006" y="96278"/>
                  </a:lnTo>
                  <a:lnTo>
                    <a:pt x="75031" y="88074"/>
                  </a:lnTo>
                  <a:close/>
                </a:path>
                <a:path w="213360" h="355600">
                  <a:moveTo>
                    <a:pt x="75095" y="66814"/>
                  </a:moveTo>
                  <a:lnTo>
                    <a:pt x="70764" y="63436"/>
                  </a:lnTo>
                  <a:lnTo>
                    <a:pt x="65443" y="63423"/>
                  </a:lnTo>
                  <a:lnTo>
                    <a:pt x="60147" y="63411"/>
                  </a:lnTo>
                  <a:lnTo>
                    <a:pt x="55791" y="66751"/>
                  </a:lnTo>
                  <a:lnTo>
                    <a:pt x="55778" y="74942"/>
                  </a:lnTo>
                  <a:lnTo>
                    <a:pt x="60096" y="78282"/>
                  </a:lnTo>
                  <a:lnTo>
                    <a:pt x="70726" y="78320"/>
                  </a:lnTo>
                  <a:lnTo>
                    <a:pt x="75069" y="74993"/>
                  </a:lnTo>
                  <a:lnTo>
                    <a:pt x="75095" y="66814"/>
                  </a:lnTo>
                  <a:close/>
                </a:path>
                <a:path w="213360" h="355600">
                  <a:moveTo>
                    <a:pt x="75158" y="45542"/>
                  </a:moveTo>
                  <a:lnTo>
                    <a:pt x="70827" y="42176"/>
                  </a:lnTo>
                  <a:lnTo>
                    <a:pt x="65506" y="42164"/>
                  </a:lnTo>
                  <a:lnTo>
                    <a:pt x="60198" y="42151"/>
                  </a:lnTo>
                  <a:lnTo>
                    <a:pt x="55841" y="45491"/>
                  </a:lnTo>
                  <a:lnTo>
                    <a:pt x="55829" y="53670"/>
                  </a:lnTo>
                  <a:lnTo>
                    <a:pt x="60147" y="57035"/>
                  </a:lnTo>
                  <a:lnTo>
                    <a:pt x="70789" y="57073"/>
                  </a:lnTo>
                  <a:lnTo>
                    <a:pt x="75145" y="53721"/>
                  </a:lnTo>
                  <a:lnTo>
                    <a:pt x="75158" y="45542"/>
                  </a:lnTo>
                  <a:close/>
                </a:path>
                <a:path w="213360" h="355600">
                  <a:moveTo>
                    <a:pt x="75222" y="24269"/>
                  </a:moveTo>
                  <a:lnTo>
                    <a:pt x="70891" y="20904"/>
                  </a:lnTo>
                  <a:lnTo>
                    <a:pt x="65557" y="20891"/>
                  </a:lnTo>
                  <a:lnTo>
                    <a:pt x="60261" y="20878"/>
                  </a:lnTo>
                  <a:lnTo>
                    <a:pt x="55918" y="24206"/>
                  </a:lnTo>
                  <a:lnTo>
                    <a:pt x="55892" y="32410"/>
                  </a:lnTo>
                  <a:lnTo>
                    <a:pt x="60223" y="35763"/>
                  </a:lnTo>
                  <a:lnTo>
                    <a:pt x="70840" y="35788"/>
                  </a:lnTo>
                  <a:lnTo>
                    <a:pt x="75196" y="32461"/>
                  </a:lnTo>
                  <a:lnTo>
                    <a:pt x="75222" y="24269"/>
                  </a:lnTo>
                  <a:close/>
                </a:path>
                <a:path w="213360" h="355600">
                  <a:moveTo>
                    <a:pt x="101955" y="322160"/>
                  </a:moveTo>
                  <a:lnTo>
                    <a:pt x="97599" y="318795"/>
                  </a:lnTo>
                  <a:lnTo>
                    <a:pt x="92290" y="318770"/>
                  </a:lnTo>
                  <a:lnTo>
                    <a:pt x="86995" y="318757"/>
                  </a:lnTo>
                  <a:lnTo>
                    <a:pt x="82626" y="322110"/>
                  </a:lnTo>
                  <a:lnTo>
                    <a:pt x="82600" y="330288"/>
                  </a:lnTo>
                  <a:lnTo>
                    <a:pt x="86944" y="333654"/>
                  </a:lnTo>
                  <a:lnTo>
                    <a:pt x="97561" y="333692"/>
                  </a:lnTo>
                  <a:lnTo>
                    <a:pt x="101930" y="330339"/>
                  </a:lnTo>
                  <a:lnTo>
                    <a:pt x="101955" y="322160"/>
                  </a:lnTo>
                  <a:close/>
                </a:path>
                <a:path w="213360" h="355600">
                  <a:moveTo>
                    <a:pt x="102019" y="300888"/>
                  </a:moveTo>
                  <a:lnTo>
                    <a:pt x="97675" y="297510"/>
                  </a:lnTo>
                  <a:lnTo>
                    <a:pt x="92354" y="297497"/>
                  </a:lnTo>
                  <a:lnTo>
                    <a:pt x="87058" y="297484"/>
                  </a:lnTo>
                  <a:lnTo>
                    <a:pt x="82689" y="300824"/>
                  </a:lnTo>
                  <a:lnTo>
                    <a:pt x="82677" y="309016"/>
                  </a:lnTo>
                  <a:lnTo>
                    <a:pt x="87007" y="312369"/>
                  </a:lnTo>
                  <a:lnTo>
                    <a:pt x="97624" y="312407"/>
                  </a:lnTo>
                  <a:lnTo>
                    <a:pt x="101993" y="309067"/>
                  </a:lnTo>
                  <a:lnTo>
                    <a:pt x="102019" y="300888"/>
                  </a:lnTo>
                  <a:close/>
                </a:path>
                <a:path w="213360" h="355600">
                  <a:moveTo>
                    <a:pt x="102069" y="279615"/>
                  </a:moveTo>
                  <a:lnTo>
                    <a:pt x="97726" y="276250"/>
                  </a:lnTo>
                  <a:lnTo>
                    <a:pt x="92405" y="276237"/>
                  </a:lnTo>
                  <a:lnTo>
                    <a:pt x="87109" y="276225"/>
                  </a:lnTo>
                  <a:lnTo>
                    <a:pt x="82753" y="279552"/>
                  </a:lnTo>
                  <a:lnTo>
                    <a:pt x="82727" y="287743"/>
                  </a:lnTo>
                  <a:lnTo>
                    <a:pt x="87071" y="291109"/>
                  </a:lnTo>
                  <a:lnTo>
                    <a:pt x="97675" y="291147"/>
                  </a:lnTo>
                  <a:lnTo>
                    <a:pt x="102044" y="287807"/>
                  </a:lnTo>
                  <a:lnTo>
                    <a:pt x="102069" y="279615"/>
                  </a:lnTo>
                  <a:close/>
                </a:path>
                <a:path w="213360" h="355600">
                  <a:moveTo>
                    <a:pt x="102146" y="258343"/>
                  </a:moveTo>
                  <a:lnTo>
                    <a:pt x="97802" y="254977"/>
                  </a:lnTo>
                  <a:lnTo>
                    <a:pt x="92481" y="254965"/>
                  </a:lnTo>
                  <a:lnTo>
                    <a:pt x="87172" y="254952"/>
                  </a:lnTo>
                  <a:lnTo>
                    <a:pt x="82816" y="258292"/>
                  </a:lnTo>
                  <a:lnTo>
                    <a:pt x="82804" y="266484"/>
                  </a:lnTo>
                  <a:lnTo>
                    <a:pt x="87134" y="269836"/>
                  </a:lnTo>
                  <a:lnTo>
                    <a:pt x="97751" y="269862"/>
                  </a:lnTo>
                  <a:lnTo>
                    <a:pt x="102120" y="266534"/>
                  </a:lnTo>
                  <a:lnTo>
                    <a:pt x="102146" y="258343"/>
                  </a:lnTo>
                  <a:close/>
                </a:path>
                <a:path w="213360" h="355600">
                  <a:moveTo>
                    <a:pt x="102196" y="237045"/>
                  </a:moveTo>
                  <a:lnTo>
                    <a:pt x="97853" y="233680"/>
                  </a:lnTo>
                  <a:lnTo>
                    <a:pt x="92544" y="233667"/>
                  </a:lnTo>
                  <a:lnTo>
                    <a:pt x="87249" y="233654"/>
                  </a:lnTo>
                  <a:lnTo>
                    <a:pt x="82880" y="236994"/>
                  </a:lnTo>
                  <a:lnTo>
                    <a:pt x="82867" y="245211"/>
                  </a:lnTo>
                  <a:lnTo>
                    <a:pt x="87198" y="248577"/>
                  </a:lnTo>
                  <a:lnTo>
                    <a:pt x="97802" y="248602"/>
                  </a:lnTo>
                  <a:lnTo>
                    <a:pt x="102171" y="245262"/>
                  </a:lnTo>
                  <a:lnTo>
                    <a:pt x="102196" y="237045"/>
                  </a:lnTo>
                  <a:close/>
                </a:path>
                <a:path w="213360" h="355600">
                  <a:moveTo>
                    <a:pt x="102273" y="215773"/>
                  </a:moveTo>
                  <a:lnTo>
                    <a:pt x="97904" y="212407"/>
                  </a:lnTo>
                  <a:lnTo>
                    <a:pt x="92608" y="212394"/>
                  </a:lnTo>
                  <a:lnTo>
                    <a:pt x="87299" y="212382"/>
                  </a:lnTo>
                  <a:lnTo>
                    <a:pt x="82943" y="215709"/>
                  </a:lnTo>
                  <a:lnTo>
                    <a:pt x="82918" y="223888"/>
                  </a:lnTo>
                  <a:lnTo>
                    <a:pt x="87274" y="227253"/>
                  </a:lnTo>
                  <a:lnTo>
                    <a:pt x="97878" y="227291"/>
                  </a:lnTo>
                  <a:lnTo>
                    <a:pt x="102247" y="223951"/>
                  </a:lnTo>
                  <a:lnTo>
                    <a:pt x="102273" y="215773"/>
                  </a:lnTo>
                  <a:close/>
                </a:path>
                <a:path w="213360" h="355600">
                  <a:moveTo>
                    <a:pt x="102323" y="194500"/>
                  </a:moveTo>
                  <a:lnTo>
                    <a:pt x="97967" y="191135"/>
                  </a:lnTo>
                  <a:lnTo>
                    <a:pt x="92671" y="191122"/>
                  </a:lnTo>
                  <a:lnTo>
                    <a:pt x="87376" y="191109"/>
                  </a:lnTo>
                  <a:lnTo>
                    <a:pt x="83007" y="194449"/>
                  </a:lnTo>
                  <a:lnTo>
                    <a:pt x="82981" y="202628"/>
                  </a:lnTo>
                  <a:lnTo>
                    <a:pt x="87325" y="205994"/>
                  </a:lnTo>
                  <a:lnTo>
                    <a:pt x="97917" y="206019"/>
                  </a:lnTo>
                  <a:lnTo>
                    <a:pt x="102298" y="202679"/>
                  </a:lnTo>
                  <a:lnTo>
                    <a:pt x="102323" y="194500"/>
                  </a:lnTo>
                  <a:close/>
                </a:path>
                <a:path w="213360" h="355600">
                  <a:moveTo>
                    <a:pt x="102387" y="173228"/>
                  </a:moveTo>
                  <a:lnTo>
                    <a:pt x="98031" y="169862"/>
                  </a:lnTo>
                  <a:lnTo>
                    <a:pt x="92735" y="169849"/>
                  </a:lnTo>
                  <a:lnTo>
                    <a:pt x="87426" y="169837"/>
                  </a:lnTo>
                  <a:lnTo>
                    <a:pt x="83083" y="173177"/>
                  </a:lnTo>
                  <a:lnTo>
                    <a:pt x="83045" y="181356"/>
                  </a:lnTo>
                  <a:lnTo>
                    <a:pt x="87401" y="184721"/>
                  </a:lnTo>
                  <a:lnTo>
                    <a:pt x="97980" y="184746"/>
                  </a:lnTo>
                  <a:lnTo>
                    <a:pt x="102362" y="181406"/>
                  </a:lnTo>
                  <a:lnTo>
                    <a:pt x="102387" y="173228"/>
                  </a:lnTo>
                  <a:close/>
                </a:path>
                <a:path w="213360" h="355600">
                  <a:moveTo>
                    <a:pt x="102438" y="151968"/>
                  </a:moveTo>
                  <a:lnTo>
                    <a:pt x="98094" y="148602"/>
                  </a:lnTo>
                  <a:lnTo>
                    <a:pt x="92798" y="148590"/>
                  </a:lnTo>
                  <a:lnTo>
                    <a:pt x="87490" y="148564"/>
                  </a:lnTo>
                  <a:lnTo>
                    <a:pt x="83146" y="151904"/>
                  </a:lnTo>
                  <a:lnTo>
                    <a:pt x="83108" y="160096"/>
                  </a:lnTo>
                  <a:lnTo>
                    <a:pt x="87452" y="163449"/>
                  </a:lnTo>
                  <a:lnTo>
                    <a:pt x="98044" y="163487"/>
                  </a:lnTo>
                  <a:lnTo>
                    <a:pt x="102412" y="160147"/>
                  </a:lnTo>
                  <a:lnTo>
                    <a:pt x="102438" y="151968"/>
                  </a:lnTo>
                  <a:close/>
                </a:path>
                <a:path w="213360" h="355600">
                  <a:moveTo>
                    <a:pt x="102501" y="130695"/>
                  </a:moveTo>
                  <a:lnTo>
                    <a:pt x="98132" y="127317"/>
                  </a:lnTo>
                  <a:lnTo>
                    <a:pt x="92849" y="127317"/>
                  </a:lnTo>
                  <a:lnTo>
                    <a:pt x="87553" y="127304"/>
                  </a:lnTo>
                  <a:lnTo>
                    <a:pt x="83185" y="130644"/>
                  </a:lnTo>
                  <a:lnTo>
                    <a:pt x="83172" y="138836"/>
                  </a:lnTo>
                  <a:lnTo>
                    <a:pt x="87490" y="142189"/>
                  </a:lnTo>
                  <a:lnTo>
                    <a:pt x="98094" y="142214"/>
                  </a:lnTo>
                  <a:lnTo>
                    <a:pt x="102476" y="138887"/>
                  </a:lnTo>
                  <a:lnTo>
                    <a:pt x="102501" y="130695"/>
                  </a:lnTo>
                  <a:close/>
                </a:path>
                <a:path w="213360" h="355600">
                  <a:moveTo>
                    <a:pt x="102552" y="109423"/>
                  </a:moveTo>
                  <a:lnTo>
                    <a:pt x="98209" y="106057"/>
                  </a:lnTo>
                  <a:lnTo>
                    <a:pt x="92913" y="106032"/>
                  </a:lnTo>
                  <a:lnTo>
                    <a:pt x="87604" y="106032"/>
                  </a:lnTo>
                  <a:lnTo>
                    <a:pt x="83235" y="109372"/>
                  </a:lnTo>
                  <a:lnTo>
                    <a:pt x="83235" y="117551"/>
                  </a:lnTo>
                  <a:lnTo>
                    <a:pt x="87553" y="120916"/>
                  </a:lnTo>
                  <a:lnTo>
                    <a:pt x="98158" y="120942"/>
                  </a:lnTo>
                  <a:lnTo>
                    <a:pt x="102527" y="117614"/>
                  </a:lnTo>
                  <a:lnTo>
                    <a:pt x="102552" y="109423"/>
                  </a:lnTo>
                  <a:close/>
                </a:path>
                <a:path w="213360" h="355600">
                  <a:moveTo>
                    <a:pt x="102616" y="88138"/>
                  </a:moveTo>
                  <a:lnTo>
                    <a:pt x="98259" y="84785"/>
                  </a:lnTo>
                  <a:lnTo>
                    <a:pt x="92964" y="84772"/>
                  </a:lnTo>
                  <a:lnTo>
                    <a:pt x="87655" y="84759"/>
                  </a:lnTo>
                  <a:lnTo>
                    <a:pt x="83312" y="88087"/>
                  </a:lnTo>
                  <a:lnTo>
                    <a:pt x="83286" y="96291"/>
                  </a:lnTo>
                  <a:lnTo>
                    <a:pt x="87617" y="99631"/>
                  </a:lnTo>
                  <a:lnTo>
                    <a:pt x="98221" y="99669"/>
                  </a:lnTo>
                  <a:lnTo>
                    <a:pt x="102603" y="96329"/>
                  </a:lnTo>
                  <a:lnTo>
                    <a:pt x="102616" y="88138"/>
                  </a:lnTo>
                  <a:close/>
                </a:path>
                <a:path w="213360" h="355600">
                  <a:moveTo>
                    <a:pt x="102679" y="66890"/>
                  </a:moveTo>
                  <a:lnTo>
                    <a:pt x="98336" y="63525"/>
                  </a:lnTo>
                  <a:lnTo>
                    <a:pt x="93040" y="63512"/>
                  </a:lnTo>
                  <a:lnTo>
                    <a:pt x="87731" y="63500"/>
                  </a:lnTo>
                  <a:lnTo>
                    <a:pt x="83362" y="66840"/>
                  </a:lnTo>
                  <a:lnTo>
                    <a:pt x="83362" y="75018"/>
                  </a:lnTo>
                  <a:lnTo>
                    <a:pt x="87680" y="78371"/>
                  </a:lnTo>
                  <a:lnTo>
                    <a:pt x="98285" y="78409"/>
                  </a:lnTo>
                  <a:lnTo>
                    <a:pt x="102654" y="75082"/>
                  </a:lnTo>
                  <a:lnTo>
                    <a:pt x="102679" y="66890"/>
                  </a:lnTo>
                  <a:close/>
                </a:path>
                <a:path w="213360" h="355600">
                  <a:moveTo>
                    <a:pt x="102743" y="45618"/>
                  </a:moveTo>
                  <a:lnTo>
                    <a:pt x="98399" y="42240"/>
                  </a:lnTo>
                  <a:lnTo>
                    <a:pt x="93091" y="42240"/>
                  </a:lnTo>
                  <a:lnTo>
                    <a:pt x="87782" y="42227"/>
                  </a:lnTo>
                  <a:lnTo>
                    <a:pt x="83439" y="45554"/>
                  </a:lnTo>
                  <a:lnTo>
                    <a:pt x="83413" y="53746"/>
                  </a:lnTo>
                  <a:lnTo>
                    <a:pt x="87757" y="57111"/>
                  </a:lnTo>
                  <a:lnTo>
                    <a:pt x="98361" y="57137"/>
                  </a:lnTo>
                  <a:lnTo>
                    <a:pt x="102717" y="53797"/>
                  </a:lnTo>
                  <a:lnTo>
                    <a:pt x="102743" y="45618"/>
                  </a:lnTo>
                  <a:close/>
                </a:path>
                <a:path w="213360" h="355600">
                  <a:moveTo>
                    <a:pt x="102806" y="24345"/>
                  </a:moveTo>
                  <a:lnTo>
                    <a:pt x="98463" y="20980"/>
                  </a:lnTo>
                  <a:lnTo>
                    <a:pt x="93154" y="20967"/>
                  </a:lnTo>
                  <a:lnTo>
                    <a:pt x="87858" y="20955"/>
                  </a:lnTo>
                  <a:lnTo>
                    <a:pt x="83489" y="24282"/>
                  </a:lnTo>
                  <a:lnTo>
                    <a:pt x="83464" y="32486"/>
                  </a:lnTo>
                  <a:lnTo>
                    <a:pt x="87807" y="35839"/>
                  </a:lnTo>
                  <a:lnTo>
                    <a:pt x="98425" y="35864"/>
                  </a:lnTo>
                  <a:lnTo>
                    <a:pt x="102781" y="32550"/>
                  </a:lnTo>
                  <a:lnTo>
                    <a:pt x="102806" y="24345"/>
                  </a:lnTo>
                  <a:close/>
                </a:path>
                <a:path w="213360" h="355600">
                  <a:moveTo>
                    <a:pt x="129527" y="322249"/>
                  </a:moveTo>
                  <a:lnTo>
                    <a:pt x="125171" y="318871"/>
                  </a:lnTo>
                  <a:lnTo>
                    <a:pt x="119875" y="318858"/>
                  </a:lnTo>
                  <a:lnTo>
                    <a:pt x="114566" y="318833"/>
                  </a:lnTo>
                  <a:lnTo>
                    <a:pt x="110197" y="322186"/>
                  </a:lnTo>
                  <a:lnTo>
                    <a:pt x="110172" y="330365"/>
                  </a:lnTo>
                  <a:lnTo>
                    <a:pt x="114515" y="333730"/>
                  </a:lnTo>
                  <a:lnTo>
                    <a:pt x="125145" y="333768"/>
                  </a:lnTo>
                  <a:lnTo>
                    <a:pt x="129489" y="330428"/>
                  </a:lnTo>
                  <a:lnTo>
                    <a:pt x="129527" y="322249"/>
                  </a:lnTo>
                  <a:close/>
                </a:path>
                <a:path w="213360" h="355600">
                  <a:moveTo>
                    <a:pt x="129590" y="300977"/>
                  </a:moveTo>
                  <a:lnTo>
                    <a:pt x="125247" y="297599"/>
                  </a:lnTo>
                  <a:lnTo>
                    <a:pt x="119951" y="297586"/>
                  </a:lnTo>
                  <a:lnTo>
                    <a:pt x="114630" y="297573"/>
                  </a:lnTo>
                  <a:lnTo>
                    <a:pt x="110274" y="300913"/>
                  </a:lnTo>
                  <a:lnTo>
                    <a:pt x="110236" y="309079"/>
                  </a:lnTo>
                  <a:lnTo>
                    <a:pt x="114579" y="312458"/>
                  </a:lnTo>
                  <a:lnTo>
                    <a:pt x="125196" y="312483"/>
                  </a:lnTo>
                  <a:lnTo>
                    <a:pt x="129552" y="309143"/>
                  </a:lnTo>
                  <a:lnTo>
                    <a:pt x="129590" y="300977"/>
                  </a:lnTo>
                  <a:close/>
                </a:path>
                <a:path w="213360" h="355600">
                  <a:moveTo>
                    <a:pt x="129654" y="279679"/>
                  </a:moveTo>
                  <a:lnTo>
                    <a:pt x="125310" y="276326"/>
                  </a:lnTo>
                  <a:lnTo>
                    <a:pt x="120002" y="276313"/>
                  </a:lnTo>
                  <a:lnTo>
                    <a:pt x="114693" y="276301"/>
                  </a:lnTo>
                  <a:lnTo>
                    <a:pt x="110324" y="279628"/>
                  </a:lnTo>
                  <a:lnTo>
                    <a:pt x="110299" y="287820"/>
                  </a:lnTo>
                  <a:lnTo>
                    <a:pt x="114642" y="291198"/>
                  </a:lnTo>
                  <a:lnTo>
                    <a:pt x="125272" y="291223"/>
                  </a:lnTo>
                  <a:lnTo>
                    <a:pt x="129628" y="287883"/>
                  </a:lnTo>
                  <a:lnTo>
                    <a:pt x="129654" y="279679"/>
                  </a:lnTo>
                  <a:close/>
                </a:path>
                <a:path w="213360" h="355600">
                  <a:moveTo>
                    <a:pt x="129705" y="258419"/>
                  </a:moveTo>
                  <a:lnTo>
                    <a:pt x="125361" y="255054"/>
                  </a:lnTo>
                  <a:lnTo>
                    <a:pt x="120065" y="255041"/>
                  </a:lnTo>
                  <a:lnTo>
                    <a:pt x="114744" y="255016"/>
                  </a:lnTo>
                  <a:lnTo>
                    <a:pt x="110388" y="258368"/>
                  </a:lnTo>
                  <a:lnTo>
                    <a:pt x="110363" y="266560"/>
                  </a:lnTo>
                  <a:lnTo>
                    <a:pt x="114706" y="269913"/>
                  </a:lnTo>
                  <a:lnTo>
                    <a:pt x="125310" y="269938"/>
                  </a:lnTo>
                  <a:lnTo>
                    <a:pt x="129692" y="266611"/>
                  </a:lnTo>
                  <a:lnTo>
                    <a:pt x="129705" y="258419"/>
                  </a:lnTo>
                  <a:close/>
                </a:path>
                <a:path w="213360" h="355600">
                  <a:moveTo>
                    <a:pt x="129755" y="237121"/>
                  </a:moveTo>
                  <a:lnTo>
                    <a:pt x="125437" y="233756"/>
                  </a:lnTo>
                  <a:lnTo>
                    <a:pt x="120129" y="233743"/>
                  </a:lnTo>
                  <a:lnTo>
                    <a:pt x="114795" y="233730"/>
                  </a:lnTo>
                  <a:lnTo>
                    <a:pt x="110451" y="237058"/>
                  </a:lnTo>
                  <a:lnTo>
                    <a:pt x="110426" y="245287"/>
                  </a:lnTo>
                  <a:lnTo>
                    <a:pt x="114769" y="248640"/>
                  </a:lnTo>
                  <a:lnTo>
                    <a:pt x="125387" y="248678"/>
                  </a:lnTo>
                  <a:lnTo>
                    <a:pt x="129755" y="245338"/>
                  </a:lnTo>
                  <a:lnTo>
                    <a:pt x="129755" y="237121"/>
                  </a:lnTo>
                  <a:close/>
                </a:path>
                <a:path w="213360" h="355600">
                  <a:moveTo>
                    <a:pt x="129832" y="215849"/>
                  </a:moveTo>
                  <a:lnTo>
                    <a:pt x="125488" y="212483"/>
                  </a:lnTo>
                  <a:lnTo>
                    <a:pt x="120192" y="212471"/>
                  </a:lnTo>
                  <a:lnTo>
                    <a:pt x="114871" y="212458"/>
                  </a:lnTo>
                  <a:lnTo>
                    <a:pt x="110515" y="215785"/>
                  </a:lnTo>
                  <a:lnTo>
                    <a:pt x="110502" y="223964"/>
                  </a:lnTo>
                  <a:lnTo>
                    <a:pt x="114820" y="227330"/>
                  </a:lnTo>
                  <a:lnTo>
                    <a:pt x="125437" y="227368"/>
                  </a:lnTo>
                  <a:lnTo>
                    <a:pt x="129806" y="224028"/>
                  </a:lnTo>
                  <a:lnTo>
                    <a:pt x="129832" y="215849"/>
                  </a:lnTo>
                  <a:close/>
                </a:path>
                <a:path w="213360" h="355600">
                  <a:moveTo>
                    <a:pt x="129908" y="194576"/>
                  </a:moveTo>
                  <a:lnTo>
                    <a:pt x="125564" y="191211"/>
                  </a:lnTo>
                  <a:lnTo>
                    <a:pt x="120269" y="191198"/>
                  </a:lnTo>
                  <a:lnTo>
                    <a:pt x="114947" y="191173"/>
                  </a:lnTo>
                  <a:lnTo>
                    <a:pt x="110578" y="194525"/>
                  </a:lnTo>
                  <a:lnTo>
                    <a:pt x="110553" y="202692"/>
                  </a:lnTo>
                  <a:lnTo>
                    <a:pt x="114896" y="206070"/>
                  </a:lnTo>
                  <a:lnTo>
                    <a:pt x="125514" y="206095"/>
                  </a:lnTo>
                  <a:lnTo>
                    <a:pt x="129882" y="202755"/>
                  </a:lnTo>
                  <a:lnTo>
                    <a:pt x="129908" y="194576"/>
                  </a:lnTo>
                  <a:close/>
                </a:path>
                <a:path w="213360" h="355600">
                  <a:moveTo>
                    <a:pt x="129933" y="173304"/>
                  </a:moveTo>
                  <a:lnTo>
                    <a:pt x="125615" y="169951"/>
                  </a:lnTo>
                  <a:lnTo>
                    <a:pt x="120319" y="169938"/>
                  </a:lnTo>
                  <a:lnTo>
                    <a:pt x="114985" y="169926"/>
                  </a:lnTo>
                  <a:lnTo>
                    <a:pt x="110642" y="173266"/>
                  </a:lnTo>
                  <a:lnTo>
                    <a:pt x="110617" y="181444"/>
                  </a:lnTo>
                  <a:lnTo>
                    <a:pt x="114947" y="184797"/>
                  </a:lnTo>
                  <a:lnTo>
                    <a:pt x="125564" y="184835"/>
                  </a:lnTo>
                  <a:lnTo>
                    <a:pt x="129933" y="181508"/>
                  </a:lnTo>
                  <a:lnTo>
                    <a:pt x="129933" y="173304"/>
                  </a:lnTo>
                  <a:close/>
                </a:path>
                <a:path w="213360" h="355600">
                  <a:moveTo>
                    <a:pt x="129997" y="152044"/>
                  </a:moveTo>
                  <a:lnTo>
                    <a:pt x="125666" y="148666"/>
                  </a:lnTo>
                  <a:lnTo>
                    <a:pt x="120370" y="148666"/>
                  </a:lnTo>
                  <a:lnTo>
                    <a:pt x="115049" y="148640"/>
                  </a:lnTo>
                  <a:lnTo>
                    <a:pt x="110693" y="151980"/>
                  </a:lnTo>
                  <a:lnTo>
                    <a:pt x="110667" y="160172"/>
                  </a:lnTo>
                  <a:lnTo>
                    <a:pt x="114998" y="163525"/>
                  </a:lnTo>
                  <a:lnTo>
                    <a:pt x="125615" y="163563"/>
                  </a:lnTo>
                  <a:lnTo>
                    <a:pt x="129971" y="160223"/>
                  </a:lnTo>
                  <a:lnTo>
                    <a:pt x="129997" y="152044"/>
                  </a:lnTo>
                  <a:close/>
                </a:path>
                <a:path w="213360" h="355600">
                  <a:moveTo>
                    <a:pt x="130073" y="130771"/>
                  </a:moveTo>
                  <a:lnTo>
                    <a:pt x="125717" y="127393"/>
                  </a:lnTo>
                  <a:lnTo>
                    <a:pt x="120434" y="127381"/>
                  </a:lnTo>
                  <a:lnTo>
                    <a:pt x="115112" y="127381"/>
                  </a:lnTo>
                  <a:lnTo>
                    <a:pt x="110756" y="130708"/>
                  </a:lnTo>
                  <a:lnTo>
                    <a:pt x="110731" y="138912"/>
                  </a:lnTo>
                  <a:lnTo>
                    <a:pt x="115074" y="142265"/>
                  </a:lnTo>
                  <a:lnTo>
                    <a:pt x="125679" y="142290"/>
                  </a:lnTo>
                  <a:lnTo>
                    <a:pt x="130022" y="138963"/>
                  </a:lnTo>
                  <a:lnTo>
                    <a:pt x="130073" y="130771"/>
                  </a:lnTo>
                  <a:close/>
                </a:path>
                <a:path w="213360" h="355600">
                  <a:moveTo>
                    <a:pt x="130124" y="109512"/>
                  </a:moveTo>
                  <a:lnTo>
                    <a:pt x="125793" y="106146"/>
                  </a:lnTo>
                  <a:lnTo>
                    <a:pt x="120484" y="106121"/>
                  </a:lnTo>
                  <a:lnTo>
                    <a:pt x="115176" y="106108"/>
                  </a:lnTo>
                  <a:lnTo>
                    <a:pt x="110832" y="109461"/>
                  </a:lnTo>
                  <a:lnTo>
                    <a:pt x="110794" y="117640"/>
                  </a:lnTo>
                  <a:lnTo>
                    <a:pt x="115138" y="121005"/>
                  </a:lnTo>
                  <a:lnTo>
                    <a:pt x="125742" y="121031"/>
                  </a:lnTo>
                  <a:lnTo>
                    <a:pt x="130098" y="117690"/>
                  </a:lnTo>
                  <a:lnTo>
                    <a:pt x="130124" y="109512"/>
                  </a:lnTo>
                  <a:close/>
                </a:path>
                <a:path w="213360" h="355600">
                  <a:moveTo>
                    <a:pt x="130187" y="88226"/>
                  </a:moveTo>
                  <a:lnTo>
                    <a:pt x="125857" y="84874"/>
                  </a:lnTo>
                  <a:lnTo>
                    <a:pt x="120561" y="84861"/>
                  </a:lnTo>
                  <a:lnTo>
                    <a:pt x="115239" y="84848"/>
                  </a:lnTo>
                  <a:lnTo>
                    <a:pt x="110883" y="88176"/>
                  </a:lnTo>
                  <a:lnTo>
                    <a:pt x="110858" y="96367"/>
                  </a:lnTo>
                  <a:lnTo>
                    <a:pt x="115189" y="99720"/>
                  </a:lnTo>
                  <a:lnTo>
                    <a:pt x="125806" y="99758"/>
                  </a:lnTo>
                  <a:lnTo>
                    <a:pt x="130162" y="96418"/>
                  </a:lnTo>
                  <a:lnTo>
                    <a:pt x="130187" y="88226"/>
                  </a:lnTo>
                  <a:close/>
                </a:path>
                <a:path w="213360" h="355600">
                  <a:moveTo>
                    <a:pt x="130251" y="66967"/>
                  </a:moveTo>
                  <a:lnTo>
                    <a:pt x="125907" y="63601"/>
                  </a:lnTo>
                  <a:lnTo>
                    <a:pt x="120611" y="63588"/>
                  </a:lnTo>
                  <a:lnTo>
                    <a:pt x="115303" y="63576"/>
                  </a:lnTo>
                  <a:lnTo>
                    <a:pt x="110947" y="66916"/>
                  </a:lnTo>
                  <a:lnTo>
                    <a:pt x="110921" y="75107"/>
                  </a:lnTo>
                  <a:lnTo>
                    <a:pt x="115252" y="78460"/>
                  </a:lnTo>
                  <a:lnTo>
                    <a:pt x="125869" y="78486"/>
                  </a:lnTo>
                  <a:lnTo>
                    <a:pt x="130225" y="75158"/>
                  </a:lnTo>
                  <a:lnTo>
                    <a:pt x="130251" y="66967"/>
                  </a:lnTo>
                  <a:close/>
                </a:path>
                <a:path w="213360" h="355600">
                  <a:moveTo>
                    <a:pt x="130302" y="45694"/>
                  </a:moveTo>
                  <a:lnTo>
                    <a:pt x="125984" y="42329"/>
                  </a:lnTo>
                  <a:lnTo>
                    <a:pt x="120675" y="42316"/>
                  </a:lnTo>
                  <a:lnTo>
                    <a:pt x="115366" y="42303"/>
                  </a:lnTo>
                  <a:lnTo>
                    <a:pt x="110998" y="45643"/>
                  </a:lnTo>
                  <a:lnTo>
                    <a:pt x="110972" y="53822"/>
                  </a:lnTo>
                  <a:lnTo>
                    <a:pt x="115316" y="57200"/>
                  </a:lnTo>
                  <a:lnTo>
                    <a:pt x="125933" y="57226"/>
                  </a:lnTo>
                  <a:lnTo>
                    <a:pt x="130289" y="53886"/>
                  </a:lnTo>
                  <a:lnTo>
                    <a:pt x="130302" y="45694"/>
                  </a:lnTo>
                  <a:close/>
                </a:path>
                <a:path w="213360" h="355600">
                  <a:moveTo>
                    <a:pt x="157111" y="322326"/>
                  </a:moveTo>
                  <a:lnTo>
                    <a:pt x="152742" y="318947"/>
                  </a:lnTo>
                  <a:lnTo>
                    <a:pt x="147434" y="318935"/>
                  </a:lnTo>
                  <a:lnTo>
                    <a:pt x="142151" y="318922"/>
                  </a:lnTo>
                  <a:lnTo>
                    <a:pt x="137769" y="322262"/>
                  </a:lnTo>
                  <a:lnTo>
                    <a:pt x="137756" y="330441"/>
                  </a:lnTo>
                  <a:lnTo>
                    <a:pt x="142100" y="333806"/>
                  </a:lnTo>
                  <a:lnTo>
                    <a:pt x="152717" y="333832"/>
                  </a:lnTo>
                  <a:lnTo>
                    <a:pt x="157086" y="330492"/>
                  </a:lnTo>
                  <a:lnTo>
                    <a:pt x="157111" y="322326"/>
                  </a:lnTo>
                  <a:close/>
                </a:path>
                <a:path w="213360" h="355600">
                  <a:moveTo>
                    <a:pt x="157175" y="301040"/>
                  </a:moveTo>
                  <a:lnTo>
                    <a:pt x="152819" y="297675"/>
                  </a:lnTo>
                  <a:lnTo>
                    <a:pt x="147510" y="297662"/>
                  </a:lnTo>
                  <a:lnTo>
                    <a:pt x="142214" y="297649"/>
                  </a:lnTo>
                  <a:lnTo>
                    <a:pt x="137833" y="300990"/>
                  </a:lnTo>
                  <a:lnTo>
                    <a:pt x="137807" y="309156"/>
                  </a:lnTo>
                  <a:lnTo>
                    <a:pt x="142176" y="312534"/>
                  </a:lnTo>
                  <a:lnTo>
                    <a:pt x="152768" y="312559"/>
                  </a:lnTo>
                  <a:lnTo>
                    <a:pt x="157149" y="309219"/>
                  </a:lnTo>
                  <a:lnTo>
                    <a:pt x="157175" y="301040"/>
                  </a:lnTo>
                  <a:close/>
                </a:path>
                <a:path w="213360" h="355600">
                  <a:moveTo>
                    <a:pt x="157226" y="279768"/>
                  </a:moveTo>
                  <a:lnTo>
                    <a:pt x="152869" y="276415"/>
                  </a:lnTo>
                  <a:lnTo>
                    <a:pt x="147561" y="276390"/>
                  </a:lnTo>
                  <a:lnTo>
                    <a:pt x="142265" y="276377"/>
                  </a:lnTo>
                  <a:lnTo>
                    <a:pt x="137909" y="279704"/>
                  </a:lnTo>
                  <a:lnTo>
                    <a:pt x="137871" y="287909"/>
                  </a:lnTo>
                  <a:lnTo>
                    <a:pt x="142227" y="291274"/>
                  </a:lnTo>
                  <a:lnTo>
                    <a:pt x="152844" y="291312"/>
                  </a:lnTo>
                  <a:lnTo>
                    <a:pt x="157213" y="287972"/>
                  </a:lnTo>
                  <a:lnTo>
                    <a:pt x="157226" y="279768"/>
                  </a:lnTo>
                  <a:close/>
                </a:path>
                <a:path w="213360" h="355600">
                  <a:moveTo>
                    <a:pt x="157302" y="258508"/>
                  </a:moveTo>
                  <a:lnTo>
                    <a:pt x="152946" y="255143"/>
                  </a:lnTo>
                  <a:lnTo>
                    <a:pt x="147637" y="255130"/>
                  </a:lnTo>
                  <a:lnTo>
                    <a:pt x="142341" y="255117"/>
                  </a:lnTo>
                  <a:lnTo>
                    <a:pt x="137972" y="258445"/>
                  </a:lnTo>
                  <a:lnTo>
                    <a:pt x="137934" y="266636"/>
                  </a:lnTo>
                  <a:lnTo>
                    <a:pt x="142290" y="269989"/>
                  </a:lnTo>
                  <a:lnTo>
                    <a:pt x="152895" y="270027"/>
                  </a:lnTo>
                  <a:lnTo>
                    <a:pt x="157276" y="266700"/>
                  </a:lnTo>
                  <a:lnTo>
                    <a:pt x="157302" y="258508"/>
                  </a:lnTo>
                  <a:close/>
                </a:path>
                <a:path w="213360" h="355600">
                  <a:moveTo>
                    <a:pt x="157353" y="237210"/>
                  </a:moveTo>
                  <a:lnTo>
                    <a:pt x="153009" y="233832"/>
                  </a:lnTo>
                  <a:lnTo>
                    <a:pt x="147688" y="233819"/>
                  </a:lnTo>
                  <a:lnTo>
                    <a:pt x="142392" y="233807"/>
                  </a:lnTo>
                  <a:lnTo>
                    <a:pt x="138023" y="237147"/>
                  </a:lnTo>
                  <a:lnTo>
                    <a:pt x="138010" y="245351"/>
                  </a:lnTo>
                  <a:lnTo>
                    <a:pt x="142367" y="248729"/>
                  </a:lnTo>
                  <a:lnTo>
                    <a:pt x="152971" y="248754"/>
                  </a:lnTo>
                  <a:lnTo>
                    <a:pt x="157340" y="245414"/>
                  </a:lnTo>
                  <a:lnTo>
                    <a:pt x="157353" y="237210"/>
                  </a:lnTo>
                  <a:close/>
                </a:path>
                <a:path w="213360" h="355600">
                  <a:moveTo>
                    <a:pt x="157429" y="215938"/>
                  </a:moveTo>
                  <a:lnTo>
                    <a:pt x="153073" y="212572"/>
                  </a:lnTo>
                  <a:lnTo>
                    <a:pt x="147739" y="212559"/>
                  </a:lnTo>
                  <a:lnTo>
                    <a:pt x="142468" y="212534"/>
                  </a:lnTo>
                  <a:lnTo>
                    <a:pt x="138087" y="215874"/>
                  </a:lnTo>
                  <a:lnTo>
                    <a:pt x="138061" y="224053"/>
                  </a:lnTo>
                  <a:lnTo>
                    <a:pt x="142417" y="227418"/>
                  </a:lnTo>
                  <a:lnTo>
                    <a:pt x="153022" y="227444"/>
                  </a:lnTo>
                  <a:lnTo>
                    <a:pt x="157403" y="224104"/>
                  </a:lnTo>
                  <a:lnTo>
                    <a:pt x="157429" y="215938"/>
                  </a:lnTo>
                  <a:close/>
                </a:path>
                <a:path w="213360" h="355600">
                  <a:moveTo>
                    <a:pt x="157492" y="194665"/>
                  </a:moveTo>
                  <a:lnTo>
                    <a:pt x="153123" y="191300"/>
                  </a:lnTo>
                  <a:lnTo>
                    <a:pt x="147802" y="191287"/>
                  </a:lnTo>
                  <a:lnTo>
                    <a:pt x="142519" y="191274"/>
                  </a:lnTo>
                  <a:lnTo>
                    <a:pt x="138150" y="194614"/>
                  </a:lnTo>
                  <a:lnTo>
                    <a:pt x="138137" y="202793"/>
                  </a:lnTo>
                  <a:lnTo>
                    <a:pt x="142494" y="206146"/>
                  </a:lnTo>
                  <a:lnTo>
                    <a:pt x="153098" y="206184"/>
                  </a:lnTo>
                  <a:lnTo>
                    <a:pt x="157467" y="202844"/>
                  </a:lnTo>
                  <a:lnTo>
                    <a:pt x="157492" y="194665"/>
                  </a:lnTo>
                  <a:close/>
                </a:path>
                <a:path w="213360" h="355600">
                  <a:moveTo>
                    <a:pt x="157530" y="173380"/>
                  </a:moveTo>
                  <a:lnTo>
                    <a:pt x="153187" y="170014"/>
                  </a:lnTo>
                  <a:lnTo>
                    <a:pt x="147866" y="170002"/>
                  </a:lnTo>
                  <a:lnTo>
                    <a:pt x="142570" y="169976"/>
                  </a:lnTo>
                  <a:lnTo>
                    <a:pt x="138201" y="173316"/>
                  </a:lnTo>
                  <a:lnTo>
                    <a:pt x="138188" y="181521"/>
                  </a:lnTo>
                  <a:lnTo>
                    <a:pt x="142532" y="184873"/>
                  </a:lnTo>
                  <a:lnTo>
                    <a:pt x="153136" y="184912"/>
                  </a:lnTo>
                  <a:lnTo>
                    <a:pt x="157505" y="181571"/>
                  </a:lnTo>
                  <a:lnTo>
                    <a:pt x="157530" y="173380"/>
                  </a:lnTo>
                  <a:close/>
                </a:path>
                <a:path w="213360" h="355600">
                  <a:moveTo>
                    <a:pt x="157607" y="152120"/>
                  </a:moveTo>
                  <a:lnTo>
                    <a:pt x="153238" y="148755"/>
                  </a:lnTo>
                  <a:lnTo>
                    <a:pt x="147929" y="148742"/>
                  </a:lnTo>
                  <a:lnTo>
                    <a:pt x="142633" y="148729"/>
                  </a:lnTo>
                  <a:lnTo>
                    <a:pt x="138264" y="152069"/>
                  </a:lnTo>
                  <a:lnTo>
                    <a:pt x="138239" y="160248"/>
                  </a:lnTo>
                  <a:lnTo>
                    <a:pt x="142595" y="163614"/>
                  </a:lnTo>
                  <a:lnTo>
                    <a:pt x="153187" y="163639"/>
                  </a:lnTo>
                  <a:lnTo>
                    <a:pt x="157581" y="160312"/>
                  </a:lnTo>
                  <a:lnTo>
                    <a:pt x="157607" y="152120"/>
                  </a:lnTo>
                  <a:close/>
                </a:path>
                <a:path w="213360" h="355600">
                  <a:moveTo>
                    <a:pt x="157657" y="130848"/>
                  </a:moveTo>
                  <a:lnTo>
                    <a:pt x="153301" y="127482"/>
                  </a:lnTo>
                  <a:lnTo>
                    <a:pt x="147980" y="127457"/>
                  </a:lnTo>
                  <a:lnTo>
                    <a:pt x="142697" y="127444"/>
                  </a:lnTo>
                  <a:lnTo>
                    <a:pt x="138328" y="130784"/>
                  </a:lnTo>
                  <a:lnTo>
                    <a:pt x="138303" y="138988"/>
                  </a:lnTo>
                  <a:lnTo>
                    <a:pt x="142659" y="142341"/>
                  </a:lnTo>
                  <a:lnTo>
                    <a:pt x="153263" y="142367"/>
                  </a:lnTo>
                  <a:lnTo>
                    <a:pt x="157632" y="139039"/>
                  </a:lnTo>
                  <a:lnTo>
                    <a:pt x="157657" y="130848"/>
                  </a:lnTo>
                  <a:close/>
                </a:path>
                <a:path w="213360" h="355600">
                  <a:moveTo>
                    <a:pt x="157708" y="109588"/>
                  </a:moveTo>
                  <a:lnTo>
                    <a:pt x="153365" y="106222"/>
                  </a:lnTo>
                  <a:lnTo>
                    <a:pt x="148056" y="106197"/>
                  </a:lnTo>
                  <a:lnTo>
                    <a:pt x="142760" y="106184"/>
                  </a:lnTo>
                  <a:lnTo>
                    <a:pt x="138404" y="109524"/>
                  </a:lnTo>
                  <a:lnTo>
                    <a:pt x="138366" y="117703"/>
                  </a:lnTo>
                  <a:lnTo>
                    <a:pt x="142709" y="121069"/>
                  </a:lnTo>
                  <a:lnTo>
                    <a:pt x="153314" y="121107"/>
                  </a:lnTo>
                  <a:lnTo>
                    <a:pt x="157708" y="117754"/>
                  </a:lnTo>
                  <a:lnTo>
                    <a:pt x="157708" y="109588"/>
                  </a:lnTo>
                  <a:close/>
                </a:path>
                <a:path w="213360" h="355600">
                  <a:moveTo>
                    <a:pt x="157772" y="88303"/>
                  </a:moveTo>
                  <a:lnTo>
                    <a:pt x="153428" y="84950"/>
                  </a:lnTo>
                  <a:lnTo>
                    <a:pt x="148107" y="84937"/>
                  </a:lnTo>
                  <a:lnTo>
                    <a:pt x="142824" y="84924"/>
                  </a:lnTo>
                  <a:lnTo>
                    <a:pt x="138468" y="88252"/>
                  </a:lnTo>
                  <a:lnTo>
                    <a:pt x="138430" y="96443"/>
                  </a:lnTo>
                  <a:lnTo>
                    <a:pt x="142773" y="99796"/>
                  </a:lnTo>
                  <a:lnTo>
                    <a:pt x="153377" y="99834"/>
                  </a:lnTo>
                  <a:lnTo>
                    <a:pt x="157746" y="96507"/>
                  </a:lnTo>
                  <a:lnTo>
                    <a:pt x="157772" y="88303"/>
                  </a:lnTo>
                  <a:close/>
                </a:path>
                <a:path w="213360" h="355600">
                  <a:moveTo>
                    <a:pt x="157835" y="67043"/>
                  </a:moveTo>
                  <a:lnTo>
                    <a:pt x="153492" y="63665"/>
                  </a:lnTo>
                  <a:lnTo>
                    <a:pt x="148183" y="63652"/>
                  </a:lnTo>
                  <a:lnTo>
                    <a:pt x="142887" y="63639"/>
                  </a:lnTo>
                  <a:lnTo>
                    <a:pt x="138518" y="66979"/>
                  </a:lnTo>
                  <a:lnTo>
                    <a:pt x="138493" y="75171"/>
                  </a:lnTo>
                  <a:lnTo>
                    <a:pt x="142849" y="78536"/>
                  </a:lnTo>
                  <a:lnTo>
                    <a:pt x="153454" y="78549"/>
                  </a:lnTo>
                  <a:lnTo>
                    <a:pt x="157810" y="75222"/>
                  </a:lnTo>
                  <a:lnTo>
                    <a:pt x="157835" y="67043"/>
                  </a:lnTo>
                  <a:close/>
                </a:path>
                <a:path w="213360" h="355600">
                  <a:moveTo>
                    <a:pt x="157899" y="45770"/>
                  </a:moveTo>
                  <a:lnTo>
                    <a:pt x="153555" y="42405"/>
                  </a:lnTo>
                  <a:lnTo>
                    <a:pt x="148234" y="42392"/>
                  </a:lnTo>
                  <a:lnTo>
                    <a:pt x="142951" y="42379"/>
                  </a:lnTo>
                  <a:lnTo>
                    <a:pt x="138595" y="45720"/>
                  </a:lnTo>
                  <a:lnTo>
                    <a:pt x="138569" y="53911"/>
                  </a:lnTo>
                  <a:lnTo>
                    <a:pt x="142900" y="57277"/>
                  </a:lnTo>
                  <a:lnTo>
                    <a:pt x="153517" y="57302"/>
                  </a:lnTo>
                  <a:lnTo>
                    <a:pt x="157886" y="53962"/>
                  </a:lnTo>
                  <a:lnTo>
                    <a:pt x="157899" y="45770"/>
                  </a:lnTo>
                  <a:close/>
                </a:path>
                <a:path w="213360" h="355600">
                  <a:moveTo>
                    <a:pt x="184619" y="343674"/>
                  </a:moveTo>
                  <a:lnTo>
                    <a:pt x="180289" y="340296"/>
                  </a:lnTo>
                  <a:lnTo>
                    <a:pt x="174980" y="340283"/>
                  </a:lnTo>
                  <a:lnTo>
                    <a:pt x="169684" y="340271"/>
                  </a:lnTo>
                  <a:lnTo>
                    <a:pt x="165315" y="343611"/>
                  </a:lnTo>
                  <a:lnTo>
                    <a:pt x="165265" y="351802"/>
                  </a:lnTo>
                  <a:lnTo>
                    <a:pt x="169633" y="355142"/>
                  </a:lnTo>
                  <a:lnTo>
                    <a:pt x="180238" y="355180"/>
                  </a:lnTo>
                  <a:lnTo>
                    <a:pt x="184581" y="351853"/>
                  </a:lnTo>
                  <a:lnTo>
                    <a:pt x="184619" y="343674"/>
                  </a:lnTo>
                  <a:close/>
                </a:path>
                <a:path w="213360" h="355600">
                  <a:moveTo>
                    <a:pt x="184683" y="322376"/>
                  </a:moveTo>
                  <a:lnTo>
                    <a:pt x="180340" y="319024"/>
                  </a:lnTo>
                  <a:lnTo>
                    <a:pt x="175044" y="319011"/>
                  </a:lnTo>
                  <a:lnTo>
                    <a:pt x="169735" y="318998"/>
                  </a:lnTo>
                  <a:lnTo>
                    <a:pt x="165366" y="322338"/>
                  </a:lnTo>
                  <a:lnTo>
                    <a:pt x="165341" y="330504"/>
                  </a:lnTo>
                  <a:lnTo>
                    <a:pt x="169684" y="333883"/>
                  </a:lnTo>
                  <a:lnTo>
                    <a:pt x="180289" y="333908"/>
                  </a:lnTo>
                  <a:lnTo>
                    <a:pt x="184645" y="330568"/>
                  </a:lnTo>
                  <a:lnTo>
                    <a:pt x="184683" y="322376"/>
                  </a:lnTo>
                  <a:close/>
                </a:path>
                <a:path w="213360" h="355600">
                  <a:moveTo>
                    <a:pt x="212674" y="173545"/>
                  </a:moveTo>
                  <a:lnTo>
                    <a:pt x="208343" y="170180"/>
                  </a:lnTo>
                  <a:lnTo>
                    <a:pt x="203047" y="170167"/>
                  </a:lnTo>
                  <a:lnTo>
                    <a:pt x="197726" y="170154"/>
                  </a:lnTo>
                  <a:lnTo>
                    <a:pt x="193357" y="173494"/>
                  </a:lnTo>
                  <a:lnTo>
                    <a:pt x="193344" y="181673"/>
                  </a:lnTo>
                  <a:lnTo>
                    <a:pt x="197688" y="185039"/>
                  </a:lnTo>
                  <a:lnTo>
                    <a:pt x="208292" y="185064"/>
                  </a:lnTo>
                  <a:lnTo>
                    <a:pt x="212674" y="181737"/>
                  </a:lnTo>
                  <a:lnTo>
                    <a:pt x="212674" y="173545"/>
                  </a:lnTo>
                  <a:close/>
                </a:path>
                <a:path w="213360" h="355600">
                  <a:moveTo>
                    <a:pt x="212750" y="152285"/>
                  </a:moveTo>
                  <a:lnTo>
                    <a:pt x="208394" y="148920"/>
                  </a:lnTo>
                  <a:lnTo>
                    <a:pt x="203098" y="148907"/>
                  </a:lnTo>
                  <a:lnTo>
                    <a:pt x="197789" y="148894"/>
                  </a:lnTo>
                  <a:lnTo>
                    <a:pt x="193421" y="152234"/>
                  </a:lnTo>
                  <a:lnTo>
                    <a:pt x="193408" y="160413"/>
                  </a:lnTo>
                  <a:lnTo>
                    <a:pt x="197751" y="163779"/>
                  </a:lnTo>
                  <a:lnTo>
                    <a:pt x="208356" y="163804"/>
                  </a:lnTo>
                  <a:lnTo>
                    <a:pt x="212725" y="160464"/>
                  </a:lnTo>
                  <a:lnTo>
                    <a:pt x="212750" y="152285"/>
                  </a:lnTo>
                  <a:close/>
                </a:path>
                <a:path w="213360" h="355600">
                  <a:moveTo>
                    <a:pt x="212801" y="131000"/>
                  </a:moveTo>
                  <a:lnTo>
                    <a:pt x="208457" y="127647"/>
                  </a:lnTo>
                  <a:lnTo>
                    <a:pt x="203174" y="127635"/>
                  </a:lnTo>
                  <a:lnTo>
                    <a:pt x="197853" y="127609"/>
                  </a:lnTo>
                  <a:lnTo>
                    <a:pt x="193484" y="130949"/>
                  </a:lnTo>
                  <a:lnTo>
                    <a:pt x="193459" y="139141"/>
                  </a:lnTo>
                  <a:lnTo>
                    <a:pt x="197815" y="142494"/>
                  </a:lnTo>
                  <a:lnTo>
                    <a:pt x="208407" y="142519"/>
                  </a:lnTo>
                  <a:lnTo>
                    <a:pt x="212775" y="139204"/>
                  </a:lnTo>
                  <a:lnTo>
                    <a:pt x="212801" y="131000"/>
                  </a:lnTo>
                  <a:close/>
                </a:path>
                <a:path w="213360" h="355600">
                  <a:moveTo>
                    <a:pt x="212928" y="88468"/>
                  </a:moveTo>
                  <a:lnTo>
                    <a:pt x="208584" y="85102"/>
                  </a:lnTo>
                  <a:lnTo>
                    <a:pt x="203288" y="85090"/>
                  </a:lnTo>
                  <a:lnTo>
                    <a:pt x="197993" y="85077"/>
                  </a:lnTo>
                  <a:lnTo>
                    <a:pt x="193611" y="88404"/>
                  </a:lnTo>
                  <a:lnTo>
                    <a:pt x="193586" y="96596"/>
                  </a:lnTo>
                  <a:lnTo>
                    <a:pt x="197929" y="99961"/>
                  </a:lnTo>
                  <a:lnTo>
                    <a:pt x="208534" y="99987"/>
                  </a:lnTo>
                  <a:lnTo>
                    <a:pt x="212902" y="96659"/>
                  </a:lnTo>
                  <a:lnTo>
                    <a:pt x="212928" y="88468"/>
                  </a:lnTo>
                  <a:close/>
                </a:path>
                <a:path w="213360" h="355600">
                  <a:moveTo>
                    <a:pt x="213004" y="67208"/>
                  </a:moveTo>
                  <a:lnTo>
                    <a:pt x="208635" y="63842"/>
                  </a:lnTo>
                  <a:lnTo>
                    <a:pt x="203352" y="63817"/>
                  </a:lnTo>
                  <a:lnTo>
                    <a:pt x="198056" y="63804"/>
                  </a:lnTo>
                  <a:lnTo>
                    <a:pt x="193687" y="67144"/>
                  </a:lnTo>
                  <a:lnTo>
                    <a:pt x="193636" y="75336"/>
                  </a:lnTo>
                  <a:lnTo>
                    <a:pt x="197993" y="78689"/>
                  </a:lnTo>
                  <a:lnTo>
                    <a:pt x="208610" y="78727"/>
                  </a:lnTo>
                  <a:lnTo>
                    <a:pt x="212953" y="75399"/>
                  </a:lnTo>
                  <a:lnTo>
                    <a:pt x="213004" y="67208"/>
                  </a:lnTo>
                  <a:close/>
                </a:path>
                <a:path w="213360" h="355600">
                  <a:moveTo>
                    <a:pt x="213055" y="45935"/>
                  </a:moveTo>
                  <a:lnTo>
                    <a:pt x="208699" y="42570"/>
                  </a:lnTo>
                  <a:lnTo>
                    <a:pt x="203415" y="42557"/>
                  </a:lnTo>
                  <a:lnTo>
                    <a:pt x="198107" y="42545"/>
                  </a:lnTo>
                  <a:lnTo>
                    <a:pt x="193738" y="45885"/>
                  </a:lnTo>
                  <a:lnTo>
                    <a:pt x="193713" y="54063"/>
                  </a:lnTo>
                  <a:lnTo>
                    <a:pt x="198056" y="57429"/>
                  </a:lnTo>
                  <a:lnTo>
                    <a:pt x="208661" y="57467"/>
                  </a:lnTo>
                  <a:lnTo>
                    <a:pt x="213029" y="54127"/>
                  </a:lnTo>
                  <a:lnTo>
                    <a:pt x="213055" y="45935"/>
                  </a:lnTo>
                  <a:close/>
                </a:path>
                <a:path w="213360" h="355600">
                  <a:moveTo>
                    <a:pt x="213093" y="24650"/>
                  </a:moveTo>
                  <a:lnTo>
                    <a:pt x="208737" y="21297"/>
                  </a:lnTo>
                  <a:lnTo>
                    <a:pt x="203466" y="21285"/>
                  </a:lnTo>
                  <a:lnTo>
                    <a:pt x="198158" y="21272"/>
                  </a:lnTo>
                  <a:lnTo>
                    <a:pt x="193789" y="24599"/>
                  </a:lnTo>
                  <a:lnTo>
                    <a:pt x="193776" y="32791"/>
                  </a:lnTo>
                  <a:lnTo>
                    <a:pt x="198120" y="36144"/>
                  </a:lnTo>
                  <a:lnTo>
                    <a:pt x="208711" y="36182"/>
                  </a:lnTo>
                  <a:lnTo>
                    <a:pt x="213067" y="32842"/>
                  </a:lnTo>
                  <a:lnTo>
                    <a:pt x="213093" y="24650"/>
                  </a:lnTo>
                  <a:close/>
                </a:path>
                <a:path w="213360" h="355600">
                  <a:moveTo>
                    <a:pt x="213156" y="3390"/>
                  </a:moveTo>
                  <a:lnTo>
                    <a:pt x="208813" y="38"/>
                  </a:lnTo>
                  <a:lnTo>
                    <a:pt x="203542" y="12"/>
                  </a:lnTo>
                  <a:lnTo>
                    <a:pt x="198221" y="0"/>
                  </a:lnTo>
                  <a:lnTo>
                    <a:pt x="193840" y="3327"/>
                  </a:lnTo>
                  <a:lnTo>
                    <a:pt x="193827" y="11518"/>
                  </a:lnTo>
                  <a:lnTo>
                    <a:pt x="198183" y="14871"/>
                  </a:lnTo>
                  <a:lnTo>
                    <a:pt x="208762" y="14909"/>
                  </a:lnTo>
                  <a:lnTo>
                    <a:pt x="213144" y="11582"/>
                  </a:lnTo>
                  <a:lnTo>
                    <a:pt x="213156" y="3390"/>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9" name="object 139"/>
            <p:cNvSpPr/>
            <p:nvPr/>
          </p:nvSpPr>
          <p:spPr>
            <a:xfrm>
              <a:off x="2533624" y="499262"/>
              <a:ext cx="489584" cy="419100"/>
            </a:xfrm>
            <a:custGeom>
              <a:avLst/>
              <a:gdLst/>
              <a:ahLst/>
              <a:cxnLst/>
              <a:rect l="l" t="t" r="r" b="b"/>
              <a:pathLst>
                <a:path w="489585" h="419100">
                  <a:moveTo>
                    <a:pt x="19329" y="407225"/>
                  </a:moveTo>
                  <a:lnTo>
                    <a:pt x="14986" y="403872"/>
                  </a:lnTo>
                  <a:lnTo>
                    <a:pt x="9715" y="403847"/>
                  </a:lnTo>
                  <a:lnTo>
                    <a:pt x="4394" y="403834"/>
                  </a:lnTo>
                  <a:lnTo>
                    <a:pt x="25" y="407162"/>
                  </a:lnTo>
                  <a:lnTo>
                    <a:pt x="0" y="415353"/>
                  </a:lnTo>
                  <a:lnTo>
                    <a:pt x="4356" y="418706"/>
                  </a:lnTo>
                  <a:lnTo>
                    <a:pt x="14947" y="418731"/>
                  </a:lnTo>
                  <a:lnTo>
                    <a:pt x="19304" y="415404"/>
                  </a:lnTo>
                  <a:lnTo>
                    <a:pt x="19329" y="407225"/>
                  </a:lnTo>
                  <a:close/>
                </a:path>
                <a:path w="489585" h="419100">
                  <a:moveTo>
                    <a:pt x="19392" y="385940"/>
                  </a:moveTo>
                  <a:lnTo>
                    <a:pt x="15036" y="382587"/>
                  </a:lnTo>
                  <a:lnTo>
                    <a:pt x="9766" y="382574"/>
                  </a:lnTo>
                  <a:lnTo>
                    <a:pt x="4457" y="382562"/>
                  </a:lnTo>
                  <a:lnTo>
                    <a:pt x="76" y="385889"/>
                  </a:lnTo>
                  <a:lnTo>
                    <a:pt x="50" y="394081"/>
                  </a:lnTo>
                  <a:lnTo>
                    <a:pt x="4419" y="397433"/>
                  </a:lnTo>
                  <a:lnTo>
                    <a:pt x="15011" y="397459"/>
                  </a:lnTo>
                  <a:lnTo>
                    <a:pt x="19367" y="394144"/>
                  </a:lnTo>
                  <a:lnTo>
                    <a:pt x="19392" y="385940"/>
                  </a:lnTo>
                  <a:close/>
                </a:path>
                <a:path w="489585" h="419100">
                  <a:moveTo>
                    <a:pt x="19456" y="364680"/>
                  </a:moveTo>
                  <a:lnTo>
                    <a:pt x="15113" y="361315"/>
                  </a:lnTo>
                  <a:lnTo>
                    <a:pt x="9829" y="361302"/>
                  </a:lnTo>
                  <a:lnTo>
                    <a:pt x="4521" y="361289"/>
                  </a:lnTo>
                  <a:lnTo>
                    <a:pt x="127" y="364629"/>
                  </a:lnTo>
                  <a:lnTo>
                    <a:pt x="101" y="372821"/>
                  </a:lnTo>
                  <a:lnTo>
                    <a:pt x="4483" y="376174"/>
                  </a:lnTo>
                  <a:lnTo>
                    <a:pt x="15062" y="376212"/>
                  </a:lnTo>
                  <a:lnTo>
                    <a:pt x="19431" y="372872"/>
                  </a:lnTo>
                  <a:lnTo>
                    <a:pt x="19456" y="364680"/>
                  </a:lnTo>
                  <a:close/>
                </a:path>
                <a:path w="489585" h="419100">
                  <a:moveTo>
                    <a:pt x="19519" y="343420"/>
                  </a:moveTo>
                  <a:lnTo>
                    <a:pt x="15189" y="340042"/>
                  </a:lnTo>
                  <a:lnTo>
                    <a:pt x="9893" y="340029"/>
                  </a:lnTo>
                  <a:lnTo>
                    <a:pt x="4572" y="340017"/>
                  </a:lnTo>
                  <a:lnTo>
                    <a:pt x="203" y="343357"/>
                  </a:lnTo>
                  <a:lnTo>
                    <a:pt x="177" y="351548"/>
                  </a:lnTo>
                  <a:lnTo>
                    <a:pt x="4521" y="354914"/>
                  </a:lnTo>
                  <a:lnTo>
                    <a:pt x="15113" y="354939"/>
                  </a:lnTo>
                  <a:lnTo>
                    <a:pt x="19494" y="351599"/>
                  </a:lnTo>
                  <a:lnTo>
                    <a:pt x="19519" y="343420"/>
                  </a:lnTo>
                  <a:close/>
                </a:path>
                <a:path w="489585" h="419100">
                  <a:moveTo>
                    <a:pt x="19596" y="322148"/>
                  </a:moveTo>
                  <a:lnTo>
                    <a:pt x="15240" y="318782"/>
                  </a:lnTo>
                  <a:lnTo>
                    <a:pt x="9956" y="318770"/>
                  </a:lnTo>
                  <a:lnTo>
                    <a:pt x="4648" y="318757"/>
                  </a:lnTo>
                  <a:lnTo>
                    <a:pt x="254" y="322084"/>
                  </a:lnTo>
                  <a:lnTo>
                    <a:pt x="228" y="330288"/>
                  </a:lnTo>
                  <a:lnTo>
                    <a:pt x="4597" y="333654"/>
                  </a:lnTo>
                  <a:lnTo>
                    <a:pt x="15189" y="333679"/>
                  </a:lnTo>
                  <a:lnTo>
                    <a:pt x="19558" y="330352"/>
                  </a:lnTo>
                  <a:lnTo>
                    <a:pt x="19596" y="322148"/>
                  </a:lnTo>
                  <a:close/>
                </a:path>
                <a:path w="489585" h="419100">
                  <a:moveTo>
                    <a:pt x="19646" y="300875"/>
                  </a:moveTo>
                  <a:lnTo>
                    <a:pt x="15290" y="297510"/>
                  </a:lnTo>
                  <a:lnTo>
                    <a:pt x="10020" y="297497"/>
                  </a:lnTo>
                  <a:lnTo>
                    <a:pt x="4699" y="297484"/>
                  </a:lnTo>
                  <a:lnTo>
                    <a:pt x="330" y="300824"/>
                  </a:lnTo>
                  <a:lnTo>
                    <a:pt x="304" y="309016"/>
                  </a:lnTo>
                  <a:lnTo>
                    <a:pt x="4648" y="312356"/>
                  </a:lnTo>
                  <a:lnTo>
                    <a:pt x="15252" y="312394"/>
                  </a:lnTo>
                  <a:lnTo>
                    <a:pt x="19621" y="309067"/>
                  </a:lnTo>
                  <a:lnTo>
                    <a:pt x="19646" y="300875"/>
                  </a:lnTo>
                  <a:close/>
                </a:path>
                <a:path w="489585" h="419100">
                  <a:moveTo>
                    <a:pt x="19710" y="279577"/>
                  </a:moveTo>
                  <a:lnTo>
                    <a:pt x="15354" y="276212"/>
                  </a:lnTo>
                  <a:lnTo>
                    <a:pt x="10083" y="276199"/>
                  </a:lnTo>
                  <a:lnTo>
                    <a:pt x="4775" y="276186"/>
                  </a:lnTo>
                  <a:lnTo>
                    <a:pt x="393" y="279527"/>
                  </a:lnTo>
                  <a:lnTo>
                    <a:pt x="355" y="287731"/>
                  </a:lnTo>
                  <a:lnTo>
                    <a:pt x="4724" y="291096"/>
                  </a:lnTo>
                  <a:lnTo>
                    <a:pt x="15316" y="291134"/>
                  </a:lnTo>
                  <a:lnTo>
                    <a:pt x="19697" y="287782"/>
                  </a:lnTo>
                  <a:lnTo>
                    <a:pt x="19710" y="279577"/>
                  </a:lnTo>
                  <a:close/>
                </a:path>
                <a:path w="489585" h="419100">
                  <a:moveTo>
                    <a:pt x="19748" y="258292"/>
                  </a:moveTo>
                  <a:lnTo>
                    <a:pt x="15405" y="254927"/>
                  </a:lnTo>
                  <a:lnTo>
                    <a:pt x="10121" y="254914"/>
                  </a:lnTo>
                  <a:lnTo>
                    <a:pt x="4800" y="254889"/>
                  </a:lnTo>
                  <a:lnTo>
                    <a:pt x="431" y="258229"/>
                  </a:lnTo>
                  <a:lnTo>
                    <a:pt x="406" y="266420"/>
                  </a:lnTo>
                  <a:lnTo>
                    <a:pt x="4787" y="269786"/>
                  </a:lnTo>
                  <a:lnTo>
                    <a:pt x="15367" y="269811"/>
                  </a:lnTo>
                  <a:lnTo>
                    <a:pt x="19735" y="266471"/>
                  </a:lnTo>
                  <a:lnTo>
                    <a:pt x="19748" y="258292"/>
                  </a:lnTo>
                  <a:close/>
                </a:path>
                <a:path w="489585" h="419100">
                  <a:moveTo>
                    <a:pt x="19824" y="237032"/>
                  </a:moveTo>
                  <a:lnTo>
                    <a:pt x="15481" y="233667"/>
                  </a:lnTo>
                  <a:lnTo>
                    <a:pt x="10198" y="233654"/>
                  </a:lnTo>
                  <a:lnTo>
                    <a:pt x="4864" y="233641"/>
                  </a:lnTo>
                  <a:lnTo>
                    <a:pt x="495" y="236982"/>
                  </a:lnTo>
                  <a:lnTo>
                    <a:pt x="482" y="245160"/>
                  </a:lnTo>
                  <a:lnTo>
                    <a:pt x="4826" y="248526"/>
                  </a:lnTo>
                  <a:lnTo>
                    <a:pt x="15430" y="248564"/>
                  </a:lnTo>
                  <a:lnTo>
                    <a:pt x="19799" y="245224"/>
                  </a:lnTo>
                  <a:lnTo>
                    <a:pt x="19824" y="237032"/>
                  </a:lnTo>
                  <a:close/>
                </a:path>
                <a:path w="489585" h="419100">
                  <a:moveTo>
                    <a:pt x="19875" y="215760"/>
                  </a:moveTo>
                  <a:lnTo>
                    <a:pt x="15544" y="212394"/>
                  </a:lnTo>
                  <a:lnTo>
                    <a:pt x="10248" y="212382"/>
                  </a:lnTo>
                  <a:lnTo>
                    <a:pt x="4927" y="212369"/>
                  </a:lnTo>
                  <a:lnTo>
                    <a:pt x="558" y="215709"/>
                  </a:lnTo>
                  <a:lnTo>
                    <a:pt x="546" y="223888"/>
                  </a:lnTo>
                  <a:lnTo>
                    <a:pt x="4889" y="227253"/>
                  </a:lnTo>
                  <a:lnTo>
                    <a:pt x="15494" y="227279"/>
                  </a:lnTo>
                  <a:lnTo>
                    <a:pt x="19875" y="223951"/>
                  </a:lnTo>
                  <a:lnTo>
                    <a:pt x="19875" y="215760"/>
                  </a:lnTo>
                  <a:close/>
                </a:path>
                <a:path w="489585" h="419100">
                  <a:moveTo>
                    <a:pt x="47028" y="386029"/>
                  </a:moveTo>
                  <a:lnTo>
                    <a:pt x="42684" y="382663"/>
                  </a:lnTo>
                  <a:lnTo>
                    <a:pt x="37363" y="382651"/>
                  </a:lnTo>
                  <a:lnTo>
                    <a:pt x="32067" y="382638"/>
                  </a:lnTo>
                  <a:lnTo>
                    <a:pt x="27660" y="385965"/>
                  </a:lnTo>
                  <a:lnTo>
                    <a:pt x="27635" y="394157"/>
                  </a:lnTo>
                  <a:lnTo>
                    <a:pt x="32016" y="397510"/>
                  </a:lnTo>
                  <a:lnTo>
                    <a:pt x="42633" y="397548"/>
                  </a:lnTo>
                  <a:lnTo>
                    <a:pt x="47002" y="394220"/>
                  </a:lnTo>
                  <a:lnTo>
                    <a:pt x="47028" y="386029"/>
                  </a:lnTo>
                  <a:close/>
                </a:path>
                <a:path w="489585" h="419100">
                  <a:moveTo>
                    <a:pt x="47091" y="364769"/>
                  </a:moveTo>
                  <a:lnTo>
                    <a:pt x="42760" y="361391"/>
                  </a:lnTo>
                  <a:lnTo>
                    <a:pt x="37426" y="361378"/>
                  </a:lnTo>
                  <a:lnTo>
                    <a:pt x="32118" y="361365"/>
                  </a:lnTo>
                  <a:lnTo>
                    <a:pt x="27736" y="364705"/>
                  </a:lnTo>
                  <a:lnTo>
                    <a:pt x="27711" y="372897"/>
                  </a:lnTo>
                  <a:lnTo>
                    <a:pt x="32080" y="376262"/>
                  </a:lnTo>
                  <a:lnTo>
                    <a:pt x="42710" y="376288"/>
                  </a:lnTo>
                  <a:lnTo>
                    <a:pt x="47066" y="372948"/>
                  </a:lnTo>
                  <a:lnTo>
                    <a:pt x="47091" y="364769"/>
                  </a:lnTo>
                  <a:close/>
                </a:path>
                <a:path w="489585" h="419100">
                  <a:moveTo>
                    <a:pt x="47155" y="343496"/>
                  </a:moveTo>
                  <a:lnTo>
                    <a:pt x="42811" y="340131"/>
                  </a:lnTo>
                  <a:lnTo>
                    <a:pt x="37490" y="340106"/>
                  </a:lnTo>
                  <a:lnTo>
                    <a:pt x="32169" y="340093"/>
                  </a:lnTo>
                  <a:lnTo>
                    <a:pt x="27787" y="343433"/>
                  </a:lnTo>
                  <a:lnTo>
                    <a:pt x="27762" y="351624"/>
                  </a:lnTo>
                  <a:lnTo>
                    <a:pt x="32143" y="354990"/>
                  </a:lnTo>
                  <a:lnTo>
                    <a:pt x="42760" y="355028"/>
                  </a:lnTo>
                  <a:lnTo>
                    <a:pt x="47129" y="351688"/>
                  </a:lnTo>
                  <a:lnTo>
                    <a:pt x="47155" y="343496"/>
                  </a:lnTo>
                  <a:close/>
                </a:path>
                <a:path w="489585" h="419100">
                  <a:moveTo>
                    <a:pt x="47218" y="322224"/>
                  </a:moveTo>
                  <a:lnTo>
                    <a:pt x="42862" y="318858"/>
                  </a:lnTo>
                  <a:lnTo>
                    <a:pt x="37553" y="318846"/>
                  </a:lnTo>
                  <a:lnTo>
                    <a:pt x="32232" y="318833"/>
                  </a:lnTo>
                  <a:lnTo>
                    <a:pt x="27863" y="322160"/>
                  </a:lnTo>
                  <a:lnTo>
                    <a:pt x="27813" y="330365"/>
                  </a:lnTo>
                  <a:lnTo>
                    <a:pt x="32194" y="333730"/>
                  </a:lnTo>
                  <a:lnTo>
                    <a:pt x="42824" y="333756"/>
                  </a:lnTo>
                  <a:lnTo>
                    <a:pt x="47193" y="330415"/>
                  </a:lnTo>
                  <a:lnTo>
                    <a:pt x="47218" y="322224"/>
                  </a:lnTo>
                  <a:close/>
                </a:path>
                <a:path w="489585" h="419100">
                  <a:moveTo>
                    <a:pt x="47282" y="300951"/>
                  </a:moveTo>
                  <a:lnTo>
                    <a:pt x="42926" y="297599"/>
                  </a:lnTo>
                  <a:lnTo>
                    <a:pt x="37604" y="297573"/>
                  </a:lnTo>
                  <a:lnTo>
                    <a:pt x="32296" y="297561"/>
                  </a:lnTo>
                  <a:lnTo>
                    <a:pt x="27901" y="300901"/>
                  </a:lnTo>
                  <a:lnTo>
                    <a:pt x="27876" y="309092"/>
                  </a:lnTo>
                  <a:lnTo>
                    <a:pt x="32245" y="312432"/>
                  </a:lnTo>
                  <a:lnTo>
                    <a:pt x="42875" y="312470"/>
                  </a:lnTo>
                  <a:lnTo>
                    <a:pt x="47244" y="309143"/>
                  </a:lnTo>
                  <a:lnTo>
                    <a:pt x="47282" y="300951"/>
                  </a:lnTo>
                  <a:close/>
                </a:path>
                <a:path w="489585" h="419100">
                  <a:moveTo>
                    <a:pt x="47320" y="279654"/>
                  </a:moveTo>
                  <a:lnTo>
                    <a:pt x="42989" y="276288"/>
                  </a:lnTo>
                  <a:lnTo>
                    <a:pt x="37668" y="276275"/>
                  </a:lnTo>
                  <a:lnTo>
                    <a:pt x="32346" y="276250"/>
                  </a:lnTo>
                  <a:lnTo>
                    <a:pt x="27952" y="279603"/>
                  </a:lnTo>
                  <a:lnTo>
                    <a:pt x="27952" y="287807"/>
                  </a:lnTo>
                  <a:lnTo>
                    <a:pt x="32321" y="291172"/>
                  </a:lnTo>
                  <a:lnTo>
                    <a:pt x="42938" y="291211"/>
                  </a:lnTo>
                  <a:lnTo>
                    <a:pt x="47294" y="287870"/>
                  </a:lnTo>
                  <a:lnTo>
                    <a:pt x="47320" y="279654"/>
                  </a:lnTo>
                  <a:close/>
                </a:path>
                <a:path w="489585" h="419100">
                  <a:moveTo>
                    <a:pt x="47396" y="258381"/>
                  </a:moveTo>
                  <a:lnTo>
                    <a:pt x="43053" y="255016"/>
                  </a:lnTo>
                  <a:lnTo>
                    <a:pt x="37731" y="255003"/>
                  </a:lnTo>
                  <a:lnTo>
                    <a:pt x="32423" y="254990"/>
                  </a:lnTo>
                  <a:lnTo>
                    <a:pt x="28028" y="258318"/>
                  </a:lnTo>
                  <a:lnTo>
                    <a:pt x="28003" y="266496"/>
                  </a:lnTo>
                  <a:lnTo>
                    <a:pt x="32372" y="269862"/>
                  </a:lnTo>
                  <a:lnTo>
                    <a:pt x="43002" y="269900"/>
                  </a:lnTo>
                  <a:lnTo>
                    <a:pt x="47371" y="266560"/>
                  </a:lnTo>
                  <a:lnTo>
                    <a:pt x="47396" y="258381"/>
                  </a:lnTo>
                  <a:close/>
                </a:path>
                <a:path w="489585" h="419100">
                  <a:moveTo>
                    <a:pt x="47447" y="237109"/>
                  </a:moveTo>
                  <a:lnTo>
                    <a:pt x="43116" y="233743"/>
                  </a:lnTo>
                  <a:lnTo>
                    <a:pt x="37782" y="233730"/>
                  </a:lnTo>
                  <a:lnTo>
                    <a:pt x="32473" y="233718"/>
                  </a:lnTo>
                  <a:lnTo>
                    <a:pt x="28092" y="237058"/>
                  </a:lnTo>
                  <a:lnTo>
                    <a:pt x="28067" y="245237"/>
                  </a:lnTo>
                  <a:lnTo>
                    <a:pt x="32423" y="248602"/>
                  </a:lnTo>
                  <a:lnTo>
                    <a:pt x="43078" y="248640"/>
                  </a:lnTo>
                  <a:lnTo>
                    <a:pt x="47421" y="245287"/>
                  </a:lnTo>
                  <a:lnTo>
                    <a:pt x="47447" y="237109"/>
                  </a:lnTo>
                  <a:close/>
                </a:path>
                <a:path w="489585" h="419100">
                  <a:moveTo>
                    <a:pt x="47523" y="215849"/>
                  </a:moveTo>
                  <a:lnTo>
                    <a:pt x="43180" y="212471"/>
                  </a:lnTo>
                  <a:lnTo>
                    <a:pt x="37858" y="212458"/>
                  </a:lnTo>
                  <a:lnTo>
                    <a:pt x="32537" y="212445"/>
                  </a:lnTo>
                  <a:lnTo>
                    <a:pt x="28155" y="215785"/>
                  </a:lnTo>
                  <a:lnTo>
                    <a:pt x="28130" y="223977"/>
                  </a:lnTo>
                  <a:lnTo>
                    <a:pt x="32499" y="227330"/>
                  </a:lnTo>
                  <a:lnTo>
                    <a:pt x="43141" y="227355"/>
                  </a:lnTo>
                  <a:lnTo>
                    <a:pt x="47498" y="224028"/>
                  </a:lnTo>
                  <a:lnTo>
                    <a:pt x="47523" y="215849"/>
                  </a:lnTo>
                  <a:close/>
                </a:path>
                <a:path w="489585" h="419100">
                  <a:moveTo>
                    <a:pt x="47574" y="194576"/>
                  </a:moveTo>
                  <a:lnTo>
                    <a:pt x="43243" y="191211"/>
                  </a:lnTo>
                  <a:lnTo>
                    <a:pt x="37909" y="191198"/>
                  </a:lnTo>
                  <a:lnTo>
                    <a:pt x="32600" y="191185"/>
                  </a:lnTo>
                  <a:lnTo>
                    <a:pt x="28206" y="194525"/>
                  </a:lnTo>
                  <a:lnTo>
                    <a:pt x="28194" y="202704"/>
                  </a:lnTo>
                  <a:lnTo>
                    <a:pt x="32550" y="206070"/>
                  </a:lnTo>
                  <a:lnTo>
                    <a:pt x="43205" y="206095"/>
                  </a:lnTo>
                  <a:lnTo>
                    <a:pt x="47561" y="202768"/>
                  </a:lnTo>
                  <a:lnTo>
                    <a:pt x="47574" y="194576"/>
                  </a:lnTo>
                  <a:close/>
                </a:path>
                <a:path w="489585" h="419100">
                  <a:moveTo>
                    <a:pt x="47637" y="173291"/>
                  </a:moveTo>
                  <a:lnTo>
                    <a:pt x="43319" y="169926"/>
                  </a:lnTo>
                  <a:lnTo>
                    <a:pt x="37985" y="169913"/>
                  </a:lnTo>
                  <a:lnTo>
                    <a:pt x="32664" y="169900"/>
                  </a:lnTo>
                  <a:lnTo>
                    <a:pt x="28282" y="173228"/>
                  </a:lnTo>
                  <a:lnTo>
                    <a:pt x="28244" y="181432"/>
                  </a:lnTo>
                  <a:lnTo>
                    <a:pt x="32613" y="184785"/>
                  </a:lnTo>
                  <a:lnTo>
                    <a:pt x="43256" y="184810"/>
                  </a:lnTo>
                  <a:lnTo>
                    <a:pt x="47612" y="181483"/>
                  </a:lnTo>
                  <a:lnTo>
                    <a:pt x="47637" y="173291"/>
                  </a:lnTo>
                  <a:close/>
                </a:path>
                <a:path w="489585" h="419100">
                  <a:moveTo>
                    <a:pt x="47764" y="130759"/>
                  </a:moveTo>
                  <a:lnTo>
                    <a:pt x="43421" y="127406"/>
                  </a:lnTo>
                  <a:lnTo>
                    <a:pt x="38087" y="127393"/>
                  </a:lnTo>
                  <a:lnTo>
                    <a:pt x="32791" y="127381"/>
                  </a:lnTo>
                  <a:lnTo>
                    <a:pt x="28409" y="130708"/>
                  </a:lnTo>
                  <a:lnTo>
                    <a:pt x="28384" y="138899"/>
                  </a:lnTo>
                  <a:lnTo>
                    <a:pt x="32740" y="142265"/>
                  </a:lnTo>
                  <a:lnTo>
                    <a:pt x="43370" y="142303"/>
                  </a:lnTo>
                  <a:lnTo>
                    <a:pt x="47739" y="138963"/>
                  </a:lnTo>
                  <a:lnTo>
                    <a:pt x="47764" y="130759"/>
                  </a:lnTo>
                  <a:close/>
                </a:path>
                <a:path w="489585" h="419100">
                  <a:moveTo>
                    <a:pt x="47828" y="109499"/>
                  </a:moveTo>
                  <a:lnTo>
                    <a:pt x="43484" y="106121"/>
                  </a:lnTo>
                  <a:lnTo>
                    <a:pt x="38138" y="106108"/>
                  </a:lnTo>
                  <a:lnTo>
                    <a:pt x="32842" y="106095"/>
                  </a:lnTo>
                  <a:lnTo>
                    <a:pt x="28448" y="109435"/>
                  </a:lnTo>
                  <a:lnTo>
                    <a:pt x="28422" y="117627"/>
                  </a:lnTo>
                  <a:lnTo>
                    <a:pt x="32804" y="120967"/>
                  </a:lnTo>
                  <a:lnTo>
                    <a:pt x="43434" y="121005"/>
                  </a:lnTo>
                  <a:lnTo>
                    <a:pt x="47777" y="117678"/>
                  </a:lnTo>
                  <a:lnTo>
                    <a:pt x="47828" y="109499"/>
                  </a:lnTo>
                  <a:close/>
                </a:path>
                <a:path w="489585" h="419100">
                  <a:moveTo>
                    <a:pt x="47879" y="88226"/>
                  </a:moveTo>
                  <a:lnTo>
                    <a:pt x="43535" y="84861"/>
                  </a:lnTo>
                  <a:lnTo>
                    <a:pt x="38214" y="84848"/>
                  </a:lnTo>
                  <a:lnTo>
                    <a:pt x="32905" y="84836"/>
                  </a:lnTo>
                  <a:lnTo>
                    <a:pt x="28524" y="88176"/>
                  </a:lnTo>
                  <a:lnTo>
                    <a:pt x="28498" y="96354"/>
                  </a:lnTo>
                  <a:lnTo>
                    <a:pt x="32867" y="99733"/>
                  </a:lnTo>
                  <a:lnTo>
                    <a:pt x="43484" y="99758"/>
                  </a:lnTo>
                  <a:lnTo>
                    <a:pt x="47853" y="96405"/>
                  </a:lnTo>
                  <a:lnTo>
                    <a:pt x="47879" y="88226"/>
                  </a:lnTo>
                  <a:close/>
                </a:path>
                <a:path w="489585" h="419100">
                  <a:moveTo>
                    <a:pt x="47955" y="66954"/>
                  </a:moveTo>
                  <a:lnTo>
                    <a:pt x="43586" y="63601"/>
                  </a:lnTo>
                  <a:lnTo>
                    <a:pt x="38265" y="63576"/>
                  </a:lnTo>
                  <a:lnTo>
                    <a:pt x="32969" y="63563"/>
                  </a:lnTo>
                  <a:lnTo>
                    <a:pt x="28575" y="66903"/>
                  </a:lnTo>
                  <a:lnTo>
                    <a:pt x="28549" y="75095"/>
                  </a:lnTo>
                  <a:lnTo>
                    <a:pt x="32931" y="78447"/>
                  </a:lnTo>
                  <a:lnTo>
                    <a:pt x="43535" y="78473"/>
                  </a:lnTo>
                  <a:lnTo>
                    <a:pt x="47929" y="75145"/>
                  </a:lnTo>
                  <a:lnTo>
                    <a:pt x="47955" y="66954"/>
                  </a:lnTo>
                  <a:close/>
                </a:path>
                <a:path w="489585" h="419100">
                  <a:moveTo>
                    <a:pt x="48006" y="45681"/>
                  </a:moveTo>
                  <a:lnTo>
                    <a:pt x="43662" y="42329"/>
                  </a:lnTo>
                  <a:lnTo>
                    <a:pt x="38328" y="42316"/>
                  </a:lnTo>
                  <a:lnTo>
                    <a:pt x="33032" y="42303"/>
                  </a:lnTo>
                  <a:lnTo>
                    <a:pt x="28638" y="45631"/>
                  </a:lnTo>
                  <a:lnTo>
                    <a:pt x="28613" y="53822"/>
                  </a:lnTo>
                  <a:lnTo>
                    <a:pt x="32994" y="57175"/>
                  </a:lnTo>
                  <a:lnTo>
                    <a:pt x="43611" y="57200"/>
                  </a:lnTo>
                  <a:lnTo>
                    <a:pt x="47980" y="53873"/>
                  </a:lnTo>
                  <a:lnTo>
                    <a:pt x="48006" y="45681"/>
                  </a:lnTo>
                  <a:close/>
                </a:path>
                <a:path w="489585" h="419100">
                  <a:moveTo>
                    <a:pt x="48056" y="24409"/>
                  </a:moveTo>
                  <a:lnTo>
                    <a:pt x="43713" y="21056"/>
                  </a:lnTo>
                  <a:lnTo>
                    <a:pt x="38392" y="21043"/>
                  </a:lnTo>
                  <a:lnTo>
                    <a:pt x="33096" y="21031"/>
                  </a:lnTo>
                  <a:lnTo>
                    <a:pt x="28702" y="24358"/>
                  </a:lnTo>
                  <a:lnTo>
                    <a:pt x="28676" y="32550"/>
                  </a:lnTo>
                  <a:lnTo>
                    <a:pt x="33045" y="35915"/>
                  </a:lnTo>
                  <a:lnTo>
                    <a:pt x="43688" y="35941"/>
                  </a:lnTo>
                  <a:lnTo>
                    <a:pt x="48044" y="32613"/>
                  </a:lnTo>
                  <a:lnTo>
                    <a:pt x="48056" y="24409"/>
                  </a:lnTo>
                  <a:close/>
                </a:path>
                <a:path w="489585" h="419100">
                  <a:moveTo>
                    <a:pt x="74612" y="386118"/>
                  </a:moveTo>
                  <a:lnTo>
                    <a:pt x="70281" y="382752"/>
                  </a:lnTo>
                  <a:lnTo>
                    <a:pt x="64973" y="382739"/>
                  </a:lnTo>
                  <a:lnTo>
                    <a:pt x="59690" y="382727"/>
                  </a:lnTo>
                  <a:lnTo>
                    <a:pt x="55308" y="386067"/>
                  </a:lnTo>
                  <a:lnTo>
                    <a:pt x="55270" y="394258"/>
                  </a:lnTo>
                  <a:lnTo>
                    <a:pt x="59639" y="397611"/>
                  </a:lnTo>
                  <a:lnTo>
                    <a:pt x="70231" y="397637"/>
                  </a:lnTo>
                  <a:lnTo>
                    <a:pt x="74599" y="394309"/>
                  </a:lnTo>
                  <a:lnTo>
                    <a:pt x="74612" y="386118"/>
                  </a:lnTo>
                  <a:close/>
                </a:path>
                <a:path w="489585" h="419100">
                  <a:moveTo>
                    <a:pt x="74688" y="364845"/>
                  </a:moveTo>
                  <a:lnTo>
                    <a:pt x="70332" y="361480"/>
                  </a:lnTo>
                  <a:lnTo>
                    <a:pt x="65049" y="361454"/>
                  </a:lnTo>
                  <a:lnTo>
                    <a:pt x="59740" y="361454"/>
                  </a:lnTo>
                  <a:lnTo>
                    <a:pt x="55372" y="364782"/>
                  </a:lnTo>
                  <a:lnTo>
                    <a:pt x="55333" y="372973"/>
                  </a:lnTo>
                  <a:lnTo>
                    <a:pt x="59690" y="376339"/>
                  </a:lnTo>
                  <a:lnTo>
                    <a:pt x="70281" y="376377"/>
                  </a:lnTo>
                  <a:lnTo>
                    <a:pt x="74650" y="373037"/>
                  </a:lnTo>
                  <a:lnTo>
                    <a:pt x="74688" y="364845"/>
                  </a:lnTo>
                  <a:close/>
                </a:path>
                <a:path w="489585" h="419100">
                  <a:moveTo>
                    <a:pt x="74752" y="343585"/>
                  </a:moveTo>
                  <a:lnTo>
                    <a:pt x="70396" y="340207"/>
                  </a:lnTo>
                  <a:lnTo>
                    <a:pt x="65100" y="340194"/>
                  </a:lnTo>
                  <a:lnTo>
                    <a:pt x="59817" y="340182"/>
                  </a:lnTo>
                  <a:lnTo>
                    <a:pt x="55435" y="343522"/>
                  </a:lnTo>
                  <a:lnTo>
                    <a:pt x="55410" y="351713"/>
                  </a:lnTo>
                  <a:lnTo>
                    <a:pt x="59766" y="355079"/>
                  </a:lnTo>
                  <a:lnTo>
                    <a:pt x="70345" y="355104"/>
                  </a:lnTo>
                  <a:lnTo>
                    <a:pt x="74714" y="351764"/>
                  </a:lnTo>
                  <a:lnTo>
                    <a:pt x="74752" y="343585"/>
                  </a:lnTo>
                  <a:close/>
                </a:path>
                <a:path w="489585" h="419100">
                  <a:moveTo>
                    <a:pt x="74866" y="301040"/>
                  </a:moveTo>
                  <a:lnTo>
                    <a:pt x="70497" y="297662"/>
                  </a:lnTo>
                  <a:lnTo>
                    <a:pt x="65214" y="297649"/>
                  </a:lnTo>
                  <a:lnTo>
                    <a:pt x="59905" y="297637"/>
                  </a:lnTo>
                  <a:lnTo>
                    <a:pt x="55537" y="300977"/>
                  </a:lnTo>
                  <a:lnTo>
                    <a:pt x="55511" y="309168"/>
                  </a:lnTo>
                  <a:lnTo>
                    <a:pt x="59867" y="312521"/>
                  </a:lnTo>
                  <a:lnTo>
                    <a:pt x="70459" y="312547"/>
                  </a:lnTo>
                  <a:lnTo>
                    <a:pt x="74841" y="309232"/>
                  </a:lnTo>
                  <a:lnTo>
                    <a:pt x="74866" y="301040"/>
                  </a:lnTo>
                  <a:close/>
                </a:path>
                <a:path w="489585" h="419100">
                  <a:moveTo>
                    <a:pt x="74917" y="279742"/>
                  </a:moveTo>
                  <a:lnTo>
                    <a:pt x="70573" y="276377"/>
                  </a:lnTo>
                  <a:lnTo>
                    <a:pt x="65278" y="276364"/>
                  </a:lnTo>
                  <a:lnTo>
                    <a:pt x="59982" y="276339"/>
                  </a:lnTo>
                  <a:lnTo>
                    <a:pt x="55613" y="279679"/>
                  </a:lnTo>
                  <a:lnTo>
                    <a:pt x="55587" y="287896"/>
                  </a:lnTo>
                  <a:lnTo>
                    <a:pt x="59931" y="291261"/>
                  </a:lnTo>
                  <a:lnTo>
                    <a:pt x="70523" y="291299"/>
                  </a:lnTo>
                  <a:lnTo>
                    <a:pt x="74891" y="287959"/>
                  </a:lnTo>
                  <a:lnTo>
                    <a:pt x="74917" y="279742"/>
                  </a:lnTo>
                  <a:close/>
                </a:path>
                <a:path w="489585" h="419100">
                  <a:moveTo>
                    <a:pt x="74968" y="258457"/>
                  </a:moveTo>
                  <a:lnTo>
                    <a:pt x="70637" y="255092"/>
                  </a:lnTo>
                  <a:lnTo>
                    <a:pt x="65328" y="255079"/>
                  </a:lnTo>
                  <a:lnTo>
                    <a:pt x="60032" y="255066"/>
                  </a:lnTo>
                  <a:lnTo>
                    <a:pt x="55664" y="258394"/>
                  </a:lnTo>
                  <a:lnTo>
                    <a:pt x="55638" y="266573"/>
                  </a:lnTo>
                  <a:lnTo>
                    <a:pt x="60007" y="269938"/>
                  </a:lnTo>
                  <a:lnTo>
                    <a:pt x="70599" y="269976"/>
                  </a:lnTo>
                  <a:lnTo>
                    <a:pt x="74968" y="266636"/>
                  </a:lnTo>
                  <a:lnTo>
                    <a:pt x="74968" y="258457"/>
                  </a:lnTo>
                  <a:close/>
                </a:path>
                <a:path w="489585" h="419100">
                  <a:moveTo>
                    <a:pt x="75044" y="237197"/>
                  </a:moveTo>
                  <a:lnTo>
                    <a:pt x="70700" y="233819"/>
                  </a:lnTo>
                  <a:lnTo>
                    <a:pt x="65405" y="233807"/>
                  </a:lnTo>
                  <a:lnTo>
                    <a:pt x="60109" y="233794"/>
                  </a:lnTo>
                  <a:lnTo>
                    <a:pt x="55714" y="237134"/>
                  </a:lnTo>
                  <a:lnTo>
                    <a:pt x="55714" y="245325"/>
                  </a:lnTo>
                  <a:lnTo>
                    <a:pt x="60058" y="248691"/>
                  </a:lnTo>
                  <a:lnTo>
                    <a:pt x="70662" y="248716"/>
                  </a:lnTo>
                  <a:lnTo>
                    <a:pt x="75018" y="245376"/>
                  </a:lnTo>
                  <a:lnTo>
                    <a:pt x="75044" y="237197"/>
                  </a:lnTo>
                  <a:close/>
                </a:path>
                <a:path w="489585" h="419100">
                  <a:moveTo>
                    <a:pt x="75095" y="215925"/>
                  </a:moveTo>
                  <a:lnTo>
                    <a:pt x="70764" y="212547"/>
                  </a:lnTo>
                  <a:lnTo>
                    <a:pt x="65455" y="212534"/>
                  </a:lnTo>
                  <a:lnTo>
                    <a:pt x="60159" y="212521"/>
                  </a:lnTo>
                  <a:lnTo>
                    <a:pt x="55791" y="215861"/>
                  </a:lnTo>
                  <a:lnTo>
                    <a:pt x="55765" y="224040"/>
                  </a:lnTo>
                  <a:lnTo>
                    <a:pt x="60134" y="227393"/>
                  </a:lnTo>
                  <a:lnTo>
                    <a:pt x="70726" y="227431"/>
                  </a:lnTo>
                  <a:lnTo>
                    <a:pt x="75082" y="224104"/>
                  </a:lnTo>
                  <a:lnTo>
                    <a:pt x="75095" y="215925"/>
                  </a:lnTo>
                  <a:close/>
                </a:path>
                <a:path w="489585" h="419100">
                  <a:moveTo>
                    <a:pt x="75171" y="194652"/>
                  </a:moveTo>
                  <a:lnTo>
                    <a:pt x="70827" y="191287"/>
                  </a:lnTo>
                  <a:lnTo>
                    <a:pt x="65519" y="191274"/>
                  </a:lnTo>
                  <a:lnTo>
                    <a:pt x="60223" y="191262"/>
                  </a:lnTo>
                  <a:lnTo>
                    <a:pt x="55854" y="194602"/>
                  </a:lnTo>
                  <a:lnTo>
                    <a:pt x="55829" y="202780"/>
                  </a:lnTo>
                  <a:lnTo>
                    <a:pt x="60185" y="206146"/>
                  </a:lnTo>
                  <a:lnTo>
                    <a:pt x="70789" y="206171"/>
                  </a:lnTo>
                  <a:lnTo>
                    <a:pt x="75133" y="202831"/>
                  </a:lnTo>
                  <a:lnTo>
                    <a:pt x="75171" y="194652"/>
                  </a:lnTo>
                  <a:close/>
                </a:path>
                <a:path w="489585" h="419100">
                  <a:moveTo>
                    <a:pt x="75234" y="173380"/>
                  </a:moveTo>
                  <a:lnTo>
                    <a:pt x="70891" y="170014"/>
                  </a:lnTo>
                  <a:lnTo>
                    <a:pt x="65595" y="170002"/>
                  </a:lnTo>
                  <a:lnTo>
                    <a:pt x="60286" y="169989"/>
                  </a:lnTo>
                  <a:lnTo>
                    <a:pt x="55905" y="173329"/>
                  </a:lnTo>
                  <a:lnTo>
                    <a:pt x="55880" y="181521"/>
                  </a:lnTo>
                  <a:lnTo>
                    <a:pt x="60236" y="184873"/>
                  </a:lnTo>
                  <a:lnTo>
                    <a:pt x="70840" y="184912"/>
                  </a:lnTo>
                  <a:lnTo>
                    <a:pt x="75196" y="181571"/>
                  </a:lnTo>
                  <a:lnTo>
                    <a:pt x="75234" y="173380"/>
                  </a:lnTo>
                  <a:close/>
                </a:path>
                <a:path w="489585" h="419100">
                  <a:moveTo>
                    <a:pt x="75349" y="130848"/>
                  </a:moveTo>
                  <a:lnTo>
                    <a:pt x="71005" y="127482"/>
                  </a:lnTo>
                  <a:lnTo>
                    <a:pt x="65684" y="127469"/>
                  </a:lnTo>
                  <a:lnTo>
                    <a:pt x="60401" y="127457"/>
                  </a:lnTo>
                  <a:lnTo>
                    <a:pt x="56019" y="130784"/>
                  </a:lnTo>
                  <a:lnTo>
                    <a:pt x="55994" y="138988"/>
                  </a:lnTo>
                  <a:lnTo>
                    <a:pt x="60350" y="142341"/>
                  </a:lnTo>
                  <a:lnTo>
                    <a:pt x="70954" y="142367"/>
                  </a:lnTo>
                  <a:lnTo>
                    <a:pt x="75323" y="139039"/>
                  </a:lnTo>
                  <a:lnTo>
                    <a:pt x="75349" y="130848"/>
                  </a:lnTo>
                  <a:close/>
                </a:path>
                <a:path w="489585" h="419100">
                  <a:moveTo>
                    <a:pt x="75412" y="109575"/>
                  </a:moveTo>
                  <a:lnTo>
                    <a:pt x="71069" y="106210"/>
                  </a:lnTo>
                  <a:lnTo>
                    <a:pt x="65747" y="106197"/>
                  </a:lnTo>
                  <a:lnTo>
                    <a:pt x="60464" y="106184"/>
                  </a:lnTo>
                  <a:lnTo>
                    <a:pt x="56083" y="109524"/>
                  </a:lnTo>
                  <a:lnTo>
                    <a:pt x="56070" y="117703"/>
                  </a:lnTo>
                  <a:lnTo>
                    <a:pt x="60413" y="121056"/>
                  </a:lnTo>
                  <a:lnTo>
                    <a:pt x="71018" y="121094"/>
                  </a:lnTo>
                  <a:lnTo>
                    <a:pt x="75387" y="117767"/>
                  </a:lnTo>
                  <a:lnTo>
                    <a:pt x="75412" y="109575"/>
                  </a:lnTo>
                  <a:close/>
                </a:path>
                <a:path w="489585" h="419100">
                  <a:moveTo>
                    <a:pt x="75463" y="88303"/>
                  </a:moveTo>
                  <a:lnTo>
                    <a:pt x="71120" y="84937"/>
                  </a:lnTo>
                  <a:lnTo>
                    <a:pt x="65811" y="84912"/>
                  </a:lnTo>
                  <a:lnTo>
                    <a:pt x="60528" y="84899"/>
                  </a:lnTo>
                  <a:lnTo>
                    <a:pt x="56146" y="88239"/>
                  </a:lnTo>
                  <a:lnTo>
                    <a:pt x="56121" y="96431"/>
                  </a:lnTo>
                  <a:lnTo>
                    <a:pt x="60490" y="99796"/>
                  </a:lnTo>
                  <a:lnTo>
                    <a:pt x="71069" y="99822"/>
                  </a:lnTo>
                  <a:lnTo>
                    <a:pt x="75438" y="96481"/>
                  </a:lnTo>
                  <a:lnTo>
                    <a:pt x="75463" y="88303"/>
                  </a:lnTo>
                  <a:close/>
                </a:path>
                <a:path w="489585" h="419100">
                  <a:moveTo>
                    <a:pt x="75539" y="67043"/>
                  </a:moveTo>
                  <a:lnTo>
                    <a:pt x="71196" y="63677"/>
                  </a:lnTo>
                  <a:lnTo>
                    <a:pt x="65887" y="63665"/>
                  </a:lnTo>
                  <a:lnTo>
                    <a:pt x="60591" y="63652"/>
                  </a:lnTo>
                  <a:lnTo>
                    <a:pt x="56210" y="66992"/>
                  </a:lnTo>
                  <a:lnTo>
                    <a:pt x="56184" y="75184"/>
                  </a:lnTo>
                  <a:lnTo>
                    <a:pt x="60553" y="78536"/>
                  </a:lnTo>
                  <a:lnTo>
                    <a:pt x="71145" y="78562"/>
                  </a:lnTo>
                  <a:lnTo>
                    <a:pt x="75514" y="75234"/>
                  </a:lnTo>
                  <a:lnTo>
                    <a:pt x="75539" y="67043"/>
                  </a:lnTo>
                  <a:close/>
                </a:path>
                <a:path w="489585" h="419100">
                  <a:moveTo>
                    <a:pt x="75590" y="45758"/>
                  </a:moveTo>
                  <a:lnTo>
                    <a:pt x="71247" y="42405"/>
                  </a:lnTo>
                  <a:lnTo>
                    <a:pt x="65938" y="42392"/>
                  </a:lnTo>
                  <a:lnTo>
                    <a:pt x="60642" y="42379"/>
                  </a:lnTo>
                  <a:lnTo>
                    <a:pt x="56261" y="45694"/>
                  </a:lnTo>
                  <a:lnTo>
                    <a:pt x="56248" y="53886"/>
                  </a:lnTo>
                  <a:lnTo>
                    <a:pt x="60617" y="57251"/>
                  </a:lnTo>
                  <a:lnTo>
                    <a:pt x="71221" y="57289"/>
                  </a:lnTo>
                  <a:lnTo>
                    <a:pt x="75565" y="53949"/>
                  </a:lnTo>
                  <a:lnTo>
                    <a:pt x="75590" y="45758"/>
                  </a:lnTo>
                  <a:close/>
                </a:path>
                <a:path w="489585" h="419100">
                  <a:moveTo>
                    <a:pt x="75666" y="24498"/>
                  </a:moveTo>
                  <a:lnTo>
                    <a:pt x="71297" y="21145"/>
                  </a:lnTo>
                  <a:lnTo>
                    <a:pt x="66014" y="21132"/>
                  </a:lnTo>
                  <a:lnTo>
                    <a:pt x="60718" y="21120"/>
                  </a:lnTo>
                  <a:lnTo>
                    <a:pt x="56337" y="24447"/>
                  </a:lnTo>
                  <a:lnTo>
                    <a:pt x="56311" y="32639"/>
                  </a:lnTo>
                  <a:lnTo>
                    <a:pt x="60667" y="36004"/>
                  </a:lnTo>
                  <a:lnTo>
                    <a:pt x="71272" y="36017"/>
                  </a:lnTo>
                  <a:lnTo>
                    <a:pt x="75641" y="32689"/>
                  </a:lnTo>
                  <a:lnTo>
                    <a:pt x="75666" y="24498"/>
                  </a:lnTo>
                  <a:close/>
                </a:path>
                <a:path w="489585" h="419100">
                  <a:moveTo>
                    <a:pt x="102133" y="407454"/>
                  </a:moveTo>
                  <a:lnTo>
                    <a:pt x="97815" y="404101"/>
                  </a:lnTo>
                  <a:lnTo>
                    <a:pt x="92481" y="404088"/>
                  </a:lnTo>
                  <a:lnTo>
                    <a:pt x="87172" y="404075"/>
                  </a:lnTo>
                  <a:lnTo>
                    <a:pt x="82816" y="407403"/>
                  </a:lnTo>
                  <a:lnTo>
                    <a:pt x="82804" y="415594"/>
                  </a:lnTo>
                  <a:lnTo>
                    <a:pt x="87134" y="418947"/>
                  </a:lnTo>
                  <a:lnTo>
                    <a:pt x="97764" y="418985"/>
                  </a:lnTo>
                  <a:lnTo>
                    <a:pt x="102108" y="415645"/>
                  </a:lnTo>
                  <a:lnTo>
                    <a:pt x="102133" y="407454"/>
                  </a:lnTo>
                  <a:close/>
                </a:path>
                <a:path w="489585" h="419100">
                  <a:moveTo>
                    <a:pt x="102184" y="386194"/>
                  </a:moveTo>
                  <a:lnTo>
                    <a:pt x="97866" y="382828"/>
                  </a:lnTo>
                  <a:lnTo>
                    <a:pt x="92544" y="382816"/>
                  </a:lnTo>
                  <a:lnTo>
                    <a:pt x="87236" y="382803"/>
                  </a:lnTo>
                  <a:lnTo>
                    <a:pt x="82880" y="386143"/>
                  </a:lnTo>
                  <a:lnTo>
                    <a:pt x="82854" y="394335"/>
                  </a:lnTo>
                  <a:lnTo>
                    <a:pt x="87185" y="397687"/>
                  </a:lnTo>
                  <a:lnTo>
                    <a:pt x="97815" y="397713"/>
                  </a:lnTo>
                  <a:lnTo>
                    <a:pt x="102184" y="394398"/>
                  </a:lnTo>
                  <a:lnTo>
                    <a:pt x="102184" y="386194"/>
                  </a:lnTo>
                  <a:close/>
                </a:path>
                <a:path w="489585" h="419100">
                  <a:moveTo>
                    <a:pt x="102260" y="364934"/>
                  </a:moveTo>
                  <a:lnTo>
                    <a:pt x="97917" y="361556"/>
                  </a:lnTo>
                  <a:lnTo>
                    <a:pt x="92608" y="361543"/>
                  </a:lnTo>
                  <a:lnTo>
                    <a:pt x="87287" y="361530"/>
                  </a:lnTo>
                  <a:lnTo>
                    <a:pt x="82943" y="364871"/>
                  </a:lnTo>
                  <a:lnTo>
                    <a:pt x="82918" y="373049"/>
                  </a:lnTo>
                  <a:lnTo>
                    <a:pt x="87261" y="376428"/>
                  </a:lnTo>
                  <a:lnTo>
                    <a:pt x="97866" y="376453"/>
                  </a:lnTo>
                  <a:lnTo>
                    <a:pt x="102235" y="373113"/>
                  </a:lnTo>
                  <a:lnTo>
                    <a:pt x="102260" y="364934"/>
                  </a:lnTo>
                  <a:close/>
                </a:path>
                <a:path w="489585" h="419100">
                  <a:moveTo>
                    <a:pt x="102298" y="343662"/>
                  </a:moveTo>
                  <a:lnTo>
                    <a:pt x="97955" y="340283"/>
                  </a:lnTo>
                  <a:lnTo>
                    <a:pt x="92659" y="340271"/>
                  </a:lnTo>
                  <a:lnTo>
                    <a:pt x="87350" y="340258"/>
                  </a:lnTo>
                  <a:lnTo>
                    <a:pt x="82994" y="343598"/>
                  </a:lnTo>
                  <a:lnTo>
                    <a:pt x="82969" y="351777"/>
                  </a:lnTo>
                  <a:lnTo>
                    <a:pt x="87299" y="355142"/>
                  </a:lnTo>
                  <a:lnTo>
                    <a:pt x="97917" y="355180"/>
                  </a:lnTo>
                  <a:lnTo>
                    <a:pt x="102273" y="351828"/>
                  </a:lnTo>
                  <a:lnTo>
                    <a:pt x="102298" y="343662"/>
                  </a:lnTo>
                  <a:close/>
                </a:path>
                <a:path w="489585" h="419100">
                  <a:moveTo>
                    <a:pt x="102438" y="301104"/>
                  </a:moveTo>
                  <a:lnTo>
                    <a:pt x="98094" y="297738"/>
                  </a:lnTo>
                  <a:lnTo>
                    <a:pt x="92786" y="297726"/>
                  </a:lnTo>
                  <a:lnTo>
                    <a:pt x="87464" y="297713"/>
                  </a:lnTo>
                  <a:lnTo>
                    <a:pt x="83121" y="301053"/>
                  </a:lnTo>
                  <a:lnTo>
                    <a:pt x="83096" y="309245"/>
                  </a:lnTo>
                  <a:lnTo>
                    <a:pt x="87426" y="312597"/>
                  </a:lnTo>
                  <a:lnTo>
                    <a:pt x="98044" y="312623"/>
                  </a:lnTo>
                  <a:lnTo>
                    <a:pt x="102387" y="309295"/>
                  </a:lnTo>
                  <a:lnTo>
                    <a:pt x="102438" y="301104"/>
                  </a:lnTo>
                  <a:close/>
                </a:path>
                <a:path w="489585" h="419100">
                  <a:moveTo>
                    <a:pt x="102489" y="279806"/>
                  </a:moveTo>
                  <a:lnTo>
                    <a:pt x="98145" y="276453"/>
                  </a:lnTo>
                  <a:lnTo>
                    <a:pt x="92849" y="276440"/>
                  </a:lnTo>
                  <a:lnTo>
                    <a:pt x="87541" y="276415"/>
                  </a:lnTo>
                  <a:lnTo>
                    <a:pt x="83197" y="279755"/>
                  </a:lnTo>
                  <a:lnTo>
                    <a:pt x="83159" y="287972"/>
                  </a:lnTo>
                  <a:lnTo>
                    <a:pt x="87490" y="291338"/>
                  </a:lnTo>
                  <a:lnTo>
                    <a:pt x="98107" y="291376"/>
                  </a:lnTo>
                  <a:lnTo>
                    <a:pt x="102463" y="288036"/>
                  </a:lnTo>
                  <a:lnTo>
                    <a:pt x="102489" y="279806"/>
                  </a:lnTo>
                  <a:close/>
                </a:path>
                <a:path w="489585" h="419100">
                  <a:moveTo>
                    <a:pt x="102565" y="258533"/>
                  </a:moveTo>
                  <a:lnTo>
                    <a:pt x="98221" y="255168"/>
                  </a:lnTo>
                  <a:lnTo>
                    <a:pt x="92900" y="255155"/>
                  </a:lnTo>
                  <a:lnTo>
                    <a:pt x="87604" y="255143"/>
                  </a:lnTo>
                  <a:lnTo>
                    <a:pt x="83248" y="258483"/>
                  </a:lnTo>
                  <a:lnTo>
                    <a:pt x="83223" y="266649"/>
                  </a:lnTo>
                  <a:lnTo>
                    <a:pt x="87553" y="270014"/>
                  </a:lnTo>
                  <a:lnTo>
                    <a:pt x="98171" y="270052"/>
                  </a:lnTo>
                  <a:lnTo>
                    <a:pt x="102514" y="266712"/>
                  </a:lnTo>
                  <a:lnTo>
                    <a:pt x="102565" y="258533"/>
                  </a:lnTo>
                  <a:close/>
                </a:path>
                <a:path w="489585" h="419100">
                  <a:moveTo>
                    <a:pt x="102616" y="237274"/>
                  </a:moveTo>
                  <a:lnTo>
                    <a:pt x="98285" y="233895"/>
                  </a:lnTo>
                  <a:lnTo>
                    <a:pt x="92976" y="233883"/>
                  </a:lnTo>
                  <a:lnTo>
                    <a:pt x="87668" y="233870"/>
                  </a:lnTo>
                  <a:lnTo>
                    <a:pt x="83299" y="237210"/>
                  </a:lnTo>
                  <a:lnTo>
                    <a:pt x="83299" y="245389"/>
                  </a:lnTo>
                  <a:lnTo>
                    <a:pt x="87617" y="248754"/>
                  </a:lnTo>
                  <a:lnTo>
                    <a:pt x="98247" y="248780"/>
                  </a:lnTo>
                  <a:lnTo>
                    <a:pt x="102590" y="245440"/>
                  </a:lnTo>
                  <a:lnTo>
                    <a:pt x="102616" y="237274"/>
                  </a:lnTo>
                  <a:close/>
                </a:path>
                <a:path w="489585" h="419100">
                  <a:moveTo>
                    <a:pt x="102666" y="216001"/>
                  </a:moveTo>
                  <a:lnTo>
                    <a:pt x="98348" y="212636"/>
                  </a:lnTo>
                  <a:lnTo>
                    <a:pt x="93027" y="212623"/>
                  </a:lnTo>
                  <a:lnTo>
                    <a:pt x="87718" y="212610"/>
                  </a:lnTo>
                  <a:lnTo>
                    <a:pt x="83375" y="215950"/>
                  </a:lnTo>
                  <a:lnTo>
                    <a:pt x="83350" y="224129"/>
                  </a:lnTo>
                  <a:lnTo>
                    <a:pt x="87668" y="227495"/>
                  </a:lnTo>
                  <a:lnTo>
                    <a:pt x="98310" y="227520"/>
                  </a:lnTo>
                  <a:lnTo>
                    <a:pt x="102654" y="224180"/>
                  </a:lnTo>
                  <a:lnTo>
                    <a:pt x="102666" y="216001"/>
                  </a:lnTo>
                  <a:close/>
                </a:path>
                <a:path w="489585" h="419100">
                  <a:moveTo>
                    <a:pt x="102730" y="194729"/>
                  </a:moveTo>
                  <a:lnTo>
                    <a:pt x="98412" y="191363"/>
                  </a:lnTo>
                  <a:lnTo>
                    <a:pt x="93103" y="191350"/>
                  </a:lnTo>
                  <a:lnTo>
                    <a:pt x="87769" y="191325"/>
                  </a:lnTo>
                  <a:lnTo>
                    <a:pt x="83426" y="194665"/>
                  </a:lnTo>
                  <a:lnTo>
                    <a:pt x="83400" y="202857"/>
                  </a:lnTo>
                  <a:lnTo>
                    <a:pt x="87744" y="206209"/>
                  </a:lnTo>
                  <a:lnTo>
                    <a:pt x="98361" y="206248"/>
                  </a:lnTo>
                  <a:lnTo>
                    <a:pt x="102717" y="202907"/>
                  </a:lnTo>
                  <a:lnTo>
                    <a:pt x="102730" y="194729"/>
                  </a:lnTo>
                  <a:close/>
                </a:path>
                <a:path w="489585" h="419100">
                  <a:moveTo>
                    <a:pt x="102793" y="173456"/>
                  </a:moveTo>
                  <a:lnTo>
                    <a:pt x="98475" y="170091"/>
                  </a:lnTo>
                  <a:lnTo>
                    <a:pt x="93154" y="170078"/>
                  </a:lnTo>
                  <a:lnTo>
                    <a:pt x="87845" y="170065"/>
                  </a:lnTo>
                  <a:lnTo>
                    <a:pt x="83477" y="173405"/>
                  </a:lnTo>
                  <a:lnTo>
                    <a:pt x="83451" y="181597"/>
                  </a:lnTo>
                  <a:lnTo>
                    <a:pt x="87795" y="184950"/>
                  </a:lnTo>
                  <a:lnTo>
                    <a:pt x="98425" y="184988"/>
                  </a:lnTo>
                  <a:lnTo>
                    <a:pt x="102781" y="181660"/>
                  </a:lnTo>
                  <a:lnTo>
                    <a:pt x="102793" y="173456"/>
                  </a:lnTo>
                  <a:close/>
                </a:path>
                <a:path w="489585" h="419100">
                  <a:moveTo>
                    <a:pt x="102844" y="152196"/>
                  </a:moveTo>
                  <a:lnTo>
                    <a:pt x="98526" y="148831"/>
                  </a:lnTo>
                  <a:lnTo>
                    <a:pt x="93192" y="148805"/>
                  </a:lnTo>
                  <a:lnTo>
                    <a:pt x="87896" y="148805"/>
                  </a:lnTo>
                  <a:lnTo>
                    <a:pt x="83540" y="152146"/>
                  </a:lnTo>
                  <a:lnTo>
                    <a:pt x="83515" y="160324"/>
                  </a:lnTo>
                  <a:lnTo>
                    <a:pt x="87858" y="163690"/>
                  </a:lnTo>
                  <a:lnTo>
                    <a:pt x="98475" y="163715"/>
                  </a:lnTo>
                  <a:lnTo>
                    <a:pt x="102819" y="160388"/>
                  </a:lnTo>
                  <a:lnTo>
                    <a:pt x="102844" y="152196"/>
                  </a:lnTo>
                  <a:close/>
                </a:path>
                <a:path w="489585" h="419100">
                  <a:moveTo>
                    <a:pt x="102920" y="130911"/>
                  </a:moveTo>
                  <a:lnTo>
                    <a:pt x="98590" y="127558"/>
                  </a:lnTo>
                  <a:lnTo>
                    <a:pt x="93268" y="127546"/>
                  </a:lnTo>
                  <a:lnTo>
                    <a:pt x="87960" y="127533"/>
                  </a:lnTo>
                  <a:lnTo>
                    <a:pt x="83591" y="130860"/>
                  </a:lnTo>
                  <a:lnTo>
                    <a:pt x="83566" y="139052"/>
                  </a:lnTo>
                  <a:lnTo>
                    <a:pt x="87909" y="142405"/>
                  </a:lnTo>
                  <a:lnTo>
                    <a:pt x="98539" y="142443"/>
                  </a:lnTo>
                  <a:lnTo>
                    <a:pt x="102882" y="139103"/>
                  </a:lnTo>
                  <a:lnTo>
                    <a:pt x="102920" y="130911"/>
                  </a:lnTo>
                  <a:close/>
                </a:path>
                <a:path w="489585" h="419100">
                  <a:moveTo>
                    <a:pt x="102971" y="109664"/>
                  </a:moveTo>
                  <a:lnTo>
                    <a:pt x="98640" y="106286"/>
                  </a:lnTo>
                  <a:lnTo>
                    <a:pt x="93319" y="106273"/>
                  </a:lnTo>
                  <a:lnTo>
                    <a:pt x="88011" y="106260"/>
                  </a:lnTo>
                  <a:lnTo>
                    <a:pt x="83667" y="109613"/>
                  </a:lnTo>
                  <a:lnTo>
                    <a:pt x="83642" y="117792"/>
                  </a:lnTo>
                  <a:lnTo>
                    <a:pt x="87972" y="121145"/>
                  </a:lnTo>
                  <a:lnTo>
                    <a:pt x="98615" y="121170"/>
                  </a:lnTo>
                  <a:lnTo>
                    <a:pt x="102946" y="117843"/>
                  </a:lnTo>
                  <a:lnTo>
                    <a:pt x="102971" y="109664"/>
                  </a:lnTo>
                  <a:close/>
                </a:path>
                <a:path w="489585" h="419100">
                  <a:moveTo>
                    <a:pt x="103047" y="88379"/>
                  </a:moveTo>
                  <a:lnTo>
                    <a:pt x="98704" y="85013"/>
                  </a:lnTo>
                  <a:lnTo>
                    <a:pt x="93395" y="85001"/>
                  </a:lnTo>
                  <a:lnTo>
                    <a:pt x="88087" y="84988"/>
                  </a:lnTo>
                  <a:lnTo>
                    <a:pt x="83731" y="88328"/>
                  </a:lnTo>
                  <a:lnTo>
                    <a:pt x="83693" y="96507"/>
                  </a:lnTo>
                  <a:lnTo>
                    <a:pt x="88036" y="99872"/>
                  </a:lnTo>
                  <a:lnTo>
                    <a:pt x="98666" y="99898"/>
                  </a:lnTo>
                  <a:lnTo>
                    <a:pt x="103022" y="96570"/>
                  </a:lnTo>
                  <a:lnTo>
                    <a:pt x="103047" y="88379"/>
                  </a:lnTo>
                  <a:close/>
                </a:path>
                <a:path w="489585" h="419100">
                  <a:moveTo>
                    <a:pt x="103111" y="67106"/>
                  </a:moveTo>
                  <a:lnTo>
                    <a:pt x="98755" y="63754"/>
                  </a:lnTo>
                  <a:lnTo>
                    <a:pt x="93446" y="63741"/>
                  </a:lnTo>
                  <a:lnTo>
                    <a:pt x="88138" y="63728"/>
                  </a:lnTo>
                  <a:lnTo>
                    <a:pt x="83794" y="67056"/>
                  </a:lnTo>
                  <a:lnTo>
                    <a:pt x="83769" y="75247"/>
                  </a:lnTo>
                  <a:lnTo>
                    <a:pt x="88099" y="78613"/>
                  </a:lnTo>
                  <a:lnTo>
                    <a:pt x="98729" y="78638"/>
                  </a:lnTo>
                  <a:lnTo>
                    <a:pt x="103073" y="75311"/>
                  </a:lnTo>
                  <a:lnTo>
                    <a:pt x="103111" y="67106"/>
                  </a:lnTo>
                  <a:close/>
                </a:path>
                <a:path w="489585" h="419100">
                  <a:moveTo>
                    <a:pt x="103174" y="45847"/>
                  </a:moveTo>
                  <a:lnTo>
                    <a:pt x="98831" y="42494"/>
                  </a:lnTo>
                  <a:lnTo>
                    <a:pt x="93510" y="42481"/>
                  </a:lnTo>
                  <a:lnTo>
                    <a:pt x="88214" y="42468"/>
                  </a:lnTo>
                  <a:lnTo>
                    <a:pt x="83845" y="45796"/>
                  </a:lnTo>
                  <a:lnTo>
                    <a:pt x="83832" y="53987"/>
                  </a:lnTo>
                  <a:lnTo>
                    <a:pt x="88163" y="57340"/>
                  </a:lnTo>
                  <a:lnTo>
                    <a:pt x="98780" y="57365"/>
                  </a:lnTo>
                  <a:lnTo>
                    <a:pt x="103149" y="54038"/>
                  </a:lnTo>
                  <a:lnTo>
                    <a:pt x="103174" y="45847"/>
                  </a:lnTo>
                  <a:close/>
                </a:path>
                <a:path w="489585" h="419100">
                  <a:moveTo>
                    <a:pt x="103225" y="24574"/>
                  </a:moveTo>
                  <a:lnTo>
                    <a:pt x="98882" y="21221"/>
                  </a:lnTo>
                  <a:lnTo>
                    <a:pt x="93573" y="21209"/>
                  </a:lnTo>
                  <a:lnTo>
                    <a:pt x="88265" y="21196"/>
                  </a:lnTo>
                  <a:lnTo>
                    <a:pt x="83908" y="24523"/>
                  </a:lnTo>
                  <a:lnTo>
                    <a:pt x="83896" y="32715"/>
                  </a:lnTo>
                  <a:lnTo>
                    <a:pt x="88214" y="36068"/>
                  </a:lnTo>
                  <a:lnTo>
                    <a:pt x="98856" y="36106"/>
                  </a:lnTo>
                  <a:lnTo>
                    <a:pt x="103200" y="32766"/>
                  </a:lnTo>
                  <a:lnTo>
                    <a:pt x="103225" y="24574"/>
                  </a:lnTo>
                  <a:close/>
                </a:path>
                <a:path w="489585" h="419100">
                  <a:moveTo>
                    <a:pt x="130632" y="88455"/>
                  </a:moveTo>
                  <a:lnTo>
                    <a:pt x="126288" y="85090"/>
                  </a:lnTo>
                  <a:lnTo>
                    <a:pt x="120980" y="85077"/>
                  </a:lnTo>
                  <a:lnTo>
                    <a:pt x="115684" y="85064"/>
                  </a:lnTo>
                  <a:lnTo>
                    <a:pt x="111302" y="88404"/>
                  </a:lnTo>
                  <a:lnTo>
                    <a:pt x="111277" y="96583"/>
                  </a:lnTo>
                  <a:lnTo>
                    <a:pt x="115633" y="99961"/>
                  </a:lnTo>
                  <a:lnTo>
                    <a:pt x="126238" y="99987"/>
                  </a:lnTo>
                  <a:lnTo>
                    <a:pt x="130594" y="96647"/>
                  </a:lnTo>
                  <a:lnTo>
                    <a:pt x="130632" y="88455"/>
                  </a:lnTo>
                  <a:close/>
                </a:path>
                <a:path w="489585" h="419100">
                  <a:moveTo>
                    <a:pt x="130695" y="67183"/>
                  </a:moveTo>
                  <a:lnTo>
                    <a:pt x="126339" y="63830"/>
                  </a:lnTo>
                  <a:lnTo>
                    <a:pt x="121031" y="63817"/>
                  </a:lnTo>
                  <a:lnTo>
                    <a:pt x="115735" y="63792"/>
                  </a:lnTo>
                  <a:lnTo>
                    <a:pt x="111366" y="67132"/>
                  </a:lnTo>
                  <a:lnTo>
                    <a:pt x="111328" y="75323"/>
                  </a:lnTo>
                  <a:lnTo>
                    <a:pt x="115684" y="78689"/>
                  </a:lnTo>
                  <a:lnTo>
                    <a:pt x="126314" y="78701"/>
                  </a:lnTo>
                  <a:lnTo>
                    <a:pt x="130670" y="75374"/>
                  </a:lnTo>
                  <a:lnTo>
                    <a:pt x="130695" y="67183"/>
                  </a:lnTo>
                  <a:close/>
                </a:path>
                <a:path w="489585" h="419100">
                  <a:moveTo>
                    <a:pt x="130746" y="45923"/>
                  </a:moveTo>
                  <a:lnTo>
                    <a:pt x="126403" y="42557"/>
                  </a:lnTo>
                  <a:lnTo>
                    <a:pt x="121081" y="42557"/>
                  </a:lnTo>
                  <a:lnTo>
                    <a:pt x="115785" y="42545"/>
                  </a:lnTo>
                  <a:lnTo>
                    <a:pt x="111429" y="45872"/>
                  </a:lnTo>
                  <a:lnTo>
                    <a:pt x="111404" y="54051"/>
                  </a:lnTo>
                  <a:lnTo>
                    <a:pt x="115760" y="57404"/>
                  </a:lnTo>
                  <a:lnTo>
                    <a:pt x="126365" y="57442"/>
                  </a:lnTo>
                  <a:lnTo>
                    <a:pt x="130721" y="54114"/>
                  </a:lnTo>
                  <a:lnTo>
                    <a:pt x="130746" y="45923"/>
                  </a:lnTo>
                  <a:close/>
                </a:path>
                <a:path w="489585" h="419100">
                  <a:moveTo>
                    <a:pt x="130810" y="24650"/>
                  </a:moveTo>
                  <a:lnTo>
                    <a:pt x="126466" y="21297"/>
                  </a:lnTo>
                  <a:lnTo>
                    <a:pt x="121158" y="21272"/>
                  </a:lnTo>
                  <a:lnTo>
                    <a:pt x="115862" y="21259"/>
                  </a:lnTo>
                  <a:lnTo>
                    <a:pt x="111493" y="24599"/>
                  </a:lnTo>
                  <a:lnTo>
                    <a:pt x="111467" y="32791"/>
                  </a:lnTo>
                  <a:lnTo>
                    <a:pt x="115811" y="36144"/>
                  </a:lnTo>
                  <a:lnTo>
                    <a:pt x="126415" y="36169"/>
                  </a:lnTo>
                  <a:lnTo>
                    <a:pt x="130797" y="32842"/>
                  </a:lnTo>
                  <a:lnTo>
                    <a:pt x="130810" y="24650"/>
                  </a:lnTo>
                  <a:close/>
                </a:path>
                <a:path w="489585" h="419100">
                  <a:moveTo>
                    <a:pt x="130860" y="3390"/>
                  </a:moveTo>
                  <a:lnTo>
                    <a:pt x="126542" y="25"/>
                  </a:lnTo>
                  <a:lnTo>
                    <a:pt x="121208" y="12"/>
                  </a:lnTo>
                  <a:lnTo>
                    <a:pt x="115912" y="0"/>
                  </a:lnTo>
                  <a:lnTo>
                    <a:pt x="111544" y="3327"/>
                  </a:lnTo>
                  <a:lnTo>
                    <a:pt x="111531" y="11518"/>
                  </a:lnTo>
                  <a:lnTo>
                    <a:pt x="115887" y="14884"/>
                  </a:lnTo>
                  <a:lnTo>
                    <a:pt x="126492" y="14922"/>
                  </a:lnTo>
                  <a:lnTo>
                    <a:pt x="130860" y="11569"/>
                  </a:lnTo>
                  <a:lnTo>
                    <a:pt x="130860" y="3390"/>
                  </a:lnTo>
                  <a:close/>
                </a:path>
                <a:path w="489585" h="419100">
                  <a:moveTo>
                    <a:pt x="434073" y="68059"/>
                  </a:moveTo>
                  <a:lnTo>
                    <a:pt x="429729" y="64706"/>
                  </a:lnTo>
                  <a:lnTo>
                    <a:pt x="424434" y="64681"/>
                  </a:lnTo>
                  <a:lnTo>
                    <a:pt x="419112" y="64668"/>
                  </a:lnTo>
                  <a:lnTo>
                    <a:pt x="414769" y="68008"/>
                  </a:lnTo>
                  <a:lnTo>
                    <a:pt x="414743" y="76200"/>
                  </a:lnTo>
                  <a:lnTo>
                    <a:pt x="419061" y="79552"/>
                  </a:lnTo>
                  <a:lnTo>
                    <a:pt x="429691" y="79590"/>
                  </a:lnTo>
                  <a:lnTo>
                    <a:pt x="434073" y="76250"/>
                  </a:lnTo>
                  <a:lnTo>
                    <a:pt x="434073" y="68059"/>
                  </a:lnTo>
                  <a:close/>
                </a:path>
                <a:path w="489585" h="419100">
                  <a:moveTo>
                    <a:pt x="434124" y="46786"/>
                  </a:moveTo>
                  <a:lnTo>
                    <a:pt x="429780" y="43434"/>
                  </a:lnTo>
                  <a:lnTo>
                    <a:pt x="424472" y="43421"/>
                  </a:lnTo>
                  <a:lnTo>
                    <a:pt x="419150" y="43408"/>
                  </a:lnTo>
                  <a:lnTo>
                    <a:pt x="414807" y="46736"/>
                  </a:lnTo>
                  <a:lnTo>
                    <a:pt x="414782" y="54927"/>
                  </a:lnTo>
                  <a:lnTo>
                    <a:pt x="419125" y="58280"/>
                  </a:lnTo>
                  <a:lnTo>
                    <a:pt x="429742" y="58305"/>
                  </a:lnTo>
                  <a:lnTo>
                    <a:pt x="434111" y="54978"/>
                  </a:lnTo>
                  <a:lnTo>
                    <a:pt x="434124" y="46786"/>
                  </a:lnTo>
                  <a:close/>
                </a:path>
                <a:path w="489585" h="419100">
                  <a:moveTo>
                    <a:pt x="461632" y="68135"/>
                  </a:moveTo>
                  <a:lnTo>
                    <a:pt x="457301" y="64782"/>
                  </a:lnTo>
                  <a:lnTo>
                    <a:pt x="451993" y="64770"/>
                  </a:lnTo>
                  <a:lnTo>
                    <a:pt x="446684" y="64757"/>
                  </a:lnTo>
                  <a:lnTo>
                    <a:pt x="442341" y="68084"/>
                  </a:lnTo>
                  <a:lnTo>
                    <a:pt x="442341" y="76276"/>
                  </a:lnTo>
                  <a:lnTo>
                    <a:pt x="446633" y="79629"/>
                  </a:lnTo>
                  <a:lnTo>
                    <a:pt x="457263" y="79667"/>
                  </a:lnTo>
                  <a:lnTo>
                    <a:pt x="461606" y="76327"/>
                  </a:lnTo>
                  <a:lnTo>
                    <a:pt x="461632" y="68135"/>
                  </a:lnTo>
                  <a:close/>
                </a:path>
                <a:path w="489585" h="419100">
                  <a:moveTo>
                    <a:pt x="461695" y="46863"/>
                  </a:moveTo>
                  <a:lnTo>
                    <a:pt x="457365" y="43510"/>
                  </a:lnTo>
                  <a:lnTo>
                    <a:pt x="452069" y="43497"/>
                  </a:lnTo>
                  <a:lnTo>
                    <a:pt x="446735" y="43484"/>
                  </a:lnTo>
                  <a:lnTo>
                    <a:pt x="442391" y="46799"/>
                  </a:lnTo>
                  <a:lnTo>
                    <a:pt x="442391" y="54991"/>
                  </a:lnTo>
                  <a:lnTo>
                    <a:pt x="446709" y="58356"/>
                  </a:lnTo>
                  <a:lnTo>
                    <a:pt x="457327" y="58381"/>
                  </a:lnTo>
                  <a:lnTo>
                    <a:pt x="461670" y="55054"/>
                  </a:lnTo>
                  <a:lnTo>
                    <a:pt x="461695" y="46863"/>
                  </a:lnTo>
                  <a:close/>
                </a:path>
                <a:path w="489585" h="419100">
                  <a:moveTo>
                    <a:pt x="489356" y="25679"/>
                  </a:moveTo>
                  <a:lnTo>
                    <a:pt x="485013" y="22313"/>
                  </a:lnTo>
                  <a:lnTo>
                    <a:pt x="479691" y="22301"/>
                  </a:lnTo>
                  <a:lnTo>
                    <a:pt x="474395" y="22288"/>
                  </a:lnTo>
                  <a:lnTo>
                    <a:pt x="470052" y="25615"/>
                  </a:lnTo>
                  <a:lnTo>
                    <a:pt x="470027" y="33807"/>
                  </a:lnTo>
                  <a:lnTo>
                    <a:pt x="474345" y="37172"/>
                  </a:lnTo>
                  <a:lnTo>
                    <a:pt x="484974" y="37198"/>
                  </a:lnTo>
                  <a:lnTo>
                    <a:pt x="489318" y="33870"/>
                  </a:lnTo>
                  <a:lnTo>
                    <a:pt x="489356" y="25679"/>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object 140"/>
            <p:cNvSpPr/>
            <p:nvPr/>
          </p:nvSpPr>
          <p:spPr>
            <a:xfrm>
              <a:off x="2644559" y="521550"/>
              <a:ext cx="599440" cy="312420"/>
            </a:xfrm>
            <a:custGeom>
              <a:avLst/>
              <a:gdLst/>
              <a:ahLst/>
              <a:cxnLst/>
              <a:rect l="l" t="t" r="r" b="b"/>
              <a:pathLst>
                <a:path w="599439" h="312419">
                  <a:moveTo>
                    <a:pt x="19316" y="193789"/>
                  </a:moveTo>
                  <a:lnTo>
                    <a:pt x="14998" y="190423"/>
                  </a:lnTo>
                  <a:lnTo>
                    <a:pt x="9664" y="190411"/>
                  </a:lnTo>
                  <a:lnTo>
                    <a:pt x="4381" y="190385"/>
                  </a:lnTo>
                  <a:lnTo>
                    <a:pt x="0" y="193725"/>
                  </a:lnTo>
                  <a:lnTo>
                    <a:pt x="0" y="201917"/>
                  </a:lnTo>
                  <a:lnTo>
                    <a:pt x="4343" y="205270"/>
                  </a:lnTo>
                  <a:lnTo>
                    <a:pt x="14947" y="205308"/>
                  </a:lnTo>
                  <a:lnTo>
                    <a:pt x="19304" y="201980"/>
                  </a:lnTo>
                  <a:lnTo>
                    <a:pt x="19316" y="193789"/>
                  </a:lnTo>
                  <a:close/>
                </a:path>
                <a:path w="599439" h="312419">
                  <a:moveTo>
                    <a:pt x="19380" y="172529"/>
                  </a:moveTo>
                  <a:lnTo>
                    <a:pt x="15062" y="169164"/>
                  </a:lnTo>
                  <a:lnTo>
                    <a:pt x="9728" y="169151"/>
                  </a:lnTo>
                  <a:lnTo>
                    <a:pt x="4445" y="169138"/>
                  </a:lnTo>
                  <a:lnTo>
                    <a:pt x="76" y="172478"/>
                  </a:lnTo>
                  <a:lnTo>
                    <a:pt x="50" y="180657"/>
                  </a:lnTo>
                  <a:lnTo>
                    <a:pt x="4394" y="184023"/>
                  </a:lnTo>
                  <a:lnTo>
                    <a:pt x="15011" y="184048"/>
                  </a:lnTo>
                  <a:lnTo>
                    <a:pt x="19367" y="180708"/>
                  </a:lnTo>
                  <a:lnTo>
                    <a:pt x="19380" y="172529"/>
                  </a:lnTo>
                  <a:close/>
                </a:path>
                <a:path w="599439" h="312419">
                  <a:moveTo>
                    <a:pt x="19431" y="151244"/>
                  </a:moveTo>
                  <a:lnTo>
                    <a:pt x="15113" y="147878"/>
                  </a:lnTo>
                  <a:lnTo>
                    <a:pt x="9779" y="147853"/>
                  </a:lnTo>
                  <a:lnTo>
                    <a:pt x="4483" y="147853"/>
                  </a:lnTo>
                  <a:lnTo>
                    <a:pt x="114" y="151180"/>
                  </a:lnTo>
                  <a:lnTo>
                    <a:pt x="114" y="159385"/>
                  </a:lnTo>
                  <a:lnTo>
                    <a:pt x="4457" y="162737"/>
                  </a:lnTo>
                  <a:lnTo>
                    <a:pt x="15062" y="162763"/>
                  </a:lnTo>
                  <a:lnTo>
                    <a:pt x="19418" y="159435"/>
                  </a:lnTo>
                  <a:lnTo>
                    <a:pt x="19431" y="151244"/>
                  </a:lnTo>
                  <a:close/>
                </a:path>
                <a:path w="599439" h="312419">
                  <a:moveTo>
                    <a:pt x="19494" y="129997"/>
                  </a:moveTo>
                  <a:lnTo>
                    <a:pt x="15176" y="126619"/>
                  </a:lnTo>
                  <a:lnTo>
                    <a:pt x="9842" y="126606"/>
                  </a:lnTo>
                  <a:lnTo>
                    <a:pt x="4559" y="126593"/>
                  </a:lnTo>
                  <a:lnTo>
                    <a:pt x="190" y="129933"/>
                  </a:lnTo>
                  <a:lnTo>
                    <a:pt x="165" y="138112"/>
                  </a:lnTo>
                  <a:lnTo>
                    <a:pt x="4508" y="141478"/>
                  </a:lnTo>
                  <a:lnTo>
                    <a:pt x="15113" y="141516"/>
                  </a:lnTo>
                  <a:lnTo>
                    <a:pt x="19469" y="138163"/>
                  </a:lnTo>
                  <a:lnTo>
                    <a:pt x="19494" y="129997"/>
                  </a:lnTo>
                  <a:close/>
                </a:path>
                <a:path w="599439" h="312419">
                  <a:moveTo>
                    <a:pt x="19570" y="108699"/>
                  </a:moveTo>
                  <a:lnTo>
                    <a:pt x="15227" y="105346"/>
                  </a:lnTo>
                  <a:lnTo>
                    <a:pt x="9906" y="105333"/>
                  </a:lnTo>
                  <a:lnTo>
                    <a:pt x="4635" y="105333"/>
                  </a:lnTo>
                  <a:lnTo>
                    <a:pt x="241" y="108648"/>
                  </a:lnTo>
                  <a:lnTo>
                    <a:pt x="215" y="116840"/>
                  </a:lnTo>
                  <a:lnTo>
                    <a:pt x="4584" y="120205"/>
                  </a:lnTo>
                  <a:lnTo>
                    <a:pt x="15176" y="120230"/>
                  </a:lnTo>
                  <a:lnTo>
                    <a:pt x="19532" y="116903"/>
                  </a:lnTo>
                  <a:lnTo>
                    <a:pt x="19570" y="108699"/>
                  </a:lnTo>
                  <a:close/>
                </a:path>
                <a:path w="599439" h="312419">
                  <a:moveTo>
                    <a:pt x="19634" y="87439"/>
                  </a:moveTo>
                  <a:lnTo>
                    <a:pt x="15278" y="84061"/>
                  </a:lnTo>
                  <a:lnTo>
                    <a:pt x="9969" y="84061"/>
                  </a:lnTo>
                  <a:lnTo>
                    <a:pt x="4686" y="84048"/>
                  </a:lnTo>
                  <a:lnTo>
                    <a:pt x="304" y="87388"/>
                  </a:lnTo>
                  <a:lnTo>
                    <a:pt x="266" y="95580"/>
                  </a:lnTo>
                  <a:lnTo>
                    <a:pt x="4635" y="98920"/>
                  </a:lnTo>
                  <a:lnTo>
                    <a:pt x="15252" y="98958"/>
                  </a:lnTo>
                  <a:lnTo>
                    <a:pt x="19596" y="95631"/>
                  </a:lnTo>
                  <a:lnTo>
                    <a:pt x="19634" y="87439"/>
                  </a:lnTo>
                  <a:close/>
                </a:path>
                <a:path w="599439" h="312419">
                  <a:moveTo>
                    <a:pt x="156921" y="300558"/>
                  </a:moveTo>
                  <a:lnTo>
                    <a:pt x="152577" y="297192"/>
                  </a:lnTo>
                  <a:lnTo>
                    <a:pt x="147281" y="297180"/>
                  </a:lnTo>
                  <a:lnTo>
                    <a:pt x="141960" y="297167"/>
                  </a:lnTo>
                  <a:lnTo>
                    <a:pt x="137617" y="300507"/>
                  </a:lnTo>
                  <a:lnTo>
                    <a:pt x="137591" y="308698"/>
                  </a:lnTo>
                  <a:lnTo>
                    <a:pt x="141909" y="312064"/>
                  </a:lnTo>
                  <a:lnTo>
                    <a:pt x="152527" y="312102"/>
                  </a:lnTo>
                  <a:lnTo>
                    <a:pt x="156895" y="308749"/>
                  </a:lnTo>
                  <a:lnTo>
                    <a:pt x="156921" y="300558"/>
                  </a:lnTo>
                  <a:close/>
                </a:path>
                <a:path w="599439" h="312419">
                  <a:moveTo>
                    <a:pt x="157099" y="236715"/>
                  </a:moveTo>
                  <a:lnTo>
                    <a:pt x="152742" y="233349"/>
                  </a:lnTo>
                  <a:lnTo>
                    <a:pt x="147434" y="233337"/>
                  </a:lnTo>
                  <a:lnTo>
                    <a:pt x="142138" y="233324"/>
                  </a:lnTo>
                  <a:lnTo>
                    <a:pt x="137795" y="236651"/>
                  </a:lnTo>
                  <a:lnTo>
                    <a:pt x="137769" y="244830"/>
                  </a:lnTo>
                  <a:lnTo>
                    <a:pt x="142087" y="248196"/>
                  </a:lnTo>
                  <a:lnTo>
                    <a:pt x="152704" y="248234"/>
                  </a:lnTo>
                  <a:lnTo>
                    <a:pt x="157048" y="244894"/>
                  </a:lnTo>
                  <a:lnTo>
                    <a:pt x="157099" y="236715"/>
                  </a:lnTo>
                  <a:close/>
                </a:path>
                <a:path w="599439" h="312419">
                  <a:moveTo>
                    <a:pt x="184734" y="215531"/>
                  </a:moveTo>
                  <a:lnTo>
                    <a:pt x="180403" y="212166"/>
                  </a:lnTo>
                  <a:lnTo>
                    <a:pt x="175069" y="212153"/>
                  </a:lnTo>
                  <a:lnTo>
                    <a:pt x="169760" y="212140"/>
                  </a:lnTo>
                  <a:lnTo>
                    <a:pt x="165417" y="215480"/>
                  </a:lnTo>
                  <a:lnTo>
                    <a:pt x="165417" y="223659"/>
                  </a:lnTo>
                  <a:lnTo>
                    <a:pt x="169735" y="227025"/>
                  </a:lnTo>
                  <a:lnTo>
                    <a:pt x="180365" y="227050"/>
                  </a:lnTo>
                  <a:lnTo>
                    <a:pt x="184708" y="223710"/>
                  </a:lnTo>
                  <a:lnTo>
                    <a:pt x="184734" y="215531"/>
                  </a:lnTo>
                  <a:close/>
                </a:path>
                <a:path w="599439" h="312419">
                  <a:moveTo>
                    <a:pt x="184797" y="194259"/>
                  </a:moveTo>
                  <a:lnTo>
                    <a:pt x="180467" y="190893"/>
                  </a:lnTo>
                  <a:lnTo>
                    <a:pt x="175145" y="190881"/>
                  </a:lnTo>
                  <a:lnTo>
                    <a:pt x="169824" y="190868"/>
                  </a:lnTo>
                  <a:lnTo>
                    <a:pt x="165481" y="194195"/>
                  </a:lnTo>
                  <a:lnTo>
                    <a:pt x="165468" y="202387"/>
                  </a:lnTo>
                  <a:lnTo>
                    <a:pt x="169786" y="205752"/>
                  </a:lnTo>
                  <a:lnTo>
                    <a:pt x="180428" y="205778"/>
                  </a:lnTo>
                  <a:lnTo>
                    <a:pt x="184772" y="202450"/>
                  </a:lnTo>
                  <a:lnTo>
                    <a:pt x="184797" y="194259"/>
                  </a:lnTo>
                  <a:close/>
                </a:path>
                <a:path w="599439" h="312419">
                  <a:moveTo>
                    <a:pt x="184861" y="172999"/>
                  </a:moveTo>
                  <a:lnTo>
                    <a:pt x="180517" y="169633"/>
                  </a:lnTo>
                  <a:lnTo>
                    <a:pt x="175221" y="169621"/>
                  </a:lnTo>
                  <a:lnTo>
                    <a:pt x="169887" y="169608"/>
                  </a:lnTo>
                  <a:lnTo>
                    <a:pt x="165544" y="172935"/>
                  </a:lnTo>
                  <a:lnTo>
                    <a:pt x="165531" y="181127"/>
                  </a:lnTo>
                  <a:lnTo>
                    <a:pt x="169849" y="184492"/>
                  </a:lnTo>
                  <a:lnTo>
                    <a:pt x="180492" y="184518"/>
                  </a:lnTo>
                  <a:lnTo>
                    <a:pt x="184835" y="181178"/>
                  </a:lnTo>
                  <a:lnTo>
                    <a:pt x="184861" y="172999"/>
                  </a:lnTo>
                  <a:close/>
                </a:path>
                <a:path w="599439" h="312419">
                  <a:moveTo>
                    <a:pt x="184937" y="151726"/>
                  </a:moveTo>
                  <a:lnTo>
                    <a:pt x="180606" y="148361"/>
                  </a:lnTo>
                  <a:lnTo>
                    <a:pt x="175298" y="148348"/>
                  </a:lnTo>
                  <a:lnTo>
                    <a:pt x="169964" y="148336"/>
                  </a:lnTo>
                  <a:lnTo>
                    <a:pt x="165608" y="151676"/>
                  </a:lnTo>
                  <a:lnTo>
                    <a:pt x="165595" y="159867"/>
                  </a:lnTo>
                  <a:lnTo>
                    <a:pt x="169900" y="163220"/>
                  </a:lnTo>
                  <a:lnTo>
                    <a:pt x="180543" y="163258"/>
                  </a:lnTo>
                  <a:lnTo>
                    <a:pt x="184899" y="159931"/>
                  </a:lnTo>
                  <a:lnTo>
                    <a:pt x="184937" y="151726"/>
                  </a:lnTo>
                  <a:close/>
                </a:path>
                <a:path w="599439" h="312419">
                  <a:moveTo>
                    <a:pt x="184975" y="130454"/>
                  </a:moveTo>
                  <a:lnTo>
                    <a:pt x="180632" y="127088"/>
                  </a:lnTo>
                  <a:lnTo>
                    <a:pt x="175336" y="127076"/>
                  </a:lnTo>
                  <a:lnTo>
                    <a:pt x="170014" y="127063"/>
                  </a:lnTo>
                  <a:lnTo>
                    <a:pt x="165671" y="130403"/>
                  </a:lnTo>
                  <a:lnTo>
                    <a:pt x="165646" y="138582"/>
                  </a:lnTo>
                  <a:lnTo>
                    <a:pt x="169964" y="141947"/>
                  </a:lnTo>
                  <a:lnTo>
                    <a:pt x="180606" y="141973"/>
                  </a:lnTo>
                  <a:lnTo>
                    <a:pt x="184962" y="138633"/>
                  </a:lnTo>
                  <a:lnTo>
                    <a:pt x="184975" y="130454"/>
                  </a:lnTo>
                  <a:close/>
                </a:path>
                <a:path w="599439" h="312419">
                  <a:moveTo>
                    <a:pt x="185039" y="109169"/>
                  </a:moveTo>
                  <a:lnTo>
                    <a:pt x="180695" y="105816"/>
                  </a:lnTo>
                  <a:lnTo>
                    <a:pt x="175412" y="105803"/>
                  </a:lnTo>
                  <a:lnTo>
                    <a:pt x="170053" y="105803"/>
                  </a:lnTo>
                  <a:lnTo>
                    <a:pt x="165722" y="109118"/>
                  </a:lnTo>
                  <a:lnTo>
                    <a:pt x="165696" y="117322"/>
                  </a:lnTo>
                  <a:lnTo>
                    <a:pt x="170027" y="120675"/>
                  </a:lnTo>
                  <a:lnTo>
                    <a:pt x="180670" y="120700"/>
                  </a:lnTo>
                  <a:lnTo>
                    <a:pt x="185013" y="117373"/>
                  </a:lnTo>
                  <a:lnTo>
                    <a:pt x="185039" y="109169"/>
                  </a:lnTo>
                  <a:close/>
                </a:path>
                <a:path w="599439" h="312419">
                  <a:moveTo>
                    <a:pt x="185115" y="87922"/>
                  </a:moveTo>
                  <a:lnTo>
                    <a:pt x="180771" y="84543"/>
                  </a:lnTo>
                  <a:lnTo>
                    <a:pt x="175463" y="84531"/>
                  </a:lnTo>
                  <a:lnTo>
                    <a:pt x="170129" y="84518"/>
                  </a:lnTo>
                  <a:lnTo>
                    <a:pt x="165785" y="87871"/>
                  </a:lnTo>
                  <a:lnTo>
                    <a:pt x="165760" y="96050"/>
                  </a:lnTo>
                  <a:lnTo>
                    <a:pt x="170103" y="99402"/>
                  </a:lnTo>
                  <a:lnTo>
                    <a:pt x="180721" y="99428"/>
                  </a:lnTo>
                  <a:lnTo>
                    <a:pt x="185064" y="96100"/>
                  </a:lnTo>
                  <a:lnTo>
                    <a:pt x="185115" y="87922"/>
                  </a:lnTo>
                  <a:close/>
                </a:path>
                <a:path w="599439" h="312419">
                  <a:moveTo>
                    <a:pt x="185166" y="66649"/>
                  </a:moveTo>
                  <a:lnTo>
                    <a:pt x="180822" y="63284"/>
                  </a:lnTo>
                  <a:lnTo>
                    <a:pt x="175526" y="63271"/>
                  </a:lnTo>
                  <a:lnTo>
                    <a:pt x="170205" y="63258"/>
                  </a:lnTo>
                  <a:lnTo>
                    <a:pt x="165849" y="66598"/>
                  </a:lnTo>
                  <a:lnTo>
                    <a:pt x="165823" y="74777"/>
                  </a:lnTo>
                  <a:lnTo>
                    <a:pt x="170129" y="78143"/>
                  </a:lnTo>
                  <a:lnTo>
                    <a:pt x="180771" y="78181"/>
                  </a:lnTo>
                  <a:lnTo>
                    <a:pt x="185115" y="74841"/>
                  </a:lnTo>
                  <a:lnTo>
                    <a:pt x="185166" y="66649"/>
                  </a:lnTo>
                  <a:close/>
                </a:path>
                <a:path w="599439" h="312419">
                  <a:moveTo>
                    <a:pt x="185216" y="45377"/>
                  </a:moveTo>
                  <a:lnTo>
                    <a:pt x="180886" y="42011"/>
                  </a:lnTo>
                  <a:lnTo>
                    <a:pt x="175590" y="41998"/>
                  </a:lnTo>
                  <a:lnTo>
                    <a:pt x="170256" y="41986"/>
                  </a:lnTo>
                  <a:lnTo>
                    <a:pt x="165912" y="45313"/>
                  </a:lnTo>
                  <a:lnTo>
                    <a:pt x="165887" y="53505"/>
                  </a:lnTo>
                  <a:lnTo>
                    <a:pt x="170230" y="56870"/>
                  </a:lnTo>
                  <a:lnTo>
                    <a:pt x="180848" y="56896"/>
                  </a:lnTo>
                  <a:lnTo>
                    <a:pt x="185191" y="53568"/>
                  </a:lnTo>
                  <a:lnTo>
                    <a:pt x="185216" y="45377"/>
                  </a:lnTo>
                  <a:close/>
                </a:path>
                <a:path w="599439" h="312419">
                  <a:moveTo>
                    <a:pt x="185293" y="24104"/>
                  </a:moveTo>
                  <a:lnTo>
                    <a:pt x="180949" y="20751"/>
                  </a:lnTo>
                  <a:lnTo>
                    <a:pt x="175653" y="20739"/>
                  </a:lnTo>
                  <a:lnTo>
                    <a:pt x="170319" y="20726"/>
                  </a:lnTo>
                  <a:lnTo>
                    <a:pt x="165976" y="24053"/>
                  </a:lnTo>
                  <a:lnTo>
                    <a:pt x="165950" y="32232"/>
                  </a:lnTo>
                  <a:lnTo>
                    <a:pt x="170281" y="35598"/>
                  </a:lnTo>
                  <a:lnTo>
                    <a:pt x="180911" y="35623"/>
                  </a:lnTo>
                  <a:lnTo>
                    <a:pt x="185267" y="32296"/>
                  </a:lnTo>
                  <a:lnTo>
                    <a:pt x="185293" y="24104"/>
                  </a:lnTo>
                  <a:close/>
                </a:path>
                <a:path w="599439" h="312419">
                  <a:moveTo>
                    <a:pt x="212318" y="215607"/>
                  </a:moveTo>
                  <a:lnTo>
                    <a:pt x="207987" y="212242"/>
                  </a:lnTo>
                  <a:lnTo>
                    <a:pt x="202679" y="212229"/>
                  </a:lnTo>
                  <a:lnTo>
                    <a:pt x="197370" y="212217"/>
                  </a:lnTo>
                  <a:lnTo>
                    <a:pt x="193027" y="215544"/>
                  </a:lnTo>
                  <a:lnTo>
                    <a:pt x="193027" y="223723"/>
                  </a:lnTo>
                  <a:lnTo>
                    <a:pt x="197319" y="227101"/>
                  </a:lnTo>
                  <a:lnTo>
                    <a:pt x="207949" y="227126"/>
                  </a:lnTo>
                  <a:lnTo>
                    <a:pt x="212293" y="223786"/>
                  </a:lnTo>
                  <a:lnTo>
                    <a:pt x="212318" y="215607"/>
                  </a:lnTo>
                  <a:close/>
                </a:path>
                <a:path w="599439" h="312419">
                  <a:moveTo>
                    <a:pt x="212382" y="194322"/>
                  </a:moveTo>
                  <a:lnTo>
                    <a:pt x="208038" y="190969"/>
                  </a:lnTo>
                  <a:lnTo>
                    <a:pt x="202742" y="190957"/>
                  </a:lnTo>
                  <a:lnTo>
                    <a:pt x="197421" y="190944"/>
                  </a:lnTo>
                  <a:lnTo>
                    <a:pt x="193078" y="194271"/>
                  </a:lnTo>
                  <a:lnTo>
                    <a:pt x="193052" y="202463"/>
                  </a:lnTo>
                  <a:lnTo>
                    <a:pt x="197370" y="205828"/>
                  </a:lnTo>
                  <a:lnTo>
                    <a:pt x="208013" y="205854"/>
                  </a:lnTo>
                  <a:lnTo>
                    <a:pt x="212356" y="202526"/>
                  </a:lnTo>
                  <a:lnTo>
                    <a:pt x="212382" y="194322"/>
                  </a:lnTo>
                  <a:close/>
                </a:path>
                <a:path w="599439" h="312419">
                  <a:moveTo>
                    <a:pt x="212458" y="173075"/>
                  </a:moveTo>
                  <a:lnTo>
                    <a:pt x="208140" y="169697"/>
                  </a:lnTo>
                  <a:lnTo>
                    <a:pt x="202806" y="169697"/>
                  </a:lnTo>
                  <a:lnTo>
                    <a:pt x="197485" y="169672"/>
                  </a:lnTo>
                  <a:lnTo>
                    <a:pt x="193141" y="173024"/>
                  </a:lnTo>
                  <a:lnTo>
                    <a:pt x="193116" y="181203"/>
                  </a:lnTo>
                  <a:lnTo>
                    <a:pt x="197446" y="184569"/>
                  </a:lnTo>
                  <a:lnTo>
                    <a:pt x="208064" y="184594"/>
                  </a:lnTo>
                  <a:lnTo>
                    <a:pt x="212420" y="181254"/>
                  </a:lnTo>
                  <a:lnTo>
                    <a:pt x="212458" y="173075"/>
                  </a:lnTo>
                  <a:close/>
                </a:path>
                <a:path w="599439" h="312419">
                  <a:moveTo>
                    <a:pt x="212521" y="151803"/>
                  </a:moveTo>
                  <a:lnTo>
                    <a:pt x="208165" y="148424"/>
                  </a:lnTo>
                  <a:lnTo>
                    <a:pt x="202857" y="148412"/>
                  </a:lnTo>
                  <a:lnTo>
                    <a:pt x="197535" y="148399"/>
                  </a:lnTo>
                  <a:lnTo>
                    <a:pt x="193205" y="151739"/>
                  </a:lnTo>
                  <a:lnTo>
                    <a:pt x="193179" y="159931"/>
                  </a:lnTo>
                  <a:lnTo>
                    <a:pt x="197497" y="163283"/>
                  </a:lnTo>
                  <a:lnTo>
                    <a:pt x="208140" y="163309"/>
                  </a:lnTo>
                  <a:lnTo>
                    <a:pt x="212483" y="159981"/>
                  </a:lnTo>
                  <a:lnTo>
                    <a:pt x="212521" y="151803"/>
                  </a:lnTo>
                  <a:close/>
                </a:path>
                <a:path w="599439" h="312419">
                  <a:moveTo>
                    <a:pt x="212547" y="130530"/>
                  </a:moveTo>
                  <a:lnTo>
                    <a:pt x="208216" y="127177"/>
                  </a:lnTo>
                  <a:lnTo>
                    <a:pt x="202920" y="127152"/>
                  </a:lnTo>
                  <a:lnTo>
                    <a:pt x="197573" y="127139"/>
                  </a:lnTo>
                  <a:lnTo>
                    <a:pt x="193255" y="130479"/>
                  </a:lnTo>
                  <a:lnTo>
                    <a:pt x="193230" y="138658"/>
                  </a:lnTo>
                  <a:lnTo>
                    <a:pt x="197548" y="142024"/>
                  </a:lnTo>
                  <a:lnTo>
                    <a:pt x="208178" y="142062"/>
                  </a:lnTo>
                  <a:lnTo>
                    <a:pt x="212534" y="138709"/>
                  </a:lnTo>
                  <a:lnTo>
                    <a:pt x="212547" y="130530"/>
                  </a:lnTo>
                  <a:close/>
                </a:path>
                <a:path w="599439" h="312419">
                  <a:moveTo>
                    <a:pt x="212636" y="109245"/>
                  </a:moveTo>
                  <a:lnTo>
                    <a:pt x="208280" y="105892"/>
                  </a:lnTo>
                  <a:lnTo>
                    <a:pt x="202971" y="105879"/>
                  </a:lnTo>
                  <a:lnTo>
                    <a:pt x="197675" y="105867"/>
                  </a:lnTo>
                  <a:lnTo>
                    <a:pt x="193319" y="109194"/>
                  </a:lnTo>
                  <a:lnTo>
                    <a:pt x="193294" y="117386"/>
                  </a:lnTo>
                  <a:lnTo>
                    <a:pt x="197624" y="120738"/>
                  </a:lnTo>
                  <a:lnTo>
                    <a:pt x="208254" y="120777"/>
                  </a:lnTo>
                  <a:lnTo>
                    <a:pt x="212598" y="117449"/>
                  </a:lnTo>
                  <a:lnTo>
                    <a:pt x="212636" y="109245"/>
                  </a:lnTo>
                  <a:close/>
                </a:path>
                <a:path w="599439" h="312419">
                  <a:moveTo>
                    <a:pt x="212699" y="87998"/>
                  </a:moveTo>
                  <a:lnTo>
                    <a:pt x="208356" y="84632"/>
                  </a:lnTo>
                  <a:lnTo>
                    <a:pt x="203034" y="84620"/>
                  </a:lnTo>
                  <a:lnTo>
                    <a:pt x="197726" y="84607"/>
                  </a:lnTo>
                  <a:lnTo>
                    <a:pt x="193382" y="87947"/>
                  </a:lnTo>
                  <a:lnTo>
                    <a:pt x="193357" y="96139"/>
                  </a:lnTo>
                  <a:lnTo>
                    <a:pt x="197675" y="99479"/>
                  </a:lnTo>
                  <a:lnTo>
                    <a:pt x="208280" y="99517"/>
                  </a:lnTo>
                  <a:lnTo>
                    <a:pt x="212661" y="96189"/>
                  </a:lnTo>
                  <a:lnTo>
                    <a:pt x="212699" y="87998"/>
                  </a:lnTo>
                  <a:close/>
                </a:path>
                <a:path w="599439" h="312419">
                  <a:moveTo>
                    <a:pt x="212725" y="66725"/>
                  </a:moveTo>
                  <a:lnTo>
                    <a:pt x="208407" y="63360"/>
                  </a:lnTo>
                  <a:lnTo>
                    <a:pt x="203098" y="63347"/>
                  </a:lnTo>
                  <a:lnTo>
                    <a:pt x="197777" y="63334"/>
                  </a:lnTo>
                  <a:lnTo>
                    <a:pt x="193446" y="66662"/>
                  </a:lnTo>
                  <a:lnTo>
                    <a:pt x="193421" y="74853"/>
                  </a:lnTo>
                  <a:lnTo>
                    <a:pt x="197726" y="78219"/>
                  </a:lnTo>
                  <a:lnTo>
                    <a:pt x="208381" y="78257"/>
                  </a:lnTo>
                  <a:lnTo>
                    <a:pt x="212725" y="74917"/>
                  </a:lnTo>
                  <a:lnTo>
                    <a:pt x="212725" y="66725"/>
                  </a:lnTo>
                  <a:close/>
                </a:path>
                <a:path w="599439" h="312419">
                  <a:moveTo>
                    <a:pt x="212826" y="45453"/>
                  </a:moveTo>
                  <a:lnTo>
                    <a:pt x="208483" y="42100"/>
                  </a:lnTo>
                  <a:lnTo>
                    <a:pt x="203161" y="42087"/>
                  </a:lnTo>
                  <a:lnTo>
                    <a:pt x="197853" y="42062"/>
                  </a:lnTo>
                  <a:lnTo>
                    <a:pt x="193509" y="45402"/>
                  </a:lnTo>
                  <a:lnTo>
                    <a:pt x="193484" y="53594"/>
                  </a:lnTo>
                  <a:lnTo>
                    <a:pt x="197802" y="56946"/>
                  </a:lnTo>
                  <a:lnTo>
                    <a:pt x="208432" y="56972"/>
                  </a:lnTo>
                  <a:lnTo>
                    <a:pt x="212801" y="53644"/>
                  </a:lnTo>
                  <a:lnTo>
                    <a:pt x="212826" y="45453"/>
                  </a:lnTo>
                  <a:close/>
                </a:path>
                <a:path w="599439" h="312419">
                  <a:moveTo>
                    <a:pt x="212877" y="24180"/>
                  </a:moveTo>
                  <a:lnTo>
                    <a:pt x="208534" y="20828"/>
                  </a:lnTo>
                  <a:lnTo>
                    <a:pt x="203225" y="20815"/>
                  </a:lnTo>
                  <a:lnTo>
                    <a:pt x="197916" y="20802"/>
                  </a:lnTo>
                  <a:lnTo>
                    <a:pt x="193560" y="24130"/>
                  </a:lnTo>
                  <a:lnTo>
                    <a:pt x="193548" y="32321"/>
                  </a:lnTo>
                  <a:lnTo>
                    <a:pt x="197866" y="35674"/>
                  </a:lnTo>
                  <a:lnTo>
                    <a:pt x="208508" y="35712"/>
                  </a:lnTo>
                  <a:lnTo>
                    <a:pt x="212826" y="32372"/>
                  </a:lnTo>
                  <a:lnTo>
                    <a:pt x="212877" y="24180"/>
                  </a:lnTo>
                  <a:close/>
                </a:path>
                <a:path w="599439" h="312419">
                  <a:moveTo>
                    <a:pt x="239966" y="194411"/>
                  </a:moveTo>
                  <a:lnTo>
                    <a:pt x="235661" y="191046"/>
                  </a:lnTo>
                  <a:lnTo>
                    <a:pt x="230327" y="191033"/>
                  </a:lnTo>
                  <a:lnTo>
                    <a:pt x="225005" y="191008"/>
                  </a:lnTo>
                  <a:lnTo>
                    <a:pt x="220637" y="194360"/>
                  </a:lnTo>
                  <a:lnTo>
                    <a:pt x="220637" y="202552"/>
                  </a:lnTo>
                  <a:lnTo>
                    <a:pt x="224955" y="205905"/>
                  </a:lnTo>
                  <a:lnTo>
                    <a:pt x="235585" y="205943"/>
                  </a:lnTo>
                  <a:lnTo>
                    <a:pt x="239941" y="202603"/>
                  </a:lnTo>
                  <a:lnTo>
                    <a:pt x="239966" y="194411"/>
                  </a:lnTo>
                  <a:close/>
                </a:path>
                <a:path w="599439" h="312419">
                  <a:moveTo>
                    <a:pt x="240042" y="173164"/>
                  </a:moveTo>
                  <a:lnTo>
                    <a:pt x="235712" y="169786"/>
                  </a:lnTo>
                  <a:lnTo>
                    <a:pt x="230390" y="169773"/>
                  </a:lnTo>
                  <a:lnTo>
                    <a:pt x="225082" y="169760"/>
                  </a:lnTo>
                  <a:lnTo>
                    <a:pt x="220738" y="173101"/>
                  </a:lnTo>
                  <a:lnTo>
                    <a:pt x="220687" y="181292"/>
                  </a:lnTo>
                  <a:lnTo>
                    <a:pt x="225031" y="184645"/>
                  </a:lnTo>
                  <a:lnTo>
                    <a:pt x="235661" y="184670"/>
                  </a:lnTo>
                  <a:lnTo>
                    <a:pt x="240004" y="181343"/>
                  </a:lnTo>
                  <a:lnTo>
                    <a:pt x="240042" y="173164"/>
                  </a:lnTo>
                  <a:close/>
                </a:path>
                <a:path w="599439" h="312419">
                  <a:moveTo>
                    <a:pt x="240068" y="151879"/>
                  </a:moveTo>
                  <a:lnTo>
                    <a:pt x="235750" y="148513"/>
                  </a:lnTo>
                  <a:lnTo>
                    <a:pt x="230428" y="148501"/>
                  </a:lnTo>
                  <a:lnTo>
                    <a:pt x="225094" y="148488"/>
                  </a:lnTo>
                  <a:lnTo>
                    <a:pt x="220751" y="151828"/>
                  </a:lnTo>
                  <a:lnTo>
                    <a:pt x="220738" y="160020"/>
                  </a:lnTo>
                  <a:lnTo>
                    <a:pt x="225069" y="163372"/>
                  </a:lnTo>
                  <a:lnTo>
                    <a:pt x="235724" y="163398"/>
                  </a:lnTo>
                  <a:lnTo>
                    <a:pt x="240055" y="160070"/>
                  </a:lnTo>
                  <a:lnTo>
                    <a:pt x="240068" y="151879"/>
                  </a:lnTo>
                  <a:close/>
                </a:path>
                <a:path w="599439" h="312419">
                  <a:moveTo>
                    <a:pt x="240131" y="130619"/>
                  </a:moveTo>
                  <a:lnTo>
                    <a:pt x="235813" y="127241"/>
                  </a:lnTo>
                  <a:lnTo>
                    <a:pt x="230505" y="127228"/>
                  </a:lnTo>
                  <a:lnTo>
                    <a:pt x="225171" y="127215"/>
                  </a:lnTo>
                  <a:lnTo>
                    <a:pt x="220814" y="130556"/>
                  </a:lnTo>
                  <a:lnTo>
                    <a:pt x="220814" y="138734"/>
                  </a:lnTo>
                  <a:lnTo>
                    <a:pt x="225120" y="142100"/>
                  </a:lnTo>
                  <a:lnTo>
                    <a:pt x="235775" y="142138"/>
                  </a:lnTo>
                  <a:lnTo>
                    <a:pt x="240131" y="138798"/>
                  </a:lnTo>
                  <a:lnTo>
                    <a:pt x="240131" y="130619"/>
                  </a:lnTo>
                  <a:close/>
                </a:path>
                <a:path w="599439" h="312419">
                  <a:moveTo>
                    <a:pt x="240220" y="109347"/>
                  </a:moveTo>
                  <a:lnTo>
                    <a:pt x="235877" y="105981"/>
                  </a:lnTo>
                  <a:lnTo>
                    <a:pt x="230555" y="105968"/>
                  </a:lnTo>
                  <a:lnTo>
                    <a:pt x="225247" y="105956"/>
                  </a:lnTo>
                  <a:lnTo>
                    <a:pt x="220903" y="109283"/>
                  </a:lnTo>
                  <a:lnTo>
                    <a:pt x="220853" y="117487"/>
                  </a:lnTo>
                  <a:lnTo>
                    <a:pt x="225196" y="120840"/>
                  </a:lnTo>
                  <a:lnTo>
                    <a:pt x="235839" y="120865"/>
                  </a:lnTo>
                  <a:lnTo>
                    <a:pt x="240182" y="117538"/>
                  </a:lnTo>
                  <a:lnTo>
                    <a:pt x="240220" y="109347"/>
                  </a:lnTo>
                  <a:close/>
                </a:path>
                <a:path w="599439" h="312419">
                  <a:moveTo>
                    <a:pt x="240284" y="88074"/>
                  </a:moveTo>
                  <a:lnTo>
                    <a:pt x="235940" y="84696"/>
                  </a:lnTo>
                  <a:lnTo>
                    <a:pt x="230632" y="84683"/>
                  </a:lnTo>
                  <a:lnTo>
                    <a:pt x="225310" y="84670"/>
                  </a:lnTo>
                  <a:lnTo>
                    <a:pt x="220967" y="88011"/>
                  </a:lnTo>
                  <a:lnTo>
                    <a:pt x="220916" y="96202"/>
                  </a:lnTo>
                  <a:lnTo>
                    <a:pt x="225247" y="99568"/>
                  </a:lnTo>
                  <a:lnTo>
                    <a:pt x="235902" y="99593"/>
                  </a:lnTo>
                  <a:lnTo>
                    <a:pt x="240233" y="96266"/>
                  </a:lnTo>
                  <a:lnTo>
                    <a:pt x="240284" y="88074"/>
                  </a:lnTo>
                  <a:close/>
                </a:path>
                <a:path w="599439" h="312419">
                  <a:moveTo>
                    <a:pt x="240347" y="66802"/>
                  </a:moveTo>
                  <a:lnTo>
                    <a:pt x="235991" y="63436"/>
                  </a:lnTo>
                  <a:lnTo>
                    <a:pt x="230682" y="63423"/>
                  </a:lnTo>
                  <a:lnTo>
                    <a:pt x="225374" y="63411"/>
                  </a:lnTo>
                  <a:lnTo>
                    <a:pt x="221030" y="66738"/>
                  </a:lnTo>
                  <a:lnTo>
                    <a:pt x="221005" y="74930"/>
                  </a:lnTo>
                  <a:lnTo>
                    <a:pt x="225323" y="78295"/>
                  </a:lnTo>
                  <a:lnTo>
                    <a:pt x="235966" y="78320"/>
                  </a:lnTo>
                  <a:lnTo>
                    <a:pt x="240322" y="74980"/>
                  </a:lnTo>
                  <a:lnTo>
                    <a:pt x="240347" y="66802"/>
                  </a:lnTo>
                  <a:close/>
                </a:path>
                <a:path w="599439" h="312419">
                  <a:moveTo>
                    <a:pt x="240398" y="45529"/>
                  </a:moveTo>
                  <a:lnTo>
                    <a:pt x="236067" y="42176"/>
                  </a:lnTo>
                  <a:lnTo>
                    <a:pt x="230746" y="42164"/>
                  </a:lnTo>
                  <a:lnTo>
                    <a:pt x="225437" y="42151"/>
                  </a:lnTo>
                  <a:lnTo>
                    <a:pt x="221094" y="45478"/>
                  </a:lnTo>
                  <a:lnTo>
                    <a:pt x="221068" y="53670"/>
                  </a:lnTo>
                  <a:lnTo>
                    <a:pt x="225386" y="57023"/>
                  </a:lnTo>
                  <a:lnTo>
                    <a:pt x="236016" y="57061"/>
                  </a:lnTo>
                  <a:lnTo>
                    <a:pt x="240347" y="53721"/>
                  </a:lnTo>
                  <a:lnTo>
                    <a:pt x="240398" y="45529"/>
                  </a:lnTo>
                  <a:close/>
                </a:path>
                <a:path w="599439" h="312419">
                  <a:moveTo>
                    <a:pt x="240461" y="24257"/>
                  </a:moveTo>
                  <a:lnTo>
                    <a:pt x="236118" y="20904"/>
                  </a:lnTo>
                  <a:lnTo>
                    <a:pt x="230797" y="20891"/>
                  </a:lnTo>
                  <a:lnTo>
                    <a:pt x="225501" y="20878"/>
                  </a:lnTo>
                  <a:lnTo>
                    <a:pt x="221145" y="24206"/>
                  </a:lnTo>
                  <a:lnTo>
                    <a:pt x="221107" y="32397"/>
                  </a:lnTo>
                  <a:lnTo>
                    <a:pt x="225437" y="35750"/>
                  </a:lnTo>
                  <a:lnTo>
                    <a:pt x="236093" y="35788"/>
                  </a:lnTo>
                  <a:lnTo>
                    <a:pt x="240436" y="32461"/>
                  </a:lnTo>
                  <a:lnTo>
                    <a:pt x="240461" y="24257"/>
                  </a:lnTo>
                  <a:close/>
                </a:path>
                <a:path w="599439" h="312419">
                  <a:moveTo>
                    <a:pt x="267563" y="194500"/>
                  </a:moveTo>
                  <a:lnTo>
                    <a:pt x="263207" y="191135"/>
                  </a:lnTo>
                  <a:lnTo>
                    <a:pt x="257911" y="191122"/>
                  </a:lnTo>
                  <a:lnTo>
                    <a:pt x="252603" y="191109"/>
                  </a:lnTo>
                  <a:lnTo>
                    <a:pt x="248221" y="194449"/>
                  </a:lnTo>
                  <a:lnTo>
                    <a:pt x="248221" y="202641"/>
                  </a:lnTo>
                  <a:lnTo>
                    <a:pt x="252552" y="205994"/>
                  </a:lnTo>
                  <a:lnTo>
                    <a:pt x="263182" y="206006"/>
                  </a:lnTo>
                  <a:lnTo>
                    <a:pt x="267538" y="202679"/>
                  </a:lnTo>
                  <a:lnTo>
                    <a:pt x="267563" y="194500"/>
                  </a:lnTo>
                  <a:close/>
                </a:path>
                <a:path w="599439" h="312419">
                  <a:moveTo>
                    <a:pt x="267614" y="173228"/>
                  </a:moveTo>
                  <a:lnTo>
                    <a:pt x="263271" y="169862"/>
                  </a:lnTo>
                  <a:lnTo>
                    <a:pt x="257962" y="169849"/>
                  </a:lnTo>
                  <a:lnTo>
                    <a:pt x="252628" y="169849"/>
                  </a:lnTo>
                  <a:lnTo>
                    <a:pt x="248285" y="173177"/>
                  </a:lnTo>
                  <a:lnTo>
                    <a:pt x="248259" y="181356"/>
                  </a:lnTo>
                  <a:lnTo>
                    <a:pt x="252603" y="184721"/>
                  </a:lnTo>
                  <a:lnTo>
                    <a:pt x="263220" y="184746"/>
                  </a:lnTo>
                  <a:lnTo>
                    <a:pt x="267589" y="181419"/>
                  </a:lnTo>
                  <a:lnTo>
                    <a:pt x="267614" y="173228"/>
                  </a:lnTo>
                  <a:close/>
                </a:path>
                <a:path w="599439" h="312419">
                  <a:moveTo>
                    <a:pt x="267677" y="151955"/>
                  </a:moveTo>
                  <a:lnTo>
                    <a:pt x="263321" y="148590"/>
                  </a:lnTo>
                  <a:lnTo>
                    <a:pt x="258025" y="148577"/>
                  </a:lnTo>
                  <a:lnTo>
                    <a:pt x="252704" y="148564"/>
                  </a:lnTo>
                  <a:lnTo>
                    <a:pt x="248335" y="151904"/>
                  </a:lnTo>
                  <a:lnTo>
                    <a:pt x="248335" y="160096"/>
                  </a:lnTo>
                  <a:lnTo>
                    <a:pt x="252653" y="163449"/>
                  </a:lnTo>
                  <a:lnTo>
                    <a:pt x="263296" y="163487"/>
                  </a:lnTo>
                  <a:lnTo>
                    <a:pt x="267652" y="160159"/>
                  </a:lnTo>
                  <a:lnTo>
                    <a:pt x="267677" y="151955"/>
                  </a:lnTo>
                  <a:close/>
                </a:path>
                <a:path w="599439" h="312419">
                  <a:moveTo>
                    <a:pt x="267741" y="130683"/>
                  </a:moveTo>
                  <a:lnTo>
                    <a:pt x="263385" y="127317"/>
                  </a:lnTo>
                  <a:lnTo>
                    <a:pt x="258089" y="127304"/>
                  </a:lnTo>
                  <a:lnTo>
                    <a:pt x="252780" y="127292"/>
                  </a:lnTo>
                  <a:lnTo>
                    <a:pt x="248412" y="130632"/>
                  </a:lnTo>
                  <a:lnTo>
                    <a:pt x="248386" y="138811"/>
                  </a:lnTo>
                  <a:lnTo>
                    <a:pt x="252755" y="142176"/>
                  </a:lnTo>
                  <a:lnTo>
                    <a:pt x="263334" y="142214"/>
                  </a:lnTo>
                  <a:lnTo>
                    <a:pt x="267716" y="138874"/>
                  </a:lnTo>
                  <a:lnTo>
                    <a:pt x="267741" y="130683"/>
                  </a:lnTo>
                  <a:close/>
                </a:path>
                <a:path w="599439" h="312419">
                  <a:moveTo>
                    <a:pt x="267804" y="109423"/>
                  </a:moveTo>
                  <a:lnTo>
                    <a:pt x="263448" y="106057"/>
                  </a:lnTo>
                  <a:lnTo>
                    <a:pt x="258140" y="106045"/>
                  </a:lnTo>
                  <a:lnTo>
                    <a:pt x="252857" y="106032"/>
                  </a:lnTo>
                  <a:lnTo>
                    <a:pt x="248462" y="109359"/>
                  </a:lnTo>
                  <a:lnTo>
                    <a:pt x="248437" y="117551"/>
                  </a:lnTo>
                  <a:lnTo>
                    <a:pt x="252780" y="120916"/>
                  </a:lnTo>
                  <a:lnTo>
                    <a:pt x="263398" y="120942"/>
                  </a:lnTo>
                  <a:lnTo>
                    <a:pt x="267779" y="117614"/>
                  </a:lnTo>
                  <a:lnTo>
                    <a:pt x="267804" y="109423"/>
                  </a:lnTo>
                  <a:close/>
                </a:path>
                <a:path w="599439" h="312419">
                  <a:moveTo>
                    <a:pt x="267868" y="88150"/>
                  </a:moveTo>
                  <a:lnTo>
                    <a:pt x="263512" y="84785"/>
                  </a:lnTo>
                  <a:lnTo>
                    <a:pt x="258216" y="84772"/>
                  </a:lnTo>
                  <a:lnTo>
                    <a:pt x="252882" y="84759"/>
                  </a:lnTo>
                  <a:lnTo>
                    <a:pt x="248526" y="88099"/>
                  </a:lnTo>
                  <a:lnTo>
                    <a:pt x="248500" y="96278"/>
                  </a:lnTo>
                  <a:lnTo>
                    <a:pt x="252857" y="99631"/>
                  </a:lnTo>
                  <a:lnTo>
                    <a:pt x="263461" y="99669"/>
                  </a:lnTo>
                  <a:lnTo>
                    <a:pt x="267843" y="96329"/>
                  </a:lnTo>
                  <a:lnTo>
                    <a:pt x="267868" y="88150"/>
                  </a:lnTo>
                  <a:close/>
                </a:path>
                <a:path w="599439" h="312419">
                  <a:moveTo>
                    <a:pt x="267919" y="66890"/>
                  </a:moveTo>
                  <a:lnTo>
                    <a:pt x="263563" y="63525"/>
                  </a:lnTo>
                  <a:lnTo>
                    <a:pt x="258267" y="63512"/>
                  </a:lnTo>
                  <a:lnTo>
                    <a:pt x="252958" y="63500"/>
                  </a:lnTo>
                  <a:lnTo>
                    <a:pt x="248589" y="66840"/>
                  </a:lnTo>
                  <a:lnTo>
                    <a:pt x="248564" y="75018"/>
                  </a:lnTo>
                  <a:lnTo>
                    <a:pt x="252907" y="78384"/>
                  </a:lnTo>
                  <a:lnTo>
                    <a:pt x="263525" y="78409"/>
                  </a:lnTo>
                  <a:lnTo>
                    <a:pt x="267893" y="75069"/>
                  </a:lnTo>
                  <a:lnTo>
                    <a:pt x="267919" y="66890"/>
                  </a:lnTo>
                  <a:close/>
                </a:path>
                <a:path w="599439" h="312419">
                  <a:moveTo>
                    <a:pt x="267995" y="45618"/>
                  </a:moveTo>
                  <a:lnTo>
                    <a:pt x="263626" y="42252"/>
                  </a:lnTo>
                  <a:lnTo>
                    <a:pt x="258318" y="42240"/>
                  </a:lnTo>
                  <a:lnTo>
                    <a:pt x="253022" y="42214"/>
                  </a:lnTo>
                  <a:lnTo>
                    <a:pt x="248653" y="45554"/>
                  </a:lnTo>
                  <a:lnTo>
                    <a:pt x="248627" y="53746"/>
                  </a:lnTo>
                  <a:lnTo>
                    <a:pt x="252958" y="57111"/>
                  </a:lnTo>
                  <a:lnTo>
                    <a:pt x="263588" y="57137"/>
                  </a:lnTo>
                  <a:lnTo>
                    <a:pt x="267970" y="53809"/>
                  </a:lnTo>
                  <a:lnTo>
                    <a:pt x="267995" y="45618"/>
                  </a:lnTo>
                  <a:close/>
                </a:path>
                <a:path w="599439" h="312419">
                  <a:moveTo>
                    <a:pt x="268071" y="24345"/>
                  </a:moveTo>
                  <a:lnTo>
                    <a:pt x="263677" y="20980"/>
                  </a:lnTo>
                  <a:lnTo>
                    <a:pt x="258368" y="20967"/>
                  </a:lnTo>
                  <a:lnTo>
                    <a:pt x="253085" y="20967"/>
                  </a:lnTo>
                  <a:lnTo>
                    <a:pt x="248716" y="24282"/>
                  </a:lnTo>
                  <a:lnTo>
                    <a:pt x="248691" y="32486"/>
                  </a:lnTo>
                  <a:lnTo>
                    <a:pt x="253034" y="35839"/>
                  </a:lnTo>
                  <a:lnTo>
                    <a:pt x="263652" y="35877"/>
                  </a:lnTo>
                  <a:lnTo>
                    <a:pt x="268020" y="32550"/>
                  </a:lnTo>
                  <a:lnTo>
                    <a:pt x="268071" y="24345"/>
                  </a:lnTo>
                  <a:close/>
                </a:path>
                <a:path w="599439" h="312419">
                  <a:moveTo>
                    <a:pt x="295440" y="88226"/>
                  </a:moveTo>
                  <a:lnTo>
                    <a:pt x="291109" y="84861"/>
                  </a:lnTo>
                  <a:lnTo>
                    <a:pt x="285800" y="84848"/>
                  </a:lnTo>
                  <a:lnTo>
                    <a:pt x="280492" y="84836"/>
                  </a:lnTo>
                  <a:lnTo>
                    <a:pt x="276148" y="88176"/>
                  </a:lnTo>
                  <a:lnTo>
                    <a:pt x="276123" y="96354"/>
                  </a:lnTo>
                  <a:lnTo>
                    <a:pt x="280441" y="99707"/>
                  </a:lnTo>
                  <a:lnTo>
                    <a:pt x="291071" y="99745"/>
                  </a:lnTo>
                  <a:lnTo>
                    <a:pt x="295414" y="96418"/>
                  </a:lnTo>
                  <a:lnTo>
                    <a:pt x="295440" y="88226"/>
                  </a:lnTo>
                  <a:close/>
                </a:path>
                <a:path w="599439" h="312419">
                  <a:moveTo>
                    <a:pt x="295516" y="66967"/>
                  </a:moveTo>
                  <a:lnTo>
                    <a:pt x="291172" y="63588"/>
                  </a:lnTo>
                  <a:lnTo>
                    <a:pt x="285851" y="63588"/>
                  </a:lnTo>
                  <a:lnTo>
                    <a:pt x="280543" y="63576"/>
                  </a:lnTo>
                  <a:lnTo>
                    <a:pt x="276199" y="66916"/>
                  </a:lnTo>
                  <a:lnTo>
                    <a:pt x="276174" y="75095"/>
                  </a:lnTo>
                  <a:lnTo>
                    <a:pt x="280492" y="78460"/>
                  </a:lnTo>
                  <a:lnTo>
                    <a:pt x="291134" y="78498"/>
                  </a:lnTo>
                  <a:lnTo>
                    <a:pt x="295465" y="75158"/>
                  </a:lnTo>
                  <a:lnTo>
                    <a:pt x="295516" y="66967"/>
                  </a:lnTo>
                  <a:close/>
                </a:path>
                <a:path w="599439" h="312419">
                  <a:moveTo>
                    <a:pt x="295567" y="45694"/>
                  </a:moveTo>
                  <a:lnTo>
                    <a:pt x="291236" y="42329"/>
                  </a:lnTo>
                  <a:lnTo>
                    <a:pt x="285902" y="42316"/>
                  </a:lnTo>
                  <a:lnTo>
                    <a:pt x="280606" y="42303"/>
                  </a:lnTo>
                  <a:lnTo>
                    <a:pt x="276250" y="45643"/>
                  </a:lnTo>
                  <a:lnTo>
                    <a:pt x="276212" y="53835"/>
                  </a:lnTo>
                  <a:lnTo>
                    <a:pt x="280543" y="57188"/>
                  </a:lnTo>
                  <a:lnTo>
                    <a:pt x="291198" y="57213"/>
                  </a:lnTo>
                  <a:lnTo>
                    <a:pt x="295541" y="53898"/>
                  </a:lnTo>
                  <a:lnTo>
                    <a:pt x="295567" y="45694"/>
                  </a:lnTo>
                  <a:close/>
                </a:path>
                <a:path w="599439" h="312419">
                  <a:moveTo>
                    <a:pt x="295617" y="24422"/>
                  </a:moveTo>
                  <a:lnTo>
                    <a:pt x="291299" y="21069"/>
                  </a:lnTo>
                  <a:lnTo>
                    <a:pt x="285978" y="21056"/>
                  </a:lnTo>
                  <a:lnTo>
                    <a:pt x="280670" y="21043"/>
                  </a:lnTo>
                  <a:lnTo>
                    <a:pt x="276313" y="24371"/>
                  </a:lnTo>
                  <a:lnTo>
                    <a:pt x="276301" y="32562"/>
                  </a:lnTo>
                  <a:lnTo>
                    <a:pt x="280619" y="35915"/>
                  </a:lnTo>
                  <a:lnTo>
                    <a:pt x="291261" y="35953"/>
                  </a:lnTo>
                  <a:lnTo>
                    <a:pt x="295617" y="32613"/>
                  </a:lnTo>
                  <a:lnTo>
                    <a:pt x="295617" y="24422"/>
                  </a:lnTo>
                  <a:close/>
                </a:path>
                <a:path w="599439" h="312419">
                  <a:moveTo>
                    <a:pt x="323088" y="67043"/>
                  </a:moveTo>
                  <a:lnTo>
                    <a:pt x="318731" y="63677"/>
                  </a:lnTo>
                  <a:lnTo>
                    <a:pt x="313448" y="63652"/>
                  </a:lnTo>
                  <a:lnTo>
                    <a:pt x="308102" y="63652"/>
                  </a:lnTo>
                  <a:lnTo>
                    <a:pt x="303758" y="66979"/>
                  </a:lnTo>
                  <a:lnTo>
                    <a:pt x="303733" y="75171"/>
                  </a:lnTo>
                  <a:lnTo>
                    <a:pt x="308076" y="78536"/>
                  </a:lnTo>
                  <a:lnTo>
                    <a:pt x="318693" y="78562"/>
                  </a:lnTo>
                  <a:lnTo>
                    <a:pt x="323037" y="75222"/>
                  </a:lnTo>
                  <a:lnTo>
                    <a:pt x="323088" y="67043"/>
                  </a:lnTo>
                  <a:close/>
                </a:path>
                <a:path w="599439" h="312419">
                  <a:moveTo>
                    <a:pt x="350659" y="67119"/>
                  </a:moveTo>
                  <a:lnTo>
                    <a:pt x="346316" y="63754"/>
                  </a:lnTo>
                  <a:lnTo>
                    <a:pt x="340995" y="63728"/>
                  </a:lnTo>
                  <a:lnTo>
                    <a:pt x="335699" y="63715"/>
                  </a:lnTo>
                  <a:lnTo>
                    <a:pt x="331368" y="67056"/>
                  </a:lnTo>
                  <a:lnTo>
                    <a:pt x="331317" y="75247"/>
                  </a:lnTo>
                  <a:lnTo>
                    <a:pt x="335661" y="78613"/>
                  </a:lnTo>
                  <a:lnTo>
                    <a:pt x="346278" y="78638"/>
                  </a:lnTo>
                  <a:lnTo>
                    <a:pt x="350634" y="75298"/>
                  </a:lnTo>
                  <a:lnTo>
                    <a:pt x="350659" y="67119"/>
                  </a:lnTo>
                  <a:close/>
                </a:path>
                <a:path w="599439" h="312419">
                  <a:moveTo>
                    <a:pt x="378218" y="67195"/>
                  </a:moveTo>
                  <a:lnTo>
                    <a:pt x="373888" y="63830"/>
                  </a:lnTo>
                  <a:lnTo>
                    <a:pt x="368579" y="63817"/>
                  </a:lnTo>
                  <a:lnTo>
                    <a:pt x="363270" y="63804"/>
                  </a:lnTo>
                  <a:lnTo>
                    <a:pt x="358902" y="67144"/>
                  </a:lnTo>
                  <a:lnTo>
                    <a:pt x="358902" y="75323"/>
                  </a:lnTo>
                  <a:lnTo>
                    <a:pt x="363232" y="78689"/>
                  </a:lnTo>
                  <a:lnTo>
                    <a:pt x="373849" y="78727"/>
                  </a:lnTo>
                  <a:lnTo>
                    <a:pt x="378193" y="75387"/>
                  </a:lnTo>
                  <a:lnTo>
                    <a:pt x="378218" y="67195"/>
                  </a:lnTo>
                  <a:close/>
                </a:path>
                <a:path w="599439" h="312419">
                  <a:moveTo>
                    <a:pt x="378282" y="45935"/>
                  </a:moveTo>
                  <a:lnTo>
                    <a:pt x="373951" y="42570"/>
                  </a:lnTo>
                  <a:lnTo>
                    <a:pt x="368630" y="42557"/>
                  </a:lnTo>
                  <a:lnTo>
                    <a:pt x="363334" y="42532"/>
                  </a:lnTo>
                  <a:lnTo>
                    <a:pt x="358990" y="45872"/>
                  </a:lnTo>
                  <a:lnTo>
                    <a:pt x="358965" y="54063"/>
                  </a:lnTo>
                  <a:lnTo>
                    <a:pt x="363296" y="57416"/>
                  </a:lnTo>
                  <a:lnTo>
                    <a:pt x="373913" y="57454"/>
                  </a:lnTo>
                  <a:lnTo>
                    <a:pt x="378256" y="54127"/>
                  </a:lnTo>
                  <a:lnTo>
                    <a:pt x="378282" y="45935"/>
                  </a:lnTo>
                  <a:close/>
                </a:path>
                <a:path w="599439" h="312419">
                  <a:moveTo>
                    <a:pt x="378345" y="24650"/>
                  </a:moveTo>
                  <a:lnTo>
                    <a:pt x="374015" y="21297"/>
                  </a:lnTo>
                  <a:lnTo>
                    <a:pt x="368706" y="21285"/>
                  </a:lnTo>
                  <a:lnTo>
                    <a:pt x="363397" y="21272"/>
                  </a:lnTo>
                  <a:lnTo>
                    <a:pt x="359041" y="24599"/>
                  </a:lnTo>
                  <a:lnTo>
                    <a:pt x="358990" y="32791"/>
                  </a:lnTo>
                  <a:lnTo>
                    <a:pt x="363347" y="36144"/>
                  </a:lnTo>
                  <a:lnTo>
                    <a:pt x="373976" y="36182"/>
                  </a:lnTo>
                  <a:lnTo>
                    <a:pt x="378320" y="32842"/>
                  </a:lnTo>
                  <a:lnTo>
                    <a:pt x="378345" y="24650"/>
                  </a:lnTo>
                  <a:close/>
                </a:path>
                <a:path w="599439" h="312419">
                  <a:moveTo>
                    <a:pt x="378421" y="3390"/>
                  </a:moveTo>
                  <a:lnTo>
                    <a:pt x="374078" y="25"/>
                  </a:lnTo>
                  <a:lnTo>
                    <a:pt x="368757" y="12"/>
                  </a:lnTo>
                  <a:lnTo>
                    <a:pt x="363461" y="0"/>
                  </a:lnTo>
                  <a:lnTo>
                    <a:pt x="359117" y="3327"/>
                  </a:lnTo>
                  <a:lnTo>
                    <a:pt x="359092" y="11518"/>
                  </a:lnTo>
                  <a:lnTo>
                    <a:pt x="363410" y="14884"/>
                  </a:lnTo>
                  <a:lnTo>
                    <a:pt x="374040" y="14909"/>
                  </a:lnTo>
                  <a:lnTo>
                    <a:pt x="378383" y="11582"/>
                  </a:lnTo>
                  <a:lnTo>
                    <a:pt x="378421" y="3390"/>
                  </a:lnTo>
                  <a:close/>
                </a:path>
                <a:path w="599439" h="312419">
                  <a:moveTo>
                    <a:pt x="405803" y="67284"/>
                  </a:moveTo>
                  <a:lnTo>
                    <a:pt x="401472" y="63906"/>
                  </a:lnTo>
                  <a:lnTo>
                    <a:pt x="396151" y="63906"/>
                  </a:lnTo>
                  <a:lnTo>
                    <a:pt x="390855" y="63881"/>
                  </a:lnTo>
                  <a:lnTo>
                    <a:pt x="386511" y="67221"/>
                  </a:lnTo>
                  <a:lnTo>
                    <a:pt x="386486" y="75412"/>
                  </a:lnTo>
                  <a:lnTo>
                    <a:pt x="390817" y="78765"/>
                  </a:lnTo>
                  <a:lnTo>
                    <a:pt x="401434" y="78803"/>
                  </a:lnTo>
                  <a:lnTo>
                    <a:pt x="405777" y="75463"/>
                  </a:lnTo>
                  <a:lnTo>
                    <a:pt x="405803" y="67284"/>
                  </a:lnTo>
                  <a:close/>
                </a:path>
                <a:path w="599439" h="312419">
                  <a:moveTo>
                    <a:pt x="405866" y="45999"/>
                  </a:moveTo>
                  <a:lnTo>
                    <a:pt x="401535" y="42633"/>
                  </a:lnTo>
                  <a:lnTo>
                    <a:pt x="396227" y="42633"/>
                  </a:lnTo>
                  <a:lnTo>
                    <a:pt x="390918" y="42621"/>
                  </a:lnTo>
                  <a:lnTo>
                    <a:pt x="386562" y="45948"/>
                  </a:lnTo>
                  <a:lnTo>
                    <a:pt x="386537" y="54140"/>
                  </a:lnTo>
                  <a:lnTo>
                    <a:pt x="390880" y="57492"/>
                  </a:lnTo>
                  <a:lnTo>
                    <a:pt x="401472" y="57518"/>
                  </a:lnTo>
                  <a:lnTo>
                    <a:pt x="405815" y="54190"/>
                  </a:lnTo>
                  <a:lnTo>
                    <a:pt x="405866" y="45999"/>
                  </a:lnTo>
                  <a:close/>
                </a:path>
                <a:path w="599439" h="312419">
                  <a:moveTo>
                    <a:pt x="405930" y="24739"/>
                  </a:moveTo>
                  <a:lnTo>
                    <a:pt x="401599" y="21374"/>
                  </a:lnTo>
                  <a:lnTo>
                    <a:pt x="396278" y="21361"/>
                  </a:lnTo>
                  <a:lnTo>
                    <a:pt x="390982" y="21348"/>
                  </a:lnTo>
                  <a:lnTo>
                    <a:pt x="386638" y="24676"/>
                  </a:lnTo>
                  <a:lnTo>
                    <a:pt x="386613" y="32867"/>
                  </a:lnTo>
                  <a:lnTo>
                    <a:pt x="390918" y="36233"/>
                  </a:lnTo>
                  <a:lnTo>
                    <a:pt x="401561" y="36258"/>
                  </a:lnTo>
                  <a:lnTo>
                    <a:pt x="405904" y="32918"/>
                  </a:lnTo>
                  <a:lnTo>
                    <a:pt x="405930" y="24739"/>
                  </a:lnTo>
                  <a:close/>
                </a:path>
                <a:path w="599439" h="312419">
                  <a:moveTo>
                    <a:pt x="433387" y="67348"/>
                  </a:moveTo>
                  <a:lnTo>
                    <a:pt x="429044" y="63995"/>
                  </a:lnTo>
                  <a:lnTo>
                    <a:pt x="423748" y="63982"/>
                  </a:lnTo>
                  <a:lnTo>
                    <a:pt x="418439" y="63969"/>
                  </a:lnTo>
                  <a:lnTo>
                    <a:pt x="414070" y="67297"/>
                  </a:lnTo>
                  <a:lnTo>
                    <a:pt x="414045" y="75488"/>
                  </a:lnTo>
                  <a:lnTo>
                    <a:pt x="418401" y="78854"/>
                  </a:lnTo>
                  <a:lnTo>
                    <a:pt x="428993" y="78879"/>
                  </a:lnTo>
                  <a:lnTo>
                    <a:pt x="433336" y="75539"/>
                  </a:lnTo>
                  <a:lnTo>
                    <a:pt x="433387" y="67348"/>
                  </a:lnTo>
                  <a:close/>
                </a:path>
                <a:path w="599439" h="312419">
                  <a:moveTo>
                    <a:pt x="433463" y="46088"/>
                  </a:moveTo>
                  <a:lnTo>
                    <a:pt x="429107" y="42722"/>
                  </a:lnTo>
                  <a:lnTo>
                    <a:pt x="423799" y="42710"/>
                  </a:lnTo>
                  <a:lnTo>
                    <a:pt x="418503" y="42697"/>
                  </a:lnTo>
                  <a:lnTo>
                    <a:pt x="414134" y="46024"/>
                  </a:lnTo>
                  <a:lnTo>
                    <a:pt x="414108" y="54216"/>
                  </a:lnTo>
                  <a:lnTo>
                    <a:pt x="418439" y="57581"/>
                  </a:lnTo>
                  <a:lnTo>
                    <a:pt x="429044" y="57607"/>
                  </a:lnTo>
                  <a:lnTo>
                    <a:pt x="433412" y="54279"/>
                  </a:lnTo>
                  <a:lnTo>
                    <a:pt x="433463" y="46088"/>
                  </a:lnTo>
                  <a:close/>
                </a:path>
                <a:path w="599439" h="312419">
                  <a:moveTo>
                    <a:pt x="433514" y="24815"/>
                  </a:moveTo>
                  <a:lnTo>
                    <a:pt x="429158" y="21463"/>
                  </a:lnTo>
                  <a:lnTo>
                    <a:pt x="423862" y="21450"/>
                  </a:lnTo>
                  <a:lnTo>
                    <a:pt x="418566" y="21437"/>
                  </a:lnTo>
                  <a:lnTo>
                    <a:pt x="414210" y="24765"/>
                  </a:lnTo>
                  <a:lnTo>
                    <a:pt x="414159" y="32956"/>
                  </a:lnTo>
                  <a:lnTo>
                    <a:pt x="418515" y="36309"/>
                  </a:lnTo>
                  <a:lnTo>
                    <a:pt x="429120" y="36347"/>
                  </a:lnTo>
                  <a:lnTo>
                    <a:pt x="433489" y="33020"/>
                  </a:lnTo>
                  <a:lnTo>
                    <a:pt x="433514" y="24815"/>
                  </a:lnTo>
                  <a:close/>
                </a:path>
                <a:path w="599439" h="312419">
                  <a:moveTo>
                    <a:pt x="461022" y="46164"/>
                  </a:moveTo>
                  <a:lnTo>
                    <a:pt x="456679" y="42799"/>
                  </a:lnTo>
                  <a:lnTo>
                    <a:pt x="451383" y="42786"/>
                  </a:lnTo>
                  <a:lnTo>
                    <a:pt x="446062" y="42773"/>
                  </a:lnTo>
                  <a:lnTo>
                    <a:pt x="441706" y="46101"/>
                  </a:lnTo>
                  <a:lnTo>
                    <a:pt x="441680" y="54292"/>
                  </a:lnTo>
                  <a:lnTo>
                    <a:pt x="445998" y="57658"/>
                  </a:lnTo>
                  <a:lnTo>
                    <a:pt x="456653" y="57683"/>
                  </a:lnTo>
                  <a:lnTo>
                    <a:pt x="460997" y="54356"/>
                  </a:lnTo>
                  <a:lnTo>
                    <a:pt x="461022" y="46164"/>
                  </a:lnTo>
                  <a:close/>
                </a:path>
                <a:path w="599439" h="312419">
                  <a:moveTo>
                    <a:pt x="461073" y="24892"/>
                  </a:moveTo>
                  <a:lnTo>
                    <a:pt x="456755" y="21526"/>
                  </a:lnTo>
                  <a:lnTo>
                    <a:pt x="451446" y="21513"/>
                  </a:lnTo>
                  <a:lnTo>
                    <a:pt x="446125" y="21501"/>
                  </a:lnTo>
                  <a:lnTo>
                    <a:pt x="441782" y="24828"/>
                  </a:lnTo>
                  <a:lnTo>
                    <a:pt x="441756" y="33032"/>
                  </a:lnTo>
                  <a:lnTo>
                    <a:pt x="446087" y="36385"/>
                  </a:lnTo>
                  <a:lnTo>
                    <a:pt x="456704" y="36423"/>
                  </a:lnTo>
                  <a:lnTo>
                    <a:pt x="461048" y="33096"/>
                  </a:lnTo>
                  <a:lnTo>
                    <a:pt x="461073" y="24892"/>
                  </a:lnTo>
                  <a:close/>
                </a:path>
                <a:path w="599439" h="312419">
                  <a:moveTo>
                    <a:pt x="488657" y="46253"/>
                  </a:moveTo>
                  <a:lnTo>
                    <a:pt x="484289" y="42875"/>
                  </a:lnTo>
                  <a:lnTo>
                    <a:pt x="478967" y="42862"/>
                  </a:lnTo>
                  <a:lnTo>
                    <a:pt x="473684" y="42862"/>
                  </a:lnTo>
                  <a:lnTo>
                    <a:pt x="469277" y="46189"/>
                  </a:lnTo>
                  <a:lnTo>
                    <a:pt x="469277" y="54381"/>
                  </a:lnTo>
                  <a:lnTo>
                    <a:pt x="473646" y="57734"/>
                  </a:lnTo>
                  <a:lnTo>
                    <a:pt x="484263" y="57772"/>
                  </a:lnTo>
                  <a:lnTo>
                    <a:pt x="488632" y="54444"/>
                  </a:lnTo>
                  <a:lnTo>
                    <a:pt x="488657" y="46253"/>
                  </a:lnTo>
                  <a:close/>
                </a:path>
                <a:path w="599439" h="312419">
                  <a:moveTo>
                    <a:pt x="488734" y="24968"/>
                  </a:moveTo>
                  <a:lnTo>
                    <a:pt x="484365" y="21615"/>
                  </a:lnTo>
                  <a:lnTo>
                    <a:pt x="479018" y="21602"/>
                  </a:lnTo>
                  <a:lnTo>
                    <a:pt x="473748" y="21577"/>
                  </a:lnTo>
                  <a:lnTo>
                    <a:pt x="469353" y="24917"/>
                  </a:lnTo>
                  <a:lnTo>
                    <a:pt x="469328" y="33108"/>
                  </a:lnTo>
                  <a:lnTo>
                    <a:pt x="473710" y="36461"/>
                  </a:lnTo>
                  <a:lnTo>
                    <a:pt x="484314" y="36487"/>
                  </a:lnTo>
                  <a:lnTo>
                    <a:pt x="488708" y="33159"/>
                  </a:lnTo>
                  <a:lnTo>
                    <a:pt x="488734" y="24968"/>
                  </a:lnTo>
                  <a:close/>
                </a:path>
                <a:path w="599439" h="312419">
                  <a:moveTo>
                    <a:pt x="516255" y="46329"/>
                  </a:moveTo>
                  <a:lnTo>
                    <a:pt x="511898" y="42964"/>
                  </a:lnTo>
                  <a:lnTo>
                    <a:pt x="506615" y="42951"/>
                  </a:lnTo>
                  <a:lnTo>
                    <a:pt x="501294" y="42938"/>
                  </a:lnTo>
                  <a:lnTo>
                    <a:pt x="496951" y="46266"/>
                  </a:lnTo>
                  <a:lnTo>
                    <a:pt x="496925" y="54457"/>
                  </a:lnTo>
                  <a:lnTo>
                    <a:pt x="501256" y="57823"/>
                  </a:lnTo>
                  <a:lnTo>
                    <a:pt x="511860" y="57848"/>
                  </a:lnTo>
                  <a:lnTo>
                    <a:pt x="516229" y="54521"/>
                  </a:lnTo>
                  <a:lnTo>
                    <a:pt x="516255" y="46329"/>
                  </a:lnTo>
                  <a:close/>
                </a:path>
                <a:path w="599439" h="312419">
                  <a:moveTo>
                    <a:pt x="516305" y="25044"/>
                  </a:moveTo>
                  <a:lnTo>
                    <a:pt x="511962" y="21691"/>
                  </a:lnTo>
                  <a:lnTo>
                    <a:pt x="506653" y="21678"/>
                  </a:lnTo>
                  <a:lnTo>
                    <a:pt x="501345" y="21666"/>
                  </a:lnTo>
                  <a:lnTo>
                    <a:pt x="496989" y="24993"/>
                  </a:lnTo>
                  <a:lnTo>
                    <a:pt x="496963" y="33172"/>
                  </a:lnTo>
                  <a:lnTo>
                    <a:pt x="501307" y="36537"/>
                  </a:lnTo>
                  <a:lnTo>
                    <a:pt x="511911" y="36563"/>
                  </a:lnTo>
                  <a:lnTo>
                    <a:pt x="516280" y="33235"/>
                  </a:lnTo>
                  <a:lnTo>
                    <a:pt x="516305" y="25044"/>
                  </a:lnTo>
                  <a:close/>
                </a:path>
                <a:path w="599439" h="312419">
                  <a:moveTo>
                    <a:pt x="543839" y="46418"/>
                  </a:moveTo>
                  <a:lnTo>
                    <a:pt x="539483" y="43053"/>
                  </a:lnTo>
                  <a:lnTo>
                    <a:pt x="534187" y="43040"/>
                  </a:lnTo>
                  <a:lnTo>
                    <a:pt x="528866" y="43014"/>
                  </a:lnTo>
                  <a:lnTo>
                    <a:pt x="524510" y="46355"/>
                  </a:lnTo>
                  <a:lnTo>
                    <a:pt x="524484" y="54546"/>
                  </a:lnTo>
                  <a:lnTo>
                    <a:pt x="528828" y="57899"/>
                  </a:lnTo>
                  <a:lnTo>
                    <a:pt x="539432" y="57937"/>
                  </a:lnTo>
                  <a:lnTo>
                    <a:pt x="543801" y="54597"/>
                  </a:lnTo>
                  <a:lnTo>
                    <a:pt x="543839" y="46418"/>
                  </a:lnTo>
                  <a:close/>
                </a:path>
                <a:path w="599439" h="312419">
                  <a:moveTo>
                    <a:pt x="571385" y="46469"/>
                  </a:moveTo>
                  <a:lnTo>
                    <a:pt x="567080" y="43116"/>
                  </a:lnTo>
                  <a:lnTo>
                    <a:pt x="561746" y="43103"/>
                  </a:lnTo>
                  <a:lnTo>
                    <a:pt x="556463" y="43091"/>
                  </a:lnTo>
                  <a:lnTo>
                    <a:pt x="552069" y="46418"/>
                  </a:lnTo>
                  <a:lnTo>
                    <a:pt x="552043" y="54610"/>
                  </a:lnTo>
                  <a:lnTo>
                    <a:pt x="556387" y="57962"/>
                  </a:lnTo>
                  <a:lnTo>
                    <a:pt x="567004" y="58000"/>
                  </a:lnTo>
                  <a:lnTo>
                    <a:pt x="571360" y="54673"/>
                  </a:lnTo>
                  <a:lnTo>
                    <a:pt x="571385" y="46469"/>
                  </a:lnTo>
                  <a:close/>
                </a:path>
                <a:path w="599439" h="312419">
                  <a:moveTo>
                    <a:pt x="598970" y="46545"/>
                  </a:moveTo>
                  <a:lnTo>
                    <a:pt x="594652" y="43192"/>
                  </a:lnTo>
                  <a:lnTo>
                    <a:pt x="589343" y="43180"/>
                  </a:lnTo>
                  <a:lnTo>
                    <a:pt x="584047" y="43167"/>
                  </a:lnTo>
                  <a:lnTo>
                    <a:pt x="579628" y="46494"/>
                  </a:lnTo>
                  <a:lnTo>
                    <a:pt x="579628" y="54686"/>
                  </a:lnTo>
                  <a:lnTo>
                    <a:pt x="583971" y="58051"/>
                  </a:lnTo>
                  <a:lnTo>
                    <a:pt x="594575" y="58077"/>
                  </a:lnTo>
                  <a:lnTo>
                    <a:pt x="598932" y="54749"/>
                  </a:lnTo>
                  <a:lnTo>
                    <a:pt x="598970" y="46545"/>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1" name="object 141"/>
            <p:cNvSpPr/>
            <p:nvPr/>
          </p:nvSpPr>
          <p:spPr>
            <a:xfrm>
              <a:off x="2643924" y="499338"/>
              <a:ext cx="130810" cy="461645"/>
            </a:xfrm>
            <a:custGeom>
              <a:avLst/>
              <a:gdLst/>
              <a:ahLst/>
              <a:cxnLst/>
              <a:rect l="l" t="t" r="r" b="b"/>
              <a:pathLst>
                <a:path w="130810" h="461644">
                  <a:moveTo>
                    <a:pt x="19354" y="428726"/>
                  </a:moveTo>
                  <a:lnTo>
                    <a:pt x="14998" y="425361"/>
                  </a:lnTo>
                  <a:lnTo>
                    <a:pt x="9690" y="425348"/>
                  </a:lnTo>
                  <a:lnTo>
                    <a:pt x="4406" y="425335"/>
                  </a:lnTo>
                  <a:lnTo>
                    <a:pt x="25" y="428675"/>
                  </a:lnTo>
                  <a:lnTo>
                    <a:pt x="0" y="436854"/>
                  </a:lnTo>
                  <a:lnTo>
                    <a:pt x="4356" y="440207"/>
                  </a:lnTo>
                  <a:lnTo>
                    <a:pt x="14986" y="440245"/>
                  </a:lnTo>
                  <a:lnTo>
                    <a:pt x="19342" y="436918"/>
                  </a:lnTo>
                  <a:lnTo>
                    <a:pt x="19354" y="428726"/>
                  </a:lnTo>
                  <a:close/>
                </a:path>
                <a:path w="130810" h="461644">
                  <a:moveTo>
                    <a:pt x="19418" y="407466"/>
                  </a:moveTo>
                  <a:lnTo>
                    <a:pt x="15074" y="404101"/>
                  </a:lnTo>
                  <a:lnTo>
                    <a:pt x="9753" y="404088"/>
                  </a:lnTo>
                  <a:lnTo>
                    <a:pt x="4457" y="404075"/>
                  </a:lnTo>
                  <a:lnTo>
                    <a:pt x="88" y="407403"/>
                  </a:lnTo>
                  <a:lnTo>
                    <a:pt x="63" y="415594"/>
                  </a:lnTo>
                  <a:lnTo>
                    <a:pt x="4432" y="418960"/>
                  </a:lnTo>
                  <a:lnTo>
                    <a:pt x="15024" y="418985"/>
                  </a:lnTo>
                  <a:lnTo>
                    <a:pt x="19392" y="415658"/>
                  </a:lnTo>
                  <a:lnTo>
                    <a:pt x="19418" y="407466"/>
                  </a:lnTo>
                  <a:close/>
                </a:path>
                <a:path w="130810" h="461644">
                  <a:moveTo>
                    <a:pt x="19469" y="386194"/>
                  </a:moveTo>
                  <a:lnTo>
                    <a:pt x="15151" y="382816"/>
                  </a:lnTo>
                  <a:lnTo>
                    <a:pt x="9817" y="382803"/>
                  </a:lnTo>
                  <a:lnTo>
                    <a:pt x="4533" y="382790"/>
                  </a:lnTo>
                  <a:lnTo>
                    <a:pt x="152" y="386130"/>
                  </a:lnTo>
                  <a:lnTo>
                    <a:pt x="139" y="394335"/>
                  </a:lnTo>
                  <a:lnTo>
                    <a:pt x="4483" y="397687"/>
                  </a:lnTo>
                  <a:lnTo>
                    <a:pt x="15100" y="397713"/>
                  </a:lnTo>
                  <a:lnTo>
                    <a:pt x="19443" y="394385"/>
                  </a:lnTo>
                  <a:lnTo>
                    <a:pt x="19469" y="386194"/>
                  </a:lnTo>
                  <a:close/>
                </a:path>
                <a:path w="130810" h="461644">
                  <a:moveTo>
                    <a:pt x="19532" y="364934"/>
                  </a:moveTo>
                  <a:lnTo>
                    <a:pt x="15189" y="361556"/>
                  </a:lnTo>
                  <a:lnTo>
                    <a:pt x="9867" y="361543"/>
                  </a:lnTo>
                  <a:lnTo>
                    <a:pt x="4572" y="361530"/>
                  </a:lnTo>
                  <a:lnTo>
                    <a:pt x="203" y="364871"/>
                  </a:lnTo>
                  <a:lnTo>
                    <a:pt x="190" y="373049"/>
                  </a:lnTo>
                  <a:lnTo>
                    <a:pt x="4546" y="376415"/>
                  </a:lnTo>
                  <a:lnTo>
                    <a:pt x="15138" y="376453"/>
                  </a:lnTo>
                  <a:lnTo>
                    <a:pt x="19507" y="373100"/>
                  </a:lnTo>
                  <a:lnTo>
                    <a:pt x="19532" y="364934"/>
                  </a:lnTo>
                  <a:close/>
                </a:path>
                <a:path w="130810" h="461644">
                  <a:moveTo>
                    <a:pt x="19583" y="343649"/>
                  </a:moveTo>
                  <a:lnTo>
                    <a:pt x="15240" y="340283"/>
                  </a:lnTo>
                  <a:lnTo>
                    <a:pt x="9931" y="340271"/>
                  </a:lnTo>
                  <a:lnTo>
                    <a:pt x="4648" y="340258"/>
                  </a:lnTo>
                  <a:lnTo>
                    <a:pt x="266" y="343598"/>
                  </a:lnTo>
                  <a:lnTo>
                    <a:pt x="241" y="351777"/>
                  </a:lnTo>
                  <a:lnTo>
                    <a:pt x="4597" y="355142"/>
                  </a:lnTo>
                  <a:lnTo>
                    <a:pt x="15189" y="355168"/>
                  </a:lnTo>
                  <a:lnTo>
                    <a:pt x="19558" y="351828"/>
                  </a:lnTo>
                  <a:lnTo>
                    <a:pt x="19583" y="343649"/>
                  </a:lnTo>
                  <a:close/>
                </a:path>
                <a:path w="130810" h="461644">
                  <a:moveTo>
                    <a:pt x="19710" y="301117"/>
                  </a:moveTo>
                  <a:lnTo>
                    <a:pt x="15367" y="297751"/>
                  </a:lnTo>
                  <a:lnTo>
                    <a:pt x="10071" y="297738"/>
                  </a:lnTo>
                  <a:lnTo>
                    <a:pt x="4775" y="297713"/>
                  </a:lnTo>
                  <a:lnTo>
                    <a:pt x="406" y="301053"/>
                  </a:lnTo>
                  <a:lnTo>
                    <a:pt x="368" y="309245"/>
                  </a:lnTo>
                  <a:lnTo>
                    <a:pt x="4711" y="312597"/>
                  </a:lnTo>
                  <a:lnTo>
                    <a:pt x="15328" y="312635"/>
                  </a:lnTo>
                  <a:lnTo>
                    <a:pt x="19685" y="309308"/>
                  </a:lnTo>
                  <a:lnTo>
                    <a:pt x="19710" y="301117"/>
                  </a:lnTo>
                  <a:close/>
                </a:path>
                <a:path w="130810" h="461644">
                  <a:moveTo>
                    <a:pt x="19786" y="279819"/>
                  </a:moveTo>
                  <a:lnTo>
                    <a:pt x="15430" y="276453"/>
                  </a:lnTo>
                  <a:lnTo>
                    <a:pt x="10121" y="276440"/>
                  </a:lnTo>
                  <a:lnTo>
                    <a:pt x="4826" y="276415"/>
                  </a:lnTo>
                  <a:lnTo>
                    <a:pt x="457" y="279755"/>
                  </a:lnTo>
                  <a:lnTo>
                    <a:pt x="431" y="287985"/>
                  </a:lnTo>
                  <a:lnTo>
                    <a:pt x="4787" y="291338"/>
                  </a:lnTo>
                  <a:lnTo>
                    <a:pt x="15392" y="291376"/>
                  </a:lnTo>
                  <a:lnTo>
                    <a:pt x="19735" y="288036"/>
                  </a:lnTo>
                  <a:lnTo>
                    <a:pt x="19786" y="279819"/>
                  </a:lnTo>
                  <a:close/>
                </a:path>
                <a:path w="130810" h="461644">
                  <a:moveTo>
                    <a:pt x="19837" y="258546"/>
                  </a:moveTo>
                  <a:lnTo>
                    <a:pt x="15494" y="255181"/>
                  </a:lnTo>
                  <a:lnTo>
                    <a:pt x="10172" y="255168"/>
                  </a:lnTo>
                  <a:lnTo>
                    <a:pt x="4889" y="255155"/>
                  </a:lnTo>
                  <a:lnTo>
                    <a:pt x="533" y="258483"/>
                  </a:lnTo>
                  <a:lnTo>
                    <a:pt x="495" y="266661"/>
                  </a:lnTo>
                  <a:lnTo>
                    <a:pt x="4838" y="270027"/>
                  </a:lnTo>
                  <a:lnTo>
                    <a:pt x="15455" y="270052"/>
                  </a:lnTo>
                  <a:lnTo>
                    <a:pt x="19812" y="266725"/>
                  </a:lnTo>
                  <a:lnTo>
                    <a:pt x="19837" y="258546"/>
                  </a:lnTo>
                  <a:close/>
                </a:path>
                <a:path w="130810" h="461644">
                  <a:moveTo>
                    <a:pt x="19888" y="237274"/>
                  </a:moveTo>
                  <a:lnTo>
                    <a:pt x="15557" y="233908"/>
                  </a:lnTo>
                  <a:lnTo>
                    <a:pt x="10248" y="233895"/>
                  </a:lnTo>
                  <a:lnTo>
                    <a:pt x="4953" y="233883"/>
                  </a:lnTo>
                  <a:lnTo>
                    <a:pt x="584" y="237223"/>
                  </a:lnTo>
                  <a:lnTo>
                    <a:pt x="558" y="245389"/>
                  </a:lnTo>
                  <a:lnTo>
                    <a:pt x="4914" y="248767"/>
                  </a:lnTo>
                  <a:lnTo>
                    <a:pt x="15519" y="248793"/>
                  </a:lnTo>
                  <a:lnTo>
                    <a:pt x="19862" y="245452"/>
                  </a:lnTo>
                  <a:lnTo>
                    <a:pt x="19888" y="237274"/>
                  </a:lnTo>
                  <a:close/>
                </a:path>
                <a:path w="130810" h="461644">
                  <a:moveTo>
                    <a:pt x="19951" y="216001"/>
                  </a:moveTo>
                  <a:lnTo>
                    <a:pt x="15633" y="212636"/>
                  </a:lnTo>
                  <a:lnTo>
                    <a:pt x="10299" y="212623"/>
                  </a:lnTo>
                  <a:lnTo>
                    <a:pt x="5016" y="212598"/>
                  </a:lnTo>
                  <a:lnTo>
                    <a:pt x="635" y="215938"/>
                  </a:lnTo>
                  <a:lnTo>
                    <a:pt x="635" y="224129"/>
                  </a:lnTo>
                  <a:lnTo>
                    <a:pt x="4978" y="227482"/>
                  </a:lnTo>
                  <a:lnTo>
                    <a:pt x="15582" y="227520"/>
                  </a:lnTo>
                  <a:lnTo>
                    <a:pt x="19939" y="224193"/>
                  </a:lnTo>
                  <a:lnTo>
                    <a:pt x="19951" y="216001"/>
                  </a:lnTo>
                  <a:close/>
                </a:path>
                <a:path w="130810" h="461644">
                  <a:moveTo>
                    <a:pt x="46875" y="450075"/>
                  </a:moveTo>
                  <a:lnTo>
                    <a:pt x="42532" y="446722"/>
                  </a:lnTo>
                  <a:lnTo>
                    <a:pt x="37223" y="446709"/>
                  </a:lnTo>
                  <a:lnTo>
                    <a:pt x="31915" y="446684"/>
                  </a:lnTo>
                  <a:lnTo>
                    <a:pt x="27546" y="450024"/>
                  </a:lnTo>
                  <a:lnTo>
                    <a:pt x="27520" y="458216"/>
                  </a:lnTo>
                  <a:lnTo>
                    <a:pt x="31864" y="461581"/>
                  </a:lnTo>
                  <a:lnTo>
                    <a:pt x="42481" y="461606"/>
                  </a:lnTo>
                  <a:lnTo>
                    <a:pt x="46837" y="458266"/>
                  </a:lnTo>
                  <a:lnTo>
                    <a:pt x="46875" y="450075"/>
                  </a:lnTo>
                  <a:close/>
                </a:path>
                <a:path w="130810" h="461644">
                  <a:moveTo>
                    <a:pt x="46926" y="428802"/>
                  </a:moveTo>
                  <a:lnTo>
                    <a:pt x="42608" y="425424"/>
                  </a:lnTo>
                  <a:lnTo>
                    <a:pt x="37274" y="425411"/>
                  </a:lnTo>
                  <a:lnTo>
                    <a:pt x="31978" y="425399"/>
                  </a:lnTo>
                  <a:lnTo>
                    <a:pt x="27609" y="428739"/>
                  </a:lnTo>
                  <a:lnTo>
                    <a:pt x="27597" y="436930"/>
                  </a:lnTo>
                  <a:lnTo>
                    <a:pt x="31927" y="440296"/>
                  </a:lnTo>
                  <a:lnTo>
                    <a:pt x="42557" y="440321"/>
                  </a:lnTo>
                  <a:lnTo>
                    <a:pt x="46901" y="436994"/>
                  </a:lnTo>
                  <a:lnTo>
                    <a:pt x="46926" y="428802"/>
                  </a:lnTo>
                  <a:close/>
                </a:path>
                <a:path w="130810" h="461644">
                  <a:moveTo>
                    <a:pt x="46990" y="407543"/>
                  </a:moveTo>
                  <a:lnTo>
                    <a:pt x="42659" y="404177"/>
                  </a:lnTo>
                  <a:lnTo>
                    <a:pt x="37350" y="404164"/>
                  </a:lnTo>
                  <a:lnTo>
                    <a:pt x="32029" y="404152"/>
                  </a:lnTo>
                  <a:lnTo>
                    <a:pt x="27673" y="407492"/>
                  </a:lnTo>
                  <a:lnTo>
                    <a:pt x="27647" y="415671"/>
                  </a:lnTo>
                  <a:lnTo>
                    <a:pt x="31978" y="419036"/>
                  </a:lnTo>
                  <a:lnTo>
                    <a:pt x="42633" y="419061"/>
                  </a:lnTo>
                  <a:lnTo>
                    <a:pt x="46977" y="415734"/>
                  </a:lnTo>
                  <a:lnTo>
                    <a:pt x="46990" y="407543"/>
                  </a:lnTo>
                  <a:close/>
                </a:path>
                <a:path w="130810" h="461644">
                  <a:moveTo>
                    <a:pt x="47040" y="386270"/>
                  </a:moveTo>
                  <a:lnTo>
                    <a:pt x="42697" y="382905"/>
                  </a:lnTo>
                  <a:lnTo>
                    <a:pt x="37388" y="382892"/>
                  </a:lnTo>
                  <a:lnTo>
                    <a:pt x="32067" y="382879"/>
                  </a:lnTo>
                  <a:lnTo>
                    <a:pt x="27724" y="386219"/>
                  </a:lnTo>
                  <a:lnTo>
                    <a:pt x="27711" y="394411"/>
                  </a:lnTo>
                  <a:lnTo>
                    <a:pt x="32042" y="397751"/>
                  </a:lnTo>
                  <a:lnTo>
                    <a:pt x="42659" y="397789"/>
                  </a:lnTo>
                  <a:lnTo>
                    <a:pt x="47015" y="394462"/>
                  </a:lnTo>
                  <a:lnTo>
                    <a:pt x="47040" y="386270"/>
                  </a:lnTo>
                  <a:close/>
                </a:path>
                <a:path w="130810" h="461644">
                  <a:moveTo>
                    <a:pt x="47104" y="364998"/>
                  </a:moveTo>
                  <a:lnTo>
                    <a:pt x="42773" y="361632"/>
                  </a:lnTo>
                  <a:lnTo>
                    <a:pt x="37452" y="361619"/>
                  </a:lnTo>
                  <a:lnTo>
                    <a:pt x="32143" y="361607"/>
                  </a:lnTo>
                  <a:lnTo>
                    <a:pt x="27787" y="364947"/>
                  </a:lnTo>
                  <a:lnTo>
                    <a:pt x="27762" y="373126"/>
                  </a:lnTo>
                  <a:lnTo>
                    <a:pt x="32092" y="376491"/>
                  </a:lnTo>
                  <a:lnTo>
                    <a:pt x="42722" y="376516"/>
                  </a:lnTo>
                  <a:lnTo>
                    <a:pt x="47091" y="373176"/>
                  </a:lnTo>
                  <a:lnTo>
                    <a:pt x="47104" y="364998"/>
                  </a:lnTo>
                  <a:close/>
                </a:path>
                <a:path w="130810" h="461644">
                  <a:moveTo>
                    <a:pt x="47167" y="343738"/>
                  </a:moveTo>
                  <a:lnTo>
                    <a:pt x="42824" y="340360"/>
                  </a:lnTo>
                  <a:lnTo>
                    <a:pt x="37515" y="340347"/>
                  </a:lnTo>
                  <a:lnTo>
                    <a:pt x="32207" y="340334"/>
                  </a:lnTo>
                  <a:lnTo>
                    <a:pt x="27851" y="343674"/>
                  </a:lnTo>
                  <a:lnTo>
                    <a:pt x="27825" y="351853"/>
                  </a:lnTo>
                  <a:lnTo>
                    <a:pt x="32169" y="355231"/>
                  </a:lnTo>
                  <a:lnTo>
                    <a:pt x="42773" y="355257"/>
                  </a:lnTo>
                  <a:lnTo>
                    <a:pt x="47142" y="351917"/>
                  </a:lnTo>
                  <a:lnTo>
                    <a:pt x="47167" y="343738"/>
                  </a:lnTo>
                  <a:close/>
                </a:path>
                <a:path w="130810" h="461644">
                  <a:moveTo>
                    <a:pt x="47294" y="301205"/>
                  </a:moveTo>
                  <a:lnTo>
                    <a:pt x="42951" y="297827"/>
                  </a:lnTo>
                  <a:lnTo>
                    <a:pt x="37642" y="297827"/>
                  </a:lnTo>
                  <a:lnTo>
                    <a:pt x="32334" y="297815"/>
                  </a:lnTo>
                  <a:lnTo>
                    <a:pt x="27990" y="301142"/>
                  </a:lnTo>
                  <a:lnTo>
                    <a:pt x="27952" y="309333"/>
                  </a:lnTo>
                  <a:lnTo>
                    <a:pt x="32296" y="312686"/>
                  </a:lnTo>
                  <a:lnTo>
                    <a:pt x="42900" y="312724"/>
                  </a:lnTo>
                  <a:lnTo>
                    <a:pt x="47269" y="309397"/>
                  </a:lnTo>
                  <a:lnTo>
                    <a:pt x="47294" y="301205"/>
                  </a:lnTo>
                  <a:close/>
                </a:path>
                <a:path w="130810" h="461644">
                  <a:moveTo>
                    <a:pt x="47371" y="279908"/>
                  </a:moveTo>
                  <a:lnTo>
                    <a:pt x="43014" y="276529"/>
                  </a:lnTo>
                  <a:lnTo>
                    <a:pt x="37693" y="276517"/>
                  </a:lnTo>
                  <a:lnTo>
                    <a:pt x="32397" y="276504"/>
                  </a:lnTo>
                  <a:lnTo>
                    <a:pt x="28054" y="279844"/>
                  </a:lnTo>
                  <a:lnTo>
                    <a:pt x="28016" y="288048"/>
                  </a:lnTo>
                  <a:lnTo>
                    <a:pt x="32346" y="291414"/>
                  </a:lnTo>
                  <a:lnTo>
                    <a:pt x="42976" y="291452"/>
                  </a:lnTo>
                  <a:lnTo>
                    <a:pt x="47320" y="288112"/>
                  </a:lnTo>
                  <a:lnTo>
                    <a:pt x="47371" y="279908"/>
                  </a:lnTo>
                  <a:close/>
                </a:path>
                <a:path w="130810" h="461644">
                  <a:moveTo>
                    <a:pt x="47421" y="258610"/>
                  </a:moveTo>
                  <a:lnTo>
                    <a:pt x="43078" y="255257"/>
                  </a:lnTo>
                  <a:lnTo>
                    <a:pt x="37769" y="255244"/>
                  </a:lnTo>
                  <a:lnTo>
                    <a:pt x="32461" y="255231"/>
                  </a:lnTo>
                  <a:lnTo>
                    <a:pt x="28117" y="258559"/>
                  </a:lnTo>
                  <a:lnTo>
                    <a:pt x="28092" y="266738"/>
                  </a:lnTo>
                  <a:lnTo>
                    <a:pt x="32410" y="270103"/>
                  </a:lnTo>
                  <a:lnTo>
                    <a:pt x="43040" y="270129"/>
                  </a:lnTo>
                  <a:lnTo>
                    <a:pt x="47396" y="266801"/>
                  </a:lnTo>
                  <a:lnTo>
                    <a:pt x="47421" y="258610"/>
                  </a:lnTo>
                  <a:close/>
                </a:path>
                <a:path w="130810" h="461644">
                  <a:moveTo>
                    <a:pt x="47472" y="237350"/>
                  </a:moveTo>
                  <a:lnTo>
                    <a:pt x="43141" y="233984"/>
                  </a:lnTo>
                  <a:lnTo>
                    <a:pt x="37820" y="233972"/>
                  </a:lnTo>
                  <a:lnTo>
                    <a:pt x="32524" y="233946"/>
                  </a:lnTo>
                  <a:lnTo>
                    <a:pt x="28168" y="237286"/>
                  </a:lnTo>
                  <a:lnTo>
                    <a:pt x="28155" y="245478"/>
                  </a:lnTo>
                  <a:lnTo>
                    <a:pt x="32473" y="248843"/>
                  </a:lnTo>
                  <a:lnTo>
                    <a:pt x="43103" y="248869"/>
                  </a:lnTo>
                  <a:lnTo>
                    <a:pt x="47447" y="245529"/>
                  </a:lnTo>
                  <a:lnTo>
                    <a:pt x="47472" y="237350"/>
                  </a:lnTo>
                  <a:close/>
                </a:path>
                <a:path w="130810" h="461644">
                  <a:moveTo>
                    <a:pt x="47523" y="216077"/>
                  </a:moveTo>
                  <a:lnTo>
                    <a:pt x="43205" y="212712"/>
                  </a:lnTo>
                  <a:lnTo>
                    <a:pt x="37896" y="212699"/>
                  </a:lnTo>
                  <a:lnTo>
                    <a:pt x="32588" y="212686"/>
                  </a:lnTo>
                  <a:lnTo>
                    <a:pt x="28232" y="216014"/>
                  </a:lnTo>
                  <a:lnTo>
                    <a:pt x="28206" y="224218"/>
                  </a:lnTo>
                  <a:lnTo>
                    <a:pt x="32537" y="227571"/>
                  </a:lnTo>
                  <a:lnTo>
                    <a:pt x="43167" y="227609"/>
                  </a:lnTo>
                  <a:lnTo>
                    <a:pt x="47510" y="224269"/>
                  </a:lnTo>
                  <a:lnTo>
                    <a:pt x="47523" y="216077"/>
                  </a:lnTo>
                  <a:close/>
                </a:path>
                <a:path w="130810" h="461644">
                  <a:moveTo>
                    <a:pt x="47574" y="194830"/>
                  </a:moveTo>
                  <a:lnTo>
                    <a:pt x="43256" y="191465"/>
                  </a:lnTo>
                  <a:lnTo>
                    <a:pt x="37934" y="191439"/>
                  </a:lnTo>
                  <a:lnTo>
                    <a:pt x="32639" y="191427"/>
                  </a:lnTo>
                  <a:lnTo>
                    <a:pt x="28270" y="194767"/>
                  </a:lnTo>
                  <a:lnTo>
                    <a:pt x="28270" y="202946"/>
                  </a:lnTo>
                  <a:lnTo>
                    <a:pt x="32588" y="206311"/>
                  </a:lnTo>
                  <a:lnTo>
                    <a:pt x="43218" y="206336"/>
                  </a:lnTo>
                  <a:lnTo>
                    <a:pt x="47561" y="203009"/>
                  </a:lnTo>
                  <a:lnTo>
                    <a:pt x="47574" y="194830"/>
                  </a:lnTo>
                  <a:close/>
                </a:path>
                <a:path w="130810" h="461644">
                  <a:moveTo>
                    <a:pt x="47637" y="173532"/>
                  </a:moveTo>
                  <a:lnTo>
                    <a:pt x="43319" y="170167"/>
                  </a:lnTo>
                  <a:lnTo>
                    <a:pt x="37998" y="170154"/>
                  </a:lnTo>
                  <a:lnTo>
                    <a:pt x="32702" y="170141"/>
                  </a:lnTo>
                  <a:lnTo>
                    <a:pt x="28333" y="173482"/>
                  </a:lnTo>
                  <a:lnTo>
                    <a:pt x="28308" y="181673"/>
                  </a:lnTo>
                  <a:lnTo>
                    <a:pt x="32664" y="185026"/>
                  </a:lnTo>
                  <a:lnTo>
                    <a:pt x="43268" y="185051"/>
                  </a:lnTo>
                  <a:lnTo>
                    <a:pt x="47625" y="181724"/>
                  </a:lnTo>
                  <a:lnTo>
                    <a:pt x="47637" y="173532"/>
                  </a:lnTo>
                  <a:close/>
                </a:path>
                <a:path w="130810" h="461644">
                  <a:moveTo>
                    <a:pt x="47713" y="152273"/>
                  </a:moveTo>
                  <a:lnTo>
                    <a:pt x="43383" y="148907"/>
                  </a:lnTo>
                  <a:lnTo>
                    <a:pt x="38074" y="148894"/>
                  </a:lnTo>
                  <a:lnTo>
                    <a:pt x="32753" y="148882"/>
                  </a:lnTo>
                  <a:lnTo>
                    <a:pt x="28384" y="152222"/>
                  </a:lnTo>
                  <a:lnTo>
                    <a:pt x="28359" y="160401"/>
                  </a:lnTo>
                  <a:lnTo>
                    <a:pt x="32727" y="163766"/>
                  </a:lnTo>
                  <a:lnTo>
                    <a:pt x="43332" y="163804"/>
                  </a:lnTo>
                  <a:lnTo>
                    <a:pt x="47688" y="160451"/>
                  </a:lnTo>
                  <a:lnTo>
                    <a:pt x="47713" y="152273"/>
                  </a:lnTo>
                  <a:close/>
                </a:path>
                <a:path w="130810" h="461644">
                  <a:moveTo>
                    <a:pt x="47764" y="130987"/>
                  </a:moveTo>
                  <a:lnTo>
                    <a:pt x="43434" y="127635"/>
                  </a:lnTo>
                  <a:lnTo>
                    <a:pt x="38125" y="127622"/>
                  </a:lnTo>
                  <a:lnTo>
                    <a:pt x="32829" y="127609"/>
                  </a:lnTo>
                  <a:lnTo>
                    <a:pt x="28460" y="130937"/>
                  </a:lnTo>
                  <a:lnTo>
                    <a:pt x="28435" y="139128"/>
                  </a:lnTo>
                  <a:lnTo>
                    <a:pt x="32778" y="142481"/>
                  </a:lnTo>
                  <a:lnTo>
                    <a:pt x="43383" y="142519"/>
                  </a:lnTo>
                  <a:lnTo>
                    <a:pt x="47739" y="139192"/>
                  </a:lnTo>
                  <a:lnTo>
                    <a:pt x="47764" y="130987"/>
                  </a:lnTo>
                  <a:close/>
                </a:path>
                <a:path w="130810" h="461644">
                  <a:moveTo>
                    <a:pt x="47840" y="109740"/>
                  </a:moveTo>
                  <a:lnTo>
                    <a:pt x="43510" y="106362"/>
                  </a:lnTo>
                  <a:lnTo>
                    <a:pt x="38201" y="106349"/>
                  </a:lnTo>
                  <a:lnTo>
                    <a:pt x="32880" y="106337"/>
                  </a:lnTo>
                  <a:lnTo>
                    <a:pt x="28536" y="109677"/>
                  </a:lnTo>
                  <a:lnTo>
                    <a:pt x="28486" y="117868"/>
                  </a:lnTo>
                  <a:lnTo>
                    <a:pt x="32854" y="121234"/>
                  </a:lnTo>
                  <a:lnTo>
                    <a:pt x="43459" y="121259"/>
                  </a:lnTo>
                  <a:lnTo>
                    <a:pt x="47802" y="117932"/>
                  </a:lnTo>
                  <a:lnTo>
                    <a:pt x="47840" y="109740"/>
                  </a:lnTo>
                  <a:close/>
                </a:path>
                <a:path w="130810" h="461644">
                  <a:moveTo>
                    <a:pt x="47904" y="88468"/>
                  </a:moveTo>
                  <a:lnTo>
                    <a:pt x="43561" y="85102"/>
                  </a:lnTo>
                  <a:lnTo>
                    <a:pt x="38265" y="85090"/>
                  </a:lnTo>
                  <a:lnTo>
                    <a:pt x="32931" y="85064"/>
                  </a:lnTo>
                  <a:lnTo>
                    <a:pt x="28587" y="88404"/>
                  </a:lnTo>
                  <a:lnTo>
                    <a:pt x="28562" y="96596"/>
                  </a:lnTo>
                  <a:lnTo>
                    <a:pt x="32905" y="99961"/>
                  </a:lnTo>
                  <a:lnTo>
                    <a:pt x="43510" y="99999"/>
                  </a:lnTo>
                  <a:lnTo>
                    <a:pt x="47866" y="96659"/>
                  </a:lnTo>
                  <a:lnTo>
                    <a:pt x="47904" y="88468"/>
                  </a:lnTo>
                  <a:close/>
                </a:path>
                <a:path w="130810" h="461644">
                  <a:moveTo>
                    <a:pt x="47967" y="67208"/>
                  </a:moveTo>
                  <a:lnTo>
                    <a:pt x="43624" y="63830"/>
                  </a:lnTo>
                  <a:lnTo>
                    <a:pt x="38315" y="63830"/>
                  </a:lnTo>
                  <a:lnTo>
                    <a:pt x="33007" y="63817"/>
                  </a:lnTo>
                  <a:lnTo>
                    <a:pt x="28651" y="67144"/>
                  </a:lnTo>
                  <a:lnTo>
                    <a:pt x="28625" y="75336"/>
                  </a:lnTo>
                  <a:lnTo>
                    <a:pt x="32956" y="78689"/>
                  </a:lnTo>
                  <a:lnTo>
                    <a:pt x="43586" y="78727"/>
                  </a:lnTo>
                  <a:lnTo>
                    <a:pt x="47942" y="75387"/>
                  </a:lnTo>
                  <a:lnTo>
                    <a:pt x="47967" y="67208"/>
                  </a:lnTo>
                  <a:close/>
                </a:path>
                <a:path w="130810" h="461644">
                  <a:moveTo>
                    <a:pt x="48031" y="45923"/>
                  </a:moveTo>
                  <a:lnTo>
                    <a:pt x="43688" y="42557"/>
                  </a:lnTo>
                  <a:lnTo>
                    <a:pt x="38366" y="42545"/>
                  </a:lnTo>
                  <a:lnTo>
                    <a:pt x="33058" y="42532"/>
                  </a:lnTo>
                  <a:lnTo>
                    <a:pt x="28714" y="45859"/>
                  </a:lnTo>
                  <a:lnTo>
                    <a:pt x="28689" y="54063"/>
                  </a:lnTo>
                  <a:lnTo>
                    <a:pt x="33007" y="57416"/>
                  </a:lnTo>
                  <a:lnTo>
                    <a:pt x="43649" y="57442"/>
                  </a:lnTo>
                  <a:lnTo>
                    <a:pt x="48006" y="54114"/>
                  </a:lnTo>
                  <a:lnTo>
                    <a:pt x="48031" y="45923"/>
                  </a:lnTo>
                  <a:close/>
                </a:path>
                <a:path w="130810" h="461644">
                  <a:moveTo>
                    <a:pt x="48082" y="24663"/>
                  </a:moveTo>
                  <a:lnTo>
                    <a:pt x="43738" y="21297"/>
                  </a:lnTo>
                  <a:lnTo>
                    <a:pt x="38430" y="21285"/>
                  </a:lnTo>
                  <a:lnTo>
                    <a:pt x="33121" y="21285"/>
                  </a:lnTo>
                  <a:lnTo>
                    <a:pt x="28752" y="24612"/>
                  </a:lnTo>
                  <a:lnTo>
                    <a:pt x="28740" y="32791"/>
                  </a:lnTo>
                  <a:lnTo>
                    <a:pt x="33070" y="36156"/>
                  </a:lnTo>
                  <a:lnTo>
                    <a:pt x="43700" y="36195"/>
                  </a:lnTo>
                  <a:lnTo>
                    <a:pt x="48056" y="32854"/>
                  </a:lnTo>
                  <a:lnTo>
                    <a:pt x="48082" y="24663"/>
                  </a:lnTo>
                  <a:close/>
                </a:path>
                <a:path w="130810" h="461644">
                  <a:moveTo>
                    <a:pt x="48120" y="3390"/>
                  </a:moveTo>
                  <a:lnTo>
                    <a:pt x="43802" y="38"/>
                  </a:lnTo>
                  <a:lnTo>
                    <a:pt x="38481" y="12"/>
                  </a:lnTo>
                  <a:lnTo>
                    <a:pt x="33172" y="0"/>
                  </a:lnTo>
                  <a:lnTo>
                    <a:pt x="28816" y="3327"/>
                  </a:lnTo>
                  <a:lnTo>
                    <a:pt x="28803" y="11518"/>
                  </a:lnTo>
                  <a:lnTo>
                    <a:pt x="33121" y="14871"/>
                  </a:lnTo>
                  <a:lnTo>
                    <a:pt x="43764" y="14909"/>
                  </a:lnTo>
                  <a:lnTo>
                    <a:pt x="48120" y="11569"/>
                  </a:lnTo>
                  <a:lnTo>
                    <a:pt x="48120" y="3390"/>
                  </a:lnTo>
                  <a:close/>
                </a:path>
                <a:path w="130810" h="461644">
                  <a:moveTo>
                    <a:pt x="74587" y="407619"/>
                  </a:moveTo>
                  <a:lnTo>
                    <a:pt x="70218" y="404253"/>
                  </a:lnTo>
                  <a:lnTo>
                    <a:pt x="64922" y="404241"/>
                  </a:lnTo>
                  <a:lnTo>
                    <a:pt x="59588" y="404228"/>
                  </a:lnTo>
                  <a:lnTo>
                    <a:pt x="55245" y="407568"/>
                  </a:lnTo>
                  <a:lnTo>
                    <a:pt x="55232" y="415747"/>
                  </a:lnTo>
                  <a:lnTo>
                    <a:pt x="59563" y="419100"/>
                  </a:lnTo>
                  <a:lnTo>
                    <a:pt x="70192" y="419138"/>
                  </a:lnTo>
                  <a:lnTo>
                    <a:pt x="74561" y="415798"/>
                  </a:lnTo>
                  <a:lnTo>
                    <a:pt x="74587" y="407619"/>
                  </a:lnTo>
                  <a:close/>
                </a:path>
                <a:path w="130810" h="461644">
                  <a:moveTo>
                    <a:pt x="74650" y="386346"/>
                  </a:moveTo>
                  <a:lnTo>
                    <a:pt x="70281" y="382981"/>
                  </a:lnTo>
                  <a:lnTo>
                    <a:pt x="64998" y="382968"/>
                  </a:lnTo>
                  <a:lnTo>
                    <a:pt x="59664" y="382955"/>
                  </a:lnTo>
                  <a:lnTo>
                    <a:pt x="55308" y="386295"/>
                  </a:lnTo>
                  <a:lnTo>
                    <a:pt x="55295" y="394487"/>
                  </a:lnTo>
                  <a:lnTo>
                    <a:pt x="59613" y="397840"/>
                  </a:lnTo>
                  <a:lnTo>
                    <a:pt x="70243" y="397865"/>
                  </a:lnTo>
                  <a:lnTo>
                    <a:pt x="74625" y="394538"/>
                  </a:lnTo>
                  <a:lnTo>
                    <a:pt x="74650" y="386346"/>
                  </a:lnTo>
                  <a:close/>
                </a:path>
                <a:path w="130810" h="461644">
                  <a:moveTo>
                    <a:pt x="74714" y="365074"/>
                  </a:moveTo>
                  <a:lnTo>
                    <a:pt x="70358" y="361708"/>
                  </a:lnTo>
                  <a:lnTo>
                    <a:pt x="65049" y="361696"/>
                  </a:lnTo>
                  <a:lnTo>
                    <a:pt x="59715" y="361683"/>
                  </a:lnTo>
                  <a:lnTo>
                    <a:pt x="55372" y="365023"/>
                  </a:lnTo>
                  <a:lnTo>
                    <a:pt x="55346" y="373202"/>
                  </a:lnTo>
                  <a:lnTo>
                    <a:pt x="59690" y="376567"/>
                  </a:lnTo>
                  <a:lnTo>
                    <a:pt x="70307" y="376605"/>
                  </a:lnTo>
                  <a:lnTo>
                    <a:pt x="74688" y="373265"/>
                  </a:lnTo>
                  <a:lnTo>
                    <a:pt x="74714" y="365074"/>
                  </a:lnTo>
                  <a:close/>
                </a:path>
                <a:path w="130810" h="461644">
                  <a:moveTo>
                    <a:pt x="74764" y="343814"/>
                  </a:moveTo>
                  <a:lnTo>
                    <a:pt x="70408" y="340436"/>
                  </a:lnTo>
                  <a:lnTo>
                    <a:pt x="65125" y="340423"/>
                  </a:lnTo>
                  <a:lnTo>
                    <a:pt x="59778" y="340410"/>
                  </a:lnTo>
                  <a:lnTo>
                    <a:pt x="55435" y="343750"/>
                  </a:lnTo>
                  <a:lnTo>
                    <a:pt x="55410" y="351929"/>
                  </a:lnTo>
                  <a:lnTo>
                    <a:pt x="59740" y="355295"/>
                  </a:lnTo>
                  <a:lnTo>
                    <a:pt x="70358" y="355333"/>
                  </a:lnTo>
                  <a:lnTo>
                    <a:pt x="74739" y="351993"/>
                  </a:lnTo>
                  <a:lnTo>
                    <a:pt x="74764" y="343814"/>
                  </a:lnTo>
                  <a:close/>
                </a:path>
                <a:path w="130810" h="461644">
                  <a:moveTo>
                    <a:pt x="74879" y="301282"/>
                  </a:moveTo>
                  <a:lnTo>
                    <a:pt x="70535" y="297903"/>
                  </a:lnTo>
                  <a:lnTo>
                    <a:pt x="65239" y="297891"/>
                  </a:lnTo>
                  <a:lnTo>
                    <a:pt x="59905" y="297878"/>
                  </a:lnTo>
                  <a:lnTo>
                    <a:pt x="55562" y="301218"/>
                  </a:lnTo>
                  <a:lnTo>
                    <a:pt x="55537" y="309410"/>
                  </a:lnTo>
                  <a:lnTo>
                    <a:pt x="59867" y="312750"/>
                  </a:lnTo>
                  <a:lnTo>
                    <a:pt x="70485" y="312788"/>
                  </a:lnTo>
                  <a:lnTo>
                    <a:pt x="74853" y="309460"/>
                  </a:lnTo>
                  <a:lnTo>
                    <a:pt x="74879" y="301282"/>
                  </a:lnTo>
                  <a:close/>
                </a:path>
                <a:path w="130810" h="461644">
                  <a:moveTo>
                    <a:pt x="74955" y="279971"/>
                  </a:moveTo>
                  <a:lnTo>
                    <a:pt x="70586" y="276606"/>
                  </a:lnTo>
                  <a:lnTo>
                    <a:pt x="65290" y="276593"/>
                  </a:lnTo>
                  <a:lnTo>
                    <a:pt x="59969" y="276580"/>
                  </a:lnTo>
                  <a:lnTo>
                    <a:pt x="55638" y="279920"/>
                  </a:lnTo>
                  <a:lnTo>
                    <a:pt x="55600" y="288124"/>
                  </a:lnTo>
                  <a:lnTo>
                    <a:pt x="59931" y="291503"/>
                  </a:lnTo>
                  <a:lnTo>
                    <a:pt x="70535" y="291528"/>
                  </a:lnTo>
                  <a:lnTo>
                    <a:pt x="74930" y="288188"/>
                  </a:lnTo>
                  <a:lnTo>
                    <a:pt x="74955" y="279971"/>
                  </a:lnTo>
                  <a:close/>
                </a:path>
                <a:path w="130810" h="461644">
                  <a:moveTo>
                    <a:pt x="75006" y="258686"/>
                  </a:moveTo>
                  <a:lnTo>
                    <a:pt x="70662" y="255333"/>
                  </a:lnTo>
                  <a:lnTo>
                    <a:pt x="65366" y="255320"/>
                  </a:lnTo>
                  <a:lnTo>
                    <a:pt x="60045" y="255295"/>
                  </a:lnTo>
                  <a:lnTo>
                    <a:pt x="55689" y="258635"/>
                  </a:lnTo>
                  <a:lnTo>
                    <a:pt x="55664" y="266827"/>
                  </a:lnTo>
                  <a:lnTo>
                    <a:pt x="59994" y="270179"/>
                  </a:lnTo>
                  <a:lnTo>
                    <a:pt x="70612" y="270217"/>
                  </a:lnTo>
                  <a:lnTo>
                    <a:pt x="75006" y="266877"/>
                  </a:lnTo>
                  <a:lnTo>
                    <a:pt x="75006" y="258686"/>
                  </a:lnTo>
                  <a:close/>
                </a:path>
                <a:path w="130810" h="461644">
                  <a:moveTo>
                    <a:pt x="75082" y="237439"/>
                  </a:moveTo>
                  <a:lnTo>
                    <a:pt x="70713" y="234061"/>
                  </a:lnTo>
                  <a:lnTo>
                    <a:pt x="65417" y="234061"/>
                  </a:lnTo>
                  <a:lnTo>
                    <a:pt x="60109" y="234035"/>
                  </a:lnTo>
                  <a:lnTo>
                    <a:pt x="55753" y="237375"/>
                  </a:lnTo>
                  <a:lnTo>
                    <a:pt x="55727" y="245567"/>
                  </a:lnTo>
                  <a:lnTo>
                    <a:pt x="60058" y="248932"/>
                  </a:lnTo>
                  <a:lnTo>
                    <a:pt x="70688" y="248958"/>
                  </a:lnTo>
                  <a:lnTo>
                    <a:pt x="75057" y="245618"/>
                  </a:lnTo>
                  <a:lnTo>
                    <a:pt x="75082" y="237439"/>
                  </a:lnTo>
                  <a:close/>
                </a:path>
                <a:path w="130810" h="461644">
                  <a:moveTo>
                    <a:pt x="75120" y="216166"/>
                  </a:moveTo>
                  <a:lnTo>
                    <a:pt x="70764" y="212788"/>
                  </a:lnTo>
                  <a:lnTo>
                    <a:pt x="65468" y="212775"/>
                  </a:lnTo>
                  <a:lnTo>
                    <a:pt x="60147" y="212763"/>
                  </a:lnTo>
                  <a:lnTo>
                    <a:pt x="55791" y="216103"/>
                  </a:lnTo>
                  <a:lnTo>
                    <a:pt x="55791" y="224294"/>
                  </a:lnTo>
                  <a:lnTo>
                    <a:pt x="60109" y="227647"/>
                  </a:lnTo>
                  <a:lnTo>
                    <a:pt x="70726" y="227672"/>
                  </a:lnTo>
                  <a:lnTo>
                    <a:pt x="75095" y="224345"/>
                  </a:lnTo>
                  <a:lnTo>
                    <a:pt x="75120" y="216166"/>
                  </a:lnTo>
                  <a:close/>
                </a:path>
                <a:path w="130810" h="461644">
                  <a:moveTo>
                    <a:pt x="75196" y="194906"/>
                  </a:moveTo>
                  <a:lnTo>
                    <a:pt x="70840" y="191528"/>
                  </a:lnTo>
                  <a:lnTo>
                    <a:pt x="65532" y="191516"/>
                  </a:lnTo>
                  <a:lnTo>
                    <a:pt x="60210" y="191503"/>
                  </a:lnTo>
                  <a:lnTo>
                    <a:pt x="55867" y="194843"/>
                  </a:lnTo>
                  <a:lnTo>
                    <a:pt x="55841" y="203022"/>
                  </a:lnTo>
                  <a:lnTo>
                    <a:pt x="60172" y="206387"/>
                  </a:lnTo>
                  <a:lnTo>
                    <a:pt x="70789" y="206413"/>
                  </a:lnTo>
                  <a:lnTo>
                    <a:pt x="75158" y="203073"/>
                  </a:lnTo>
                  <a:lnTo>
                    <a:pt x="75196" y="194906"/>
                  </a:lnTo>
                  <a:close/>
                </a:path>
                <a:path w="130810" h="461644">
                  <a:moveTo>
                    <a:pt x="75247" y="173621"/>
                  </a:moveTo>
                  <a:lnTo>
                    <a:pt x="70891" y="170256"/>
                  </a:lnTo>
                  <a:lnTo>
                    <a:pt x="65595" y="170243"/>
                  </a:lnTo>
                  <a:lnTo>
                    <a:pt x="60274" y="170230"/>
                  </a:lnTo>
                  <a:lnTo>
                    <a:pt x="55918" y="173570"/>
                  </a:lnTo>
                  <a:lnTo>
                    <a:pt x="55918" y="181762"/>
                  </a:lnTo>
                  <a:lnTo>
                    <a:pt x="60236" y="185102"/>
                  </a:lnTo>
                  <a:lnTo>
                    <a:pt x="70853" y="185140"/>
                  </a:lnTo>
                  <a:lnTo>
                    <a:pt x="75222" y="181813"/>
                  </a:lnTo>
                  <a:lnTo>
                    <a:pt x="75247" y="173621"/>
                  </a:lnTo>
                  <a:close/>
                </a:path>
                <a:path w="130810" h="461644">
                  <a:moveTo>
                    <a:pt x="75311" y="152349"/>
                  </a:moveTo>
                  <a:lnTo>
                    <a:pt x="70954" y="148971"/>
                  </a:lnTo>
                  <a:lnTo>
                    <a:pt x="65659" y="148971"/>
                  </a:lnTo>
                  <a:lnTo>
                    <a:pt x="60337" y="148958"/>
                  </a:lnTo>
                  <a:lnTo>
                    <a:pt x="55994" y="152298"/>
                  </a:lnTo>
                  <a:lnTo>
                    <a:pt x="55956" y="160477"/>
                  </a:lnTo>
                  <a:lnTo>
                    <a:pt x="60299" y="163842"/>
                  </a:lnTo>
                  <a:lnTo>
                    <a:pt x="70904" y="163880"/>
                  </a:lnTo>
                  <a:lnTo>
                    <a:pt x="75298" y="160540"/>
                  </a:lnTo>
                  <a:lnTo>
                    <a:pt x="75311" y="152349"/>
                  </a:lnTo>
                  <a:close/>
                </a:path>
                <a:path w="130810" h="461644">
                  <a:moveTo>
                    <a:pt x="75387" y="131064"/>
                  </a:moveTo>
                  <a:lnTo>
                    <a:pt x="71031" y="127723"/>
                  </a:lnTo>
                  <a:lnTo>
                    <a:pt x="65735" y="127698"/>
                  </a:lnTo>
                  <a:lnTo>
                    <a:pt x="60413" y="127685"/>
                  </a:lnTo>
                  <a:lnTo>
                    <a:pt x="56045" y="131013"/>
                  </a:lnTo>
                  <a:lnTo>
                    <a:pt x="56019" y="139204"/>
                  </a:lnTo>
                  <a:lnTo>
                    <a:pt x="60363" y="142570"/>
                  </a:lnTo>
                  <a:lnTo>
                    <a:pt x="70980" y="142595"/>
                  </a:lnTo>
                  <a:lnTo>
                    <a:pt x="75349" y="139268"/>
                  </a:lnTo>
                  <a:lnTo>
                    <a:pt x="75387" y="131064"/>
                  </a:lnTo>
                  <a:close/>
                </a:path>
                <a:path w="130810" h="461644">
                  <a:moveTo>
                    <a:pt x="75438" y="109816"/>
                  </a:moveTo>
                  <a:lnTo>
                    <a:pt x="71081" y="106438"/>
                  </a:lnTo>
                  <a:lnTo>
                    <a:pt x="65786" y="106426"/>
                  </a:lnTo>
                  <a:lnTo>
                    <a:pt x="60464" y="106413"/>
                  </a:lnTo>
                  <a:lnTo>
                    <a:pt x="56121" y="109753"/>
                  </a:lnTo>
                  <a:lnTo>
                    <a:pt x="56070" y="117944"/>
                  </a:lnTo>
                  <a:lnTo>
                    <a:pt x="60426" y="121297"/>
                  </a:lnTo>
                  <a:lnTo>
                    <a:pt x="71031" y="121335"/>
                  </a:lnTo>
                  <a:lnTo>
                    <a:pt x="75412" y="117995"/>
                  </a:lnTo>
                  <a:lnTo>
                    <a:pt x="75438" y="109816"/>
                  </a:lnTo>
                  <a:close/>
                </a:path>
                <a:path w="130810" h="461644">
                  <a:moveTo>
                    <a:pt x="75501" y="88544"/>
                  </a:moveTo>
                  <a:lnTo>
                    <a:pt x="71132" y="85178"/>
                  </a:lnTo>
                  <a:lnTo>
                    <a:pt x="65849" y="85166"/>
                  </a:lnTo>
                  <a:lnTo>
                    <a:pt x="60540" y="85153"/>
                  </a:lnTo>
                  <a:lnTo>
                    <a:pt x="56172" y="88493"/>
                  </a:lnTo>
                  <a:lnTo>
                    <a:pt x="56146" y="96672"/>
                  </a:lnTo>
                  <a:lnTo>
                    <a:pt x="60490" y="100037"/>
                  </a:lnTo>
                  <a:lnTo>
                    <a:pt x="71107" y="100063"/>
                  </a:lnTo>
                  <a:lnTo>
                    <a:pt x="75488" y="96723"/>
                  </a:lnTo>
                  <a:lnTo>
                    <a:pt x="75501" y="88544"/>
                  </a:lnTo>
                  <a:close/>
                </a:path>
                <a:path w="130810" h="461644">
                  <a:moveTo>
                    <a:pt x="75565" y="67284"/>
                  </a:moveTo>
                  <a:lnTo>
                    <a:pt x="71196" y="63919"/>
                  </a:lnTo>
                  <a:lnTo>
                    <a:pt x="65913" y="63906"/>
                  </a:lnTo>
                  <a:lnTo>
                    <a:pt x="60591" y="63893"/>
                  </a:lnTo>
                  <a:lnTo>
                    <a:pt x="56248" y="67233"/>
                  </a:lnTo>
                  <a:lnTo>
                    <a:pt x="56197" y="75412"/>
                  </a:lnTo>
                  <a:lnTo>
                    <a:pt x="60540" y="78765"/>
                  </a:lnTo>
                  <a:lnTo>
                    <a:pt x="71158" y="78803"/>
                  </a:lnTo>
                  <a:lnTo>
                    <a:pt x="75552" y="75476"/>
                  </a:lnTo>
                  <a:lnTo>
                    <a:pt x="75565" y="67284"/>
                  </a:lnTo>
                  <a:close/>
                </a:path>
                <a:path w="130810" h="461644">
                  <a:moveTo>
                    <a:pt x="75615" y="45999"/>
                  </a:moveTo>
                  <a:lnTo>
                    <a:pt x="71247" y="42633"/>
                  </a:lnTo>
                  <a:lnTo>
                    <a:pt x="65963" y="42621"/>
                  </a:lnTo>
                  <a:lnTo>
                    <a:pt x="60655" y="42621"/>
                  </a:lnTo>
                  <a:lnTo>
                    <a:pt x="56286" y="45935"/>
                  </a:lnTo>
                  <a:lnTo>
                    <a:pt x="56261" y="54140"/>
                  </a:lnTo>
                  <a:lnTo>
                    <a:pt x="60604" y="57492"/>
                  </a:lnTo>
                  <a:lnTo>
                    <a:pt x="71208" y="57518"/>
                  </a:lnTo>
                  <a:lnTo>
                    <a:pt x="75603" y="54190"/>
                  </a:lnTo>
                  <a:lnTo>
                    <a:pt x="75615" y="45999"/>
                  </a:lnTo>
                  <a:close/>
                </a:path>
                <a:path w="130810" h="461644">
                  <a:moveTo>
                    <a:pt x="102209" y="386422"/>
                  </a:moveTo>
                  <a:lnTo>
                    <a:pt x="97878" y="383057"/>
                  </a:lnTo>
                  <a:lnTo>
                    <a:pt x="92557" y="383044"/>
                  </a:lnTo>
                  <a:lnTo>
                    <a:pt x="87249" y="383032"/>
                  </a:lnTo>
                  <a:lnTo>
                    <a:pt x="82880" y="386359"/>
                  </a:lnTo>
                  <a:lnTo>
                    <a:pt x="82854" y="394550"/>
                  </a:lnTo>
                  <a:lnTo>
                    <a:pt x="87198" y="397903"/>
                  </a:lnTo>
                  <a:lnTo>
                    <a:pt x="97828" y="397941"/>
                  </a:lnTo>
                  <a:lnTo>
                    <a:pt x="102196" y="394614"/>
                  </a:lnTo>
                  <a:lnTo>
                    <a:pt x="102209" y="386422"/>
                  </a:lnTo>
                  <a:close/>
                </a:path>
                <a:path w="130810" h="461644">
                  <a:moveTo>
                    <a:pt x="102285" y="365163"/>
                  </a:moveTo>
                  <a:lnTo>
                    <a:pt x="97942" y="361784"/>
                  </a:lnTo>
                  <a:lnTo>
                    <a:pt x="92633" y="361772"/>
                  </a:lnTo>
                  <a:lnTo>
                    <a:pt x="87299" y="361759"/>
                  </a:lnTo>
                  <a:lnTo>
                    <a:pt x="82956" y="365099"/>
                  </a:lnTo>
                  <a:lnTo>
                    <a:pt x="82931" y="373291"/>
                  </a:lnTo>
                  <a:lnTo>
                    <a:pt x="87274" y="376656"/>
                  </a:lnTo>
                  <a:lnTo>
                    <a:pt x="97891" y="376682"/>
                  </a:lnTo>
                  <a:lnTo>
                    <a:pt x="102247" y="373341"/>
                  </a:lnTo>
                  <a:lnTo>
                    <a:pt x="102285" y="365163"/>
                  </a:lnTo>
                  <a:close/>
                </a:path>
                <a:path w="130810" h="461644">
                  <a:moveTo>
                    <a:pt x="102336" y="343903"/>
                  </a:moveTo>
                  <a:lnTo>
                    <a:pt x="98005" y="340525"/>
                  </a:lnTo>
                  <a:lnTo>
                    <a:pt x="92684" y="340512"/>
                  </a:lnTo>
                  <a:lnTo>
                    <a:pt x="87350" y="340499"/>
                  </a:lnTo>
                  <a:lnTo>
                    <a:pt x="83007" y="343839"/>
                  </a:lnTo>
                  <a:lnTo>
                    <a:pt x="82981" y="352031"/>
                  </a:lnTo>
                  <a:lnTo>
                    <a:pt x="87312" y="355396"/>
                  </a:lnTo>
                  <a:lnTo>
                    <a:pt x="97955" y="355422"/>
                  </a:lnTo>
                  <a:lnTo>
                    <a:pt x="102311" y="352082"/>
                  </a:lnTo>
                  <a:lnTo>
                    <a:pt x="102336" y="343903"/>
                  </a:lnTo>
                  <a:close/>
                </a:path>
                <a:path w="130810" h="461644">
                  <a:moveTo>
                    <a:pt x="102463" y="301358"/>
                  </a:moveTo>
                  <a:lnTo>
                    <a:pt x="98120" y="297992"/>
                  </a:lnTo>
                  <a:lnTo>
                    <a:pt x="92811" y="297980"/>
                  </a:lnTo>
                  <a:lnTo>
                    <a:pt x="87490" y="297967"/>
                  </a:lnTo>
                  <a:lnTo>
                    <a:pt x="83146" y="301307"/>
                  </a:lnTo>
                  <a:lnTo>
                    <a:pt x="83108" y="309486"/>
                  </a:lnTo>
                  <a:lnTo>
                    <a:pt x="87439" y="312839"/>
                  </a:lnTo>
                  <a:lnTo>
                    <a:pt x="98082" y="312877"/>
                  </a:lnTo>
                  <a:lnTo>
                    <a:pt x="102438" y="309549"/>
                  </a:lnTo>
                  <a:lnTo>
                    <a:pt x="102463" y="301358"/>
                  </a:lnTo>
                  <a:close/>
                </a:path>
                <a:path w="130810" h="461644">
                  <a:moveTo>
                    <a:pt x="102527" y="280060"/>
                  </a:moveTo>
                  <a:lnTo>
                    <a:pt x="98171" y="276694"/>
                  </a:lnTo>
                  <a:lnTo>
                    <a:pt x="92862" y="276669"/>
                  </a:lnTo>
                  <a:lnTo>
                    <a:pt x="87553" y="276656"/>
                  </a:lnTo>
                  <a:lnTo>
                    <a:pt x="83210" y="279996"/>
                  </a:lnTo>
                  <a:lnTo>
                    <a:pt x="83172" y="288213"/>
                  </a:lnTo>
                  <a:lnTo>
                    <a:pt x="87503" y="291579"/>
                  </a:lnTo>
                  <a:lnTo>
                    <a:pt x="98145" y="291617"/>
                  </a:lnTo>
                  <a:lnTo>
                    <a:pt x="102501" y="288264"/>
                  </a:lnTo>
                  <a:lnTo>
                    <a:pt x="102527" y="280060"/>
                  </a:lnTo>
                  <a:close/>
                </a:path>
                <a:path w="130810" h="461644">
                  <a:moveTo>
                    <a:pt x="102590" y="258775"/>
                  </a:moveTo>
                  <a:lnTo>
                    <a:pt x="98247" y="255397"/>
                  </a:lnTo>
                  <a:lnTo>
                    <a:pt x="92913" y="255397"/>
                  </a:lnTo>
                  <a:lnTo>
                    <a:pt x="87617" y="255371"/>
                  </a:lnTo>
                  <a:lnTo>
                    <a:pt x="83273" y="258711"/>
                  </a:lnTo>
                  <a:lnTo>
                    <a:pt x="83248" y="266903"/>
                  </a:lnTo>
                  <a:lnTo>
                    <a:pt x="87579" y="270256"/>
                  </a:lnTo>
                  <a:lnTo>
                    <a:pt x="98221" y="270294"/>
                  </a:lnTo>
                  <a:lnTo>
                    <a:pt x="102565" y="266954"/>
                  </a:lnTo>
                  <a:lnTo>
                    <a:pt x="102590" y="258775"/>
                  </a:lnTo>
                  <a:close/>
                </a:path>
                <a:path w="130810" h="461644">
                  <a:moveTo>
                    <a:pt x="102628" y="237502"/>
                  </a:moveTo>
                  <a:lnTo>
                    <a:pt x="98310" y="234137"/>
                  </a:lnTo>
                  <a:lnTo>
                    <a:pt x="92976" y="234124"/>
                  </a:lnTo>
                  <a:lnTo>
                    <a:pt x="87668" y="234111"/>
                  </a:lnTo>
                  <a:lnTo>
                    <a:pt x="83312" y="237451"/>
                  </a:lnTo>
                  <a:lnTo>
                    <a:pt x="83286" y="245630"/>
                  </a:lnTo>
                  <a:lnTo>
                    <a:pt x="87617" y="248996"/>
                  </a:lnTo>
                  <a:lnTo>
                    <a:pt x="98259" y="249034"/>
                  </a:lnTo>
                  <a:lnTo>
                    <a:pt x="102603" y="245694"/>
                  </a:lnTo>
                  <a:lnTo>
                    <a:pt x="102628" y="237502"/>
                  </a:lnTo>
                  <a:close/>
                </a:path>
                <a:path w="130810" h="461644">
                  <a:moveTo>
                    <a:pt x="102679" y="216242"/>
                  </a:moveTo>
                  <a:lnTo>
                    <a:pt x="98361" y="212877"/>
                  </a:lnTo>
                  <a:lnTo>
                    <a:pt x="93027" y="212852"/>
                  </a:lnTo>
                  <a:lnTo>
                    <a:pt x="87731" y="212839"/>
                  </a:lnTo>
                  <a:lnTo>
                    <a:pt x="83362" y="216179"/>
                  </a:lnTo>
                  <a:lnTo>
                    <a:pt x="83337" y="224370"/>
                  </a:lnTo>
                  <a:lnTo>
                    <a:pt x="87680" y="227723"/>
                  </a:lnTo>
                  <a:lnTo>
                    <a:pt x="98336" y="227749"/>
                  </a:lnTo>
                  <a:lnTo>
                    <a:pt x="102679" y="224409"/>
                  </a:lnTo>
                  <a:lnTo>
                    <a:pt x="102679" y="216242"/>
                  </a:lnTo>
                  <a:close/>
                </a:path>
                <a:path w="130810" h="461644">
                  <a:moveTo>
                    <a:pt x="102755" y="194970"/>
                  </a:moveTo>
                  <a:lnTo>
                    <a:pt x="98425" y="191604"/>
                  </a:lnTo>
                  <a:lnTo>
                    <a:pt x="93091" y="191592"/>
                  </a:lnTo>
                  <a:lnTo>
                    <a:pt x="87795" y="191579"/>
                  </a:lnTo>
                  <a:lnTo>
                    <a:pt x="83439" y="194919"/>
                  </a:lnTo>
                  <a:lnTo>
                    <a:pt x="83413" y="203098"/>
                  </a:lnTo>
                  <a:lnTo>
                    <a:pt x="87744" y="206451"/>
                  </a:lnTo>
                  <a:lnTo>
                    <a:pt x="98386" y="206489"/>
                  </a:lnTo>
                  <a:lnTo>
                    <a:pt x="102730" y="203149"/>
                  </a:lnTo>
                  <a:lnTo>
                    <a:pt x="102755" y="194970"/>
                  </a:lnTo>
                  <a:close/>
                </a:path>
                <a:path w="130810" h="461644">
                  <a:moveTo>
                    <a:pt x="102806" y="173697"/>
                  </a:moveTo>
                  <a:lnTo>
                    <a:pt x="98475" y="170332"/>
                  </a:lnTo>
                  <a:lnTo>
                    <a:pt x="93154" y="170319"/>
                  </a:lnTo>
                  <a:lnTo>
                    <a:pt x="87845" y="170294"/>
                  </a:lnTo>
                  <a:lnTo>
                    <a:pt x="83489" y="173634"/>
                  </a:lnTo>
                  <a:lnTo>
                    <a:pt x="83489" y="181838"/>
                  </a:lnTo>
                  <a:lnTo>
                    <a:pt x="87807" y="185178"/>
                  </a:lnTo>
                  <a:lnTo>
                    <a:pt x="98437" y="185216"/>
                  </a:lnTo>
                  <a:lnTo>
                    <a:pt x="102806" y="181889"/>
                  </a:lnTo>
                  <a:lnTo>
                    <a:pt x="102806" y="173697"/>
                  </a:lnTo>
                  <a:close/>
                </a:path>
                <a:path w="130810" h="461644">
                  <a:moveTo>
                    <a:pt x="102882" y="152425"/>
                  </a:moveTo>
                  <a:lnTo>
                    <a:pt x="98552" y="149059"/>
                  </a:lnTo>
                  <a:lnTo>
                    <a:pt x="93230" y="149047"/>
                  </a:lnTo>
                  <a:lnTo>
                    <a:pt x="87922" y="149034"/>
                  </a:lnTo>
                  <a:lnTo>
                    <a:pt x="83566" y="152374"/>
                  </a:lnTo>
                  <a:lnTo>
                    <a:pt x="83540" y="160566"/>
                  </a:lnTo>
                  <a:lnTo>
                    <a:pt x="87884" y="163931"/>
                  </a:lnTo>
                  <a:lnTo>
                    <a:pt x="98501" y="163957"/>
                  </a:lnTo>
                  <a:lnTo>
                    <a:pt x="102844" y="160616"/>
                  </a:lnTo>
                  <a:lnTo>
                    <a:pt x="102882" y="152425"/>
                  </a:lnTo>
                  <a:close/>
                </a:path>
                <a:path w="130810" h="461644">
                  <a:moveTo>
                    <a:pt x="102946" y="131165"/>
                  </a:moveTo>
                  <a:lnTo>
                    <a:pt x="98602" y="127800"/>
                  </a:lnTo>
                  <a:lnTo>
                    <a:pt x="93294" y="127787"/>
                  </a:lnTo>
                  <a:lnTo>
                    <a:pt x="87985" y="127774"/>
                  </a:lnTo>
                  <a:lnTo>
                    <a:pt x="83629" y="131102"/>
                  </a:lnTo>
                  <a:lnTo>
                    <a:pt x="83604" y="139293"/>
                  </a:lnTo>
                  <a:lnTo>
                    <a:pt x="87934" y="142659"/>
                  </a:lnTo>
                  <a:lnTo>
                    <a:pt x="98552" y="142684"/>
                  </a:lnTo>
                  <a:lnTo>
                    <a:pt x="102908" y="139357"/>
                  </a:lnTo>
                  <a:lnTo>
                    <a:pt x="102946" y="131165"/>
                  </a:lnTo>
                  <a:close/>
                </a:path>
                <a:path w="130810" h="461644">
                  <a:moveTo>
                    <a:pt x="102997" y="109893"/>
                  </a:moveTo>
                  <a:lnTo>
                    <a:pt x="98653" y="106527"/>
                  </a:lnTo>
                  <a:lnTo>
                    <a:pt x="93345" y="106514"/>
                  </a:lnTo>
                  <a:lnTo>
                    <a:pt x="88036" y="106502"/>
                  </a:lnTo>
                  <a:lnTo>
                    <a:pt x="83693" y="109842"/>
                  </a:lnTo>
                  <a:lnTo>
                    <a:pt x="83654" y="118033"/>
                  </a:lnTo>
                  <a:lnTo>
                    <a:pt x="87998" y="121373"/>
                  </a:lnTo>
                  <a:lnTo>
                    <a:pt x="98628" y="121412"/>
                  </a:lnTo>
                  <a:lnTo>
                    <a:pt x="102984" y="118084"/>
                  </a:lnTo>
                  <a:lnTo>
                    <a:pt x="102997" y="109893"/>
                  </a:lnTo>
                  <a:close/>
                </a:path>
                <a:path w="130810" h="461644">
                  <a:moveTo>
                    <a:pt x="103073" y="88620"/>
                  </a:moveTo>
                  <a:lnTo>
                    <a:pt x="98729" y="85255"/>
                  </a:lnTo>
                  <a:lnTo>
                    <a:pt x="93421" y="85242"/>
                  </a:lnTo>
                  <a:lnTo>
                    <a:pt x="88112" y="85242"/>
                  </a:lnTo>
                  <a:lnTo>
                    <a:pt x="83756" y="88557"/>
                  </a:lnTo>
                  <a:lnTo>
                    <a:pt x="83731" y="96748"/>
                  </a:lnTo>
                  <a:lnTo>
                    <a:pt x="88061" y="100114"/>
                  </a:lnTo>
                  <a:lnTo>
                    <a:pt x="98691" y="100152"/>
                  </a:lnTo>
                  <a:lnTo>
                    <a:pt x="103047" y="96812"/>
                  </a:lnTo>
                  <a:lnTo>
                    <a:pt x="103073" y="88620"/>
                  </a:lnTo>
                  <a:close/>
                </a:path>
                <a:path w="130810" h="461644">
                  <a:moveTo>
                    <a:pt x="103124" y="67348"/>
                  </a:moveTo>
                  <a:lnTo>
                    <a:pt x="98780" y="63982"/>
                  </a:lnTo>
                  <a:lnTo>
                    <a:pt x="93472" y="63969"/>
                  </a:lnTo>
                  <a:lnTo>
                    <a:pt x="88138" y="63957"/>
                  </a:lnTo>
                  <a:lnTo>
                    <a:pt x="83794" y="67297"/>
                  </a:lnTo>
                  <a:lnTo>
                    <a:pt x="83769" y="75488"/>
                  </a:lnTo>
                  <a:lnTo>
                    <a:pt x="88125" y="78841"/>
                  </a:lnTo>
                  <a:lnTo>
                    <a:pt x="98742" y="78867"/>
                  </a:lnTo>
                  <a:lnTo>
                    <a:pt x="103085" y="75539"/>
                  </a:lnTo>
                  <a:lnTo>
                    <a:pt x="103124" y="67348"/>
                  </a:lnTo>
                  <a:close/>
                </a:path>
                <a:path w="130810" h="461644">
                  <a:moveTo>
                    <a:pt x="103187" y="46088"/>
                  </a:moveTo>
                  <a:lnTo>
                    <a:pt x="98856" y="42735"/>
                  </a:lnTo>
                  <a:lnTo>
                    <a:pt x="93535" y="42710"/>
                  </a:lnTo>
                  <a:lnTo>
                    <a:pt x="88214" y="42697"/>
                  </a:lnTo>
                  <a:lnTo>
                    <a:pt x="83870" y="46024"/>
                  </a:lnTo>
                  <a:lnTo>
                    <a:pt x="83845" y="54229"/>
                  </a:lnTo>
                  <a:lnTo>
                    <a:pt x="88163" y="57569"/>
                  </a:lnTo>
                  <a:lnTo>
                    <a:pt x="98806" y="57607"/>
                  </a:lnTo>
                  <a:lnTo>
                    <a:pt x="103162" y="54279"/>
                  </a:lnTo>
                  <a:lnTo>
                    <a:pt x="103187" y="46088"/>
                  </a:lnTo>
                  <a:close/>
                </a:path>
                <a:path w="130810" h="461644">
                  <a:moveTo>
                    <a:pt x="130390" y="173774"/>
                  </a:moveTo>
                  <a:lnTo>
                    <a:pt x="126047" y="170408"/>
                  </a:lnTo>
                  <a:lnTo>
                    <a:pt x="120738" y="170395"/>
                  </a:lnTo>
                  <a:lnTo>
                    <a:pt x="115443" y="170383"/>
                  </a:lnTo>
                  <a:lnTo>
                    <a:pt x="111074" y="173710"/>
                  </a:lnTo>
                  <a:lnTo>
                    <a:pt x="111061" y="181914"/>
                  </a:lnTo>
                  <a:lnTo>
                    <a:pt x="115404" y="185267"/>
                  </a:lnTo>
                  <a:lnTo>
                    <a:pt x="126022" y="185305"/>
                  </a:lnTo>
                  <a:lnTo>
                    <a:pt x="130390" y="181978"/>
                  </a:lnTo>
                  <a:lnTo>
                    <a:pt x="130390" y="173774"/>
                  </a:lnTo>
                  <a:close/>
                </a:path>
                <a:path w="130810" h="461644">
                  <a:moveTo>
                    <a:pt x="130467" y="152514"/>
                  </a:moveTo>
                  <a:lnTo>
                    <a:pt x="126123" y="149136"/>
                  </a:lnTo>
                  <a:lnTo>
                    <a:pt x="120815" y="149123"/>
                  </a:lnTo>
                  <a:lnTo>
                    <a:pt x="115519" y="149110"/>
                  </a:lnTo>
                  <a:lnTo>
                    <a:pt x="111150" y="152450"/>
                  </a:lnTo>
                  <a:lnTo>
                    <a:pt x="111125" y="160642"/>
                  </a:lnTo>
                  <a:lnTo>
                    <a:pt x="115468" y="164007"/>
                  </a:lnTo>
                  <a:lnTo>
                    <a:pt x="126072" y="164033"/>
                  </a:lnTo>
                  <a:lnTo>
                    <a:pt x="130441" y="160693"/>
                  </a:lnTo>
                  <a:lnTo>
                    <a:pt x="130467" y="152514"/>
                  </a:lnTo>
                  <a:close/>
                </a:path>
                <a:path w="130810" h="461644">
                  <a:moveTo>
                    <a:pt x="130530" y="131229"/>
                  </a:moveTo>
                  <a:lnTo>
                    <a:pt x="126174" y="127876"/>
                  </a:lnTo>
                  <a:lnTo>
                    <a:pt x="120865" y="127863"/>
                  </a:lnTo>
                  <a:lnTo>
                    <a:pt x="115582" y="127850"/>
                  </a:lnTo>
                  <a:lnTo>
                    <a:pt x="111213" y="131178"/>
                  </a:lnTo>
                  <a:lnTo>
                    <a:pt x="111175" y="139382"/>
                  </a:lnTo>
                  <a:lnTo>
                    <a:pt x="115531" y="142735"/>
                  </a:lnTo>
                  <a:lnTo>
                    <a:pt x="126123" y="142760"/>
                  </a:lnTo>
                  <a:lnTo>
                    <a:pt x="130492" y="139433"/>
                  </a:lnTo>
                  <a:lnTo>
                    <a:pt x="130530" y="131229"/>
                  </a:lnTo>
                  <a:close/>
                </a:path>
                <a:path w="130810" h="461644">
                  <a:moveTo>
                    <a:pt x="130594" y="109969"/>
                  </a:moveTo>
                  <a:lnTo>
                    <a:pt x="126238" y="106603"/>
                  </a:lnTo>
                  <a:lnTo>
                    <a:pt x="120942" y="106591"/>
                  </a:lnTo>
                  <a:lnTo>
                    <a:pt x="115633" y="106578"/>
                  </a:lnTo>
                  <a:lnTo>
                    <a:pt x="111264" y="109918"/>
                  </a:lnTo>
                  <a:lnTo>
                    <a:pt x="111252" y="118097"/>
                  </a:lnTo>
                  <a:lnTo>
                    <a:pt x="115608" y="121450"/>
                  </a:lnTo>
                  <a:lnTo>
                    <a:pt x="126199" y="121475"/>
                  </a:lnTo>
                  <a:lnTo>
                    <a:pt x="130568" y="118160"/>
                  </a:lnTo>
                  <a:lnTo>
                    <a:pt x="130594" y="109969"/>
                  </a:lnTo>
                  <a:close/>
                </a:path>
                <a:path w="130810" h="461644">
                  <a:moveTo>
                    <a:pt x="130644" y="88696"/>
                  </a:moveTo>
                  <a:lnTo>
                    <a:pt x="126288" y="85331"/>
                  </a:lnTo>
                  <a:lnTo>
                    <a:pt x="120992" y="85318"/>
                  </a:lnTo>
                  <a:lnTo>
                    <a:pt x="115697" y="85318"/>
                  </a:lnTo>
                  <a:lnTo>
                    <a:pt x="111328" y="88646"/>
                  </a:lnTo>
                  <a:lnTo>
                    <a:pt x="111302" y="96837"/>
                  </a:lnTo>
                  <a:lnTo>
                    <a:pt x="115646" y="100203"/>
                  </a:lnTo>
                  <a:lnTo>
                    <a:pt x="126250" y="100228"/>
                  </a:lnTo>
                  <a:lnTo>
                    <a:pt x="130619" y="96888"/>
                  </a:lnTo>
                  <a:lnTo>
                    <a:pt x="130644" y="88696"/>
                  </a:lnTo>
                  <a:close/>
                </a:path>
                <a:path w="130810" h="461644">
                  <a:moveTo>
                    <a:pt x="130708" y="67437"/>
                  </a:moveTo>
                  <a:lnTo>
                    <a:pt x="126352" y="64084"/>
                  </a:lnTo>
                  <a:lnTo>
                    <a:pt x="121056" y="64058"/>
                  </a:lnTo>
                  <a:lnTo>
                    <a:pt x="115747" y="64046"/>
                  </a:lnTo>
                  <a:lnTo>
                    <a:pt x="111391" y="67386"/>
                  </a:lnTo>
                  <a:lnTo>
                    <a:pt x="111353" y="75577"/>
                  </a:lnTo>
                  <a:lnTo>
                    <a:pt x="115697" y="78930"/>
                  </a:lnTo>
                  <a:lnTo>
                    <a:pt x="126301" y="78955"/>
                  </a:lnTo>
                  <a:lnTo>
                    <a:pt x="130657" y="75628"/>
                  </a:lnTo>
                  <a:lnTo>
                    <a:pt x="130708" y="67437"/>
                  </a:lnTo>
                  <a:close/>
                </a:path>
                <a:path w="130810" h="461644">
                  <a:moveTo>
                    <a:pt x="130759" y="46151"/>
                  </a:moveTo>
                  <a:lnTo>
                    <a:pt x="126415" y="42799"/>
                  </a:lnTo>
                  <a:lnTo>
                    <a:pt x="121107" y="42786"/>
                  </a:lnTo>
                  <a:lnTo>
                    <a:pt x="115811" y="42760"/>
                  </a:lnTo>
                  <a:lnTo>
                    <a:pt x="111455" y="46101"/>
                  </a:lnTo>
                  <a:lnTo>
                    <a:pt x="111429" y="54292"/>
                  </a:lnTo>
                  <a:lnTo>
                    <a:pt x="115773" y="57645"/>
                  </a:lnTo>
                  <a:lnTo>
                    <a:pt x="126377" y="57683"/>
                  </a:lnTo>
                  <a:lnTo>
                    <a:pt x="130733" y="54343"/>
                  </a:lnTo>
                  <a:lnTo>
                    <a:pt x="130759" y="46151"/>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2" name="object 142"/>
            <p:cNvSpPr/>
            <p:nvPr/>
          </p:nvSpPr>
          <p:spPr>
            <a:xfrm>
              <a:off x="2754731" y="542200"/>
              <a:ext cx="47625" cy="227965"/>
            </a:xfrm>
            <a:custGeom>
              <a:avLst/>
              <a:gdLst/>
              <a:ahLst/>
              <a:cxnLst/>
              <a:rect l="l" t="t" r="r" b="b"/>
              <a:pathLst>
                <a:path w="47625" h="227965">
                  <a:moveTo>
                    <a:pt x="19342" y="215988"/>
                  </a:moveTo>
                  <a:lnTo>
                    <a:pt x="15011" y="212623"/>
                  </a:lnTo>
                  <a:lnTo>
                    <a:pt x="9702" y="212610"/>
                  </a:lnTo>
                  <a:lnTo>
                    <a:pt x="4394" y="212598"/>
                  </a:lnTo>
                  <a:lnTo>
                    <a:pt x="25" y="215925"/>
                  </a:lnTo>
                  <a:lnTo>
                    <a:pt x="0" y="224104"/>
                  </a:lnTo>
                  <a:lnTo>
                    <a:pt x="4343" y="227469"/>
                  </a:lnTo>
                  <a:lnTo>
                    <a:pt x="14973" y="227507"/>
                  </a:lnTo>
                  <a:lnTo>
                    <a:pt x="19316" y="224167"/>
                  </a:lnTo>
                  <a:lnTo>
                    <a:pt x="19342" y="215988"/>
                  </a:lnTo>
                  <a:close/>
                </a:path>
                <a:path w="47625" h="227965">
                  <a:moveTo>
                    <a:pt x="19405" y="194729"/>
                  </a:moveTo>
                  <a:lnTo>
                    <a:pt x="15062" y="191363"/>
                  </a:lnTo>
                  <a:lnTo>
                    <a:pt x="9740" y="191350"/>
                  </a:lnTo>
                  <a:lnTo>
                    <a:pt x="4445" y="191338"/>
                  </a:lnTo>
                  <a:lnTo>
                    <a:pt x="101" y="194678"/>
                  </a:lnTo>
                  <a:lnTo>
                    <a:pt x="50" y="202857"/>
                  </a:lnTo>
                  <a:lnTo>
                    <a:pt x="4406" y="206235"/>
                  </a:lnTo>
                  <a:lnTo>
                    <a:pt x="15011" y="206248"/>
                  </a:lnTo>
                  <a:lnTo>
                    <a:pt x="19380" y="202907"/>
                  </a:lnTo>
                  <a:lnTo>
                    <a:pt x="19405" y="194729"/>
                  </a:lnTo>
                  <a:close/>
                </a:path>
                <a:path w="47625" h="227965">
                  <a:moveTo>
                    <a:pt x="19481" y="173456"/>
                  </a:moveTo>
                  <a:lnTo>
                    <a:pt x="15138" y="170091"/>
                  </a:lnTo>
                  <a:lnTo>
                    <a:pt x="9817" y="170065"/>
                  </a:lnTo>
                  <a:lnTo>
                    <a:pt x="4521" y="170053"/>
                  </a:lnTo>
                  <a:lnTo>
                    <a:pt x="152" y="173393"/>
                  </a:lnTo>
                  <a:lnTo>
                    <a:pt x="127" y="181571"/>
                  </a:lnTo>
                  <a:lnTo>
                    <a:pt x="4470" y="184924"/>
                  </a:lnTo>
                  <a:lnTo>
                    <a:pt x="15087" y="184962"/>
                  </a:lnTo>
                  <a:lnTo>
                    <a:pt x="19431" y="181635"/>
                  </a:lnTo>
                  <a:lnTo>
                    <a:pt x="19481" y="173456"/>
                  </a:lnTo>
                  <a:close/>
                </a:path>
                <a:path w="47625" h="227965">
                  <a:moveTo>
                    <a:pt x="19507" y="152184"/>
                  </a:moveTo>
                  <a:lnTo>
                    <a:pt x="15189" y="148818"/>
                  </a:lnTo>
                  <a:lnTo>
                    <a:pt x="9867" y="148805"/>
                  </a:lnTo>
                  <a:lnTo>
                    <a:pt x="4572" y="148793"/>
                  </a:lnTo>
                  <a:lnTo>
                    <a:pt x="203" y="152133"/>
                  </a:lnTo>
                  <a:lnTo>
                    <a:pt x="203" y="160312"/>
                  </a:lnTo>
                  <a:lnTo>
                    <a:pt x="4533" y="163677"/>
                  </a:lnTo>
                  <a:lnTo>
                    <a:pt x="15163" y="163703"/>
                  </a:lnTo>
                  <a:lnTo>
                    <a:pt x="19507" y="160375"/>
                  </a:lnTo>
                  <a:lnTo>
                    <a:pt x="19507" y="152184"/>
                  </a:lnTo>
                  <a:close/>
                </a:path>
                <a:path w="47625" h="227965">
                  <a:moveTo>
                    <a:pt x="19583" y="130911"/>
                  </a:moveTo>
                  <a:lnTo>
                    <a:pt x="15240" y="127546"/>
                  </a:lnTo>
                  <a:lnTo>
                    <a:pt x="9931" y="127533"/>
                  </a:lnTo>
                  <a:lnTo>
                    <a:pt x="4635" y="127520"/>
                  </a:lnTo>
                  <a:lnTo>
                    <a:pt x="266" y="130848"/>
                  </a:lnTo>
                  <a:lnTo>
                    <a:pt x="254" y="139052"/>
                  </a:lnTo>
                  <a:lnTo>
                    <a:pt x="4597" y="142405"/>
                  </a:lnTo>
                  <a:lnTo>
                    <a:pt x="15214" y="142443"/>
                  </a:lnTo>
                  <a:lnTo>
                    <a:pt x="19583" y="139115"/>
                  </a:lnTo>
                  <a:lnTo>
                    <a:pt x="19583" y="130911"/>
                  </a:lnTo>
                  <a:close/>
                </a:path>
                <a:path w="47625" h="227965">
                  <a:moveTo>
                    <a:pt x="46990" y="194818"/>
                  </a:moveTo>
                  <a:lnTo>
                    <a:pt x="42633" y="191452"/>
                  </a:lnTo>
                  <a:lnTo>
                    <a:pt x="37338" y="191427"/>
                  </a:lnTo>
                  <a:lnTo>
                    <a:pt x="32029" y="191427"/>
                  </a:lnTo>
                  <a:lnTo>
                    <a:pt x="27673" y="194754"/>
                  </a:lnTo>
                  <a:lnTo>
                    <a:pt x="27622" y="202933"/>
                  </a:lnTo>
                  <a:lnTo>
                    <a:pt x="31965" y="206298"/>
                  </a:lnTo>
                  <a:lnTo>
                    <a:pt x="42595" y="206336"/>
                  </a:lnTo>
                  <a:lnTo>
                    <a:pt x="46964" y="202984"/>
                  </a:lnTo>
                  <a:lnTo>
                    <a:pt x="46990" y="194818"/>
                  </a:lnTo>
                  <a:close/>
                </a:path>
                <a:path w="47625" h="227965">
                  <a:moveTo>
                    <a:pt x="47040" y="173532"/>
                  </a:moveTo>
                  <a:lnTo>
                    <a:pt x="42697" y="170154"/>
                  </a:lnTo>
                  <a:lnTo>
                    <a:pt x="37388" y="170154"/>
                  </a:lnTo>
                  <a:lnTo>
                    <a:pt x="32092" y="170129"/>
                  </a:lnTo>
                  <a:lnTo>
                    <a:pt x="27724" y="173482"/>
                  </a:lnTo>
                  <a:lnTo>
                    <a:pt x="27724" y="181660"/>
                  </a:lnTo>
                  <a:lnTo>
                    <a:pt x="32042" y="185013"/>
                  </a:lnTo>
                  <a:lnTo>
                    <a:pt x="42659" y="185039"/>
                  </a:lnTo>
                  <a:lnTo>
                    <a:pt x="47028" y="181711"/>
                  </a:lnTo>
                  <a:lnTo>
                    <a:pt x="47040" y="173532"/>
                  </a:lnTo>
                  <a:close/>
                </a:path>
                <a:path w="47625" h="227965">
                  <a:moveTo>
                    <a:pt x="47104" y="152260"/>
                  </a:moveTo>
                  <a:lnTo>
                    <a:pt x="42748" y="148894"/>
                  </a:lnTo>
                  <a:lnTo>
                    <a:pt x="37439" y="148882"/>
                  </a:lnTo>
                  <a:lnTo>
                    <a:pt x="32143" y="148869"/>
                  </a:lnTo>
                  <a:lnTo>
                    <a:pt x="27787" y="152196"/>
                  </a:lnTo>
                  <a:lnTo>
                    <a:pt x="27774" y="160375"/>
                  </a:lnTo>
                  <a:lnTo>
                    <a:pt x="32105" y="163741"/>
                  </a:lnTo>
                  <a:lnTo>
                    <a:pt x="42722" y="163779"/>
                  </a:lnTo>
                  <a:lnTo>
                    <a:pt x="47091" y="160439"/>
                  </a:lnTo>
                  <a:lnTo>
                    <a:pt x="47104" y="152260"/>
                  </a:lnTo>
                  <a:close/>
                </a:path>
                <a:path w="47625" h="227965">
                  <a:moveTo>
                    <a:pt x="47167" y="130987"/>
                  </a:moveTo>
                  <a:lnTo>
                    <a:pt x="42849" y="127622"/>
                  </a:lnTo>
                  <a:lnTo>
                    <a:pt x="37528" y="127609"/>
                  </a:lnTo>
                  <a:lnTo>
                    <a:pt x="32207" y="127596"/>
                  </a:lnTo>
                  <a:lnTo>
                    <a:pt x="27851" y="130937"/>
                  </a:lnTo>
                  <a:lnTo>
                    <a:pt x="27838" y="139128"/>
                  </a:lnTo>
                  <a:lnTo>
                    <a:pt x="32169" y="142494"/>
                  </a:lnTo>
                  <a:lnTo>
                    <a:pt x="42799" y="142519"/>
                  </a:lnTo>
                  <a:lnTo>
                    <a:pt x="47142" y="139179"/>
                  </a:lnTo>
                  <a:lnTo>
                    <a:pt x="47167" y="130987"/>
                  </a:lnTo>
                  <a:close/>
                </a:path>
                <a:path w="47625" h="227965">
                  <a:moveTo>
                    <a:pt x="47218" y="109728"/>
                  </a:moveTo>
                  <a:lnTo>
                    <a:pt x="42900" y="106349"/>
                  </a:lnTo>
                  <a:lnTo>
                    <a:pt x="37592" y="106337"/>
                  </a:lnTo>
                  <a:lnTo>
                    <a:pt x="32270" y="106324"/>
                  </a:lnTo>
                  <a:lnTo>
                    <a:pt x="27914" y="109664"/>
                  </a:lnTo>
                  <a:lnTo>
                    <a:pt x="27901" y="117856"/>
                  </a:lnTo>
                  <a:lnTo>
                    <a:pt x="32232" y="121221"/>
                  </a:lnTo>
                  <a:lnTo>
                    <a:pt x="42849" y="121246"/>
                  </a:lnTo>
                  <a:lnTo>
                    <a:pt x="47218" y="117906"/>
                  </a:lnTo>
                  <a:lnTo>
                    <a:pt x="47218" y="109728"/>
                  </a:lnTo>
                  <a:close/>
                </a:path>
                <a:path w="47625" h="227965">
                  <a:moveTo>
                    <a:pt x="47294" y="88455"/>
                  </a:moveTo>
                  <a:lnTo>
                    <a:pt x="42951" y="85090"/>
                  </a:lnTo>
                  <a:lnTo>
                    <a:pt x="37630" y="85077"/>
                  </a:lnTo>
                  <a:lnTo>
                    <a:pt x="32321" y="85064"/>
                  </a:lnTo>
                  <a:lnTo>
                    <a:pt x="27978" y="88392"/>
                  </a:lnTo>
                  <a:lnTo>
                    <a:pt x="27952" y="96596"/>
                  </a:lnTo>
                  <a:lnTo>
                    <a:pt x="32296" y="99949"/>
                  </a:lnTo>
                  <a:lnTo>
                    <a:pt x="42900" y="99974"/>
                  </a:lnTo>
                  <a:lnTo>
                    <a:pt x="47269" y="96647"/>
                  </a:lnTo>
                  <a:lnTo>
                    <a:pt x="47294" y="88455"/>
                  </a:lnTo>
                  <a:close/>
                </a:path>
                <a:path w="47625" h="227965">
                  <a:moveTo>
                    <a:pt x="47332" y="67195"/>
                  </a:moveTo>
                  <a:lnTo>
                    <a:pt x="43002" y="63817"/>
                  </a:lnTo>
                  <a:lnTo>
                    <a:pt x="37706" y="63804"/>
                  </a:lnTo>
                  <a:lnTo>
                    <a:pt x="32385" y="63792"/>
                  </a:lnTo>
                  <a:lnTo>
                    <a:pt x="28028" y="67132"/>
                  </a:lnTo>
                  <a:lnTo>
                    <a:pt x="28003" y="75323"/>
                  </a:lnTo>
                  <a:lnTo>
                    <a:pt x="32334" y="78676"/>
                  </a:lnTo>
                  <a:lnTo>
                    <a:pt x="42964" y="78701"/>
                  </a:lnTo>
                  <a:lnTo>
                    <a:pt x="47307" y="75387"/>
                  </a:lnTo>
                  <a:lnTo>
                    <a:pt x="47332" y="67195"/>
                  </a:lnTo>
                  <a:close/>
                </a:path>
                <a:path w="47625" h="227965">
                  <a:moveTo>
                    <a:pt x="47409" y="45923"/>
                  </a:moveTo>
                  <a:lnTo>
                    <a:pt x="43053" y="42557"/>
                  </a:lnTo>
                  <a:lnTo>
                    <a:pt x="37769" y="42532"/>
                  </a:lnTo>
                  <a:lnTo>
                    <a:pt x="32435" y="42519"/>
                  </a:lnTo>
                  <a:lnTo>
                    <a:pt x="28092" y="45859"/>
                  </a:lnTo>
                  <a:lnTo>
                    <a:pt x="28067" y="54051"/>
                  </a:lnTo>
                  <a:lnTo>
                    <a:pt x="32410" y="57416"/>
                  </a:lnTo>
                  <a:lnTo>
                    <a:pt x="43002" y="57442"/>
                  </a:lnTo>
                  <a:lnTo>
                    <a:pt x="47383" y="54102"/>
                  </a:lnTo>
                  <a:lnTo>
                    <a:pt x="47409" y="45923"/>
                  </a:lnTo>
                  <a:close/>
                </a:path>
                <a:path w="47625" h="227965">
                  <a:moveTo>
                    <a:pt x="47472" y="24663"/>
                  </a:moveTo>
                  <a:lnTo>
                    <a:pt x="43116" y="21297"/>
                  </a:lnTo>
                  <a:lnTo>
                    <a:pt x="37833" y="21285"/>
                  </a:lnTo>
                  <a:lnTo>
                    <a:pt x="32512" y="21272"/>
                  </a:lnTo>
                  <a:lnTo>
                    <a:pt x="28155" y="24599"/>
                  </a:lnTo>
                  <a:lnTo>
                    <a:pt x="28130" y="32791"/>
                  </a:lnTo>
                  <a:lnTo>
                    <a:pt x="32461" y="36144"/>
                  </a:lnTo>
                  <a:lnTo>
                    <a:pt x="43078" y="36182"/>
                  </a:lnTo>
                  <a:lnTo>
                    <a:pt x="47434" y="32854"/>
                  </a:lnTo>
                  <a:lnTo>
                    <a:pt x="47472" y="24663"/>
                  </a:lnTo>
                  <a:close/>
                </a:path>
                <a:path w="47625" h="227965">
                  <a:moveTo>
                    <a:pt x="47523" y="3378"/>
                  </a:moveTo>
                  <a:lnTo>
                    <a:pt x="43180" y="25"/>
                  </a:lnTo>
                  <a:lnTo>
                    <a:pt x="37884" y="12"/>
                  </a:lnTo>
                  <a:lnTo>
                    <a:pt x="32562" y="0"/>
                  </a:lnTo>
                  <a:lnTo>
                    <a:pt x="28219" y="3314"/>
                  </a:lnTo>
                  <a:lnTo>
                    <a:pt x="28194" y="11506"/>
                  </a:lnTo>
                  <a:lnTo>
                    <a:pt x="32524" y="14871"/>
                  </a:lnTo>
                  <a:lnTo>
                    <a:pt x="43141" y="14897"/>
                  </a:lnTo>
                  <a:lnTo>
                    <a:pt x="47498" y="11569"/>
                  </a:lnTo>
                  <a:lnTo>
                    <a:pt x="47523" y="3378"/>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3" name="object 143"/>
            <p:cNvSpPr/>
            <p:nvPr/>
          </p:nvSpPr>
          <p:spPr>
            <a:xfrm>
              <a:off x="2754693" y="776076"/>
              <a:ext cx="19685" cy="15240"/>
            </a:xfrm>
            <a:custGeom>
              <a:avLst/>
              <a:gdLst/>
              <a:ahLst/>
              <a:cxnLst/>
              <a:rect l="l" t="t" r="r" b="b"/>
              <a:pathLst>
                <a:path w="19685" h="15240">
                  <a:moveTo>
                    <a:pt x="14986" y="25"/>
                  </a:moveTo>
                  <a:lnTo>
                    <a:pt x="9677" y="12"/>
                  </a:lnTo>
                  <a:lnTo>
                    <a:pt x="4368" y="0"/>
                  </a:lnTo>
                  <a:lnTo>
                    <a:pt x="25" y="3340"/>
                  </a:lnTo>
                  <a:lnTo>
                    <a:pt x="0" y="11544"/>
                  </a:lnTo>
                  <a:lnTo>
                    <a:pt x="4330" y="14909"/>
                  </a:lnTo>
                  <a:lnTo>
                    <a:pt x="14960" y="14947"/>
                  </a:lnTo>
                  <a:lnTo>
                    <a:pt x="19304" y="11607"/>
                  </a:lnTo>
                  <a:lnTo>
                    <a:pt x="19329" y="3390"/>
                  </a:lnTo>
                  <a:lnTo>
                    <a:pt x="14986" y="25"/>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4" name="object 144"/>
            <p:cNvSpPr/>
            <p:nvPr/>
          </p:nvSpPr>
          <p:spPr>
            <a:xfrm>
              <a:off x="2589072" y="500278"/>
              <a:ext cx="737235" cy="652780"/>
            </a:xfrm>
            <a:custGeom>
              <a:avLst/>
              <a:gdLst/>
              <a:ahLst/>
              <a:cxnLst/>
              <a:rect l="l" t="t" r="r" b="b"/>
              <a:pathLst>
                <a:path w="737235" h="652780">
                  <a:moveTo>
                    <a:pt x="19354" y="321284"/>
                  </a:moveTo>
                  <a:lnTo>
                    <a:pt x="14986" y="317919"/>
                  </a:lnTo>
                  <a:lnTo>
                    <a:pt x="9702" y="317906"/>
                  </a:lnTo>
                  <a:lnTo>
                    <a:pt x="4406" y="317893"/>
                  </a:lnTo>
                  <a:lnTo>
                    <a:pt x="38" y="321221"/>
                  </a:lnTo>
                  <a:lnTo>
                    <a:pt x="0" y="329412"/>
                  </a:lnTo>
                  <a:lnTo>
                    <a:pt x="4356" y="332790"/>
                  </a:lnTo>
                  <a:lnTo>
                    <a:pt x="14947" y="332816"/>
                  </a:lnTo>
                  <a:lnTo>
                    <a:pt x="19329" y="329476"/>
                  </a:lnTo>
                  <a:lnTo>
                    <a:pt x="19354" y="321284"/>
                  </a:lnTo>
                  <a:close/>
                </a:path>
                <a:path w="737235" h="652780">
                  <a:moveTo>
                    <a:pt x="46913" y="321360"/>
                  </a:moveTo>
                  <a:lnTo>
                    <a:pt x="42570" y="317995"/>
                  </a:lnTo>
                  <a:lnTo>
                    <a:pt x="37287" y="317982"/>
                  </a:lnTo>
                  <a:lnTo>
                    <a:pt x="31965" y="317969"/>
                  </a:lnTo>
                  <a:lnTo>
                    <a:pt x="27622" y="321297"/>
                  </a:lnTo>
                  <a:lnTo>
                    <a:pt x="27584" y="329501"/>
                  </a:lnTo>
                  <a:lnTo>
                    <a:pt x="31927" y="332867"/>
                  </a:lnTo>
                  <a:lnTo>
                    <a:pt x="42532" y="332892"/>
                  </a:lnTo>
                  <a:lnTo>
                    <a:pt x="46888" y="329552"/>
                  </a:lnTo>
                  <a:lnTo>
                    <a:pt x="46913" y="321360"/>
                  </a:lnTo>
                  <a:close/>
                </a:path>
                <a:path w="737235" h="652780">
                  <a:moveTo>
                    <a:pt x="73774" y="576681"/>
                  </a:moveTo>
                  <a:lnTo>
                    <a:pt x="69443" y="573303"/>
                  </a:lnTo>
                  <a:lnTo>
                    <a:pt x="64122" y="573303"/>
                  </a:lnTo>
                  <a:lnTo>
                    <a:pt x="58839" y="573278"/>
                  </a:lnTo>
                  <a:lnTo>
                    <a:pt x="54470" y="576618"/>
                  </a:lnTo>
                  <a:lnTo>
                    <a:pt x="54444" y="584784"/>
                  </a:lnTo>
                  <a:lnTo>
                    <a:pt x="58788" y="588175"/>
                  </a:lnTo>
                  <a:lnTo>
                    <a:pt x="69392" y="588200"/>
                  </a:lnTo>
                  <a:lnTo>
                    <a:pt x="73761" y="584847"/>
                  </a:lnTo>
                  <a:lnTo>
                    <a:pt x="73774" y="576681"/>
                  </a:lnTo>
                  <a:close/>
                </a:path>
                <a:path w="737235" h="652780">
                  <a:moveTo>
                    <a:pt x="73825" y="555409"/>
                  </a:moveTo>
                  <a:lnTo>
                    <a:pt x="69494" y="552043"/>
                  </a:lnTo>
                  <a:lnTo>
                    <a:pt x="64185" y="552018"/>
                  </a:lnTo>
                  <a:lnTo>
                    <a:pt x="58877" y="552018"/>
                  </a:lnTo>
                  <a:lnTo>
                    <a:pt x="54508" y="555345"/>
                  </a:lnTo>
                  <a:lnTo>
                    <a:pt x="54483" y="563537"/>
                  </a:lnTo>
                  <a:lnTo>
                    <a:pt x="58851" y="566889"/>
                  </a:lnTo>
                  <a:lnTo>
                    <a:pt x="69443" y="566915"/>
                  </a:lnTo>
                  <a:lnTo>
                    <a:pt x="73799" y="563587"/>
                  </a:lnTo>
                  <a:lnTo>
                    <a:pt x="73825" y="555409"/>
                  </a:lnTo>
                  <a:close/>
                </a:path>
                <a:path w="737235" h="652780">
                  <a:moveTo>
                    <a:pt x="73952" y="512876"/>
                  </a:moveTo>
                  <a:lnTo>
                    <a:pt x="69621" y="509498"/>
                  </a:lnTo>
                  <a:lnTo>
                    <a:pt x="64300" y="509485"/>
                  </a:lnTo>
                  <a:lnTo>
                    <a:pt x="59004" y="509460"/>
                  </a:lnTo>
                  <a:lnTo>
                    <a:pt x="54635" y="512813"/>
                  </a:lnTo>
                  <a:lnTo>
                    <a:pt x="54610" y="521004"/>
                  </a:lnTo>
                  <a:lnTo>
                    <a:pt x="58953" y="524344"/>
                  </a:lnTo>
                  <a:lnTo>
                    <a:pt x="69570" y="524383"/>
                  </a:lnTo>
                  <a:lnTo>
                    <a:pt x="73926" y="521055"/>
                  </a:lnTo>
                  <a:lnTo>
                    <a:pt x="73952" y="512876"/>
                  </a:lnTo>
                  <a:close/>
                </a:path>
                <a:path w="737235" h="652780">
                  <a:moveTo>
                    <a:pt x="74485" y="321424"/>
                  </a:moveTo>
                  <a:lnTo>
                    <a:pt x="70154" y="318071"/>
                  </a:lnTo>
                  <a:lnTo>
                    <a:pt x="64846" y="318058"/>
                  </a:lnTo>
                  <a:lnTo>
                    <a:pt x="59550" y="318046"/>
                  </a:lnTo>
                  <a:lnTo>
                    <a:pt x="55194" y="321373"/>
                  </a:lnTo>
                  <a:lnTo>
                    <a:pt x="55156" y="329577"/>
                  </a:lnTo>
                  <a:lnTo>
                    <a:pt x="59512" y="332943"/>
                  </a:lnTo>
                  <a:lnTo>
                    <a:pt x="70116" y="332968"/>
                  </a:lnTo>
                  <a:lnTo>
                    <a:pt x="74460" y="329641"/>
                  </a:lnTo>
                  <a:lnTo>
                    <a:pt x="74485" y="321424"/>
                  </a:lnTo>
                  <a:close/>
                </a:path>
                <a:path w="737235" h="652780">
                  <a:moveTo>
                    <a:pt x="101282" y="598017"/>
                  </a:moveTo>
                  <a:lnTo>
                    <a:pt x="96964" y="594652"/>
                  </a:lnTo>
                  <a:lnTo>
                    <a:pt x="91643" y="594639"/>
                  </a:lnTo>
                  <a:lnTo>
                    <a:pt x="86334" y="594626"/>
                  </a:lnTo>
                  <a:lnTo>
                    <a:pt x="81991" y="597954"/>
                  </a:lnTo>
                  <a:lnTo>
                    <a:pt x="81965" y="606171"/>
                  </a:lnTo>
                  <a:lnTo>
                    <a:pt x="86296" y="609511"/>
                  </a:lnTo>
                  <a:lnTo>
                    <a:pt x="96913" y="609549"/>
                  </a:lnTo>
                  <a:lnTo>
                    <a:pt x="101282" y="606221"/>
                  </a:lnTo>
                  <a:lnTo>
                    <a:pt x="101282" y="598017"/>
                  </a:lnTo>
                  <a:close/>
                </a:path>
                <a:path w="737235" h="652780">
                  <a:moveTo>
                    <a:pt x="101333" y="576757"/>
                  </a:moveTo>
                  <a:lnTo>
                    <a:pt x="97015" y="573392"/>
                  </a:lnTo>
                  <a:lnTo>
                    <a:pt x="91706" y="573379"/>
                  </a:lnTo>
                  <a:lnTo>
                    <a:pt x="86385" y="573366"/>
                  </a:lnTo>
                  <a:lnTo>
                    <a:pt x="82042" y="576707"/>
                  </a:lnTo>
                  <a:lnTo>
                    <a:pt x="82016" y="584873"/>
                  </a:lnTo>
                  <a:lnTo>
                    <a:pt x="86347" y="588251"/>
                  </a:lnTo>
                  <a:lnTo>
                    <a:pt x="96964" y="588289"/>
                  </a:lnTo>
                  <a:lnTo>
                    <a:pt x="101307" y="584923"/>
                  </a:lnTo>
                  <a:lnTo>
                    <a:pt x="101333" y="576757"/>
                  </a:lnTo>
                  <a:close/>
                </a:path>
                <a:path w="737235" h="652780">
                  <a:moveTo>
                    <a:pt x="101460" y="534212"/>
                  </a:moveTo>
                  <a:lnTo>
                    <a:pt x="97129" y="530847"/>
                  </a:lnTo>
                  <a:lnTo>
                    <a:pt x="91821" y="530834"/>
                  </a:lnTo>
                  <a:lnTo>
                    <a:pt x="86512" y="530821"/>
                  </a:lnTo>
                  <a:lnTo>
                    <a:pt x="82169" y="534162"/>
                  </a:lnTo>
                  <a:lnTo>
                    <a:pt x="82143" y="542353"/>
                  </a:lnTo>
                  <a:lnTo>
                    <a:pt x="86474" y="545706"/>
                  </a:lnTo>
                  <a:lnTo>
                    <a:pt x="97091" y="545744"/>
                  </a:lnTo>
                  <a:lnTo>
                    <a:pt x="101434" y="542404"/>
                  </a:lnTo>
                  <a:lnTo>
                    <a:pt x="101460" y="534212"/>
                  </a:lnTo>
                  <a:close/>
                </a:path>
                <a:path w="737235" h="652780">
                  <a:moveTo>
                    <a:pt x="102069" y="321513"/>
                  </a:moveTo>
                  <a:lnTo>
                    <a:pt x="97751" y="318147"/>
                  </a:lnTo>
                  <a:lnTo>
                    <a:pt x="92430" y="318135"/>
                  </a:lnTo>
                  <a:lnTo>
                    <a:pt x="87122" y="318122"/>
                  </a:lnTo>
                  <a:lnTo>
                    <a:pt x="82765" y="321449"/>
                  </a:lnTo>
                  <a:lnTo>
                    <a:pt x="82740" y="329653"/>
                  </a:lnTo>
                  <a:lnTo>
                    <a:pt x="87071" y="333019"/>
                  </a:lnTo>
                  <a:lnTo>
                    <a:pt x="97701" y="333057"/>
                  </a:lnTo>
                  <a:lnTo>
                    <a:pt x="102044" y="329717"/>
                  </a:lnTo>
                  <a:lnTo>
                    <a:pt x="102069" y="321513"/>
                  </a:lnTo>
                  <a:close/>
                </a:path>
                <a:path w="737235" h="652780">
                  <a:moveTo>
                    <a:pt x="128841" y="619366"/>
                  </a:moveTo>
                  <a:lnTo>
                    <a:pt x="124472" y="615988"/>
                  </a:lnTo>
                  <a:lnTo>
                    <a:pt x="119189" y="615975"/>
                  </a:lnTo>
                  <a:lnTo>
                    <a:pt x="113855" y="615962"/>
                  </a:lnTo>
                  <a:lnTo>
                    <a:pt x="109512" y="619302"/>
                  </a:lnTo>
                  <a:lnTo>
                    <a:pt x="109486" y="627481"/>
                  </a:lnTo>
                  <a:lnTo>
                    <a:pt x="113804" y="630847"/>
                  </a:lnTo>
                  <a:lnTo>
                    <a:pt x="124421" y="630885"/>
                  </a:lnTo>
                  <a:lnTo>
                    <a:pt x="128816" y="627545"/>
                  </a:lnTo>
                  <a:lnTo>
                    <a:pt x="128841" y="619366"/>
                  </a:lnTo>
                  <a:close/>
                </a:path>
                <a:path w="737235" h="652780">
                  <a:moveTo>
                    <a:pt x="128879" y="598093"/>
                  </a:moveTo>
                  <a:lnTo>
                    <a:pt x="124523" y="594728"/>
                  </a:lnTo>
                  <a:lnTo>
                    <a:pt x="119227" y="594715"/>
                  </a:lnTo>
                  <a:lnTo>
                    <a:pt x="113906" y="594702"/>
                  </a:lnTo>
                  <a:lnTo>
                    <a:pt x="109562" y="598030"/>
                  </a:lnTo>
                  <a:lnTo>
                    <a:pt x="109537" y="606221"/>
                  </a:lnTo>
                  <a:lnTo>
                    <a:pt x="113868" y="609587"/>
                  </a:lnTo>
                  <a:lnTo>
                    <a:pt x="124472" y="609625"/>
                  </a:lnTo>
                  <a:lnTo>
                    <a:pt x="128854" y="606285"/>
                  </a:lnTo>
                  <a:lnTo>
                    <a:pt x="128879" y="598093"/>
                  </a:lnTo>
                  <a:close/>
                </a:path>
                <a:path w="737235" h="652780">
                  <a:moveTo>
                    <a:pt x="129006" y="555561"/>
                  </a:moveTo>
                  <a:lnTo>
                    <a:pt x="124650" y="552196"/>
                  </a:lnTo>
                  <a:lnTo>
                    <a:pt x="119354" y="552183"/>
                  </a:lnTo>
                  <a:lnTo>
                    <a:pt x="114033" y="552157"/>
                  </a:lnTo>
                  <a:lnTo>
                    <a:pt x="109689" y="555510"/>
                  </a:lnTo>
                  <a:lnTo>
                    <a:pt x="109664" y="563702"/>
                  </a:lnTo>
                  <a:lnTo>
                    <a:pt x="113995" y="567055"/>
                  </a:lnTo>
                  <a:lnTo>
                    <a:pt x="124599" y="567093"/>
                  </a:lnTo>
                  <a:lnTo>
                    <a:pt x="128981" y="563753"/>
                  </a:lnTo>
                  <a:lnTo>
                    <a:pt x="129006" y="555561"/>
                  </a:lnTo>
                  <a:close/>
                </a:path>
                <a:path w="737235" h="652780">
                  <a:moveTo>
                    <a:pt x="129692" y="321602"/>
                  </a:moveTo>
                  <a:lnTo>
                    <a:pt x="125310" y="318236"/>
                  </a:lnTo>
                  <a:lnTo>
                    <a:pt x="120027" y="318223"/>
                  </a:lnTo>
                  <a:lnTo>
                    <a:pt x="114693" y="318211"/>
                  </a:lnTo>
                  <a:lnTo>
                    <a:pt x="110363" y="321538"/>
                  </a:lnTo>
                  <a:lnTo>
                    <a:pt x="110324" y="329730"/>
                  </a:lnTo>
                  <a:lnTo>
                    <a:pt x="114655" y="333095"/>
                  </a:lnTo>
                  <a:lnTo>
                    <a:pt x="125260" y="333133"/>
                  </a:lnTo>
                  <a:lnTo>
                    <a:pt x="129667" y="329793"/>
                  </a:lnTo>
                  <a:lnTo>
                    <a:pt x="129692" y="321602"/>
                  </a:lnTo>
                  <a:close/>
                </a:path>
                <a:path w="737235" h="652780">
                  <a:moveTo>
                    <a:pt x="156324" y="640715"/>
                  </a:moveTo>
                  <a:lnTo>
                    <a:pt x="152006" y="637349"/>
                  </a:lnTo>
                  <a:lnTo>
                    <a:pt x="146685" y="637324"/>
                  </a:lnTo>
                  <a:lnTo>
                    <a:pt x="141376" y="637311"/>
                  </a:lnTo>
                  <a:lnTo>
                    <a:pt x="137020" y="640651"/>
                  </a:lnTo>
                  <a:lnTo>
                    <a:pt x="137007" y="648855"/>
                  </a:lnTo>
                  <a:lnTo>
                    <a:pt x="141325" y="652195"/>
                  </a:lnTo>
                  <a:lnTo>
                    <a:pt x="151980" y="652233"/>
                  </a:lnTo>
                  <a:lnTo>
                    <a:pt x="156298" y="648906"/>
                  </a:lnTo>
                  <a:lnTo>
                    <a:pt x="156324" y="640715"/>
                  </a:lnTo>
                  <a:close/>
                </a:path>
                <a:path w="737235" h="652780">
                  <a:moveTo>
                    <a:pt x="156400" y="619442"/>
                  </a:moveTo>
                  <a:lnTo>
                    <a:pt x="152082" y="616064"/>
                  </a:lnTo>
                  <a:lnTo>
                    <a:pt x="146735" y="616051"/>
                  </a:lnTo>
                  <a:lnTo>
                    <a:pt x="141439" y="616038"/>
                  </a:lnTo>
                  <a:lnTo>
                    <a:pt x="137083" y="619391"/>
                  </a:lnTo>
                  <a:lnTo>
                    <a:pt x="137058" y="627557"/>
                  </a:lnTo>
                  <a:lnTo>
                    <a:pt x="141376" y="630923"/>
                  </a:lnTo>
                  <a:lnTo>
                    <a:pt x="152031" y="630961"/>
                  </a:lnTo>
                  <a:lnTo>
                    <a:pt x="156375" y="627608"/>
                  </a:lnTo>
                  <a:lnTo>
                    <a:pt x="156400" y="619442"/>
                  </a:lnTo>
                  <a:close/>
                </a:path>
                <a:path w="737235" h="652780">
                  <a:moveTo>
                    <a:pt x="157264" y="321678"/>
                  </a:moveTo>
                  <a:lnTo>
                    <a:pt x="152920" y="318312"/>
                  </a:lnTo>
                  <a:lnTo>
                    <a:pt x="147612" y="318300"/>
                  </a:lnTo>
                  <a:lnTo>
                    <a:pt x="142278" y="318287"/>
                  </a:lnTo>
                  <a:lnTo>
                    <a:pt x="137922" y="321614"/>
                  </a:lnTo>
                  <a:lnTo>
                    <a:pt x="137909" y="329819"/>
                  </a:lnTo>
                  <a:lnTo>
                    <a:pt x="142240" y="333171"/>
                  </a:lnTo>
                  <a:lnTo>
                    <a:pt x="152882" y="333209"/>
                  </a:lnTo>
                  <a:lnTo>
                    <a:pt x="157238" y="329869"/>
                  </a:lnTo>
                  <a:lnTo>
                    <a:pt x="157264" y="321678"/>
                  </a:lnTo>
                  <a:close/>
                </a:path>
                <a:path w="737235" h="652780">
                  <a:moveTo>
                    <a:pt x="183896" y="640791"/>
                  </a:moveTo>
                  <a:lnTo>
                    <a:pt x="179578" y="637425"/>
                  </a:lnTo>
                  <a:lnTo>
                    <a:pt x="174244" y="637413"/>
                  </a:lnTo>
                  <a:lnTo>
                    <a:pt x="168948" y="637400"/>
                  </a:lnTo>
                  <a:lnTo>
                    <a:pt x="164592" y="640727"/>
                  </a:lnTo>
                  <a:lnTo>
                    <a:pt x="164566" y="648919"/>
                  </a:lnTo>
                  <a:lnTo>
                    <a:pt x="168897" y="652284"/>
                  </a:lnTo>
                  <a:lnTo>
                    <a:pt x="179527" y="652310"/>
                  </a:lnTo>
                  <a:lnTo>
                    <a:pt x="183896" y="648970"/>
                  </a:lnTo>
                  <a:lnTo>
                    <a:pt x="183896" y="640791"/>
                  </a:lnTo>
                  <a:close/>
                </a:path>
                <a:path w="737235" h="652780">
                  <a:moveTo>
                    <a:pt x="184023" y="598246"/>
                  </a:moveTo>
                  <a:lnTo>
                    <a:pt x="179705" y="594880"/>
                  </a:lnTo>
                  <a:lnTo>
                    <a:pt x="174371" y="594868"/>
                  </a:lnTo>
                  <a:lnTo>
                    <a:pt x="169075" y="594855"/>
                  </a:lnTo>
                  <a:lnTo>
                    <a:pt x="164706" y="598195"/>
                  </a:lnTo>
                  <a:lnTo>
                    <a:pt x="164706" y="606399"/>
                  </a:lnTo>
                  <a:lnTo>
                    <a:pt x="169037" y="609752"/>
                  </a:lnTo>
                  <a:lnTo>
                    <a:pt x="179654" y="609777"/>
                  </a:lnTo>
                  <a:lnTo>
                    <a:pt x="183997" y="606450"/>
                  </a:lnTo>
                  <a:lnTo>
                    <a:pt x="184023" y="598246"/>
                  </a:lnTo>
                  <a:close/>
                </a:path>
                <a:path w="737235" h="652780">
                  <a:moveTo>
                    <a:pt x="184073" y="576999"/>
                  </a:moveTo>
                  <a:lnTo>
                    <a:pt x="179755" y="573620"/>
                  </a:lnTo>
                  <a:lnTo>
                    <a:pt x="174434" y="573608"/>
                  </a:lnTo>
                  <a:lnTo>
                    <a:pt x="169138" y="573595"/>
                  </a:lnTo>
                  <a:lnTo>
                    <a:pt x="164782" y="576935"/>
                  </a:lnTo>
                  <a:lnTo>
                    <a:pt x="164757" y="585101"/>
                  </a:lnTo>
                  <a:lnTo>
                    <a:pt x="169100" y="588492"/>
                  </a:lnTo>
                  <a:lnTo>
                    <a:pt x="179705" y="588518"/>
                  </a:lnTo>
                  <a:lnTo>
                    <a:pt x="184073" y="585165"/>
                  </a:lnTo>
                  <a:lnTo>
                    <a:pt x="184073" y="576999"/>
                  </a:lnTo>
                  <a:close/>
                </a:path>
                <a:path w="737235" h="652780">
                  <a:moveTo>
                    <a:pt x="184645" y="385572"/>
                  </a:moveTo>
                  <a:lnTo>
                    <a:pt x="180314" y="382206"/>
                  </a:lnTo>
                  <a:lnTo>
                    <a:pt x="175006" y="382193"/>
                  </a:lnTo>
                  <a:lnTo>
                    <a:pt x="169684" y="382181"/>
                  </a:lnTo>
                  <a:lnTo>
                    <a:pt x="165315" y="385521"/>
                  </a:lnTo>
                  <a:lnTo>
                    <a:pt x="165315" y="393700"/>
                  </a:lnTo>
                  <a:lnTo>
                    <a:pt x="169633" y="397065"/>
                  </a:lnTo>
                  <a:lnTo>
                    <a:pt x="180263" y="397090"/>
                  </a:lnTo>
                  <a:lnTo>
                    <a:pt x="184632" y="393763"/>
                  </a:lnTo>
                  <a:lnTo>
                    <a:pt x="184645" y="385572"/>
                  </a:lnTo>
                  <a:close/>
                </a:path>
                <a:path w="737235" h="652780">
                  <a:moveTo>
                    <a:pt x="184708" y="364299"/>
                  </a:moveTo>
                  <a:lnTo>
                    <a:pt x="180365" y="360921"/>
                  </a:lnTo>
                  <a:lnTo>
                    <a:pt x="175056" y="360908"/>
                  </a:lnTo>
                  <a:lnTo>
                    <a:pt x="169735" y="360895"/>
                  </a:lnTo>
                  <a:lnTo>
                    <a:pt x="165392" y="364236"/>
                  </a:lnTo>
                  <a:lnTo>
                    <a:pt x="165366" y="372427"/>
                  </a:lnTo>
                  <a:lnTo>
                    <a:pt x="169710" y="375793"/>
                  </a:lnTo>
                  <a:lnTo>
                    <a:pt x="180314" y="375818"/>
                  </a:lnTo>
                  <a:lnTo>
                    <a:pt x="184683" y="372478"/>
                  </a:lnTo>
                  <a:lnTo>
                    <a:pt x="184708" y="364299"/>
                  </a:lnTo>
                  <a:close/>
                </a:path>
                <a:path w="737235" h="652780">
                  <a:moveTo>
                    <a:pt x="184759" y="343039"/>
                  </a:moveTo>
                  <a:lnTo>
                    <a:pt x="180428" y="339661"/>
                  </a:lnTo>
                  <a:lnTo>
                    <a:pt x="175120" y="339648"/>
                  </a:lnTo>
                  <a:lnTo>
                    <a:pt x="169811" y="339636"/>
                  </a:lnTo>
                  <a:lnTo>
                    <a:pt x="165442" y="342976"/>
                  </a:lnTo>
                  <a:lnTo>
                    <a:pt x="165417" y="351167"/>
                  </a:lnTo>
                  <a:lnTo>
                    <a:pt x="169760" y="354533"/>
                  </a:lnTo>
                  <a:lnTo>
                    <a:pt x="180378" y="354558"/>
                  </a:lnTo>
                  <a:lnTo>
                    <a:pt x="184734" y="351218"/>
                  </a:lnTo>
                  <a:lnTo>
                    <a:pt x="184759" y="343039"/>
                  </a:lnTo>
                  <a:close/>
                </a:path>
                <a:path w="737235" h="652780">
                  <a:moveTo>
                    <a:pt x="184835" y="321754"/>
                  </a:moveTo>
                  <a:lnTo>
                    <a:pt x="180492" y="318401"/>
                  </a:lnTo>
                  <a:lnTo>
                    <a:pt x="175196" y="318376"/>
                  </a:lnTo>
                  <a:lnTo>
                    <a:pt x="169875" y="318363"/>
                  </a:lnTo>
                  <a:lnTo>
                    <a:pt x="165519" y="321691"/>
                  </a:lnTo>
                  <a:lnTo>
                    <a:pt x="165481" y="329882"/>
                  </a:lnTo>
                  <a:lnTo>
                    <a:pt x="169837" y="333260"/>
                  </a:lnTo>
                  <a:lnTo>
                    <a:pt x="180441" y="333286"/>
                  </a:lnTo>
                  <a:lnTo>
                    <a:pt x="184810" y="329946"/>
                  </a:lnTo>
                  <a:lnTo>
                    <a:pt x="184835" y="321754"/>
                  </a:lnTo>
                  <a:close/>
                </a:path>
                <a:path w="737235" h="652780">
                  <a:moveTo>
                    <a:pt x="184886" y="300494"/>
                  </a:moveTo>
                  <a:lnTo>
                    <a:pt x="180555" y="297129"/>
                  </a:lnTo>
                  <a:lnTo>
                    <a:pt x="175247" y="297103"/>
                  </a:lnTo>
                  <a:lnTo>
                    <a:pt x="169938" y="297091"/>
                  </a:lnTo>
                  <a:lnTo>
                    <a:pt x="165582" y="300431"/>
                  </a:lnTo>
                  <a:lnTo>
                    <a:pt x="165544" y="308635"/>
                  </a:lnTo>
                  <a:lnTo>
                    <a:pt x="169887" y="311975"/>
                  </a:lnTo>
                  <a:lnTo>
                    <a:pt x="180505" y="312000"/>
                  </a:lnTo>
                  <a:lnTo>
                    <a:pt x="184861" y="308686"/>
                  </a:lnTo>
                  <a:lnTo>
                    <a:pt x="184886" y="300494"/>
                  </a:lnTo>
                  <a:close/>
                </a:path>
                <a:path w="737235" h="652780">
                  <a:moveTo>
                    <a:pt x="211480" y="640867"/>
                  </a:moveTo>
                  <a:lnTo>
                    <a:pt x="207137" y="637501"/>
                  </a:lnTo>
                  <a:lnTo>
                    <a:pt x="201828" y="637489"/>
                  </a:lnTo>
                  <a:lnTo>
                    <a:pt x="196532" y="637476"/>
                  </a:lnTo>
                  <a:lnTo>
                    <a:pt x="192176" y="640803"/>
                  </a:lnTo>
                  <a:lnTo>
                    <a:pt x="192138" y="648995"/>
                  </a:lnTo>
                  <a:lnTo>
                    <a:pt x="196469" y="652348"/>
                  </a:lnTo>
                  <a:lnTo>
                    <a:pt x="207098" y="652386"/>
                  </a:lnTo>
                  <a:lnTo>
                    <a:pt x="211442" y="649046"/>
                  </a:lnTo>
                  <a:lnTo>
                    <a:pt x="211480" y="640867"/>
                  </a:lnTo>
                  <a:close/>
                </a:path>
                <a:path w="737235" h="652780">
                  <a:moveTo>
                    <a:pt x="211607" y="598335"/>
                  </a:moveTo>
                  <a:lnTo>
                    <a:pt x="207264" y="594969"/>
                  </a:lnTo>
                  <a:lnTo>
                    <a:pt x="201955" y="594956"/>
                  </a:lnTo>
                  <a:lnTo>
                    <a:pt x="196646" y="594944"/>
                  </a:lnTo>
                  <a:lnTo>
                    <a:pt x="192303" y="598271"/>
                  </a:lnTo>
                  <a:lnTo>
                    <a:pt x="192278" y="606475"/>
                  </a:lnTo>
                  <a:lnTo>
                    <a:pt x="196608" y="609841"/>
                  </a:lnTo>
                  <a:lnTo>
                    <a:pt x="207225" y="609866"/>
                  </a:lnTo>
                  <a:lnTo>
                    <a:pt x="211594" y="606539"/>
                  </a:lnTo>
                  <a:lnTo>
                    <a:pt x="211607" y="598335"/>
                  </a:lnTo>
                  <a:close/>
                </a:path>
                <a:path w="737235" h="652780">
                  <a:moveTo>
                    <a:pt x="211670" y="577062"/>
                  </a:moveTo>
                  <a:lnTo>
                    <a:pt x="207314" y="573697"/>
                  </a:lnTo>
                  <a:lnTo>
                    <a:pt x="202006" y="573684"/>
                  </a:lnTo>
                  <a:lnTo>
                    <a:pt x="196710" y="573659"/>
                  </a:lnTo>
                  <a:lnTo>
                    <a:pt x="192354" y="577011"/>
                  </a:lnTo>
                  <a:lnTo>
                    <a:pt x="192328" y="585165"/>
                  </a:lnTo>
                  <a:lnTo>
                    <a:pt x="196646" y="588556"/>
                  </a:lnTo>
                  <a:lnTo>
                    <a:pt x="207289" y="588594"/>
                  </a:lnTo>
                  <a:lnTo>
                    <a:pt x="211632" y="585228"/>
                  </a:lnTo>
                  <a:lnTo>
                    <a:pt x="211670" y="577062"/>
                  </a:lnTo>
                  <a:close/>
                </a:path>
                <a:path w="737235" h="652780">
                  <a:moveTo>
                    <a:pt x="211734" y="555790"/>
                  </a:moveTo>
                  <a:lnTo>
                    <a:pt x="207416" y="552437"/>
                  </a:lnTo>
                  <a:lnTo>
                    <a:pt x="202095" y="552424"/>
                  </a:lnTo>
                  <a:lnTo>
                    <a:pt x="196773" y="552411"/>
                  </a:lnTo>
                  <a:lnTo>
                    <a:pt x="192430" y="555739"/>
                  </a:lnTo>
                  <a:lnTo>
                    <a:pt x="192405" y="563930"/>
                  </a:lnTo>
                  <a:lnTo>
                    <a:pt x="196735" y="567296"/>
                  </a:lnTo>
                  <a:lnTo>
                    <a:pt x="207340" y="567321"/>
                  </a:lnTo>
                  <a:lnTo>
                    <a:pt x="211709" y="563981"/>
                  </a:lnTo>
                  <a:lnTo>
                    <a:pt x="211734" y="555790"/>
                  </a:lnTo>
                  <a:close/>
                </a:path>
                <a:path w="737235" h="652780">
                  <a:moveTo>
                    <a:pt x="239064" y="640943"/>
                  </a:moveTo>
                  <a:lnTo>
                    <a:pt x="234734" y="637578"/>
                  </a:lnTo>
                  <a:lnTo>
                    <a:pt x="229412" y="637565"/>
                  </a:lnTo>
                  <a:lnTo>
                    <a:pt x="224104" y="637565"/>
                  </a:lnTo>
                  <a:lnTo>
                    <a:pt x="219760" y="640892"/>
                  </a:lnTo>
                  <a:lnTo>
                    <a:pt x="219722" y="649071"/>
                  </a:lnTo>
                  <a:lnTo>
                    <a:pt x="224053" y="652424"/>
                  </a:lnTo>
                  <a:lnTo>
                    <a:pt x="234696" y="652462"/>
                  </a:lnTo>
                  <a:lnTo>
                    <a:pt x="239039" y="649135"/>
                  </a:lnTo>
                  <a:lnTo>
                    <a:pt x="239064" y="640943"/>
                  </a:lnTo>
                  <a:close/>
                </a:path>
                <a:path w="737235" h="652780">
                  <a:moveTo>
                    <a:pt x="239445" y="513334"/>
                  </a:moveTo>
                  <a:lnTo>
                    <a:pt x="235127" y="509968"/>
                  </a:lnTo>
                  <a:lnTo>
                    <a:pt x="229806" y="509955"/>
                  </a:lnTo>
                  <a:lnTo>
                    <a:pt x="224485" y="509943"/>
                  </a:lnTo>
                  <a:lnTo>
                    <a:pt x="220129" y="513283"/>
                  </a:lnTo>
                  <a:lnTo>
                    <a:pt x="220103" y="521474"/>
                  </a:lnTo>
                  <a:lnTo>
                    <a:pt x="224447" y="524814"/>
                  </a:lnTo>
                  <a:lnTo>
                    <a:pt x="235051" y="524852"/>
                  </a:lnTo>
                  <a:lnTo>
                    <a:pt x="239395" y="521525"/>
                  </a:lnTo>
                  <a:lnTo>
                    <a:pt x="239445" y="513334"/>
                  </a:lnTo>
                  <a:close/>
                </a:path>
                <a:path w="737235" h="652780">
                  <a:moveTo>
                    <a:pt x="239534" y="470801"/>
                  </a:moveTo>
                  <a:lnTo>
                    <a:pt x="235216" y="467436"/>
                  </a:lnTo>
                  <a:lnTo>
                    <a:pt x="229895" y="467423"/>
                  </a:lnTo>
                  <a:lnTo>
                    <a:pt x="224561" y="467410"/>
                  </a:lnTo>
                  <a:lnTo>
                    <a:pt x="220243" y="470738"/>
                  </a:lnTo>
                  <a:lnTo>
                    <a:pt x="220218" y="478929"/>
                  </a:lnTo>
                  <a:lnTo>
                    <a:pt x="224536" y="482295"/>
                  </a:lnTo>
                  <a:lnTo>
                    <a:pt x="235165" y="482320"/>
                  </a:lnTo>
                  <a:lnTo>
                    <a:pt x="239509" y="478980"/>
                  </a:lnTo>
                  <a:lnTo>
                    <a:pt x="239534" y="470801"/>
                  </a:lnTo>
                  <a:close/>
                </a:path>
                <a:path w="737235" h="652780">
                  <a:moveTo>
                    <a:pt x="266649" y="641032"/>
                  </a:moveTo>
                  <a:lnTo>
                    <a:pt x="262318" y="637667"/>
                  </a:lnTo>
                  <a:lnTo>
                    <a:pt x="256997" y="637654"/>
                  </a:lnTo>
                  <a:lnTo>
                    <a:pt x="251688" y="637641"/>
                  </a:lnTo>
                  <a:lnTo>
                    <a:pt x="247319" y="640969"/>
                  </a:lnTo>
                  <a:lnTo>
                    <a:pt x="247319" y="649160"/>
                  </a:lnTo>
                  <a:lnTo>
                    <a:pt x="251637" y="652526"/>
                  </a:lnTo>
                  <a:lnTo>
                    <a:pt x="262280" y="652551"/>
                  </a:lnTo>
                  <a:lnTo>
                    <a:pt x="266623" y="649224"/>
                  </a:lnTo>
                  <a:lnTo>
                    <a:pt x="266649" y="641032"/>
                  </a:lnTo>
                  <a:close/>
                </a:path>
                <a:path w="737235" h="652780">
                  <a:moveTo>
                    <a:pt x="266763" y="598474"/>
                  </a:moveTo>
                  <a:lnTo>
                    <a:pt x="262445" y="595122"/>
                  </a:lnTo>
                  <a:lnTo>
                    <a:pt x="257124" y="595109"/>
                  </a:lnTo>
                  <a:lnTo>
                    <a:pt x="251815" y="595096"/>
                  </a:lnTo>
                  <a:lnTo>
                    <a:pt x="247472" y="598424"/>
                  </a:lnTo>
                  <a:lnTo>
                    <a:pt x="247446" y="606628"/>
                  </a:lnTo>
                  <a:lnTo>
                    <a:pt x="251764" y="609981"/>
                  </a:lnTo>
                  <a:lnTo>
                    <a:pt x="262407" y="610019"/>
                  </a:lnTo>
                  <a:lnTo>
                    <a:pt x="266750" y="606691"/>
                  </a:lnTo>
                  <a:lnTo>
                    <a:pt x="266763" y="598474"/>
                  </a:lnTo>
                  <a:close/>
                </a:path>
                <a:path w="737235" h="652780">
                  <a:moveTo>
                    <a:pt x="266827" y="577227"/>
                  </a:moveTo>
                  <a:lnTo>
                    <a:pt x="262509" y="573862"/>
                  </a:lnTo>
                  <a:lnTo>
                    <a:pt x="257200" y="573849"/>
                  </a:lnTo>
                  <a:lnTo>
                    <a:pt x="251866" y="573836"/>
                  </a:lnTo>
                  <a:lnTo>
                    <a:pt x="247548" y="577164"/>
                  </a:lnTo>
                  <a:lnTo>
                    <a:pt x="247523" y="585330"/>
                  </a:lnTo>
                  <a:lnTo>
                    <a:pt x="251841" y="588721"/>
                  </a:lnTo>
                  <a:lnTo>
                    <a:pt x="262458" y="588746"/>
                  </a:lnTo>
                  <a:lnTo>
                    <a:pt x="266814" y="585381"/>
                  </a:lnTo>
                  <a:lnTo>
                    <a:pt x="266827" y="577227"/>
                  </a:lnTo>
                  <a:close/>
                </a:path>
                <a:path w="737235" h="652780">
                  <a:moveTo>
                    <a:pt x="294551" y="534758"/>
                  </a:moveTo>
                  <a:lnTo>
                    <a:pt x="290207" y="531393"/>
                  </a:lnTo>
                  <a:lnTo>
                    <a:pt x="284899" y="531380"/>
                  </a:lnTo>
                  <a:lnTo>
                    <a:pt x="279590" y="531368"/>
                  </a:lnTo>
                  <a:lnTo>
                    <a:pt x="275209" y="534708"/>
                  </a:lnTo>
                  <a:lnTo>
                    <a:pt x="275183" y="542899"/>
                  </a:lnTo>
                  <a:lnTo>
                    <a:pt x="279539" y="546252"/>
                  </a:lnTo>
                  <a:lnTo>
                    <a:pt x="290182" y="546290"/>
                  </a:lnTo>
                  <a:lnTo>
                    <a:pt x="294500" y="542950"/>
                  </a:lnTo>
                  <a:lnTo>
                    <a:pt x="294551" y="534758"/>
                  </a:lnTo>
                  <a:close/>
                </a:path>
                <a:path w="737235" h="652780">
                  <a:moveTo>
                    <a:pt x="294589" y="513511"/>
                  </a:moveTo>
                  <a:lnTo>
                    <a:pt x="290283" y="510146"/>
                  </a:lnTo>
                  <a:lnTo>
                    <a:pt x="284949" y="510120"/>
                  </a:lnTo>
                  <a:lnTo>
                    <a:pt x="279628" y="510120"/>
                  </a:lnTo>
                  <a:lnTo>
                    <a:pt x="275297" y="513461"/>
                  </a:lnTo>
                  <a:lnTo>
                    <a:pt x="275247" y="521639"/>
                  </a:lnTo>
                  <a:lnTo>
                    <a:pt x="279590" y="524992"/>
                  </a:lnTo>
                  <a:lnTo>
                    <a:pt x="290233" y="525018"/>
                  </a:lnTo>
                  <a:lnTo>
                    <a:pt x="294563" y="521703"/>
                  </a:lnTo>
                  <a:lnTo>
                    <a:pt x="294589" y="513511"/>
                  </a:lnTo>
                  <a:close/>
                </a:path>
                <a:path w="737235" h="652780">
                  <a:moveTo>
                    <a:pt x="405549" y="301129"/>
                  </a:moveTo>
                  <a:lnTo>
                    <a:pt x="401218" y="297751"/>
                  </a:lnTo>
                  <a:lnTo>
                    <a:pt x="395884" y="297738"/>
                  </a:lnTo>
                  <a:lnTo>
                    <a:pt x="390588" y="297726"/>
                  </a:lnTo>
                  <a:lnTo>
                    <a:pt x="386232" y="301066"/>
                  </a:lnTo>
                  <a:lnTo>
                    <a:pt x="386219" y="309257"/>
                  </a:lnTo>
                  <a:lnTo>
                    <a:pt x="390537" y="312610"/>
                  </a:lnTo>
                  <a:lnTo>
                    <a:pt x="401167" y="312648"/>
                  </a:lnTo>
                  <a:lnTo>
                    <a:pt x="405523" y="309321"/>
                  </a:lnTo>
                  <a:lnTo>
                    <a:pt x="405549" y="301129"/>
                  </a:lnTo>
                  <a:close/>
                </a:path>
                <a:path w="737235" h="652780">
                  <a:moveTo>
                    <a:pt x="433666" y="109753"/>
                  </a:moveTo>
                  <a:lnTo>
                    <a:pt x="429323" y="106387"/>
                  </a:lnTo>
                  <a:lnTo>
                    <a:pt x="424002" y="106362"/>
                  </a:lnTo>
                  <a:lnTo>
                    <a:pt x="418706" y="106349"/>
                  </a:lnTo>
                  <a:lnTo>
                    <a:pt x="414362" y="109702"/>
                  </a:lnTo>
                  <a:lnTo>
                    <a:pt x="414324" y="117881"/>
                  </a:lnTo>
                  <a:lnTo>
                    <a:pt x="418668" y="121234"/>
                  </a:lnTo>
                  <a:lnTo>
                    <a:pt x="429285" y="121259"/>
                  </a:lnTo>
                  <a:lnTo>
                    <a:pt x="433641" y="117944"/>
                  </a:lnTo>
                  <a:lnTo>
                    <a:pt x="433666" y="109753"/>
                  </a:lnTo>
                  <a:close/>
                </a:path>
                <a:path w="737235" h="652780">
                  <a:moveTo>
                    <a:pt x="433959" y="3403"/>
                  </a:moveTo>
                  <a:lnTo>
                    <a:pt x="429628" y="25"/>
                  </a:lnTo>
                  <a:lnTo>
                    <a:pt x="424294" y="25"/>
                  </a:lnTo>
                  <a:lnTo>
                    <a:pt x="418998" y="0"/>
                  </a:lnTo>
                  <a:lnTo>
                    <a:pt x="414655" y="3340"/>
                  </a:lnTo>
                  <a:lnTo>
                    <a:pt x="414629" y="11518"/>
                  </a:lnTo>
                  <a:lnTo>
                    <a:pt x="418947" y="14884"/>
                  </a:lnTo>
                  <a:lnTo>
                    <a:pt x="429590" y="14922"/>
                  </a:lnTo>
                  <a:lnTo>
                    <a:pt x="433933" y="11582"/>
                  </a:lnTo>
                  <a:lnTo>
                    <a:pt x="433959" y="3403"/>
                  </a:lnTo>
                  <a:close/>
                </a:path>
                <a:path w="737235" h="652780">
                  <a:moveTo>
                    <a:pt x="461213" y="109816"/>
                  </a:moveTo>
                  <a:lnTo>
                    <a:pt x="456882" y="106451"/>
                  </a:lnTo>
                  <a:lnTo>
                    <a:pt x="451586" y="106438"/>
                  </a:lnTo>
                  <a:lnTo>
                    <a:pt x="446252" y="106426"/>
                  </a:lnTo>
                  <a:lnTo>
                    <a:pt x="441934" y="109766"/>
                  </a:lnTo>
                  <a:lnTo>
                    <a:pt x="441896" y="117957"/>
                  </a:lnTo>
                  <a:lnTo>
                    <a:pt x="446214" y="121310"/>
                  </a:lnTo>
                  <a:lnTo>
                    <a:pt x="456831" y="121335"/>
                  </a:lnTo>
                  <a:lnTo>
                    <a:pt x="461213" y="118008"/>
                  </a:lnTo>
                  <a:lnTo>
                    <a:pt x="461213" y="109816"/>
                  </a:lnTo>
                  <a:close/>
                </a:path>
                <a:path w="737235" h="652780">
                  <a:moveTo>
                    <a:pt x="461479" y="24752"/>
                  </a:moveTo>
                  <a:lnTo>
                    <a:pt x="457149" y="21386"/>
                  </a:lnTo>
                  <a:lnTo>
                    <a:pt x="451827" y="21374"/>
                  </a:lnTo>
                  <a:lnTo>
                    <a:pt x="446532" y="21361"/>
                  </a:lnTo>
                  <a:lnTo>
                    <a:pt x="442163" y="24688"/>
                  </a:lnTo>
                  <a:lnTo>
                    <a:pt x="442150" y="32880"/>
                  </a:lnTo>
                  <a:lnTo>
                    <a:pt x="446481" y="36245"/>
                  </a:lnTo>
                  <a:lnTo>
                    <a:pt x="457111" y="36283"/>
                  </a:lnTo>
                  <a:lnTo>
                    <a:pt x="461454" y="32943"/>
                  </a:lnTo>
                  <a:lnTo>
                    <a:pt x="461479" y="24752"/>
                  </a:lnTo>
                  <a:close/>
                </a:path>
                <a:path w="737235" h="652780">
                  <a:moveTo>
                    <a:pt x="461530" y="3479"/>
                  </a:moveTo>
                  <a:lnTo>
                    <a:pt x="457212" y="114"/>
                  </a:lnTo>
                  <a:lnTo>
                    <a:pt x="451878" y="101"/>
                  </a:lnTo>
                  <a:lnTo>
                    <a:pt x="446595" y="88"/>
                  </a:lnTo>
                  <a:lnTo>
                    <a:pt x="442214" y="3416"/>
                  </a:lnTo>
                  <a:lnTo>
                    <a:pt x="442214" y="11607"/>
                  </a:lnTo>
                  <a:lnTo>
                    <a:pt x="446544" y="14973"/>
                  </a:lnTo>
                  <a:lnTo>
                    <a:pt x="457174" y="15011"/>
                  </a:lnTo>
                  <a:lnTo>
                    <a:pt x="461518" y="11671"/>
                  </a:lnTo>
                  <a:lnTo>
                    <a:pt x="461530" y="3479"/>
                  </a:lnTo>
                  <a:close/>
                </a:path>
                <a:path w="737235" h="652780">
                  <a:moveTo>
                    <a:pt x="488823" y="109905"/>
                  </a:moveTo>
                  <a:lnTo>
                    <a:pt x="484479" y="106527"/>
                  </a:lnTo>
                  <a:lnTo>
                    <a:pt x="479158" y="106514"/>
                  </a:lnTo>
                  <a:lnTo>
                    <a:pt x="473837" y="106489"/>
                  </a:lnTo>
                  <a:lnTo>
                    <a:pt x="469493" y="109842"/>
                  </a:lnTo>
                  <a:lnTo>
                    <a:pt x="469468" y="118033"/>
                  </a:lnTo>
                  <a:lnTo>
                    <a:pt x="473798" y="121386"/>
                  </a:lnTo>
                  <a:lnTo>
                    <a:pt x="484428" y="121412"/>
                  </a:lnTo>
                  <a:lnTo>
                    <a:pt x="488797" y="118084"/>
                  </a:lnTo>
                  <a:lnTo>
                    <a:pt x="488823" y="109905"/>
                  </a:lnTo>
                  <a:close/>
                </a:path>
                <a:path w="737235" h="652780">
                  <a:moveTo>
                    <a:pt x="489064" y="24828"/>
                  </a:moveTo>
                  <a:lnTo>
                    <a:pt x="484708" y="21463"/>
                  </a:lnTo>
                  <a:lnTo>
                    <a:pt x="479399" y="21450"/>
                  </a:lnTo>
                  <a:lnTo>
                    <a:pt x="474116" y="21437"/>
                  </a:lnTo>
                  <a:lnTo>
                    <a:pt x="469747" y="24765"/>
                  </a:lnTo>
                  <a:lnTo>
                    <a:pt x="469722" y="32956"/>
                  </a:lnTo>
                  <a:lnTo>
                    <a:pt x="474065" y="36322"/>
                  </a:lnTo>
                  <a:lnTo>
                    <a:pt x="484670" y="36347"/>
                  </a:lnTo>
                  <a:lnTo>
                    <a:pt x="489038" y="33020"/>
                  </a:lnTo>
                  <a:lnTo>
                    <a:pt x="489064" y="24828"/>
                  </a:lnTo>
                  <a:close/>
                </a:path>
                <a:path w="737235" h="652780">
                  <a:moveTo>
                    <a:pt x="516204" y="173774"/>
                  </a:moveTo>
                  <a:lnTo>
                    <a:pt x="511873" y="170408"/>
                  </a:lnTo>
                  <a:lnTo>
                    <a:pt x="506577" y="170395"/>
                  </a:lnTo>
                  <a:lnTo>
                    <a:pt x="501218" y="170383"/>
                  </a:lnTo>
                  <a:lnTo>
                    <a:pt x="496887" y="173723"/>
                  </a:lnTo>
                  <a:lnTo>
                    <a:pt x="496874" y="181914"/>
                  </a:lnTo>
                  <a:lnTo>
                    <a:pt x="501192" y="185267"/>
                  </a:lnTo>
                  <a:lnTo>
                    <a:pt x="511835" y="185305"/>
                  </a:lnTo>
                  <a:lnTo>
                    <a:pt x="516178" y="181978"/>
                  </a:lnTo>
                  <a:lnTo>
                    <a:pt x="516204" y="173774"/>
                  </a:lnTo>
                  <a:close/>
                </a:path>
                <a:path w="737235" h="652780">
                  <a:moveTo>
                    <a:pt x="516255" y="152514"/>
                  </a:moveTo>
                  <a:lnTo>
                    <a:pt x="511937" y="149136"/>
                  </a:lnTo>
                  <a:lnTo>
                    <a:pt x="506628" y="149136"/>
                  </a:lnTo>
                  <a:lnTo>
                    <a:pt x="501294" y="149123"/>
                  </a:lnTo>
                  <a:lnTo>
                    <a:pt x="496951" y="152463"/>
                  </a:lnTo>
                  <a:lnTo>
                    <a:pt x="496938" y="160642"/>
                  </a:lnTo>
                  <a:lnTo>
                    <a:pt x="501230" y="164007"/>
                  </a:lnTo>
                  <a:lnTo>
                    <a:pt x="511898" y="164045"/>
                  </a:lnTo>
                  <a:lnTo>
                    <a:pt x="516255" y="160705"/>
                  </a:lnTo>
                  <a:lnTo>
                    <a:pt x="516255" y="152514"/>
                  </a:lnTo>
                  <a:close/>
                </a:path>
                <a:path w="737235" h="652780">
                  <a:moveTo>
                    <a:pt x="516382" y="109982"/>
                  </a:moveTo>
                  <a:lnTo>
                    <a:pt x="512064" y="106616"/>
                  </a:lnTo>
                  <a:lnTo>
                    <a:pt x="506755" y="106603"/>
                  </a:lnTo>
                  <a:lnTo>
                    <a:pt x="501421" y="106591"/>
                  </a:lnTo>
                  <a:lnTo>
                    <a:pt x="497078" y="109931"/>
                  </a:lnTo>
                  <a:lnTo>
                    <a:pt x="497052" y="118110"/>
                  </a:lnTo>
                  <a:lnTo>
                    <a:pt x="501383" y="121475"/>
                  </a:lnTo>
                  <a:lnTo>
                    <a:pt x="512013" y="121500"/>
                  </a:lnTo>
                  <a:lnTo>
                    <a:pt x="516369" y="118173"/>
                  </a:lnTo>
                  <a:lnTo>
                    <a:pt x="516382" y="109982"/>
                  </a:lnTo>
                  <a:close/>
                </a:path>
                <a:path w="737235" h="652780">
                  <a:moveTo>
                    <a:pt x="516432" y="88709"/>
                  </a:moveTo>
                  <a:lnTo>
                    <a:pt x="512114" y="85344"/>
                  </a:lnTo>
                  <a:lnTo>
                    <a:pt x="506806" y="85331"/>
                  </a:lnTo>
                  <a:lnTo>
                    <a:pt x="501484" y="85318"/>
                  </a:lnTo>
                  <a:lnTo>
                    <a:pt x="497141" y="88658"/>
                  </a:lnTo>
                  <a:lnTo>
                    <a:pt x="497116" y="96837"/>
                  </a:lnTo>
                  <a:lnTo>
                    <a:pt x="501421" y="100215"/>
                  </a:lnTo>
                  <a:lnTo>
                    <a:pt x="512064" y="100241"/>
                  </a:lnTo>
                  <a:lnTo>
                    <a:pt x="516407" y="96901"/>
                  </a:lnTo>
                  <a:lnTo>
                    <a:pt x="516432" y="88709"/>
                  </a:lnTo>
                  <a:close/>
                </a:path>
                <a:path w="737235" h="652780">
                  <a:moveTo>
                    <a:pt x="516636" y="24904"/>
                  </a:moveTo>
                  <a:lnTo>
                    <a:pt x="512292" y="21551"/>
                  </a:lnTo>
                  <a:lnTo>
                    <a:pt x="506984" y="21526"/>
                  </a:lnTo>
                  <a:lnTo>
                    <a:pt x="501675" y="21513"/>
                  </a:lnTo>
                  <a:lnTo>
                    <a:pt x="497319" y="24841"/>
                  </a:lnTo>
                  <a:lnTo>
                    <a:pt x="497293" y="33032"/>
                  </a:lnTo>
                  <a:lnTo>
                    <a:pt x="501637" y="36385"/>
                  </a:lnTo>
                  <a:lnTo>
                    <a:pt x="512254" y="36423"/>
                  </a:lnTo>
                  <a:lnTo>
                    <a:pt x="516610" y="33083"/>
                  </a:lnTo>
                  <a:lnTo>
                    <a:pt x="516636" y="24904"/>
                  </a:lnTo>
                  <a:close/>
                </a:path>
                <a:path w="737235" h="652780">
                  <a:moveTo>
                    <a:pt x="543902" y="152603"/>
                  </a:moveTo>
                  <a:lnTo>
                    <a:pt x="539534" y="149225"/>
                  </a:lnTo>
                  <a:lnTo>
                    <a:pt x="534212" y="149212"/>
                  </a:lnTo>
                  <a:lnTo>
                    <a:pt x="528929" y="149199"/>
                  </a:lnTo>
                  <a:lnTo>
                    <a:pt x="524535" y="152539"/>
                  </a:lnTo>
                  <a:lnTo>
                    <a:pt x="524497" y="160731"/>
                  </a:lnTo>
                  <a:lnTo>
                    <a:pt x="528878" y="164084"/>
                  </a:lnTo>
                  <a:lnTo>
                    <a:pt x="539496" y="164109"/>
                  </a:lnTo>
                  <a:lnTo>
                    <a:pt x="543890" y="160782"/>
                  </a:lnTo>
                  <a:lnTo>
                    <a:pt x="543902" y="152603"/>
                  </a:lnTo>
                  <a:close/>
                </a:path>
                <a:path w="737235" h="652780">
                  <a:moveTo>
                    <a:pt x="543966" y="131318"/>
                  </a:moveTo>
                  <a:lnTo>
                    <a:pt x="539597" y="127965"/>
                  </a:lnTo>
                  <a:lnTo>
                    <a:pt x="534289" y="127952"/>
                  </a:lnTo>
                  <a:lnTo>
                    <a:pt x="528993" y="127939"/>
                  </a:lnTo>
                  <a:lnTo>
                    <a:pt x="524573" y="131267"/>
                  </a:lnTo>
                  <a:lnTo>
                    <a:pt x="524560" y="139446"/>
                  </a:lnTo>
                  <a:lnTo>
                    <a:pt x="528942" y="142811"/>
                  </a:lnTo>
                  <a:lnTo>
                    <a:pt x="539559" y="142836"/>
                  </a:lnTo>
                  <a:lnTo>
                    <a:pt x="543941" y="139509"/>
                  </a:lnTo>
                  <a:lnTo>
                    <a:pt x="543966" y="131318"/>
                  </a:lnTo>
                  <a:close/>
                </a:path>
                <a:path w="737235" h="652780">
                  <a:moveTo>
                    <a:pt x="544093" y="88798"/>
                  </a:moveTo>
                  <a:lnTo>
                    <a:pt x="539724" y="85420"/>
                  </a:lnTo>
                  <a:lnTo>
                    <a:pt x="534390" y="85407"/>
                  </a:lnTo>
                  <a:lnTo>
                    <a:pt x="529107" y="85394"/>
                  </a:lnTo>
                  <a:lnTo>
                    <a:pt x="524713" y="88734"/>
                  </a:lnTo>
                  <a:lnTo>
                    <a:pt x="524687" y="96926"/>
                  </a:lnTo>
                  <a:lnTo>
                    <a:pt x="529069" y="100291"/>
                  </a:lnTo>
                  <a:lnTo>
                    <a:pt x="539673" y="100330"/>
                  </a:lnTo>
                  <a:lnTo>
                    <a:pt x="544068" y="96989"/>
                  </a:lnTo>
                  <a:lnTo>
                    <a:pt x="544093" y="88798"/>
                  </a:lnTo>
                  <a:close/>
                </a:path>
                <a:path w="737235" h="652780">
                  <a:moveTo>
                    <a:pt x="544271" y="24980"/>
                  </a:moveTo>
                  <a:lnTo>
                    <a:pt x="539902" y="21628"/>
                  </a:lnTo>
                  <a:lnTo>
                    <a:pt x="534568" y="21615"/>
                  </a:lnTo>
                  <a:lnTo>
                    <a:pt x="529297" y="21602"/>
                  </a:lnTo>
                  <a:lnTo>
                    <a:pt x="524903" y="24930"/>
                  </a:lnTo>
                  <a:lnTo>
                    <a:pt x="524865" y="33108"/>
                  </a:lnTo>
                  <a:lnTo>
                    <a:pt x="529259" y="36474"/>
                  </a:lnTo>
                  <a:lnTo>
                    <a:pt x="539851" y="36512"/>
                  </a:lnTo>
                  <a:lnTo>
                    <a:pt x="544245" y="33172"/>
                  </a:lnTo>
                  <a:lnTo>
                    <a:pt x="544271" y="24980"/>
                  </a:lnTo>
                  <a:close/>
                </a:path>
                <a:path w="737235" h="652780">
                  <a:moveTo>
                    <a:pt x="571550" y="131394"/>
                  </a:moveTo>
                  <a:lnTo>
                    <a:pt x="567207" y="128041"/>
                  </a:lnTo>
                  <a:lnTo>
                    <a:pt x="561924" y="128028"/>
                  </a:lnTo>
                  <a:lnTo>
                    <a:pt x="556590" y="128016"/>
                  </a:lnTo>
                  <a:lnTo>
                    <a:pt x="552234" y="131343"/>
                  </a:lnTo>
                  <a:lnTo>
                    <a:pt x="552208" y="139534"/>
                  </a:lnTo>
                  <a:lnTo>
                    <a:pt x="556564" y="142900"/>
                  </a:lnTo>
                  <a:lnTo>
                    <a:pt x="567169" y="142925"/>
                  </a:lnTo>
                  <a:lnTo>
                    <a:pt x="571525" y="139598"/>
                  </a:lnTo>
                  <a:lnTo>
                    <a:pt x="571550" y="131394"/>
                  </a:lnTo>
                  <a:close/>
                </a:path>
                <a:path w="737235" h="652780">
                  <a:moveTo>
                    <a:pt x="571614" y="110147"/>
                  </a:moveTo>
                  <a:lnTo>
                    <a:pt x="567270" y="106768"/>
                  </a:lnTo>
                  <a:lnTo>
                    <a:pt x="561975" y="106756"/>
                  </a:lnTo>
                  <a:lnTo>
                    <a:pt x="556653" y="106743"/>
                  </a:lnTo>
                  <a:lnTo>
                    <a:pt x="552310" y="110083"/>
                  </a:lnTo>
                  <a:lnTo>
                    <a:pt x="552259" y="118275"/>
                  </a:lnTo>
                  <a:lnTo>
                    <a:pt x="556615" y="121627"/>
                  </a:lnTo>
                  <a:lnTo>
                    <a:pt x="567232" y="121653"/>
                  </a:lnTo>
                  <a:lnTo>
                    <a:pt x="571588" y="118325"/>
                  </a:lnTo>
                  <a:lnTo>
                    <a:pt x="571614" y="110147"/>
                  </a:lnTo>
                  <a:close/>
                </a:path>
                <a:path w="737235" h="652780">
                  <a:moveTo>
                    <a:pt x="571677" y="88874"/>
                  </a:moveTo>
                  <a:lnTo>
                    <a:pt x="567334" y="85509"/>
                  </a:lnTo>
                  <a:lnTo>
                    <a:pt x="562025" y="85483"/>
                  </a:lnTo>
                  <a:lnTo>
                    <a:pt x="556717" y="85483"/>
                  </a:lnTo>
                  <a:lnTo>
                    <a:pt x="552361" y="88811"/>
                  </a:lnTo>
                  <a:lnTo>
                    <a:pt x="552335" y="97002"/>
                  </a:lnTo>
                  <a:lnTo>
                    <a:pt x="556679" y="100380"/>
                  </a:lnTo>
                  <a:lnTo>
                    <a:pt x="567283" y="100393"/>
                  </a:lnTo>
                  <a:lnTo>
                    <a:pt x="571652" y="97066"/>
                  </a:lnTo>
                  <a:lnTo>
                    <a:pt x="571677" y="88874"/>
                  </a:lnTo>
                  <a:close/>
                </a:path>
                <a:path w="737235" h="652780">
                  <a:moveTo>
                    <a:pt x="571868" y="25069"/>
                  </a:moveTo>
                  <a:lnTo>
                    <a:pt x="567524" y="21704"/>
                  </a:lnTo>
                  <a:lnTo>
                    <a:pt x="562203" y="21691"/>
                  </a:lnTo>
                  <a:lnTo>
                    <a:pt x="556907" y="21678"/>
                  </a:lnTo>
                  <a:lnTo>
                    <a:pt x="552538" y="25019"/>
                  </a:lnTo>
                  <a:lnTo>
                    <a:pt x="552513" y="33197"/>
                  </a:lnTo>
                  <a:lnTo>
                    <a:pt x="556844" y="36563"/>
                  </a:lnTo>
                  <a:lnTo>
                    <a:pt x="567448" y="36588"/>
                  </a:lnTo>
                  <a:lnTo>
                    <a:pt x="571817" y="33261"/>
                  </a:lnTo>
                  <a:lnTo>
                    <a:pt x="571868" y="25069"/>
                  </a:lnTo>
                  <a:close/>
                </a:path>
                <a:path w="737235" h="652780">
                  <a:moveTo>
                    <a:pt x="599198" y="110223"/>
                  </a:moveTo>
                  <a:lnTo>
                    <a:pt x="594855" y="106857"/>
                  </a:lnTo>
                  <a:lnTo>
                    <a:pt x="589534" y="106832"/>
                  </a:lnTo>
                  <a:lnTo>
                    <a:pt x="584250" y="106832"/>
                  </a:lnTo>
                  <a:lnTo>
                    <a:pt x="579882" y="110172"/>
                  </a:lnTo>
                  <a:lnTo>
                    <a:pt x="579856" y="118351"/>
                  </a:lnTo>
                  <a:lnTo>
                    <a:pt x="584200" y="121704"/>
                  </a:lnTo>
                  <a:lnTo>
                    <a:pt x="594817" y="121729"/>
                  </a:lnTo>
                  <a:lnTo>
                    <a:pt x="599173" y="118414"/>
                  </a:lnTo>
                  <a:lnTo>
                    <a:pt x="599198" y="110223"/>
                  </a:lnTo>
                  <a:close/>
                </a:path>
                <a:path w="737235" h="652780">
                  <a:moveTo>
                    <a:pt x="599287" y="88938"/>
                  </a:moveTo>
                  <a:lnTo>
                    <a:pt x="594918" y="85572"/>
                  </a:lnTo>
                  <a:lnTo>
                    <a:pt x="589610" y="85559"/>
                  </a:lnTo>
                  <a:lnTo>
                    <a:pt x="584301" y="85547"/>
                  </a:lnTo>
                  <a:lnTo>
                    <a:pt x="579932" y="88887"/>
                  </a:lnTo>
                  <a:lnTo>
                    <a:pt x="579932" y="97066"/>
                  </a:lnTo>
                  <a:lnTo>
                    <a:pt x="584276" y="100444"/>
                  </a:lnTo>
                  <a:lnTo>
                    <a:pt x="594868" y="100469"/>
                  </a:lnTo>
                  <a:lnTo>
                    <a:pt x="599262" y="97129"/>
                  </a:lnTo>
                  <a:lnTo>
                    <a:pt x="599287" y="88938"/>
                  </a:lnTo>
                  <a:close/>
                </a:path>
                <a:path w="737235" h="652780">
                  <a:moveTo>
                    <a:pt x="599389" y="46405"/>
                  </a:moveTo>
                  <a:lnTo>
                    <a:pt x="595020" y="43040"/>
                  </a:lnTo>
                  <a:lnTo>
                    <a:pt x="589724" y="43027"/>
                  </a:lnTo>
                  <a:lnTo>
                    <a:pt x="584415" y="43014"/>
                  </a:lnTo>
                  <a:lnTo>
                    <a:pt x="580059" y="46342"/>
                  </a:lnTo>
                  <a:lnTo>
                    <a:pt x="580009" y="54533"/>
                  </a:lnTo>
                  <a:lnTo>
                    <a:pt x="584377" y="57886"/>
                  </a:lnTo>
                  <a:lnTo>
                    <a:pt x="594969" y="57924"/>
                  </a:lnTo>
                  <a:lnTo>
                    <a:pt x="599376" y="54584"/>
                  </a:lnTo>
                  <a:lnTo>
                    <a:pt x="599389" y="46405"/>
                  </a:lnTo>
                  <a:close/>
                </a:path>
                <a:path w="737235" h="652780">
                  <a:moveTo>
                    <a:pt x="599452" y="25133"/>
                  </a:moveTo>
                  <a:lnTo>
                    <a:pt x="595071" y="21767"/>
                  </a:lnTo>
                  <a:lnTo>
                    <a:pt x="589800" y="21755"/>
                  </a:lnTo>
                  <a:lnTo>
                    <a:pt x="584479" y="21742"/>
                  </a:lnTo>
                  <a:lnTo>
                    <a:pt x="580123" y="25069"/>
                  </a:lnTo>
                  <a:lnTo>
                    <a:pt x="580097" y="33261"/>
                  </a:lnTo>
                  <a:lnTo>
                    <a:pt x="584428" y="36626"/>
                  </a:lnTo>
                  <a:lnTo>
                    <a:pt x="595045" y="36652"/>
                  </a:lnTo>
                  <a:lnTo>
                    <a:pt x="599440" y="33324"/>
                  </a:lnTo>
                  <a:lnTo>
                    <a:pt x="599452" y="25133"/>
                  </a:lnTo>
                  <a:close/>
                </a:path>
                <a:path w="737235" h="652780">
                  <a:moveTo>
                    <a:pt x="626808" y="89027"/>
                  </a:moveTo>
                  <a:lnTo>
                    <a:pt x="622490" y="85661"/>
                  </a:lnTo>
                  <a:lnTo>
                    <a:pt x="617181" y="85648"/>
                  </a:lnTo>
                  <a:lnTo>
                    <a:pt x="611873" y="85636"/>
                  </a:lnTo>
                  <a:lnTo>
                    <a:pt x="607504" y="88976"/>
                  </a:lnTo>
                  <a:lnTo>
                    <a:pt x="607479" y="97155"/>
                  </a:lnTo>
                  <a:lnTo>
                    <a:pt x="611847" y="100520"/>
                  </a:lnTo>
                  <a:lnTo>
                    <a:pt x="622465" y="100558"/>
                  </a:lnTo>
                  <a:lnTo>
                    <a:pt x="626795" y="97205"/>
                  </a:lnTo>
                  <a:lnTo>
                    <a:pt x="626808" y="89027"/>
                  </a:lnTo>
                  <a:close/>
                </a:path>
                <a:path w="737235" h="652780">
                  <a:moveTo>
                    <a:pt x="626960" y="46482"/>
                  </a:moveTo>
                  <a:lnTo>
                    <a:pt x="622617" y="43129"/>
                  </a:lnTo>
                  <a:lnTo>
                    <a:pt x="617308" y="43116"/>
                  </a:lnTo>
                  <a:lnTo>
                    <a:pt x="612000" y="43103"/>
                  </a:lnTo>
                  <a:lnTo>
                    <a:pt x="607618" y="46431"/>
                  </a:lnTo>
                  <a:lnTo>
                    <a:pt x="607593" y="54622"/>
                  </a:lnTo>
                  <a:lnTo>
                    <a:pt x="611949" y="57988"/>
                  </a:lnTo>
                  <a:lnTo>
                    <a:pt x="622592" y="58013"/>
                  </a:lnTo>
                  <a:lnTo>
                    <a:pt x="626910" y="54686"/>
                  </a:lnTo>
                  <a:lnTo>
                    <a:pt x="626960" y="46482"/>
                  </a:lnTo>
                  <a:close/>
                </a:path>
                <a:path w="737235" h="652780">
                  <a:moveTo>
                    <a:pt x="654392" y="89103"/>
                  </a:moveTo>
                  <a:lnTo>
                    <a:pt x="650062" y="85750"/>
                  </a:lnTo>
                  <a:lnTo>
                    <a:pt x="644766" y="85737"/>
                  </a:lnTo>
                  <a:lnTo>
                    <a:pt x="639457" y="85725"/>
                  </a:lnTo>
                  <a:lnTo>
                    <a:pt x="635063" y="89052"/>
                  </a:lnTo>
                  <a:lnTo>
                    <a:pt x="635038" y="97231"/>
                  </a:lnTo>
                  <a:lnTo>
                    <a:pt x="639432" y="100596"/>
                  </a:lnTo>
                  <a:lnTo>
                    <a:pt x="650011" y="100634"/>
                  </a:lnTo>
                  <a:lnTo>
                    <a:pt x="654354" y="97294"/>
                  </a:lnTo>
                  <a:lnTo>
                    <a:pt x="654392" y="89103"/>
                  </a:lnTo>
                  <a:close/>
                </a:path>
                <a:path w="737235" h="652780">
                  <a:moveTo>
                    <a:pt x="654519" y="46570"/>
                  </a:moveTo>
                  <a:lnTo>
                    <a:pt x="650189" y="43205"/>
                  </a:lnTo>
                  <a:lnTo>
                    <a:pt x="644893" y="43192"/>
                  </a:lnTo>
                  <a:lnTo>
                    <a:pt x="639584" y="43167"/>
                  </a:lnTo>
                  <a:lnTo>
                    <a:pt x="635190" y="46507"/>
                  </a:lnTo>
                  <a:lnTo>
                    <a:pt x="635165" y="54698"/>
                  </a:lnTo>
                  <a:lnTo>
                    <a:pt x="639533" y="58051"/>
                  </a:lnTo>
                  <a:lnTo>
                    <a:pt x="650138" y="58089"/>
                  </a:lnTo>
                  <a:lnTo>
                    <a:pt x="654494" y="54762"/>
                  </a:lnTo>
                  <a:lnTo>
                    <a:pt x="654519" y="46570"/>
                  </a:lnTo>
                  <a:close/>
                </a:path>
                <a:path w="737235" h="652780">
                  <a:moveTo>
                    <a:pt x="682040" y="67919"/>
                  </a:moveTo>
                  <a:lnTo>
                    <a:pt x="677710" y="64566"/>
                  </a:lnTo>
                  <a:lnTo>
                    <a:pt x="672388" y="64541"/>
                  </a:lnTo>
                  <a:lnTo>
                    <a:pt x="667092" y="64528"/>
                  </a:lnTo>
                  <a:lnTo>
                    <a:pt x="662724" y="67856"/>
                  </a:lnTo>
                  <a:lnTo>
                    <a:pt x="662698" y="76047"/>
                  </a:lnTo>
                  <a:lnTo>
                    <a:pt x="667054" y="79413"/>
                  </a:lnTo>
                  <a:lnTo>
                    <a:pt x="677659" y="79438"/>
                  </a:lnTo>
                  <a:lnTo>
                    <a:pt x="682015" y="76111"/>
                  </a:lnTo>
                  <a:lnTo>
                    <a:pt x="682040" y="67919"/>
                  </a:lnTo>
                  <a:close/>
                </a:path>
                <a:path w="737235" h="652780">
                  <a:moveTo>
                    <a:pt x="682104" y="46647"/>
                  </a:moveTo>
                  <a:lnTo>
                    <a:pt x="677760" y="43294"/>
                  </a:lnTo>
                  <a:lnTo>
                    <a:pt x="672452" y="43281"/>
                  </a:lnTo>
                  <a:lnTo>
                    <a:pt x="667143" y="43256"/>
                  </a:lnTo>
                  <a:lnTo>
                    <a:pt x="662800" y="46596"/>
                  </a:lnTo>
                  <a:lnTo>
                    <a:pt x="662774" y="54787"/>
                  </a:lnTo>
                  <a:lnTo>
                    <a:pt x="667118" y="58140"/>
                  </a:lnTo>
                  <a:lnTo>
                    <a:pt x="677735" y="58178"/>
                  </a:lnTo>
                  <a:lnTo>
                    <a:pt x="682078" y="54838"/>
                  </a:lnTo>
                  <a:lnTo>
                    <a:pt x="682104" y="46647"/>
                  </a:lnTo>
                  <a:close/>
                </a:path>
                <a:path w="737235" h="652780">
                  <a:moveTo>
                    <a:pt x="709625" y="67995"/>
                  </a:moveTo>
                  <a:lnTo>
                    <a:pt x="705281" y="64630"/>
                  </a:lnTo>
                  <a:lnTo>
                    <a:pt x="699973" y="64617"/>
                  </a:lnTo>
                  <a:lnTo>
                    <a:pt x="694664" y="64604"/>
                  </a:lnTo>
                  <a:lnTo>
                    <a:pt x="690295" y="67945"/>
                  </a:lnTo>
                  <a:lnTo>
                    <a:pt x="690283" y="76136"/>
                  </a:lnTo>
                  <a:lnTo>
                    <a:pt x="694639" y="79489"/>
                  </a:lnTo>
                  <a:lnTo>
                    <a:pt x="705256" y="79527"/>
                  </a:lnTo>
                  <a:lnTo>
                    <a:pt x="709599" y="76187"/>
                  </a:lnTo>
                  <a:lnTo>
                    <a:pt x="709625" y="67995"/>
                  </a:lnTo>
                  <a:close/>
                </a:path>
                <a:path w="737235" h="652780">
                  <a:moveTo>
                    <a:pt x="709688" y="46723"/>
                  </a:moveTo>
                  <a:lnTo>
                    <a:pt x="705345" y="43357"/>
                  </a:lnTo>
                  <a:lnTo>
                    <a:pt x="700036" y="43345"/>
                  </a:lnTo>
                  <a:lnTo>
                    <a:pt x="694740" y="43332"/>
                  </a:lnTo>
                  <a:lnTo>
                    <a:pt x="690359" y="46659"/>
                  </a:lnTo>
                  <a:lnTo>
                    <a:pt x="690346" y="54864"/>
                  </a:lnTo>
                  <a:lnTo>
                    <a:pt x="694690" y="58216"/>
                  </a:lnTo>
                  <a:lnTo>
                    <a:pt x="705307" y="58242"/>
                  </a:lnTo>
                  <a:lnTo>
                    <a:pt x="709663" y="54914"/>
                  </a:lnTo>
                  <a:lnTo>
                    <a:pt x="709688" y="46723"/>
                  </a:lnTo>
                  <a:close/>
                </a:path>
                <a:path w="737235" h="652780">
                  <a:moveTo>
                    <a:pt x="737209" y="68072"/>
                  </a:moveTo>
                  <a:lnTo>
                    <a:pt x="732853" y="64706"/>
                  </a:lnTo>
                  <a:lnTo>
                    <a:pt x="727557" y="64693"/>
                  </a:lnTo>
                  <a:lnTo>
                    <a:pt x="722261" y="64681"/>
                  </a:lnTo>
                  <a:lnTo>
                    <a:pt x="717880" y="68008"/>
                  </a:lnTo>
                  <a:lnTo>
                    <a:pt x="717867" y="76212"/>
                  </a:lnTo>
                  <a:lnTo>
                    <a:pt x="722210" y="79565"/>
                  </a:lnTo>
                  <a:lnTo>
                    <a:pt x="732828" y="79590"/>
                  </a:lnTo>
                  <a:lnTo>
                    <a:pt x="737184" y="76263"/>
                  </a:lnTo>
                  <a:lnTo>
                    <a:pt x="737209" y="68072"/>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object 145"/>
            <p:cNvSpPr/>
            <p:nvPr/>
          </p:nvSpPr>
          <p:spPr>
            <a:xfrm>
              <a:off x="2975293" y="797996"/>
              <a:ext cx="19685" cy="15240"/>
            </a:xfrm>
            <a:custGeom>
              <a:avLst/>
              <a:gdLst/>
              <a:ahLst/>
              <a:cxnLst/>
              <a:rect l="l" t="t" r="r" b="b"/>
              <a:pathLst>
                <a:path w="19685" h="15240">
                  <a:moveTo>
                    <a:pt x="14998" y="25"/>
                  </a:moveTo>
                  <a:lnTo>
                    <a:pt x="9664" y="12"/>
                  </a:lnTo>
                  <a:lnTo>
                    <a:pt x="4368" y="0"/>
                  </a:lnTo>
                  <a:lnTo>
                    <a:pt x="12" y="3339"/>
                  </a:lnTo>
                  <a:lnTo>
                    <a:pt x="0" y="11531"/>
                  </a:lnTo>
                  <a:lnTo>
                    <a:pt x="4318" y="14884"/>
                  </a:lnTo>
                  <a:lnTo>
                    <a:pt x="14948" y="14922"/>
                  </a:lnTo>
                  <a:lnTo>
                    <a:pt x="19304" y="11594"/>
                  </a:lnTo>
                  <a:lnTo>
                    <a:pt x="19329" y="3403"/>
                  </a:lnTo>
                  <a:lnTo>
                    <a:pt x="14998" y="25"/>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6" name="object 146"/>
            <p:cNvSpPr/>
            <p:nvPr/>
          </p:nvSpPr>
          <p:spPr>
            <a:xfrm>
              <a:off x="2975343" y="776709"/>
              <a:ext cx="19685" cy="15240"/>
            </a:xfrm>
            <a:custGeom>
              <a:avLst/>
              <a:gdLst/>
              <a:ahLst/>
              <a:cxnLst/>
              <a:rect l="l" t="t" r="r" b="b"/>
              <a:pathLst>
                <a:path w="19685" h="15240">
                  <a:moveTo>
                    <a:pt x="14998" y="25"/>
                  </a:moveTo>
                  <a:lnTo>
                    <a:pt x="9677" y="12"/>
                  </a:lnTo>
                  <a:lnTo>
                    <a:pt x="4381" y="0"/>
                  </a:lnTo>
                  <a:lnTo>
                    <a:pt x="25" y="3327"/>
                  </a:lnTo>
                  <a:lnTo>
                    <a:pt x="0" y="11544"/>
                  </a:lnTo>
                  <a:lnTo>
                    <a:pt x="4330" y="14909"/>
                  </a:lnTo>
                  <a:lnTo>
                    <a:pt x="14947" y="14947"/>
                  </a:lnTo>
                  <a:lnTo>
                    <a:pt x="19291" y="11607"/>
                  </a:lnTo>
                  <a:lnTo>
                    <a:pt x="19342" y="3390"/>
                  </a:lnTo>
                  <a:lnTo>
                    <a:pt x="14998" y="25"/>
                  </a:lnTo>
                  <a:close/>
                </a:path>
              </a:pathLst>
            </a:custGeom>
            <a:solidFill>
              <a:srgbClr val="FFF200"/>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7" name="object 147"/>
            <p:cNvSpPr/>
            <p:nvPr/>
          </p:nvSpPr>
          <p:spPr>
            <a:xfrm>
              <a:off x="2561145" y="477913"/>
              <a:ext cx="434340" cy="547370"/>
            </a:xfrm>
            <a:custGeom>
              <a:avLst/>
              <a:gdLst/>
              <a:ahLst/>
              <a:cxnLst/>
              <a:rect l="l" t="t" r="r" b="b"/>
              <a:pathLst>
                <a:path w="434339" h="547369">
                  <a:moveTo>
                    <a:pt x="19392" y="449922"/>
                  </a:moveTo>
                  <a:lnTo>
                    <a:pt x="15036" y="446544"/>
                  </a:lnTo>
                  <a:lnTo>
                    <a:pt x="9715" y="446532"/>
                  </a:lnTo>
                  <a:lnTo>
                    <a:pt x="4419" y="446519"/>
                  </a:lnTo>
                  <a:lnTo>
                    <a:pt x="25" y="449859"/>
                  </a:lnTo>
                  <a:lnTo>
                    <a:pt x="0" y="458050"/>
                  </a:lnTo>
                  <a:lnTo>
                    <a:pt x="4368" y="461403"/>
                  </a:lnTo>
                  <a:lnTo>
                    <a:pt x="14998" y="461429"/>
                  </a:lnTo>
                  <a:lnTo>
                    <a:pt x="19367" y="458101"/>
                  </a:lnTo>
                  <a:lnTo>
                    <a:pt x="19392" y="449922"/>
                  </a:lnTo>
                  <a:close/>
                </a:path>
                <a:path w="434339" h="547369">
                  <a:moveTo>
                    <a:pt x="47028" y="428726"/>
                  </a:moveTo>
                  <a:lnTo>
                    <a:pt x="42684" y="425361"/>
                  </a:lnTo>
                  <a:lnTo>
                    <a:pt x="37388" y="425348"/>
                  </a:lnTo>
                  <a:lnTo>
                    <a:pt x="32105" y="425335"/>
                  </a:lnTo>
                  <a:lnTo>
                    <a:pt x="27711" y="428675"/>
                  </a:lnTo>
                  <a:lnTo>
                    <a:pt x="27698" y="436854"/>
                  </a:lnTo>
                  <a:lnTo>
                    <a:pt x="32054" y="440220"/>
                  </a:lnTo>
                  <a:lnTo>
                    <a:pt x="42633" y="440245"/>
                  </a:lnTo>
                  <a:lnTo>
                    <a:pt x="47002" y="436905"/>
                  </a:lnTo>
                  <a:lnTo>
                    <a:pt x="47028" y="428726"/>
                  </a:lnTo>
                  <a:close/>
                </a:path>
                <a:path w="434339" h="547369">
                  <a:moveTo>
                    <a:pt x="48196" y="24574"/>
                  </a:moveTo>
                  <a:lnTo>
                    <a:pt x="43840" y="21221"/>
                  </a:lnTo>
                  <a:lnTo>
                    <a:pt x="38557" y="21209"/>
                  </a:lnTo>
                  <a:lnTo>
                    <a:pt x="33248" y="21183"/>
                  </a:lnTo>
                  <a:lnTo>
                    <a:pt x="28879" y="24523"/>
                  </a:lnTo>
                  <a:lnTo>
                    <a:pt x="28854" y="32702"/>
                  </a:lnTo>
                  <a:lnTo>
                    <a:pt x="33223" y="36068"/>
                  </a:lnTo>
                  <a:lnTo>
                    <a:pt x="43802" y="36106"/>
                  </a:lnTo>
                  <a:lnTo>
                    <a:pt x="48171" y="32766"/>
                  </a:lnTo>
                  <a:lnTo>
                    <a:pt x="48196" y="24574"/>
                  </a:lnTo>
                  <a:close/>
                </a:path>
                <a:path w="434339" h="547369">
                  <a:moveTo>
                    <a:pt x="74485" y="471335"/>
                  </a:moveTo>
                  <a:lnTo>
                    <a:pt x="70142" y="467982"/>
                  </a:lnTo>
                  <a:lnTo>
                    <a:pt x="64833" y="467969"/>
                  </a:lnTo>
                  <a:lnTo>
                    <a:pt x="59524" y="467956"/>
                  </a:lnTo>
                  <a:lnTo>
                    <a:pt x="55168" y="471284"/>
                  </a:lnTo>
                  <a:lnTo>
                    <a:pt x="55143" y="479475"/>
                  </a:lnTo>
                  <a:lnTo>
                    <a:pt x="59474" y="482841"/>
                  </a:lnTo>
                  <a:lnTo>
                    <a:pt x="70116" y="482866"/>
                  </a:lnTo>
                  <a:lnTo>
                    <a:pt x="74460" y="479526"/>
                  </a:lnTo>
                  <a:lnTo>
                    <a:pt x="74485" y="471335"/>
                  </a:lnTo>
                  <a:close/>
                </a:path>
                <a:path w="434339" h="547369">
                  <a:moveTo>
                    <a:pt x="74536" y="450075"/>
                  </a:moveTo>
                  <a:lnTo>
                    <a:pt x="70218" y="446709"/>
                  </a:lnTo>
                  <a:lnTo>
                    <a:pt x="64897" y="446697"/>
                  </a:lnTo>
                  <a:lnTo>
                    <a:pt x="59588" y="446684"/>
                  </a:lnTo>
                  <a:lnTo>
                    <a:pt x="55232" y="450024"/>
                  </a:lnTo>
                  <a:lnTo>
                    <a:pt x="55206" y="458203"/>
                  </a:lnTo>
                  <a:lnTo>
                    <a:pt x="59550" y="461556"/>
                  </a:lnTo>
                  <a:lnTo>
                    <a:pt x="70167" y="461594"/>
                  </a:lnTo>
                  <a:lnTo>
                    <a:pt x="74510" y="458254"/>
                  </a:lnTo>
                  <a:lnTo>
                    <a:pt x="74536" y="450075"/>
                  </a:lnTo>
                  <a:close/>
                </a:path>
                <a:path w="434339" h="547369">
                  <a:moveTo>
                    <a:pt x="75755" y="24663"/>
                  </a:moveTo>
                  <a:lnTo>
                    <a:pt x="71437" y="21297"/>
                  </a:lnTo>
                  <a:lnTo>
                    <a:pt x="66116" y="21285"/>
                  </a:lnTo>
                  <a:lnTo>
                    <a:pt x="60794" y="21272"/>
                  </a:lnTo>
                  <a:lnTo>
                    <a:pt x="56451" y="24612"/>
                  </a:lnTo>
                  <a:lnTo>
                    <a:pt x="56438" y="32791"/>
                  </a:lnTo>
                  <a:lnTo>
                    <a:pt x="60769" y="36156"/>
                  </a:lnTo>
                  <a:lnTo>
                    <a:pt x="71386" y="36195"/>
                  </a:lnTo>
                  <a:lnTo>
                    <a:pt x="75755" y="32854"/>
                  </a:lnTo>
                  <a:lnTo>
                    <a:pt x="75755" y="24663"/>
                  </a:lnTo>
                  <a:close/>
                </a:path>
                <a:path w="434339" h="547369">
                  <a:moveTo>
                    <a:pt x="75806" y="3390"/>
                  </a:moveTo>
                  <a:lnTo>
                    <a:pt x="71488" y="25"/>
                  </a:lnTo>
                  <a:lnTo>
                    <a:pt x="66179" y="12"/>
                  </a:lnTo>
                  <a:lnTo>
                    <a:pt x="60858" y="0"/>
                  </a:lnTo>
                  <a:lnTo>
                    <a:pt x="56527" y="3327"/>
                  </a:lnTo>
                  <a:lnTo>
                    <a:pt x="56502" y="11518"/>
                  </a:lnTo>
                  <a:lnTo>
                    <a:pt x="60820" y="14871"/>
                  </a:lnTo>
                  <a:lnTo>
                    <a:pt x="71437" y="14909"/>
                  </a:lnTo>
                  <a:lnTo>
                    <a:pt x="75806" y="11582"/>
                  </a:lnTo>
                  <a:lnTo>
                    <a:pt x="75806" y="3390"/>
                  </a:lnTo>
                  <a:close/>
                </a:path>
                <a:path w="434339" h="547369">
                  <a:moveTo>
                    <a:pt x="102006" y="492696"/>
                  </a:moveTo>
                  <a:lnTo>
                    <a:pt x="97663" y="489331"/>
                  </a:lnTo>
                  <a:lnTo>
                    <a:pt x="92341" y="489318"/>
                  </a:lnTo>
                  <a:lnTo>
                    <a:pt x="87058" y="489305"/>
                  </a:lnTo>
                  <a:lnTo>
                    <a:pt x="82689" y="492633"/>
                  </a:lnTo>
                  <a:lnTo>
                    <a:pt x="82664" y="500811"/>
                  </a:lnTo>
                  <a:lnTo>
                    <a:pt x="87007" y="504190"/>
                  </a:lnTo>
                  <a:lnTo>
                    <a:pt x="97637" y="504215"/>
                  </a:lnTo>
                  <a:lnTo>
                    <a:pt x="101981" y="500875"/>
                  </a:lnTo>
                  <a:lnTo>
                    <a:pt x="102006" y="492696"/>
                  </a:lnTo>
                  <a:close/>
                </a:path>
                <a:path w="434339" h="547369">
                  <a:moveTo>
                    <a:pt x="102069" y="471411"/>
                  </a:moveTo>
                  <a:lnTo>
                    <a:pt x="97739" y="468058"/>
                  </a:lnTo>
                  <a:lnTo>
                    <a:pt x="92417" y="468045"/>
                  </a:lnTo>
                  <a:lnTo>
                    <a:pt x="87109" y="468033"/>
                  </a:lnTo>
                  <a:lnTo>
                    <a:pt x="82740" y="471360"/>
                  </a:lnTo>
                  <a:lnTo>
                    <a:pt x="82727" y="479539"/>
                  </a:lnTo>
                  <a:lnTo>
                    <a:pt x="87071" y="482904"/>
                  </a:lnTo>
                  <a:lnTo>
                    <a:pt x="97688" y="482942"/>
                  </a:lnTo>
                  <a:lnTo>
                    <a:pt x="102044" y="479602"/>
                  </a:lnTo>
                  <a:lnTo>
                    <a:pt x="102069" y="471411"/>
                  </a:lnTo>
                  <a:close/>
                </a:path>
                <a:path w="434339" h="547369">
                  <a:moveTo>
                    <a:pt x="103403" y="3479"/>
                  </a:moveTo>
                  <a:lnTo>
                    <a:pt x="99060" y="114"/>
                  </a:lnTo>
                  <a:lnTo>
                    <a:pt x="93738" y="101"/>
                  </a:lnTo>
                  <a:lnTo>
                    <a:pt x="88442" y="88"/>
                  </a:lnTo>
                  <a:lnTo>
                    <a:pt x="84074" y="3416"/>
                  </a:lnTo>
                  <a:lnTo>
                    <a:pt x="84061" y="11607"/>
                  </a:lnTo>
                  <a:lnTo>
                    <a:pt x="88404" y="14960"/>
                  </a:lnTo>
                  <a:lnTo>
                    <a:pt x="99009" y="14998"/>
                  </a:lnTo>
                  <a:lnTo>
                    <a:pt x="103378" y="11658"/>
                  </a:lnTo>
                  <a:lnTo>
                    <a:pt x="103403" y="3479"/>
                  </a:lnTo>
                  <a:close/>
                </a:path>
                <a:path w="434339" h="547369">
                  <a:moveTo>
                    <a:pt x="129514" y="514032"/>
                  </a:moveTo>
                  <a:lnTo>
                    <a:pt x="125183" y="510667"/>
                  </a:lnTo>
                  <a:lnTo>
                    <a:pt x="119875" y="510654"/>
                  </a:lnTo>
                  <a:lnTo>
                    <a:pt x="114566" y="510641"/>
                  </a:lnTo>
                  <a:lnTo>
                    <a:pt x="110223" y="513981"/>
                  </a:lnTo>
                  <a:lnTo>
                    <a:pt x="110197" y="522173"/>
                  </a:lnTo>
                  <a:lnTo>
                    <a:pt x="114515" y="525538"/>
                  </a:lnTo>
                  <a:lnTo>
                    <a:pt x="125145" y="525564"/>
                  </a:lnTo>
                  <a:lnTo>
                    <a:pt x="129489" y="522211"/>
                  </a:lnTo>
                  <a:lnTo>
                    <a:pt x="129514" y="514032"/>
                  </a:lnTo>
                  <a:close/>
                </a:path>
                <a:path w="434339" h="547369">
                  <a:moveTo>
                    <a:pt x="129578" y="492772"/>
                  </a:moveTo>
                  <a:lnTo>
                    <a:pt x="125234" y="489407"/>
                  </a:lnTo>
                  <a:lnTo>
                    <a:pt x="119938" y="489394"/>
                  </a:lnTo>
                  <a:lnTo>
                    <a:pt x="114642" y="489381"/>
                  </a:lnTo>
                  <a:lnTo>
                    <a:pt x="110274" y="492709"/>
                  </a:lnTo>
                  <a:lnTo>
                    <a:pt x="110248" y="500888"/>
                  </a:lnTo>
                  <a:lnTo>
                    <a:pt x="114592" y="504253"/>
                  </a:lnTo>
                  <a:lnTo>
                    <a:pt x="125209" y="504291"/>
                  </a:lnTo>
                  <a:lnTo>
                    <a:pt x="129552" y="500951"/>
                  </a:lnTo>
                  <a:lnTo>
                    <a:pt x="129578" y="492772"/>
                  </a:lnTo>
                  <a:close/>
                </a:path>
                <a:path w="434339" h="547369">
                  <a:moveTo>
                    <a:pt x="130975" y="3556"/>
                  </a:moveTo>
                  <a:lnTo>
                    <a:pt x="126644" y="190"/>
                  </a:lnTo>
                  <a:lnTo>
                    <a:pt x="121323" y="177"/>
                  </a:lnTo>
                  <a:lnTo>
                    <a:pt x="116014" y="165"/>
                  </a:lnTo>
                  <a:lnTo>
                    <a:pt x="111671" y="3505"/>
                  </a:lnTo>
                  <a:lnTo>
                    <a:pt x="111645" y="11684"/>
                  </a:lnTo>
                  <a:lnTo>
                    <a:pt x="115976" y="15036"/>
                  </a:lnTo>
                  <a:lnTo>
                    <a:pt x="126593" y="15062"/>
                  </a:lnTo>
                  <a:lnTo>
                    <a:pt x="130949" y="11734"/>
                  </a:lnTo>
                  <a:lnTo>
                    <a:pt x="130975" y="3556"/>
                  </a:lnTo>
                  <a:close/>
                </a:path>
                <a:path w="434339" h="547369">
                  <a:moveTo>
                    <a:pt x="157111" y="514121"/>
                  </a:moveTo>
                  <a:lnTo>
                    <a:pt x="152755" y="510755"/>
                  </a:lnTo>
                  <a:lnTo>
                    <a:pt x="147472" y="510743"/>
                  </a:lnTo>
                  <a:lnTo>
                    <a:pt x="142151" y="510730"/>
                  </a:lnTo>
                  <a:lnTo>
                    <a:pt x="137782" y="514070"/>
                  </a:lnTo>
                  <a:lnTo>
                    <a:pt x="137756" y="522249"/>
                  </a:lnTo>
                  <a:lnTo>
                    <a:pt x="142100" y="525614"/>
                  </a:lnTo>
                  <a:lnTo>
                    <a:pt x="152717" y="525653"/>
                  </a:lnTo>
                  <a:lnTo>
                    <a:pt x="157099" y="522312"/>
                  </a:lnTo>
                  <a:lnTo>
                    <a:pt x="157111" y="514121"/>
                  </a:lnTo>
                  <a:close/>
                </a:path>
                <a:path w="434339" h="547369">
                  <a:moveTo>
                    <a:pt x="157251" y="471576"/>
                  </a:moveTo>
                  <a:lnTo>
                    <a:pt x="152882" y="468223"/>
                  </a:lnTo>
                  <a:lnTo>
                    <a:pt x="147599" y="468210"/>
                  </a:lnTo>
                  <a:lnTo>
                    <a:pt x="142278" y="468198"/>
                  </a:lnTo>
                  <a:lnTo>
                    <a:pt x="137909" y="471525"/>
                  </a:lnTo>
                  <a:lnTo>
                    <a:pt x="137883" y="479717"/>
                  </a:lnTo>
                  <a:lnTo>
                    <a:pt x="142227" y="483082"/>
                  </a:lnTo>
                  <a:lnTo>
                    <a:pt x="152831" y="483120"/>
                  </a:lnTo>
                  <a:lnTo>
                    <a:pt x="157226" y="479780"/>
                  </a:lnTo>
                  <a:lnTo>
                    <a:pt x="157251" y="471576"/>
                  </a:lnTo>
                  <a:close/>
                </a:path>
                <a:path w="434339" h="547369">
                  <a:moveTo>
                    <a:pt x="157314" y="450316"/>
                  </a:moveTo>
                  <a:lnTo>
                    <a:pt x="152933" y="446938"/>
                  </a:lnTo>
                  <a:lnTo>
                    <a:pt x="147662" y="446925"/>
                  </a:lnTo>
                  <a:lnTo>
                    <a:pt x="142328" y="446913"/>
                  </a:lnTo>
                  <a:lnTo>
                    <a:pt x="137972" y="450265"/>
                  </a:lnTo>
                  <a:lnTo>
                    <a:pt x="137947" y="458444"/>
                  </a:lnTo>
                  <a:lnTo>
                    <a:pt x="142278" y="461797"/>
                  </a:lnTo>
                  <a:lnTo>
                    <a:pt x="152908" y="461822"/>
                  </a:lnTo>
                  <a:lnTo>
                    <a:pt x="157289" y="458495"/>
                  </a:lnTo>
                  <a:lnTo>
                    <a:pt x="157314" y="450316"/>
                  </a:lnTo>
                  <a:close/>
                </a:path>
                <a:path w="434339" h="547369">
                  <a:moveTo>
                    <a:pt x="158470" y="46164"/>
                  </a:moveTo>
                  <a:lnTo>
                    <a:pt x="154101" y="42799"/>
                  </a:lnTo>
                  <a:lnTo>
                    <a:pt x="148818" y="42786"/>
                  </a:lnTo>
                  <a:lnTo>
                    <a:pt x="143484" y="42773"/>
                  </a:lnTo>
                  <a:lnTo>
                    <a:pt x="139115" y="46101"/>
                  </a:lnTo>
                  <a:lnTo>
                    <a:pt x="139103" y="54292"/>
                  </a:lnTo>
                  <a:lnTo>
                    <a:pt x="143433" y="57645"/>
                  </a:lnTo>
                  <a:lnTo>
                    <a:pt x="154051" y="57683"/>
                  </a:lnTo>
                  <a:lnTo>
                    <a:pt x="158445" y="54343"/>
                  </a:lnTo>
                  <a:lnTo>
                    <a:pt x="158470" y="46164"/>
                  </a:lnTo>
                  <a:close/>
                </a:path>
                <a:path w="434339" h="547369">
                  <a:moveTo>
                    <a:pt x="158521" y="24904"/>
                  </a:moveTo>
                  <a:lnTo>
                    <a:pt x="154152" y="21539"/>
                  </a:lnTo>
                  <a:lnTo>
                    <a:pt x="148869" y="21526"/>
                  </a:lnTo>
                  <a:lnTo>
                    <a:pt x="143535" y="21513"/>
                  </a:lnTo>
                  <a:lnTo>
                    <a:pt x="139179" y="24841"/>
                  </a:lnTo>
                  <a:lnTo>
                    <a:pt x="139166" y="33020"/>
                  </a:lnTo>
                  <a:lnTo>
                    <a:pt x="143484" y="36385"/>
                  </a:lnTo>
                  <a:lnTo>
                    <a:pt x="154114" y="36423"/>
                  </a:lnTo>
                  <a:lnTo>
                    <a:pt x="158496" y="33083"/>
                  </a:lnTo>
                  <a:lnTo>
                    <a:pt x="158521" y="24904"/>
                  </a:lnTo>
                  <a:close/>
                </a:path>
                <a:path w="434339" h="547369">
                  <a:moveTo>
                    <a:pt x="158597" y="3632"/>
                  </a:moveTo>
                  <a:lnTo>
                    <a:pt x="154228" y="266"/>
                  </a:lnTo>
                  <a:lnTo>
                    <a:pt x="148920" y="254"/>
                  </a:lnTo>
                  <a:lnTo>
                    <a:pt x="143586" y="241"/>
                  </a:lnTo>
                  <a:lnTo>
                    <a:pt x="139242" y="3568"/>
                  </a:lnTo>
                  <a:lnTo>
                    <a:pt x="139230" y="11747"/>
                  </a:lnTo>
                  <a:lnTo>
                    <a:pt x="143548" y="15113"/>
                  </a:lnTo>
                  <a:lnTo>
                    <a:pt x="154190" y="15138"/>
                  </a:lnTo>
                  <a:lnTo>
                    <a:pt x="158572" y="11811"/>
                  </a:lnTo>
                  <a:lnTo>
                    <a:pt x="158597" y="3632"/>
                  </a:lnTo>
                  <a:close/>
                </a:path>
                <a:path w="434339" h="547369">
                  <a:moveTo>
                    <a:pt x="184619" y="535482"/>
                  </a:moveTo>
                  <a:lnTo>
                    <a:pt x="180276" y="532104"/>
                  </a:lnTo>
                  <a:lnTo>
                    <a:pt x="174967" y="532091"/>
                  </a:lnTo>
                  <a:lnTo>
                    <a:pt x="169659" y="532079"/>
                  </a:lnTo>
                  <a:lnTo>
                    <a:pt x="165315" y="535419"/>
                  </a:lnTo>
                  <a:lnTo>
                    <a:pt x="165290" y="543598"/>
                  </a:lnTo>
                  <a:lnTo>
                    <a:pt x="169621" y="546950"/>
                  </a:lnTo>
                  <a:lnTo>
                    <a:pt x="180251" y="546976"/>
                  </a:lnTo>
                  <a:lnTo>
                    <a:pt x="184594" y="543648"/>
                  </a:lnTo>
                  <a:lnTo>
                    <a:pt x="184619" y="535482"/>
                  </a:lnTo>
                  <a:close/>
                </a:path>
                <a:path w="434339" h="547369">
                  <a:moveTo>
                    <a:pt x="184683" y="514184"/>
                  </a:moveTo>
                  <a:lnTo>
                    <a:pt x="180352" y="510819"/>
                  </a:lnTo>
                  <a:lnTo>
                    <a:pt x="175031" y="510806"/>
                  </a:lnTo>
                  <a:lnTo>
                    <a:pt x="169722" y="510806"/>
                  </a:lnTo>
                  <a:lnTo>
                    <a:pt x="165366" y="514134"/>
                  </a:lnTo>
                  <a:lnTo>
                    <a:pt x="165354" y="522325"/>
                  </a:lnTo>
                  <a:lnTo>
                    <a:pt x="169684" y="525691"/>
                  </a:lnTo>
                  <a:lnTo>
                    <a:pt x="180327" y="525716"/>
                  </a:lnTo>
                  <a:lnTo>
                    <a:pt x="184670" y="522376"/>
                  </a:lnTo>
                  <a:lnTo>
                    <a:pt x="184683" y="514184"/>
                  </a:lnTo>
                  <a:close/>
                </a:path>
                <a:path w="434339" h="547369">
                  <a:moveTo>
                    <a:pt x="184759" y="492925"/>
                  </a:moveTo>
                  <a:lnTo>
                    <a:pt x="180428" y="489559"/>
                  </a:lnTo>
                  <a:lnTo>
                    <a:pt x="175094" y="489546"/>
                  </a:lnTo>
                  <a:lnTo>
                    <a:pt x="169799" y="489534"/>
                  </a:lnTo>
                  <a:lnTo>
                    <a:pt x="165442" y="492861"/>
                  </a:lnTo>
                  <a:lnTo>
                    <a:pt x="165417" y="501053"/>
                  </a:lnTo>
                  <a:lnTo>
                    <a:pt x="169748" y="504431"/>
                  </a:lnTo>
                  <a:lnTo>
                    <a:pt x="180378" y="504456"/>
                  </a:lnTo>
                  <a:lnTo>
                    <a:pt x="184721" y="501116"/>
                  </a:lnTo>
                  <a:lnTo>
                    <a:pt x="184759" y="492925"/>
                  </a:lnTo>
                  <a:close/>
                </a:path>
                <a:path w="434339" h="547369">
                  <a:moveTo>
                    <a:pt x="184924" y="429120"/>
                  </a:moveTo>
                  <a:lnTo>
                    <a:pt x="180594" y="425767"/>
                  </a:lnTo>
                  <a:lnTo>
                    <a:pt x="175272" y="425754"/>
                  </a:lnTo>
                  <a:lnTo>
                    <a:pt x="169976" y="425742"/>
                  </a:lnTo>
                  <a:lnTo>
                    <a:pt x="165608" y="429069"/>
                  </a:lnTo>
                  <a:lnTo>
                    <a:pt x="165582" y="437248"/>
                  </a:lnTo>
                  <a:lnTo>
                    <a:pt x="169926" y="440601"/>
                  </a:lnTo>
                  <a:lnTo>
                    <a:pt x="180543" y="440639"/>
                  </a:lnTo>
                  <a:lnTo>
                    <a:pt x="184912" y="437311"/>
                  </a:lnTo>
                  <a:lnTo>
                    <a:pt x="184924" y="429120"/>
                  </a:lnTo>
                  <a:close/>
                </a:path>
                <a:path w="434339" h="547369">
                  <a:moveTo>
                    <a:pt x="186016" y="46253"/>
                  </a:moveTo>
                  <a:lnTo>
                    <a:pt x="181686" y="42887"/>
                  </a:lnTo>
                  <a:lnTo>
                    <a:pt x="176364" y="42875"/>
                  </a:lnTo>
                  <a:lnTo>
                    <a:pt x="171043" y="42862"/>
                  </a:lnTo>
                  <a:lnTo>
                    <a:pt x="166700" y="46189"/>
                  </a:lnTo>
                  <a:lnTo>
                    <a:pt x="166674" y="54381"/>
                  </a:lnTo>
                  <a:lnTo>
                    <a:pt x="170992" y="57734"/>
                  </a:lnTo>
                  <a:lnTo>
                    <a:pt x="181648" y="57772"/>
                  </a:lnTo>
                  <a:lnTo>
                    <a:pt x="185991" y="54432"/>
                  </a:lnTo>
                  <a:lnTo>
                    <a:pt x="186016" y="46253"/>
                  </a:lnTo>
                  <a:close/>
                </a:path>
                <a:path w="434339" h="547369">
                  <a:moveTo>
                    <a:pt x="186143" y="3708"/>
                  </a:moveTo>
                  <a:lnTo>
                    <a:pt x="181825" y="342"/>
                  </a:lnTo>
                  <a:lnTo>
                    <a:pt x="176504" y="330"/>
                  </a:lnTo>
                  <a:lnTo>
                    <a:pt x="171170" y="317"/>
                  </a:lnTo>
                  <a:lnTo>
                    <a:pt x="166827" y="3657"/>
                  </a:lnTo>
                  <a:lnTo>
                    <a:pt x="166801" y="11836"/>
                  </a:lnTo>
                  <a:lnTo>
                    <a:pt x="171145" y="15201"/>
                  </a:lnTo>
                  <a:lnTo>
                    <a:pt x="181775" y="15227"/>
                  </a:lnTo>
                  <a:lnTo>
                    <a:pt x="186118" y="11899"/>
                  </a:lnTo>
                  <a:lnTo>
                    <a:pt x="186143" y="3708"/>
                  </a:lnTo>
                  <a:close/>
                </a:path>
                <a:path w="434339" h="547369">
                  <a:moveTo>
                    <a:pt x="212509" y="429196"/>
                  </a:moveTo>
                  <a:lnTo>
                    <a:pt x="208165" y="425843"/>
                  </a:lnTo>
                  <a:lnTo>
                    <a:pt x="202857" y="425831"/>
                  </a:lnTo>
                  <a:lnTo>
                    <a:pt x="197535" y="425818"/>
                  </a:lnTo>
                  <a:lnTo>
                    <a:pt x="193192" y="429145"/>
                  </a:lnTo>
                  <a:lnTo>
                    <a:pt x="193167" y="437337"/>
                  </a:lnTo>
                  <a:lnTo>
                    <a:pt x="197510" y="440702"/>
                  </a:lnTo>
                  <a:lnTo>
                    <a:pt x="208127" y="440728"/>
                  </a:lnTo>
                  <a:lnTo>
                    <a:pt x="212471" y="437400"/>
                  </a:lnTo>
                  <a:lnTo>
                    <a:pt x="212509" y="429196"/>
                  </a:lnTo>
                  <a:close/>
                </a:path>
                <a:path w="434339" h="547369">
                  <a:moveTo>
                    <a:pt x="213588" y="46316"/>
                  </a:moveTo>
                  <a:lnTo>
                    <a:pt x="209257" y="42951"/>
                  </a:lnTo>
                  <a:lnTo>
                    <a:pt x="203949" y="42951"/>
                  </a:lnTo>
                  <a:lnTo>
                    <a:pt x="198653" y="42938"/>
                  </a:lnTo>
                  <a:lnTo>
                    <a:pt x="194284" y="46266"/>
                  </a:lnTo>
                  <a:lnTo>
                    <a:pt x="194259" y="54444"/>
                  </a:lnTo>
                  <a:lnTo>
                    <a:pt x="198602" y="57810"/>
                  </a:lnTo>
                  <a:lnTo>
                    <a:pt x="209219" y="57835"/>
                  </a:lnTo>
                  <a:lnTo>
                    <a:pt x="213588" y="54508"/>
                  </a:lnTo>
                  <a:lnTo>
                    <a:pt x="213588" y="46316"/>
                  </a:lnTo>
                  <a:close/>
                </a:path>
                <a:path w="434339" h="547369">
                  <a:moveTo>
                    <a:pt x="213715" y="3784"/>
                  </a:moveTo>
                  <a:lnTo>
                    <a:pt x="209397" y="419"/>
                  </a:lnTo>
                  <a:lnTo>
                    <a:pt x="204076" y="406"/>
                  </a:lnTo>
                  <a:lnTo>
                    <a:pt x="198780" y="393"/>
                  </a:lnTo>
                  <a:lnTo>
                    <a:pt x="194411" y="3721"/>
                  </a:lnTo>
                  <a:lnTo>
                    <a:pt x="194386" y="11925"/>
                  </a:lnTo>
                  <a:lnTo>
                    <a:pt x="198729" y="15265"/>
                  </a:lnTo>
                  <a:lnTo>
                    <a:pt x="209346" y="15303"/>
                  </a:lnTo>
                  <a:lnTo>
                    <a:pt x="213715" y="11976"/>
                  </a:lnTo>
                  <a:lnTo>
                    <a:pt x="213715" y="3784"/>
                  </a:lnTo>
                  <a:close/>
                </a:path>
                <a:path w="434339" h="547369">
                  <a:moveTo>
                    <a:pt x="240080" y="429272"/>
                  </a:moveTo>
                  <a:lnTo>
                    <a:pt x="235737" y="425919"/>
                  </a:lnTo>
                  <a:lnTo>
                    <a:pt x="230441" y="425907"/>
                  </a:lnTo>
                  <a:lnTo>
                    <a:pt x="225120" y="425881"/>
                  </a:lnTo>
                  <a:lnTo>
                    <a:pt x="220764" y="429221"/>
                  </a:lnTo>
                  <a:lnTo>
                    <a:pt x="220751" y="437413"/>
                  </a:lnTo>
                  <a:lnTo>
                    <a:pt x="225069" y="440766"/>
                  </a:lnTo>
                  <a:lnTo>
                    <a:pt x="235673" y="440804"/>
                  </a:lnTo>
                  <a:lnTo>
                    <a:pt x="240055" y="437464"/>
                  </a:lnTo>
                  <a:lnTo>
                    <a:pt x="240080" y="429272"/>
                  </a:lnTo>
                  <a:close/>
                </a:path>
                <a:path w="434339" h="547369">
                  <a:moveTo>
                    <a:pt x="240131" y="408012"/>
                  </a:moveTo>
                  <a:lnTo>
                    <a:pt x="235800" y="404647"/>
                  </a:lnTo>
                  <a:lnTo>
                    <a:pt x="230505" y="404634"/>
                  </a:lnTo>
                  <a:lnTo>
                    <a:pt x="225183" y="404622"/>
                  </a:lnTo>
                  <a:lnTo>
                    <a:pt x="220853" y="407962"/>
                  </a:lnTo>
                  <a:lnTo>
                    <a:pt x="220802" y="416153"/>
                  </a:lnTo>
                  <a:lnTo>
                    <a:pt x="225145" y="419506"/>
                  </a:lnTo>
                  <a:lnTo>
                    <a:pt x="235762" y="419531"/>
                  </a:lnTo>
                  <a:lnTo>
                    <a:pt x="240106" y="416204"/>
                  </a:lnTo>
                  <a:lnTo>
                    <a:pt x="240131" y="408012"/>
                  </a:lnTo>
                  <a:close/>
                </a:path>
                <a:path w="434339" h="547369">
                  <a:moveTo>
                    <a:pt x="240182" y="386740"/>
                  </a:moveTo>
                  <a:lnTo>
                    <a:pt x="235864" y="383374"/>
                  </a:lnTo>
                  <a:lnTo>
                    <a:pt x="230568" y="383362"/>
                  </a:lnTo>
                  <a:lnTo>
                    <a:pt x="225221" y="383349"/>
                  </a:lnTo>
                  <a:lnTo>
                    <a:pt x="220878" y="386689"/>
                  </a:lnTo>
                  <a:lnTo>
                    <a:pt x="220878" y="394868"/>
                  </a:lnTo>
                  <a:lnTo>
                    <a:pt x="225196" y="398233"/>
                  </a:lnTo>
                  <a:lnTo>
                    <a:pt x="235826" y="398259"/>
                  </a:lnTo>
                  <a:lnTo>
                    <a:pt x="240182" y="394931"/>
                  </a:lnTo>
                  <a:lnTo>
                    <a:pt x="240182" y="386740"/>
                  </a:lnTo>
                  <a:close/>
                </a:path>
                <a:path w="434339" h="547369">
                  <a:moveTo>
                    <a:pt x="240258" y="365480"/>
                  </a:moveTo>
                  <a:lnTo>
                    <a:pt x="235927" y="362102"/>
                  </a:lnTo>
                  <a:lnTo>
                    <a:pt x="230619" y="362089"/>
                  </a:lnTo>
                  <a:lnTo>
                    <a:pt x="225298" y="362077"/>
                  </a:lnTo>
                  <a:lnTo>
                    <a:pt x="220954" y="365417"/>
                  </a:lnTo>
                  <a:lnTo>
                    <a:pt x="220954" y="373595"/>
                  </a:lnTo>
                  <a:lnTo>
                    <a:pt x="225247" y="376974"/>
                  </a:lnTo>
                  <a:lnTo>
                    <a:pt x="235889" y="376999"/>
                  </a:lnTo>
                  <a:lnTo>
                    <a:pt x="240233" y="373659"/>
                  </a:lnTo>
                  <a:lnTo>
                    <a:pt x="240258" y="365480"/>
                  </a:lnTo>
                  <a:close/>
                </a:path>
                <a:path w="434339" h="547369">
                  <a:moveTo>
                    <a:pt x="240372" y="322935"/>
                  </a:moveTo>
                  <a:lnTo>
                    <a:pt x="236054" y="319557"/>
                  </a:lnTo>
                  <a:lnTo>
                    <a:pt x="230746" y="319544"/>
                  </a:lnTo>
                  <a:lnTo>
                    <a:pt x="225425" y="319532"/>
                  </a:lnTo>
                  <a:lnTo>
                    <a:pt x="221094" y="322872"/>
                  </a:lnTo>
                  <a:lnTo>
                    <a:pt x="221056" y="331063"/>
                  </a:lnTo>
                  <a:lnTo>
                    <a:pt x="225374" y="334416"/>
                  </a:lnTo>
                  <a:lnTo>
                    <a:pt x="236004" y="334441"/>
                  </a:lnTo>
                  <a:lnTo>
                    <a:pt x="240360" y="331127"/>
                  </a:lnTo>
                  <a:lnTo>
                    <a:pt x="240372" y="322935"/>
                  </a:lnTo>
                  <a:close/>
                </a:path>
                <a:path w="434339" h="547369">
                  <a:moveTo>
                    <a:pt x="240449" y="301637"/>
                  </a:moveTo>
                  <a:lnTo>
                    <a:pt x="236105" y="298272"/>
                  </a:lnTo>
                  <a:lnTo>
                    <a:pt x="230797" y="298259"/>
                  </a:lnTo>
                  <a:lnTo>
                    <a:pt x="225488" y="298246"/>
                  </a:lnTo>
                  <a:lnTo>
                    <a:pt x="221132" y="301574"/>
                  </a:lnTo>
                  <a:lnTo>
                    <a:pt x="221107" y="309791"/>
                  </a:lnTo>
                  <a:lnTo>
                    <a:pt x="225463" y="313156"/>
                  </a:lnTo>
                  <a:lnTo>
                    <a:pt x="236054" y="313194"/>
                  </a:lnTo>
                  <a:lnTo>
                    <a:pt x="240423" y="309854"/>
                  </a:lnTo>
                  <a:lnTo>
                    <a:pt x="240449" y="301637"/>
                  </a:lnTo>
                  <a:close/>
                </a:path>
                <a:path w="434339" h="547369">
                  <a:moveTo>
                    <a:pt x="241160" y="46393"/>
                  </a:moveTo>
                  <a:lnTo>
                    <a:pt x="236829" y="43040"/>
                  </a:lnTo>
                  <a:lnTo>
                    <a:pt x="231533" y="43027"/>
                  </a:lnTo>
                  <a:lnTo>
                    <a:pt x="226212" y="43014"/>
                  </a:lnTo>
                  <a:lnTo>
                    <a:pt x="221869" y="46342"/>
                  </a:lnTo>
                  <a:lnTo>
                    <a:pt x="221843" y="54533"/>
                  </a:lnTo>
                  <a:lnTo>
                    <a:pt x="226174" y="57899"/>
                  </a:lnTo>
                  <a:lnTo>
                    <a:pt x="236791" y="57912"/>
                  </a:lnTo>
                  <a:lnTo>
                    <a:pt x="241134" y="54584"/>
                  </a:lnTo>
                  <a:lnTo>
                    <a:pt x="241160" y="46393"/>
                  </a:lnTo>
                  <a:close/>
                </a:path>
                <a:path w="434339" h="547369">
                  <a:moveTo>
                    <a:pt x="267855" y="365544"/>
                  </a:moveTo>
                  <a:lnTo>
                    <a:pt x="263525" y="362178"/>
                  </a:lnTo>
                  <a:lnTo>
                    <a:pt x="258216" y="362165"/>
                  </a:lnTo>
                  <a:lnTo>
                    <a:pt x="252882" y="362153"/>
                  </a:lnTo>
                  <a:lnTo>
                    <a:pt x="248564" y="365506"/>
                  </a:lnTo>
                  <a:lnTo>
                    <a:pt x="248513" y="373672"/>
                  </a:lnTo>
                  <a:lnTo>
                    <a:pt x="252844" y="377037"/>
                  </a:lnTo>
                  <a:lnTo>
                    <a:pt x="263474" y="377075"/>
                  </a:lnTo>
                  <a:lnTo>
                    <a:pt x="267830" y="373722"/>
                  </a:lnTo>
                  <a:lnTo>
                    <a:pt x="267855" y="365544"/>
                  </a:lnTo>
                  <a:close/>
                </a:path>
                <a:path w="434339" h="547369">
                  <a:moveTo>
                    <a:pt x="267906" y="344284"/>
                  </a:moveTo>
                  <a:lnTo>
                    <a:pt x="263575" y="340918"/>
                  </a:lnTo>
                  <a:lnTo>
                    <a:pt x="258267" y="340906"/>
                  </a:lnTo>
                  <a:lnTo>
                    <a:pt x="252933" y="340893"/>
                  </a:lnTo>
                  <a:lnTo>
                    <a:pt x="248615" y="344233"/>
                  </a:lnTo>
                  <a:lnTo>
                    <a:pt x="248564" y="352425"/>
                  </a:lnTo>
                  <a:lnTo>
                    <a:pt x="252907" y="355790"/>
                  </a:lnTo>
                  <a:lnTo>
                    <a:pt x="263537" y="355828"/>
                  </a:lnTo>
                  <a:lnTo>
                    <a:pt x="267881" y="352488"/>
                  </a:lnTo>
                  <a:lnTo>
                    <a:pt x="267906" y="344284"/>
                  </a:lnTo>
                  <a:close/>
                </a:path>
                <a:path w="434339" h="547369">
                  <a:moveTo>
                    <a:pt x="267957" y="323011"/>
                  </a:moveTo>
                  <a:lnTo>
                    <a:pt x="263626" y="319646"/>
                  </a:lnTo>
                  <a:lnTo>
                    <a:pt x="258330" y="319633"/>
                  </a:lnTo>
                  <a:lnTo>
                    <a:pt x="252996" y="319620"/>
                  </a:lnTo>
                  <a:lnTo>
                    <a:pt x="248653" y="322948"/>
                  </a:lnTo>
                  <a:lnTo>
                    <a:pt x="248627" y="331139"/>
                  </a:lnTo>
                  <a:lnTo>
                    <a:pt x="252945" y="334492"/>
                  </a:lnTo>
                  <a:lnTo>
                    <a:pt x="263588" y="334530"/>
                  </a:lnTo>
                  <a:lnTo>
                    <a:pt x="267931" y="331203"/>
                  </a:lnTo>
                  <a:lnTo>
                    <a:pt x="267957" y="323011"/>
                  </a:lnTo>
                  <a:close/>
                </a:path>
                <a:path w="434339" h="547369">
                  <a:moveTo>
                    <a:pt x="268084" y="280441"/>
                  </a:moveTo>
                  <a:lnTo>
                    <a:pt x="263753" y="277075"/>
                  </a:lnTo>
                  <a:lnTo>
                    <a:pt x="258445" y="277063"/>
                  </a:lnTo>
                  <a:lnTo>
                    <a:pt x="253123" y="277050"/>
                  </a:lnTo>
                  <a:lnTo>
                    <a:pt x="248780" y="280390"/>
                  </a:lnTo>
                  <a:lnTo>
                    <a:pt x="248729" y="288556"/>
                  </a:lnTo>
                  <a:lnTo>
                    <a:pt x="253072" y="291922"/>
                  </a:lnTo>
                  <a:lnTo>
                    <a:pt x="263715" y="291947"/>
                  </a:lnTo>
                  <a:lnTo>
                    <a:pt x="268058" y="288607"/>
                  </a:lnTo>
                  <a:lnTo>
                    <a:pt x="268084" y="280441"/>
                  </a:lnTo>
                  <a:close/>
                </a:path>
                <a:path w="434339" h="547369">
                  <a:moveTo>
                    <a:pt x="268757" y="46482"/>
                  </a:moveTo>
                  <a:lnTo>
                    <a:pt x="264426" y="43129"/>
                  </a:lnTo>
                  <a:lnTo>
                    <a:pt x="259118" y="43103"/>
                  </a:lnTo>
                  <a:lnTo>
                    <a:pt x="253796" y="43091"/>
                  </a:lnTo>
                  <a:lnTo>
                    <a:pt x="249453" y="46418"/>
                  </a:lnTo>
                  <a:lnTo>
                    <a:pt x="249428" y="54610"/>
                  </a:lnTo>
                  <a:lnTo>
                    <a:pt x="253758" y="57975"/>
                  </a:lnTo>
                  <a:lnTo>
                    <a:pt x="264388" y="58000"/>
                  </a:lnTo>
                  <a:lnTo>
                    <a:pt x="268732" y="54660"/>
                  </a:lnTo>
                  <a:lnTo>
                    <a:pt x="268757" y="46482"/>
                  </a:lnTo>
                  <a:close/>
                </a:path>
                <a:path w="434339" h="547369">
                  <a:moveTo>
                    <a:pt x="295668" y="280517"/>
                  </a:moveTo>
                  <a:lnTo>
                    <a:pt x="291338" y="277164"/>
                  </a:lnTo>
                  <a:lnTo>
                    <a:pt x="286016" y="277139"/>
                  </a:lnTo>
                  <a:lnTo>
                    <a:pt x="280708" y="277126"/>
                  </a:lnTo>
                  <a:lnTo>
                    <a:pt x="276390" y="280466"/>
                  </a:lnTo>
                  <a:lnTo>
                    <a:pt x="276339" y="288632"/>
                  </a:lnTo>
                  <a:lnTo>
                    <a:pt x="280682" y="291998"/>
                  </a:lnTo>
                  <a:lnTo>
                    <a:pt x="291299" y="292023"/>
                  </a:lnTo>
                  <a:lnTo>
                    <a:pt x="295643" y="288696"/>
                  </a:lnTo>
                  <a:lnTo>
                    <a:pt x="295668" y="280517"/>
                  </a:lnTo>
                  <a:close/>
                </a:path>
                <a:path w="434339" h="547369">
                  <a:moveTo>
                    <a:pt x="296341" y="46558"/>
                  </a:moveTo>
                  <a:lnTo>
                    <a:pt x="292011" y="43192"/>
                  </a:lnTo>
                  <a:lnTo>
                    <a:pt x="286715" y="43180"/>
                  </a:lnTo>
                  <a:lnTo>
                    <a:pt x="281393" y="43167"/>
                  </a:lnTo>
                  <a:lnTo>
                    <a:pt x="277063" y="46494"/>
                  </a:lnTo>
                  <a:lnTo>
                    <a:pt x="277025" y="54686"/>
                  </a:lnTo>
                  <a:lnTo>
                    <a:pt x="281343" y="58051"/>
                  </a:lnTo>
                  <a:lnTo>
                    <a:pt x="291973" y="58089"/>
                  </a:lnTo>
                  <a:lnTo>
                    <a:pt x="296341" y="54749"/>
                  </a:lnTo>
                  <a:lnTo>
                    <a:pt x="296341" y="46558"/>
                  </a:lnTo>
                  <a:close/>
                </a:path>
                <a:path w="434339" h="547369">
                  <a:moveTo>
                    <a:pt x="323126" y="323176"/>
                  </a:moveTo>
                  <a:lnTo>
                    <a:pt x="318820" y="319811"/>
                  </a:lnTo>
                  <a:lnTo>
                    <a:pt x="313486" y="319798"/>
                  </a:lnTo>
                  <a:lnTo>
                    <a:pt x="308178" y="319786"/>
                  </a:lnTo>
                  <a:lnTo>
                    <a:pt x="303834" y="323113"/>
                  </a:lnTo>
                  <a:lnTo>
                    <a:pt x="303809" y="331304"/>
                  </a:lnTo>
                  <a:lnTo>
                    <a:pt x="308140" y="334657"/>
                  </a:lnTo>
                  <a:lnTo>
                    <a:pt x="318757" y="334695"/>
                  </a:lnTo>
                  <a:lnTo>
                    <a:pt x="323100" y="331355"/>
                  </a:lnTo>
                  <a:lnTo>
                    <a:pt x="323126" y="323176"/>
                  </a:lnTo>
                  <a:close/>
                </a:path>
                <a:path w="434339" h="547369">
                  <a:moveTo>
                    <a:pt x="323189" y="301879"/>
                  </a:moveTo>
                  <a:lnTo>
                    <a:pt x="318884" y="298513"/>
                  </a:lnTo>
                  <a:lnTo>
                    <a:pt x="313550" y="298500"/>
                  </a:lnTo>
                  <a:lnTo>
                    <a:pt x="308241" y="298488"/>
                  </a:lnTo>
                  <a:lnTo>
                    <a:pt x="303872" y="301828"/>
                  </a:lnTo>
                  <a:lnTo>
                    <a:pt x="303860" y="310032"/>
                  </a:lnTo>
                  <a:lnTo>
                    <a:pt x="308203" y="313397"/>
                  </a:lnTo>
                  <a:lnTo>
                    <a:pt x="318820" y="313423"/>
                  </a:lnTo>
                  <a:lnTo>
                    <a:pt x="323164" y="310083"/>
                  </a:lnTo>
                  <a:lnTo>
                    <a:pt x="323189" y="301879"/>
                  </a:lnTo>
                  <a:close/>
                </a:path>
                <a:path w="434339" h="547369">
                  <a:moveTo>
                    <a:pt x="323253" y="280593"/>
                  </a:moveTo>
                  <a:lnTo>
                    <a:pt x="318947" y="277228"/>
                  </a:lnTo>
                  <a:lnTo>
                    <a:pt x="313613" y="277215"/>
                  </a:lnTo>
                  <a:lnTo>
                    <a:pt x="308305" y="277202"/>
                  </a:lnTo>
                  <a:lnTo>
                    <a:pt x="303949" y="280530"/>
                  </a:lnTo>
                  <a:lnTo>
                    <a:pt x="303923" y="288721"/>
                  </a:lnTo>
                  <a:lnTo>
                    <a:pt x="308254" y="292087"/>
                  </a:lnTo>
                  <a:lnTo>
                    <a:pt x="318909" y="292112"/>
                  </a:lnTo>
                  <a:lnTo>
                    <a:pt x="323227" y="288772"/>
                  </a:lnTo>
                  <a:lnTo>
                    <a:pt x="323253" y="280593"/>
                  </a:lnTo>
                  <a:close/>
                </a:path>
                <a:path w="434339" h="547369">
                  <a:moveTo>
                    <a:pt x="323316" y="259334"/>
                  </a:moveTo>
                  <a:lnTo>
                    <a:pt x="318998" y="255968"/>
                  </a:lnTo>
                  <a:lnTo>
                    <a:pt x="313677" y="255955"/>
                  </a:lnTo>
                  <a:lnTo>
                    <a:pt x="308368" y="255930"/>
                  </a:lnTo>
                  <a:lnTo>
                    <a:pt x="303999" y="259270"/>
                  </a:lnTo>
                  <a:lnTo>
                    <a:pt x="303974" y="267462"/>
                  </a:lnTo>
                  <a:lnTo>
                    <a:pt x="308317" y="270827"/>
                  </a:lnTo>
                  <a:lnTo>
                    <a:pt x="318947" y="270852"/>
                  </a:lnTo>
                  <a:lnTo>
                    <a:pt x="323291" y="267512"/>
                  </a:lnTo>
                  <a:lnTo>
                    <a:pt x="323316" y="259334"/>
                  </a:lnTo>
                  <a:close/>
                </a:path>
                <a:path w="434339" h="547369">
                  <a:moveTo>
                    <a:pt x="323926" y="46647"/>
                  </a:moveTo>
                  <a:lnTo>
                    <a:pt x="319608" y="43281"/>
                  </a:lnTo>
                  <a:lnTo>
                    <a:pt x="314261" y="43268"/>
                  </a:lnTo>
                  <a:lnTo>
                    <a:pt x="308978" y="43256"/>
                  </a:lnTo>
                  <a:lnTo>
                    <a:pt x="304622" y="46583"/>
                  </a:lnTo>
                  <a:lnTo>
                    <a:pt x="304609" y="54775"/>
                  </a:lnTo>
                  <a:lnTo>
                    <a:pt x="308927" y="58140"/>
                  </a:lnTo>
                  <a:lnTo>
                    <a:pt x="319557" y="58166"/>
                  </a:lnTo>
                  <a:lnTo>
                    <a:pt x="323900" y="54838"/>
                  </a:lnTo>
                  <a:lnTo>
                    <a:pt x="323926" y="46647"/>
                  </a:lnTo>
                  <a:close/>
                </a:path>
                <a:path w="434339" h="547369">
                  <a:moveTo>
                    <a:pt x="350583" y="365798"/>
                  </a:moveTo>
                  <a:lnTo>
                    <a:pt x="346240" y="362419"/>
                  </a:lnTo>
                  <a:lnTo>
                    <a:pt x="340944" y="362407"/>
                  </a:lnTo>
                  <a:lnTo>
                    <a:pt x="335635" y="362381"/>
                  </a:lnTo>
                  <a:lnTo>
                    <a:pt x="331266" y="365734"/>
                  </a:lnTo>
                  <a:lnTo>
                    <a:pt x="331254" y="373913"/>
                  </a:lnTo>
                  <a:lnTo>
                    <a:pt x="335597" y="377291"/>
                  </a:lnTo>
                  <a:lnTo>
                    <a:pt x="346214" y="377317"/>
                  </a:lnTo>
                  <a:lnTo>
                    <a:pt x="350558" y="373976"/>
                  </a:lnTo>
                  <a:lnTo>
                    <a:pt x="350583" y="365798"/>
                  </a:lnTo>
                  <a:close/>
                </a:path>
                <a:path w="434339" h="547369">
                  <a:moveTo>
                    <a:pt x="350685" y="344525"/>
                  </a:moveTo>
                  <a:lnTo>
                    <a:pt x="346316" y="341160"/>
                  </a:lnTo>
                  <a:lnTo>
                    <a:pt x="340995" y="341147"/>
                  </a:lnTo>
                  <a:lnTo>
                    <a:pt x="335699" y="341122"/>
                  </a:lnTo>
                  <a:lnTo>
                    <a:pt x="331330" y="344462"/>
                  </a:lnTo>
                  <a:lnTo>
                    <a:pt x="331330" y="352653"/>
                  </a:lnTo>
                  <a:lnTo>
                    <a:pt x="335661" y="356019"/>
                  </a:lnTo>
                  <a:lnTo>
                    <a:pt x="346278" y="356057"/>
                  </a:lnTo>
                  <a:lnTo>
                    <a:pt x="350634" y="352704"/>
                  </a:lnTo>
                  <a:lnTo>
                    <a:pt x="350685" y="344525"/>
                  </a:lnTo>
                  <a:close/>
                </a:path>
                <a:path w="434339" h="547369">
                  <a:moveTo>
                    <a:pt x="350913" y="259410"/>
                  </a:moveTo>
                  <a:lnTo>
                    <a:pt x="346570" y="256044"/>
                  </a:lnTo>
                  <a:lnTo>
                    <a:pt x="341261" y="256032"/>
                  </a:lnTo>
                  <a:lnTo>
                    <a:pt x="335953" y="256019"/>
                  </a:lnTo>
                  <a:lnTo>
                    <a:pt x="331584" y="259346"/>
                  </a:lnTo>
                  <a:lnTo>
                    <a:pt x="331571" y="267538"/>
                  </a:lnTo>
                  <a:lnTo>
                    <a:pt x="335902" y="270903"/>
                  </a:lnTo>
                  <a:lnTo>
                    <a:pt x="346519" y="270929"/>
                  </a:lnTo>
                  <a:lnTo>
                    <a:pt x="350875" y="267589"/>
                  </a:lnTo>
                  <a:lnTo>
                    <a:pt x="350913" y="259410"/>
                  </a:lnTo>
                  <a:close/>
                </a:path>
                <a:path w="434339" h="547369">
                  <a:moveTo>
                    <a:pt x="351510" y="46723"/>
                  </a:moveTo>
                  <a:lnTo>
                    <a:pt x="347167" y="43357"/>
                  </a:lnTo>
                  <a:lnTo>
                    <a:pt x="341858" y="43345"/>
                  </a:lnTo>
                  <a:lnTo>
                    <a:pt x="336550" y="43332"/>
                  </a:lnTo>
                  <a:lnTo>
                    <a:pt x="332193" y="46659"/>
                  </a:lnTo>
                  <a:lnTo>
                    <a:pt x="332168" y="54851"/>
                  </a:lnTo>
                  <a:lnTo>
                    <a:pt x="336511" y="58216"/>
                  </a:lnTo>
                  <a:lnTo>
                    <a:pt x="347116" y="58242"/>
                  </a:lnTo>
                  <a:lnTo>
                    <a:pt x="351497" y="54902"/>
                  </a:lnTo>
                  <a:lnTo>
                    <a:pt x="351510" y="46723"/>
                  </a:lnTo>
                  <a:close/>
                </a:path>
                <a:path w="434339" h="547369">
                  <a:moveTo>
                    <a:pt x="378167" y="365874"/>
                  </a:moveTo>
                  <a:lnTo>
                    <a:pt x="373849" y="362508"/>
                  </a:lnTo>
                  <a:lnTo>
                    <a:pt x="368515" y="362496"/>
                  </a:lnTo>
                  <a:lnTo>
                    <a:pt x="363220" y="362483"/>
                  </a:lnTo>
                  <a:lnTo>
                    <a:pt x="358876" y="365823"/>
                  </a:lnTo>
                  <a:lnTo>
                    <a:pt x="358851" y="374002"/>
                  </a:lnTo>
                  <a:lnTo>
                    <a:pt x="363181" y="377367"/>
                  </a:lnTo>
                  <a:lnTo>
                    <a:pt x="373799" y="377393"/>
                  </a:lnTo>
                  <a:lnTo>
                    <a:pt x="378142" y="374065"/>
                  </a:lnTo>
                  <a:lnTo>
                    <a:pt x="378167" y="365874"/>
                  </a:lnTo>
                  <a:close/>
                </a:path>
                <a:path w="434339" h="547369">
                  <a:moveTo>
                    <a:pt x="378244" y="344601"/>
                  </a:moveTo>
                  <a:lnTo>
                    <a:pt x="373926" y="341236"/>
                  </a:lnTo>
                  <a:lnTo>
                    <a:pt x="368592" y="341223"/>
                  </a:lnTo>
                  <a:lnTo>
                    <a:pt x="363283" y="341210"/>
                  </a:lnTo>
                  <a:lnTo>
                    <a:pt x="358927" y="344538"/>
                  </a:lnTo>
                  <a:lnTo>
                    <a:pt x="358902" y="352729"/>
                  </a:lnTo>
                  <a:lnTo>
                    <a:pt x="363245" y="356095"/>
                  </a:lnTo>
                  <a:lnTo>
                    <a:pt x="373875" y="356120"/>
                  </a:lnTo>
                  <a:lnTo>
                    <a:pt x="378218" y="352793"/>
                  </a:lnTo>
                  <a:lnTo>
                    <a:pt x="378244" y="344601"/>
                  </a:lnTo>
                  <a:close/>
                </a:path>
                <a:path w="434339" h="547369">
                  <a:moveTo>
                    <a:pt x="378523" y="238226"/>
                  </a:moveTo>
                  <a:lnTo>
                    <a:pt x="374230" y="234861"/>
                  </a:lnTo>
                  <a:lnTo>
                    <a:pt x="368896" y="234835"/>
                  </a:lnTo>
                  <a:lnTo>
                    <a:pt x="363588" y="234823"/>
                  </a:lnTo>
                  <a:lnTo>
                    <a:pt x="359244" y="238163"/>
                  </a:lnTo>
                  <a:lnTo>
                    <a:pt x="359206" y="246341"/>
                  </a:lnTo>
                  <a:lnTo>
                    <a:pt x="363537" y="249707"/>
                  </a:lnTo>
                  <a:lnTo>
                    <a:pt x="374180" y="249732"/>
                  </a:lnTo>
                  <a:lnTo>
                    <a:pt x="378510" y="246405"/>
                  </a:lnTo>
                  <a:lnTo>
                    <a:pt x="378523" y="238226"/>
                  </a:lnTo>
                  <a:close/>
                </a:path>
                <a:path w="434339" h="547369">
                  <a:moveTo>
                    <a:pt x="378587" y="216954"/>
                  </a:moveTo>
                  <a:lnTo>
                    <a:pt x="374269" y="213588"/>
                  </a:lnTo>
                  <a:lnTo>
                    <a:pt x="368960" y="213575"/>
                  </a:lnTo>
                  <a:lnTo>
                    <a:pt x="363639" y="213563"/>
                  </a:lnTo>
                  <a:lnTo>
                    <a:pt x="359283" y="216903"/>
                  </a:lnTo>
                  <a:lnTo>
                    <a:pt x="359270" y="225082"/>
                  </a:lnTo>
                  <a:lnTo>
                    <a:pt x="363588" y="228434"/>
                  </a:lnTo>
                  <a:lnTo>
                    <a:pt x="374230" y="228473"/>
                  </a:lnTo>
                  <a:lnTo>
                    <a:pt x="378574" y="225132"/>
                  </a:lnTo>
                  <a:lnTo>
                    <a:pt x="378587" y="216954"/>
                  </a:lnTo>
                  <a:close/>
                </a:path>
                <a:path w="434339" h="547369">
                  <a:moveTo>
                    <a:pt x="378650" y="195668"/>
                  </a:moveTo>
                  <a:lnTo>
                    <a:pt x="374332" y="192290"/>
                  </a:lnTo>
                  <a:lnTo>
                    <a:pt x="369023" y="192290"/>
                  </a:lnTo>
                  <a:lnTo>
                    <a:pt x="363689" y="192265"/>
                  </a:lnTo>
                  <a:lnTo>
                    <a:pt x="359333" y="195605"/>
                  </a:lnTo>
                  <a:lnTo>
                    <a:pt x="359333" y="203809"/>
                  </a:lnTo>
                  <a:lnTo>
                    <a:pt x="363664" y="207149"/>
                  </a:lnTo>
                  <a:lnTo>
                    <a:pt x="374294" y="207187"/>
                  </a:lnTo>
                  <a:lnTo>
                    <a:pt x="378637" y="203860"/>
                  </a:lnTo>
                  <a:lnTo>
                    <a:pt x="378650" y="195668"/>
                  </a:lnTo>
                  <a:close/>
                </a:path>
                <a:path w="434339" h="547369">
                  <a:moveTo>
                    <a:pt x="378739" y="174409"/>
                  </a:moveTo>
                  <a:lnTo>
                    <a:pt x="374396" y="171030"/>
                  </a:lnTo>
                  <a:lnTo>
                    <a:pt x="369087" y="171018"/>
                  </a:lnTo>
                  <a:lnTo>
                    <a:pt x="363778" y="171005"/>
                  </a:lnTo>
                  <a:lnTo>
                    <a:pt x="359435" y="174345"/>
                  </a:lnTo>
                  <a:lnTo>
                    <a:pt x="359384" y="182537"/>
                  </a:lnTo>
                  <a:lnTo>
                    <a:pt x="363715" y="185902"/>
                  </a:lnTo>
                  <a:lnTo>
                    <a:pt x="374357" y="185928"/>
                  </a:lnTo>
                  <a:lnTo>
                    <a:pt x="378701" y="182587"/>
                  </a:lnTo>
                  <a:lnTo>
                    <a:pt x="378739" y="174409"/>
                  </a:lnTo>
                  <a:close/>
                </a:path>
                <a:path w="434339" h="547369">
                  <a:moveTo>
                    <a:pt x="378777" y="153136"/>
                  </a:moveTo>
                  <a:lnTo>
                    <a:pt x="374459" y="149771"/>
                  </a:lnTo>
                  <a:lnTo>
                    <a:pt x="369150" y="149758"/>
                  </a:lnTo>
                  <a:lnTo>
                    <a:pt x="363804" y="149745"/>
                  </a:lnTo>
                  <a:lnTo>
                    <a:pt x="359486" y="153073"/>
                  </a:lnTo>
                  <a:lnTo>
                    <a:pt x="359435" y="161264"/>
                  </a:lnTo>
                  <a:lnTo>
                    <a:pt x="363778" y="164630"/>
                  </a:lnTo>
                  <a:lnTo>
                    <a:pt x="374421" y="164655"/>
                  </a:lnTo>
                  <a:lnTo>
                    <a:pt x="378752" y="161315"/>
                  </a:lnTo>
                  <a:lnTo>
                    <a:pt x="378777" y="153136"/>
                  </a:lnTo>
                  <a:close/>
                </a:path>
                <a:path w="434339" h="547369">
                  <a:moveTo>
                    <a:pt x="379082" y="46799"/>
                  </a:moveTo>
                  <a:lnTo>
                    <a:pt x="374764" y="43434"/>
                  </a:lnTo>
                  <a:lnTo>
                    <a:pt x="369430" y="43421"/>
                  </a:lnTo>
                  <a:lnTo>
                    <a:pt x="364121" y="43408"/>
                  </a:lnTo>
                  <a:lnTo>
                    <a:pt x="359778" y="46736"/>
                  </a:lnTo>
                  <a:lnTo>
                    <a:pt x="359765" y="54927"/>
                  </a:lnTo>
                  <a:lnTo>
                    <a:pt x="364083" y="58280"/>
                  </a:lnTo>
                  <a:lnTo>
                    <a:pt x="374726" y="58318"/>
                  </a:lnTo>
                  <a:lnTo>
                    <a:pt x="379069" y="54978"/>
                  </a:lnTo>
                  <a:lnTo>
                    <a:pt x="379082" y="46799"/>
                  </a:lnTo>
                  <a:close/>
                </a:path>
                <a:path w="434339" h="547369">
                  <a:moveTo>
                    <a:pt x="405828" y="344665"/>
                  </a:moveTo>
                  <a:lnTo>
                    <a:pt x="401485" y="341312"/>
                  </a:lnTo>
                  <a:lnTo>
                    <a:pt x="396163" y="341287"/>
                  </a:lnTo>
                  <a:lnTo>
                    <a:pt x="390867" y="341287"/>
                  </a:lnTo>
                  <a:lnTo>
                    <a:pt x="386524" y="344614"/>
                  </a:lnTo>
                  <a:lnTo>
                    <a:pt x="386473" y="352806"/>
                  </a:lnTo>
                  <a:lnTo>
                    <a:pt x="390804" y="356171"/>
                  </a:lnTo>
                  <a:lnTo>
                    <a:pt x="401434" y="356209"/>
                  </a:lnTo>
                  <a:lnTo>
                    <a:pt x="405803" y="352869"/>
                  </a:lnTo>
                  <a:lnTo>
                    <a:pt x="405828" y="344665"/>
                  </a:lnTo>
                  <a:close/>
                </a:path>
                <a:path w="434339" h="547369">
                  <a:moveTo>
                    <a:pt x="405879" y="323418"/>
                  </a:moveTo>
                  <a:lnTo>
                    <a:pt x="401535" y="320052"/>
                  </a:lnTo>
                  <a:lnTo>
                    <a:pt x="396227" y="320027"/>
                  </a:lnTo>
                  <a:lnTo>
                    <a:pt x="390906" y="320014"/>
                  </a:lnTo>
                  <a:lnTo>
                    <a:pt x="386549" y="323354"/>
                  </a:lnTo>
                  <a:lnTo>
                    <a:pt x="386524" y="331558"/>
                  </a:lnTo>
                  <a:lnTo>
                    <a:pt x="390867" y="334911"/>
                  </a:lnTo>
                  <a:lnTo>
                    <a:pt x="401485" y="334937"/>
                  </a:lnTo>
                  <a:lnTo>
                    <a:pt x="405853" y="331609"/>
                  </a:lnTo>
                  <a:lnTo>
                    <a:pt x="405879" y="323418"/>
                  </a:lnTo>
                  <a:close/>
                </a:path>
                <a:path w="434339" h="547369">
                  <a:moveTo>
                    <a:pt x="406171" y="217030"/>
                  </a:moveTo>
                  <a:lnTo>
                    <a:pt x="401840" y="213664"/>
                  </a:lnTo>
                  <a:lnTo>
                    <a:pt x="396544" y="213652"/>
                  </a:lnTo>
                  <a:lnTo>
                    <a:pt x="391210" y="213639"/>
                  </a:lnTo>
                  <a:lnTo>
                    <a:pt x="386867" y="216979"/>
                  </a:lnTo>
                  <a:lnTo>
                    <a:pt x="386854" y="225158"/>
                  </a:lnTo>
                  <a:lnTo>
                    <a:pt x="391185" y="228523"/>
                  </a:lnTo>
                  <a:lnTo>
                    <a:pt x="401802" y="228561"/>
                  </a:lnTo>
                  <a:lnTo>
                    <a:pt x="406158" y="225221"/>
                  </a:lnTo>
                  <a:lnTo>
                    <a:pt x="406171" y="217030"/>
                  </a:lnTo>
                  <a:close/>
                </a:path>
                <a:path w="434339" h="547369">
                  <a:moveTo>
                    <a:pt x="406260" y="195745"/>
                  </a:moveTo>
                  <a:lnTo>
                    <a:pt x="401904" y="192379"/>
                  </a:lnTo>
                  <a:lnTo>
                    <a:pt x="396608" y="192366"/>
                  </a:lnTo>
                  <a:lnTo>
                    <a:pt x="391287" y="192354"/>
                  </a:lnTo>
                  <a:lnTo>
                    <a:pt x="386930" y="195694"/>
                  </a:lnTo>
                  <a:lnTo>
                    <a:pt x="386918" y="203885"/>
                  </a:lnTo>
                  <a:lnTo>
                    <a:pt x="391236" y="207238"/>
                  </a:lnTo>
                  <a:lnTo>
                    <a:pt x="401853" y="207276"/>
                  </a:lnTo>
                  <a:lnTo>
                    <a:pt x="406222" y="203949"/>
                  </a:lnTo>
                  <a:lnTo>
                    <a:pt x="406260" y="195745"/>
                  </a:lnTo>
                  <a:close/>
                </a:path>
                <a:path w="434339" h="547369">
                  <a:moveTo>
                    <a:pt x="406349" y="153212"/>
                  </a:moveTo>
                  <a:lnTo>
                    <a:pt x="402031" y="149860"/>
                  </a:lnTo>
                  <a:lnTo>
                    <a:pt x="396735" y="149847"/>
                  </a:lnTo>
                  <a:lnTo>
                    <a:pt x="391401" y="149821"/>
                  </a:lnTo>
                  <a:lnTo>
                    <a:pt x="387045" y="153162"/>
                  </a:lnTo>
                  <a:lnTo>
                    <a:pt x="387019" y="161353"/>
                  </a:lnTo>
                  <a:lnTo>
                    <a:pt x="391363" y="164706"/>
                  </a:lnTo>
                  <a:lnTo>
                    <a:pt x="401980" y="164744"/>
                  </a:lnTo>
                  <a:lnTo>
                    <a:pt x="406349" y="161404"/>
                  </a:lnTo>
                  <a:lnTo>
                    <a:pt x="406349" y="153212"/>
                  </a:lnTo>
                  <a:close/>
                </a:path>
                <a:path w="434339" h="547369">
                  <a:moveTo>
                    <a:pt x="406450" y="131940"/>
                  </a:moveTo>
                  <a:lnTo>
                    <a:pt x="402082" y="128574"/>
                  </a:lnTo>
                  <a:lnTo>
                    <a:pt x="396798" y="128562"/>
                  </a:lnTo>
                  <a:lnTo>
                    <a:pt x="391464" y="128549"/>
                  </a:lnTo>
                  <a:lnTo>
                    <a:pt x="387121" y="131889"/>
                  </a:lnTo>
                  <a:lnTo>
                    <a:pt x="387096" y="140081"/>
                  </a:lnTo>
                  <a:lnTo>
                    <a:pt x="391414" y="143421"/>
                  </a:lnTo>
                  <a:lnTo>
                    <a:pt x="402043" y="143459"/>
                  </a:lnTo>
                  <a:lnTo>
                    <a:pt x="406400" y="140131"/>
                  </a:lnTo>
                  <a:lnTo>
                    <a:pt x="406450" y="131940"/>
                  </a:lnTo>
                  <a:close/>
                </a:path>
                <a:path w="434339" h="547369">
                  <a:moveTo>
                    <a:pt x="406666" y="46875"/>
                  </a:moveTo>
                  <a:lnTo>
                    <a:pt x="402323" y="43522"/>
                  </a:lnTo>
                  <a:lnTo>
                    <a:pt x="397014" y="43510"/>
                  </a:lnTo>
                  <a:lnTo>
                    <a:pt x="391693" y="43497"/>
                  </a:lnTo>
                  <a:lnTo>
                    <a:pt x="387350" y="46824"/>
                  </a:lnTo>
                  <a:lnTo>
                    <a:pt x="387324" y="55003"/>
                  </a:lnTo>
                  <a:lnTo>
                    <a:pt x="391655" y="58369"/>
                  </a:lnTo>
                  <a:lnTo>
                    <a:pt x="402285" y="58394"/>
                  </a:lnTo>
                  <a:lnTo>
                    <a:pt x="406654" y="55067"/>
                  </a:lnTo>
                  <a:lnTo>
                    <a:pt x="406666" y="46875"/>
                  </a:lnTo>
                  <a:close/>
                </a:path>
                <a:path w="434339" h="547369">
                  <a:moveTo>
                    <a:pt x="433628" y="259638"/>
                  </a:moveTo>
                  <a:lnTo>
                    <a:pt x="429310" y="256286"/>
                  </a:lnTo>
                  <a:lnTo>
                    <a:pt x="423976" y="256260"/>
                  </a:lnTo>
                  <a:lnTo>
                    <a:pt x="418680" y="256247"/>
                  </a:lnTo>
                  <a:lnTo>
                    <a:pt x="414350" y="259588"/>
                  </a:lnTo>
                  <a:lnTo>
                    <a:pt x="414312" y="267766"/>
                  </a:lnTo>
                  <a:lnTo>
                    <a:pt x="418642" y="271132"/>
                  </a:lnTo>
                  <a:lnTo>
                    <a:pt x="429285" y="271170"/>
                  </a:lnTo>
                  <a:lnTo>
                    <a:pt x="433628" y="267830"/>
                  </a:lnTo>
                  <a:lnTo>
                    <a:pt x="433628" y="259638"/>
                  </a:lnTo>
                  <a:close/>
                </a:path>
                <a:path w="434339" h="547369">
                  <a:moveTo>
                    <a:pt x="433870" y="174574"/>
                  </a:moveTo>
                  <a:lnTo>
                    <a:pt x="429552" y="171196"/>
                  </a:lnTo>
                  <a:lnTo>
                    <a:pt x="424230" y="171183"/>
                  </a:lnTo>
                  <a:lnTo>
                    <a:pt x="418922" y="171170"/>
                  </a:lnTo>
                  <a:lnTo>
                    <a:pt x="414578" y="174510"/>
                  </a:lnTo>
                  <a:lnTo>
                    <a:pt x="414553" y="182689"/>
                  </a:lnTo>
                  <a:lnTo>
                    <a:pt x="418884" y="186055"/>
                  </a:lnTo>
                  <a:lnTo>
                    <a:pt x="429501" y="186093"/>
                  </a:lnTo>
                  <a:lnTo>
                    <a:pt x="433857" y="182753"/>
                  </a:lnTo>
                  <a:lnTo>
                    <a:pt x="433870" y="174574"/>
                  </a:lnTo>
                  <a:close/>
                </a:path>
                <a:path w="434339" h="547369">
                  <a:moveTo>
                    <a:pt x="433997" y="132029"/>
                  </a:moveTo>
                  <a:lnTo>
                    <a:pt x="429666" y="128651"/>
                  </a:lnTo>
                  <a:lnTo>
                    <a:pt x="424383" y="128638"/>
                  </a:lnTo>
                  <a:lnTo>
                    <a:pt x="419049" y="128638"/>
                  </a:lnTo>
                  <a:lnTo>
                    <a:pt x="414731" y="131978"/>
                  </a:lnTo>
                  <a:lnTo>
                    <a:pt x="414680" y="140157"/>
                  </a:lnTo>
                  <a:lnTo>
                    <a:pt x="419011" y="143510"/>
                  </a:lnTo>
                  <a:lnTo>
                    <a:pt x="429628" y="143535"/>
                  </a:lnTo>
                  <a:lnTo>
                    <a:pt x="433971" y="140220"/>
                  </a:lnTo>
                  <a:lnTo>
                    <a:pt x="433997" y="132029"/>
                  </a:lnTo>
                  <a:close/>
                </a:path>
                <a:path w="434339" h="547369">
                  <a:moveTo>
                    <a:pt x="434251" y="46951"/>
                  </a:moveTo>
                  <a:lnTo>
                    <a:pt x="429933" y="43586"/>
                  </a:lnTo>
                  <a:lnTo>
                    <a:pt x="424599" y="43573"/>
                  </a:lnTo>
                  <a:lnTo>
                    <a:pt x="419290" y="43561"/>
                  </a:lnTo>
                  <a:lnTo>
                    <a:pt x="414947" y="46888"/>
                  </a:lnTo>
                  <a:lnTo>
                    <a:pt x="414921" y="55079"/>
                  </a:lnTo>
                  <a:lnTo>
                    <a:pt x="419239" y="58445"/>
                  </a:lnTo>
                  <a:lnTo>
                    <a:pt x="429869" y="58470"/>
                  </a:lnTo>
                  <a:lnTo>
                    <a:pt x="434213" y="55143"/>
                  </a:lnTo>
                  <a:lnTo>
                    <a:pt x="434251" y="46951"/>
                  </a:lnTo>
                  <a:close/>
                </a:path>
                <a:path w="434339" h="547369">
                  <a:moveTo>
                    <a:pt x="434301" y="25692"/>
                  </a:moveTo>
                  <a:lnTo>
                    <a:pt x="429971" y="22326"/>
                  </a:lnTo>
                  <a:lnTo>
                    <a:pt x="424649" y="22313"/>
                  </a:lnTo>
                  <a:lnTo>
                    <a:pt x="419366" y="22301"/>
                  </a:lnTo>
                  <a:lnTo>
                    <a:pt x="414997" y="25628"/>
                  </a:lnTo>
                  <a:lnTo>
                    <a:pt x="414972" y="33820"/>
                  </a:lnTo>
                  <a:lnTo>
                    <a:pt x="419290" y="37185"/>
                  </a:lnTo>
                  <a:lnTo>
                    <a:pt x="429933" y="37211"/>
                  </a:lnTo>
                  <a:lnTo>
                    <a:pt x="434276" y="33870"/>
                  </a:lnTo>
                  <a:lnTo>
                    <a:pt x="434301" y="25692"/>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8" name="object 148"/>
            <p:cNvSpPr/>
            <p:nvPr/>
          </p:nvSpPr>
          <p:spPr>
            <a:xfrm>
              <a:off x="2230196" y="434581"/>
              <a:ext cx="351790" cy="589915"/>
            </a:xfrm>
            <a:custGeom>
              <a:avLst/>
              <a:gdLst/>
              <a:ahLst/>
              <a:cxnLst/>
              <a:rect l="l" t="t" r="r" b="b"/>
              <a:pathLst>
                <a:path w="351789" h="589915">
                  <a:moveTo>
                    <a:pt x="19354" y="492315"/>
                  </a:moveTo>
                  <a:lnTo>
                    <a:pt x="14998" y="488937"/>
                  </a:lnTo>
                  <a:lnTo>
                    <a:pt x="9702" y="488924"/>
                  </a:lnTo>
                  <a:lnTo>
                    <a:pt x="4394" y="488911"/>
                  </a:lnTo>
                  <a:lnTo>
                    <a:pt x="50" y="492252"/>
                  </a:lnTo>
                  <a:lnTo>
                    <a:pt x="0" y="500443"/>
                  </a:lnTo>
                  <a:lnTo>
                    <a:pt x="4356" y="503796"/>
                  </a:lnTo>
                  <a:lnTo>
                    <a:pt x="14960" y="503821"/>
                  </a:lnTo>
                  <a:lnTo>
                    <a:pt x="19329" y="500494"/>
                  </a:lnTo>
                  <a:lnTo>
                    <a:pt x="19354" y="492315"/>
                  </a:lnTo>
                  <a:close/>
                </a:path>
                <a:path w="351789" h="589915">
                  <a:moveTo>
                    <a:pt x="19469" y="449770"/>
                  </a:moveTo>
                  <a:lnTo>
                    <a:pt x="15125" y="446405"/>
                  </a:lnTo>
                  <a:lnTo>
                    <a:pt x="9829" y="446392"/>
                  </a:lnTo>
                  <a:lnTo>
                    <a:pt x="4508" y="446379"/>
                  </a:lnTo>
                  <a:lnTo>
                    <a:pt x="139" y="449719"/>
                  </a:lnTo>
                  <a:lnTo>
                    <a:pt x="139" y="457911"/>
                  </a:lnTo>
                  <a:lnTo>
                    <a:pt x="4457" y="461264"/>
                  </a:lnTo>
                  <a:lnTo>
                    <a:pt x="15074" y="461289"/>
                  </a:lnTo>
                  <a:lnTo>
                    <a:pt x="19443" y="457962"/>
                  </a:lnTo>
                  <a:lnTo>
                    <a:pt x="19469" y="449770"/>
                  </a:lnTo>
                  <a:close/>
                </a:path>
                <a:path w="351789" h="589915">
                  <a:moveTo>
                    <a:pt x="46799" y="534911"/>
                  </a:moveTo>
                  <a:lnTo>
                    <a:pt x="42456" y="531558"/>
                  </a:lnTo>
                  <a:lnTo>
                    <a:pt x="37160" y="531545"/>
                  </a:lnTo>
                  <a:lnTo>
                    <a:pt x="31851" y="531533"/>
                  </a:lnTo>
                  <a:lnTo>
                    <a:pt x="27495" y="534860"/>
                  </a:lnTo>
                  <a:lnTo>
                    <a:pt x="27470" y="543039"/>
                  </a:lnTo>
                  <a:lnTo>
                    <a:pt x="31813" y="546417"/>
                  </a:lnTo>
                  <a:lnTo>
                    <a:pt x="42405" y="546442"/>
                  </a:lnTo>
                  <a:lnTo>
                    <a:pt x="46774" y="543102"/>
                  </a:lnTo>
                  <a:lnTo>
                    <a:pt x="46799" y="534911"/>
                  </a:lnTo>
                  <a:close/>
                </a:path>
                <a:path w="351789" h="589915">
                  <a:moveTo>
                    <a:pt x="46875" y="513638"/>
                  </a:moveTo>
                  <a:lnTo>
                    <a:pt x="42519" y="510286"/>
                  </a:lnTo>
                  <a:lnTo>
                    <a:pt x="37223" y="510273"/>
                  </a:lnTo>
                  <a:lnTo>
                    <a:pt x="31915" y="510260"/>
                  </a:lnTo>
                  <a:lnTo>
                    <a:pt x="27559" y="513588"/>
                  </a:lnTo>
                  <a:lnTo>
                    <a:pt x="27533" y="521779"/>
                  </a:lnTo>
                  <a:lnTo>
                    <a:pt x="31877" y="525145"/>
                  </a:lnTo>
                  <a:lnTo>
                    <a:pt x="42481" y="525170"/>
                  </a:lnTo>
                  <a:lnTo>
                    <a:pt x="46824" y="521830"/>
                  </a:lnTo>
                  <a:lnTo>
                    <a:pt x="46875" y="513638"/>
                  </a:lnTo>
                  <a:close/>
                </a:path>
                <a:path w="351789" h="589915">
                  <a:moveTo>
                    <a:pt x="46926" y="492391"/>
                  </a:moveTo>
                  <a:lnTo>
                    <a:pt x="42583" y="489013"/>
                  </a:lnTo>
                  <a:lnTo>
                    <a:pt x="37287" y="489000"/>
                  </a:lnTo>
                  <a:lnTo>
                    <a:pt x="31978" y="488988"/>
                  </a:lnTo>
                  <a:lnTo>
                    <a:pt x="27622" y="492328"/>
                  </a:lnTo>
                  <a:lnTo>
                    <a:pt x="27597" y="500507"/>
                  </a:lnTo>
                  <a:lnTo>
                    <a:pt x="31927" y="503872"/>
                  </a:lnTo>
                  <a:lnTo>
                    <a:pt x="42532" y="503897"/>
                  </a:lnTo>
                  <a:lnTo>
                    <a:pt x="46901" y="500570"/>
                  </a:lnTo>
                  <a:lnTo>
                    <a:pt x="46926" y="492391"/>
                  </a:lnTo>
                  <a:close/>
                </a:path>
                <a:path w="351789" h="589915">
                  <a:moveTo>
                    <a:pt x="47091" y="428586"/>
                  </a:moveTo>
                  <a:lnTo>
                    <a:pt x="42760" y="425208"/>
                  </a:lnTo>
                  <a:lnTo>
                    <a:pt x="37452" y="425196"/>
                  </a:lnTo>
                  <a:lnTo>
                    <a:pt x="32143" y="425183"/>
                  </a:lnTo>
                  <a:lnTo>
                    <a:pt x="27800" y="428536"/>
                  </a:lnTo>
                  <a:lnTo>
                    <a:pt x="27774" y="436714"/>
                  </a:lnTo>
                  <a:lnTo>
                    <a:pt x="32092" y="440080"/>
                  </a:lnTo>
                  <a:lnTo>
                    <a:pt x="42722" y="440118"/>
                  </a:lnTo>
                  <a:lnTo>
                    <a:pt x="47066" y="436765"/>
                  </a:lnTo>
                  <a:lnTo>
                    <a:pt x="47091" y="428586"/>
                  </a:lnTo>
                  <a:close/>
                </a:path>
                <a:path w="351789" h="589915">
                  <a:moveTo>
                    <a:pt x="47155" y="407314"/>
                  </a:moveTo>
                  <a:lnTo>
                    <a:pt x="42837" y="403936"/>
                  </a:lnTo>
                  <a:lnTo>
                    <a:pt x="37528" y="403923"/>
                  </a:lnTo>
                  <a:lnTo>
                    <a:pt x="32194" y="403910"/>
                  </a:lnTo>
                  <a:lnTo>
                    <a:pt x="27851" y="407250"/>
                  </a:lnTo>
                  <a:lnTo>
                    <a:pt x="27825" y="415429"/>
                  </a:lnTo>
                  <a:lnTo>
                    <a:pt x="32169" y="418795"/>
                  </a:lnTo>
                  <a:lnTo>
                    <a:pt x="42786" y="418820"/>
                  </a:lnTo>
                  <a:lnTo>
                    <a:pt x="47142" y="415480"/>
                  </a:lnTo>
                  <a:lnTo>
                    <a:pt x="47155" y="407314"/>
                  </a:lnTo>
                  <a:close/>
                </a:path>
                <a:path w="351789" h="589915">
                  <a:moveTo>
                    <a:pt x="47218" y="386029"/>
                  </a:moveTo>
                  <a:lnTo>
                    <a:pt x="42887" y="382676"/>
                  </a:lnTo>
                  <a:lnTo>
                    <a:pt x="37579" y="382663"/>
                  </a:lnTo>
                  <a:lnTo>
                    <a:pt x="32270" y="382651"/>
                  </a:lnTo>
                  <a:lnTo>
                    <a:pt x="27901" y="385978"/>
                  </a:lnTo>
                  <a:lnTo>
                    <a:pt x="27901" y="394169"/>
                  </a:lnTo>
                  <a:lnTo>
                    <a:pt x="32219" y="397548"/>
                  </a:lnTo>
                  <a:lnTo>
                    <a:pt x="42849" y="397573"/>
                  </a:lnTo>
                  <a:lnTo>
                    <a:pt x="47205" y="394220"/>
                  </a:lnTo>
                  <a:lnTo>
                    <a:pt x="47218" y="386029"/>
                  </a:lnTo>
                  <a:close/>
                </a:path>
                <a:path w="351789" h="589915">
                  <a:moveTo>
                    <a:pt x="74371" y="535012"/>
                  </a:moveTo>
                  <a:lnTo>
                    <a:pt x="70040" y="531647"/>
                  </a:lnTo>
                  <a:lnTo>
                    <a:pt x="64757" y="531634"/>
                  </a:lnTo>
                  <a:lnTo>
                    <a:pt x="59423" y="531609"/>
                  </a:lnTo>
                  <a:lnTo>
                    <a:pt x="55079" y="534949"/>
                  </a:lnTo>
                  <a:lnTo>
                    <a:pt x="55054" y="543140"/>
                  </a:lnTo>
                  <a:lnTo>
                    <a:pt x="59385" y="546506"/>
                  </a:lnTo>
                  <a:lnTo>
                    <a:pt x="70002" y="546531"/>
                  </a:lnTo>
                  <a:lnTo>
                    <a:pt x="74345" y="543191"/>
                  </a:lnTo>
                  <a:lnTo>
                    <a:pt x="74371" y="535012"/>
                  </a:lnTo>
                  <a:close/>
                </a:path>
                <a:path w="351789" h="589915">
                  <a:moveTo>
                    <a:pt x="74612" y="449935"/>
                  </a:moveTo>
                  <a:lnTo>
                    <a:pt x="70281" y="446557"/>
                  </a:lnTo>
                  <a:lnTo>
                    <a:pt x="64973" y="446544"/>
                  </a:lnTo>
                  <a:lnTo>
                    <a:pt x="59677" y="446532"/>
                  </a:lnTo>
                  <a:lnTo>
                    <a:pt x="55308" y="449872"/>
                  </a:lnTo>
                  <a:lnTo>
                    <a:pt x="55295" y="458063"/>
                  </a:lnTo>
                  <a:lnTo>
                    <a:pt x="59613" y="461416"/>
                  </a:lnTo>
                  <a:lnTo>
                    <a:pt x="70243" y="461454"/>
                  </a:lnTo>
                  <a:lnTo>
                    <a:pt x="74599" y="458127"/>
                  </a:lnTo>
                  <a:lnTo>
                    <a:pt x="74612" y="449935"/>
                  </a:lnTo>
                  <a:close/>
                </a:path>
                <a:path w="351789" h="589915">
                  <a:moveTo>
                    <a:pt x="74676" y="428663"/>
                  </a:moveTo>
                  <a:lnTo>
                    <a:pt x="70358" y="425297"/>
                  </a:lnTo>
                  <a:lnTo>
                    <a:pt x="65049" y="425284"/>
                  </a:lnTo>
                  <a:lnTo>
                    <a:pt x="59728" y="425272"/>
                  </a:lnTo>
                  <a:lnTo>
                    <a:pt x="55384" y="428612"/>
                  </a:lnTo>
                  <a:lnTo>
                    <a:pt x="55359" y="436791"/>
                  </a:lnTo>
                  <a:lnTo>
                    <a:pt x="59677" y="440156"/>
                  </a:lnTo>
                  <a:lnTo>
                    <a:pt x="70307" y="440182"/>
                  </a:lnTo>
                  <a:lnTo>
                    <a:pt x="74650" y="436854"/>
                  </a:lnTo>
                  <a:lnTo>
                    <a:pt x="74676" y="428663"/>
                  </a:lnTo>
                  <a:close/>
                </a:path>
                <a:path w="351789" h="589915">
                  <a:moveTo>
                    <a:pt x="74739" y="407390"/>
                  </a:moveTo>
                  <a:lnTo>
                    <a:pt x="70421" y="404025"/>
                  </a:lnTo>
                  <a:lnTo>
                    <a:pt x="65112" y="404012"/>
                  </a:lnTo>
                  <a:lnTo>
                    <a:pt x="59778" y="403987"/>
                  </a:lnTo>
                  <a:lnTo>
                    <a:pt x="55435" y="407339"/>
                  </a:lnTo>
                  <a:lnTo>
                    <a:pt x="55435" y="415505"/>
                  </a:lnTo>
                  <a:lnTo>
                    <a:pt x="59753" y="418884"/>
                  </a:lnTo>
                  <a:lnTo>
                    <a:pt x="70383" y="418909"/>
                  </a:lnTo>
                  <a:lnTo>
                    <a:pt x="74714" y="415569"/>
                  </a:lnTo>
                  <a:lnTo>
                    <a:pt x="74739" y="407390"/>
                  </a:lnTo>
                  <a:close/>
                </a:path>
                <a:path w="351789" h="589915">
                  <a:moveTo>
                    <a:pt x="75526" y="130848"/>
                  </a:moveTo>
                  <a:lnTo>
                    <a:pt x="71196" y="127495"/>
                  </a:lnTo>
                  <a:lnTo>
                    <a:pt x="65900" y="127482"/>
                  </a:lnTo>
                  <a:lnTo>
                    <a:pt x="60579" y="127457"/>
                  </a:lnTo>
                  <a:lnTo>
                    <a:pt x="56235" y="130797"/>
                  </a:lnTo>
                  <a:lnTo>
                    <a:pt x="56197" y="138988"/>
                  </a:lnTo>
                  <a:lnTo>
                    <a:pt x="60528" y="142341"/>
                  </a:lnTo>
                  <a:lnTo>
                    <a:pt x="71145" y="142379"/>
                  </a:lnTo>
                  <a:lnTo>
                    <a:pt x="75501" y="139039"/>
                  </a:lnTo>
                  <a:lnTo>
                    <a:pt x="75526" y="130848"/>
                  </a:lnTo>
                  <a:close/>
                </a:path>
                <a:path w="351789" h="589915">
                  <a:moveTo>
                    <a:pt x="75844" y="24511"/>
                  </a:moveTo>
                  <a:lnTo>
                    <a:pt x="71501" y="21132"/>
                  </a:lnTo>
                  <a:lnTo>
                    <a:pt x="66205" y="21120"/>
                  </a:lnTo>
                  <a:lnTo>
                    <a:pt x="60896" y="21107"/>
                  </a:lnTo>
                  <a:lnTo>
                    <a:pt x="56527" y="24460"/>
                  </a:lnTo>
                  <a:lnTo>
                    <a:pt x="56502" y="32639"/>
                  </a:lnTo>
                  <a:lnTo>
                    <a:pt x="60845" y="36004"/>
                  </a:lnTo>
                  <a:lnTo>
                    <a:pt x="71475" y="36029"/>
                  </a:lnTo>
                  <a:lnTo>
                    <a:pt x="75819" y="32702"/>
                  </a:lnTo>
                  <a:lnTo>
                    <a:pt x="75844" y="24511"/>
                  </a:lnTo>
                  <a:close/>
                </a:path>
                <a:path w="351789" h="589915">
                  <a:moveTo>
                    <a:pt x="101981" y="535076"/>
                  </a:moveTo>
                  <a:lnTo>
                    <a:pt x="97637" y="531710"/>
                  </a:lnTo>
                  <a:lnTo>
                    <a:pt x="92329" y="531698"/>
                  </a:lnTo>
                  <a:lnTo>
                    <a:pt x="87007" y="531685"/>
                  </a:lnTo>
                  <a:lnTo>
                    <a:pt x="82664" y="535025"/>
                  </a:lnTo>
                  <a:lnTo>
                    <a:pt x="82638" y="543204"/>
                  </a:lnTo>
                  <a:lnTo>
                    <a:pt x="86982" y="546569"/>
                  </a:lnTo>
                  <a:lnTo>
                    <a:pt x="97612" y="546595"/>
                  </a:lnTo>
                  <a:lnTo>
                    <a:pt x="101955" y="543255"/>
                  </a:lnTo>
                  <a:lnTo>
                    <a:pt x="101981" y="535076"/>
                  </a:lnTo>
                  <a:close/>
                </a:path>
                <a:path w="351789" h="589915">
                  <a:moveTo>
                    <a:pt x="102019" y="513803"/>
                  </a:moveTo>
                  <a:lnTo>
                    <a:pt x="97701" y="510451"/>
                  </a:lnTo>
                  <a:lnTo>
                    <a:pt x="92379" y="510438"/>
                  </a:lnTo>
                  <a:lnTo>
                    <a:pt x="87071" y="510425"/>
                  </a:lnTo>
                  <a:lnTo>
                    <a:pt x="82715" y="513753"/>
                  </a:lnTo>
                  <a:lnTo>
                    <a:pt x="82677" y="521931"/>
                  </a:lnTo>
                  <a:lnTo>
                    <a:pt x="87020" y="525310"/>
                  </a:lnTo>
                  <a:lnTo>
                    <a:pt x="97650" y="525335"/>
                  </a:lnTo>
                  <a:lnTo>
                    <a:pt x="101993" y="521995"/>
                  </a:lnTo>
                  <a:lnTo>
                    <a:pt x="102019" y="513803"/>
                  </a:lnTo>
                  <a:close/>
                </a:path>
                <a:path w="351789" h="589915">
                  <a:moveTo>
                    <a:pt x="102196" y="449999"/>
                  </a:moveTo>
                  <a:lnTo>
                    <a:pt x="97878" y="446633"/>
                  </a:lnTo>
                  <a:lnTo>
                    <a:pt x="92544" y="446620"/>
                  </a:lnTo>
                  <a:lnTo>
                    <a:pt x="87261" y="446608"/>
                  </a:lnTo>
                  <a:lnTo>
                    <a:pt x="82905" y="449948"/>
                  </a:lnTo>
                  <a:lnTo>
                    <a:pt x="82880" y="458139"/>
                  </a:lnTo>
                  <a:lnTo>
                    <a:pt x="87210" y="461492"/>
                  </a:lnTo>
                  <a:lnTo>
                    <a:pt x="97840" y="461518"/>
                  </a:lnTo>
                  <a:lnTo>
                    <a:pt x="102171" y="458203"/>
                  </a:lnTo>
                  <a:lnTo>
                    <a:pt x="102196" y="449999"/>
                  </a:lnTo>
                  <a:close/>
                </a:path>
                <a:path w="351789" h="589915">
                  <a:moveTo>
                    <a:pt x="102323" y="407466"/>
                  </a:moveTo>
                  <a:lnTo>
                    <a:pt x="98005" y="404101"/>
                  </a:lnTo>
                  <a:lnTo>
                    <a:pt x="92671" y="404088"/>
                  </a:lnTo>
                  <a:lnTo>
                    <a:pt x="87376" y="404075"/>
                  </a:lnTo>
                  <a:lnTo>
                    <a:pt x="83007" y="407416"/>
                  </a:lnTo>
                  <a:lnTo>
                    <a:pt x="83007" y="415594"/>
                  </a:lnTo>
                  <a:lnTo>
                    <a:pt x="87337" y="418960"/>
                  </a:lnTo>
                  <a:lnTo>
                    <a:pt x="97955" y="418985"/>
                  </a:lnTo>
                  <a:lnTo>
                    <a:pt x="102298" y="415645"/>
                  </a:lnTo>
                  <a:lnTo>
                    <a:pt x="102323" y="407466"/>
                  </a:lnTo>
                  <a:close/>
                </a:path>
                <a:path w="351789" h="589915">
                  <a:moveTo>
                    <a:pt x="103111" y="130937"/>
                  </a:moveTo>
                  <a:lnTo>
                    <a:pt x="98793" y="127571"/>
                  </a:lnTo>
                  <a:lnTo>
                    <a:pt x="93472" y="127558"/>
                  </a:lnTo>
                  <a:lnTo>
                    <a:pt x="88163" y="127546"/>
                  </a:lnTo>
                  <a:lnTo>
                    <a:pt x="83807" y="130873"/>
                  </a:lnTo>
                  <a:lnTo>
                    <a:pt x="83781" y="139065"/>
                  </a:lnTo>
                  <a:lnTo>
                    <a:pt x="88125" y="142430"/>
                  </a:lnTo>
                  <a:lnTo>
                    <a:pt x="98742" y="142455"/>
                  </a:lnTo>
                  <a:lnTo>
                    <a:pt x="103085" y="139128"/>
                  </a:lnTo>
                  <a:lnTo>
                    <a:pt x="103111" y="130937"/>
                  </a:lnTo>
                  <a:close/>
                </a:path>
                <a:path w="351789" h="589915">
                  <a:moveTo>
                    <a:pt x="103238" y="88392"/>
                  </a:moveTo>
                  <a:lnTo>
                    <a:pt x="98907" y="85026"/>
                  </a:lnTo>
                  <a:lnTo>
                    <a:pt x="93586" y="85013"/>
                  </a:lnTo>
                  <a:lnTo>
                    <a:pt x="88290" y="85001"/>
                  </a:lnTo>
                  <a:lnTo>
                    <a:pt x="83934" y="88341"/>
                  </a:lnTo>
                  <a:lnTo>
                    <a:pt x="83908" y="96520"/>
                  </a:lnTo>
                  <a:lnTo>
                    <a:pt x="88252" y="99885"/>
                  </a:lnTo>
                  <a:lnTo>
                    <a:pt x="98869" y="99923"/>
                  </a:lnTo>
                  <a:lnTo>
                    <a:pt x="103212" y="96583"/>
                  </a:lnTo>
                  <a:lnTo>
                    <a:pt x="103238" y="88392"/>
                  </a:lnTo>
                  <a:close/>
                </a:path>
                <a:path w="351789" h="589915">
                  <a:moveTo>
                    <a:pt x="103301" y="67132"/>
                  </a:moveTo>
                  <a:lnTo>
                    <a:pt x="98983" y="63766"/>
                  </a:lnTo>
                  <a:lnTo>
                    <a:pt x="93649" y="63754"/>
                  </a:lnTo>
                  <a:lnTo>
                    <a:pt x="88353" y="63728"/>
                  </a:lnTo>
                  <a:lnTo>
                    <a:pt x="83985" y="67068"/>
                  </a:lnTo>
                  <a:lnTo>
                    <a:pt x="83959" y="75247"/>
                  </a:lnTo>
                  <a:lnTo>
                    <a:pt x="88303" y="78613"/>
                  </a:lnTo>
                  <a:lnTo>
                    <a:pt x="98933" y="78651"/>
                  </a:lnTo>
                  <a:lnTo>
                    <a:pt x="103276" y="75311"/>
                  </a:lnTo>
                  <a:lnTo>
                    <a:pt x="103301" y="67132"/>
                  </a:lnTo>
                  <a:close/>
                </a:path>
                <a:path w="351789" h="589915">
                  <a:moveTo>
                    <a:pt x="129603" y="513880"/>
                  </a:moveTo>
                  <a:lnTo>
                    <a:pt x="125260" y="510527"/>
                  </a:lnTo>
                  <a:lnTo>
                    <a:pt x="119938" y="510514"/>
                  </a:lnTo>
                  <a:lnTo>
                    <a:pt x="114630" y="510489"/>
                  </a:lnTo>
                  <a:lnTo>
                    <a:pt x="110286" y="513829"/>
                  </a:lnTo>
                  <a:lnTo>
                    <a:pt x="110261" y="522020"/>
                  </a:lnTo>
                  <a:lnTo>
                    <a:pt x="114592" y="525386"/>
                  </a:lnTo>
                  <a:lnTo>
                    <a:pt x="125209" y="525424"/>
                  </a:lnTo>
                  <a:lnTo>
                    <a:pt x="129552" y="522071"/>
                  </a:lnTo>
                  <a:lnTo>
                    <a:pt x="129603" y="513880"/>
                  </a:lnTo>
                  <a:close/>
                </a:path>
                <a:path w="351789" h="589915">
                  <a:moveTo>
                    <a:pt x="129654" y="492620"/>
                  </a:moveTo>
                  <a:lnTo>
                    <a:pt x="125310" y="489242"/>
                  </a:lnTo>
                  <a:lnTo>
                    <a:pt x="119989" y="489229"/>
                  </a:lnTo>
                  <a:lnTo>
                    <a:pt x="114693" y="489216"/>
                  </a:lnTo>
                  <a:lnTo>
                    <a:pt x="110350" y="492569"/>
                  </a:lnTo>
                  <a:lnTo>
                    <a:pt x="110312" y="500748"/>
                  </a:lnTo>
                  <a:lnTo>
                    <a:pt x="114642" y="504101"/>
                  </a:lnTo>
                  <a:lnTo>
                    <a:pt x="125285" y="504126"/>
                  </a:lnTo>
                  <a:lnTo>
                    <a:pt x="129628" y="500799"/>
                  </a:lnTo>
                  <a:lnTo>
                    <a:pt x="129654" y="492620"/>
                  </a:lnTo>
                  <a:close/>
                </a:path>
                <a:path w="351789" h="589915">
                  <a:moveTo>
                    <a:pt x="129730" y="471347"/>
                  </a:moveTo>
                  <a:lnTo>
                    <a:pt x="125387" y="467995"/>
                  </a:lnTo>
                  <a:lnTo>
                    <a:pt x="120065" y="467969"/>
                  </a:lnTo>
                  <a:lnTo>
                    <a:pt x="114757" y="467956"/>
                  </a:lnTo>
                  <a:lnTo>
                    <a:pt x="110413" y="471297"/>
                  </a:lnTo>
                  <a:lnTo>
                    <a:pt x="110388" y="479475"/>
                  </a:lnTo>
                  <a:lnTo>
                    <a:pt x="114719" y="482841"/>
                  </a:lnTo>
                  <a:lnTo>
                    <a:pt x="125336" y="482866"/>
                  </a:lnTo>
                  <a:lnTo>
                    <a:pt x="129679" y="479539"/>
                  </a:lnTo>
                  <a:lnTo>
                    <a:pt x="129730" y="471347"/>
                  </a:lnTo>
                  <a:close/>
                </a:path>
                <a:path w="351789" h="589915">
                  <a:moveTo>
                    <a:pt x="129895" y="407555"/>
                  </a:moveTo>
                  <a:lnTo>
                    <a:pt x="125577" y="404177"/>
                  </a:lnTo>
                  <a:lnTo>
                    <a:pt x="120243" y="404164"/>
                  </a:lnTo>
                  <a:lnTo>
                    <a:pt x="114947" y="404152"/>
                  </a:lnTo>
                  <a:lnTo>
                    <a:pt x="110604" y="407492"/>
                  </a:lnTo>
                  <a:lnTo>
                    <a:pt x="110578" y="415683"/>
                  </a:lnTo>
                  <a:lnTo>
                    <a:pt x="114896" y="419036"/>
                  </a:lnTo>
                  <a:lnTo>
                    <a:pt x="125526" y="419074"/>
                  </a:lnTo>
                  <a:lnTo>
                    <a:pt x="129882" y="415734"/>
                  </a:lnTo>
                  <a:lnTo>
                    <a:pt x="129895" y="407555"/>
                  </a:lnTo>
                  <a:close/>
                </a:path>
                <a:path w="351789" h="589915">
                  <a:moveTo>
                    <a:pt x="130695" y="131013"/>
                  </a:moveTo>
                  <a:lnTo>
                    <a:pt x="126352" y="127647"/>
                  </a:lnTo>
                  <a:lnTo>
                    <a:pt x="121043" y="127635"/>
                  </a:lnTo>
                  <a:lnTo>
                    <a:pt x="115722" y="127622"/>
                  </a:lnTo>
                  <a:lnTo>
                    <a:pt x="111379" y="130949"/>
                  </a:lnTo>
                  <a:lnTo>
                    <a:pt x="111353" y="139141"/>
                  </a:lnTo>
                  <a:lnTo>
                    <a:pt x="115684" y="142506"/>
                  </a:lnTo>
                  <a:lnTo>
                    <a:pt x="126301" y="142532"/>
                  </a:lnTo>
                  <a:lnTo>
                    <a:pt x="130670" y="139192"/>
                  </a:lnTo>
                  <a:lnTo>
                    <a:pt x="130695" y="131013"/>
                  </a:lnTo>
                  <a:close/>
                </a:path>
                <a:path w="351789" h="589915">
                  <a:moveTo>
                    <a:pt x="130746" y="109740"/>
                  </a:moveTo>
                  <a:lnTo>
                    <a:pt x="126428" y="106387"/>
                  </a:lnTo>
                  <a:lnTo>
                    <a:pt x="121094" y="106362"/>
                  </a:lnTo>
                  <a:lnTo>
                    <a:pt x="115785" y="106349"/>
                  </a:lnTo>
                  <a:lnTo>
                    <a:pt x="111429" y="109677"/>
                  </a:lnTo>
                  <a:lnTo>
                    <a:pt x="111404" y="117868"/>
                  </a:lnTo>
                  <a:lnTo>
                    <a:pt x="115747" y="121221"/>
                  </a:lnTo>
                  <a:lnTo>
                    <a:pt x="126377" y="121259"/>
                  </a:lnTo>
                  <a:lnTo>
                    <a:pt x="130721" y="117932"/>
                  </a:lnTo>
                  <a:lnTo>
                    <a:pt x="130746" y="109740"/>
                  </a:lnTo>
                  <a:close/>
                </a:path>
                <a:path w="351789" h="589915">
                  <a:moveTo>
                    <a:pt x="130898" y="67208"/>
                  </a:moveTo>
                  <a:lnTo>
                    <a:pt x="126530" y="63842"/>
                  </a:lnTo>
                  <a:lnTo>
                    <a:pt x="121221" y="63830"/>
                  </a:lnTo>
                  <a:lnTo>
                    <a:pt x="115925" y="63817"/>
                  </a:lnTo>
                  <a:lnTo>
                    <a:pt x="111582" y="67144"/>
                  </a:lnTo>
                  <a:lnTo>
                    <a:pt x="111531" y="75336"/>
                  </a:lnTo>
                  <a:lnTo>
                    <a:pt x="115874" y="78701"/>
                  </a:lnTo>
                  <a:lnTo>
                    <a:pt x="126504" y="78727"/>
                  </a:lnTo>
                  <a:lnTo>
                    <a:pt x="130848" y="75387"/>
                  </a:lnTo>
                  <a:lnTo>
                    <a:pt x="130898" y="67208"/>
                  </a:lnTo>
                  <a:close/>
                </a:path>
                <a:path w="351789" h="589915">
                  <a:moveTo>
                    <a:pt x="131064" y="3403"/>
                  </a:moveTo>
                  <a:lnTo>
                    <a:pt x="126720" y="25"/>
                  </a:lnTo>
                  <a:lnTo>
                    <a:pt x="121399" y="12"/>
                  </a:lnTo>
                  <a:lnTo>
                    <a:pt x="116116" y="0"/>
                  </a:lnTo>
                  <a:lnTo>
                    <a:pt x="111747" y="3340"/>
                  </a:lnTo>
                  <a:lnTo>
                    <a:pt x="111721" y="11531"/>
                  </a:lnTo>
                  <a:lnTo>
                    <a:pt x="116065" y="14884"/>
                  </a:lnTo>
                  <a:lnTo>
                    <a:pt x="126669" y="14922"/>
                  </a:lnTo>
                  <a:lnTo>
                    <a:pt x="131051" y="11595"/>
                  </a:lnTo>
                  <a:lnTo>
                    <a:pt x="131064" y="3403"/>
                  </a:lnTo>
                  <a:close/>
                </a:path>
                <a:path w="351789" h="589915">
                  <a:moveTo>
                    <a:pt x="157238" y="492709"/>
                  </a:moveTo>
                  <a:lnTo>
                    <a:pt x="152895" y="489331"/>
                  </a:lnTo>
                  <a:lnTo>
                    <a:pt x="147586" y="489318"/>
                  </a:lnTo>
                  <a:lnTo>
                    <a:pt x="142278" y="489305"/>
                  </a:lnTo>
                  <a:lnTo>
                    <a:pt x="137934" y="492645"/>
                  </a:lnTo>
                  <a:lnTo>
                    <a:pt x="137909" y="500824"/>
                  </a:lnTo>
                  <a:lnTo>
                    <a:pt x="142240" y="504190"/>
                  </a:lnTo>
                  <a:lnTo>
                    <a:pt x="152869" y="504215"/>
                  </a:lnTo>
                  <a:lnTo>
                    <a:pt x="157213" y="500888"/>
                  </a:lnTo>
                  <a:lnTo>
                    <a:pt x="157238" y="492709"/>
                  </a:lnTo>
                  <a:close/>
                </a:path>
                <a:path w="351789" h="589915">
                  <a:moveTo>
                    <a:pt x="157289" y="471436"/>
                  </a:moveTo>
                  <a:lnTo>
                    <a:pt x="152971" y="468071"/>
                  </a:lnTo>
                  <a:lnTo>
                    <a:pt x="147662" y="468058"/>
                  </a:lnTo>
                  <a:lnTo>
                    <a:pt x="142341" y="468045"/>
                  </a:lnTo>
                  <a:lnTo>
                    <a:pt x="137998" y="471373"/>
                  </a:lnTo>
                  <a:lnTo>
                    <a:pt x="137972" y="479564"/>
                  </a:lnTo>
                  <a:lnTo>
                    <a:pt x="142303" y="482930"/>
                  </a:lnTo>
                  <a:lnTo>
                    <a:pt x="152920" y="482955"/>
                  </a:lnTo>
                  <a:lnTo>
                    <a:pt x="157264" y="479615"/>
                  </a:lnTo>
                  <a:lnTo>
                    <a:pt x="157289" y="471436"/>
                  </a:lnTo>
                  <a:close/>
                </a:path>
                <a:path w="351789" h="589915">
                  <a:moveTo>
                    <a:pt x="157416" y="428904"/>
                  </a:moveTo>
                  <a:lnTo>
                    <a:pt x="153098" y="425526"/>
                  </a:lnTo>
                  <a:lnTo>
                    <a:pt x="147764" y="425513"/>
                  </a:lnTo>
                  <a:lnTo>
                    <a:pt x="142481" y="425500"/>
                  </a:lnTo>
                  <a:lnTo>
                    <a:pt x="138125" y="428840"/>
                  </a:lnTo>
                  <a:lnTo>
                    <a:pt x="138099" y="437019"/>
                  </a:lnTo>
                  <a:lnTo>
                    <a:pt x="142417" y="440385"/>
                  </a:lnTo>
                  <a:lnTo>
                    <a:pt x="153047" y="440423"/>
                  </a:lnTo>
                  <a:lnTo>
                    <a:pt x="157391" y="437083"/>
                  </a:lnTo>
                  <a:lnTo>
                    <a:pt x="157416" y="428904"/>
                  </a:lnTo>
                  <a:close/>
                </a:path>
                <a:path w="351789" h="589915">
                  <a:moveTo>
                    <a:pt x="158330" y="109816"/>
                  </a:moveTo>
                  <a:lnTo>
                    <a:pt x="154012" y="106451"/>
                  </a:lnTo>
                  <a:lnTo>
                    <a:pt x="148678" y="106438"/>
                  </a:lnTo>
                  <a:lnTo>
                    <a:pt x="143383" y="106426"/>
                  </a:lnTo>
                  <a:lnTo>
                    <a:pt x="139026" y="109753"/>
                  </a:lnTo>
                  <a:lnTo>
                    <a:pt x="139001" y="117944"/>
                  </a:lnTo>
                  <a:lnTo>
                    <a:pt x="143344" y="121297"/>
                  </a:lnTo>
                  <a:lnTo>
                    <a:pt x="153962" y="121335"/>
                  </a:lnTo>
                  <a:lnTo>
                    <a:pt x="158305" y="118008"/>
                  </a:lnTo>
                  <a:lnTo>
                    <a:pt x="158330" y="109816"/>
                  </a:lnTo>
                  <a:close/>
                </a:path>
                <a:path w="351789" h="589915">
                  <a:moveTo>
                    <a:pt x="158534" y="46024"/>
                  </a:moveTo>
                  <a:lnTo>
                    <a:pt x="154165" y="42659"/>
                  </a:lnTo>
                  <a:lnTo>
                    <a:pt x="148869" y="42646"/>
                  </a:lnTo>
                  <a:lnTo>
                    <a:pt x="143573" y="42633"/>
                  </a:lnTo>
                  <a:lnTo>
                    <a:pt x="139217" y="45961"/>
                  </a:lnTo>
                  <a:lnTo>
                    <a:pt x="139179" y="54152"/>
                  </a:lnTo>
                  <a:lnTo>
                    <a:pt x="143522" y="57505"/>
                  </a:lnTo>
                  <a:lnTo>
                    <a:pt x="154139" y="57531"/>
                  </a:lnTo>
                  <a:lnTo>
                    <a:pt x="158483" y="54203"/>
                  </a:lnTo>
                  <a:lnTo>
                    <a:pt x="158534" y="46024"/>
                  </a:lnTo>
                  <a:close/>
                </a:path>
                <a:path w="351789" h="589915">
                  <a:moveTo>
                    <a:pt x="184950" y="450240"/>
                  </a:moveTo>
                  <a:lnTo>
                    <a:pt x="180606" y="446874"/>
                  </a:lnTo>
                  <a:lnTo>
                    <a:pt x="175285" y="446862"/>
                  </a:lnTo>
                  <a:lnTo>
                    <a:pt x="169989" y="446849"/>
                  </a:lnTo>
                  <a:lnTo>
                    <a:pt x="165646" y="450176"/>
                  </a:lnTo>
                  <a:lnTo>
                    <a:pt x="165620" y="458368"/>
                  </a:lnTo>
                  <a:lnTo>
                    <a:pt x="169938" y="461721"/>
                  </a:lnTo>
                  <a:lnTo>
                    <a:pt x="180555" y="461759"/>
                  </a:lnTo>
                  <a:lnTo>
                    <a:pt x="184924" y="458431"/>
                  </a:lnTo>
                  <a:lnTo>
                    <a:pt x="184950" y="450240"/>
                  </a:lnTo>
                  <a:close/>
                </a:path>
                <a:path w="351789" h="589915">
                  <a:moveTo>
                    <a:pt x="185000" y="428967"/>
                  </a:moveTo>
                  <a:lnTo>
                    <a:pt x="180657" y="425602"/>
                  </a:lnTo>
                  <a:lnTo>
                    <a:pt x="175348" y="425577"/>
                  </a:lnTo>
                  <a:lnTo>
                    <a:pt x="170053" y="425564"/>
                  </a:lnTo>
                  <a:lnTo>
                    <a:pt x="165696" y="428904"/>
                  </a:lnTo>
                  <a:lnTo>
                    <a:pt x="165696" y="437095"/>
                  </a:lnTo>
                  <a:lnTo>
                    <a:pt x="170002" y="440461"/>
                  </a:lnTo>
                  <a:lnTo>
                    <a:pt x="180632" y="440486"/>
                  </a:lnTo>
                  <a:lnTo>
                    <a:pt x="184975" y="437159"/>
                  </a:lnTo>
                  <a:lnTo>
                    <a:pt x="185000" y="428967"/>
                  </a:lnTo>
                  <a:close/>
                </a:path>
                <a:path w="351789" h="589915">
                  <a:moveTo>
                    <a:pt x="185915" y="109880"/>
                  </a:moveTo>
                  <a:lnTo>
                    <a:pt x="181584" y="106527"/>
                  </a:lnTo>
                  <a:lnTo>
                    <a:pt x="176263" y="106514"/>
                  </a:lnTo>
                  <a:lnTo>
                    <a:pt x="170954" y="106502"/>
                  </a:lnTo>
                  <a:lnTo>
                    <a:pt x="166624" y="109829"/>
                  </a:lnTo>
                  <a:lnTo>
                    <a:pt x="166573" y="118021"/>
                  </a:lnTo>
                  <a:lnTo>
                    <a:pt x="170916" y="121386"/>
                  </a:lnTo>
                  <a:lnTo>
                    <a:pt x="181533" y="121412"/>
                  </a:lnTo>
                  <a:lnTo>
                    <a:pt x="185889" y="118071"/>
                  </a:lnTo>
                  <a:lnTo>
                    <a:pt x="185915" y="109880"/>
                  </a:lnTo>
                  <a:close/>
                </a:path>
                <a:path w="351789" h="589915">
                  <a:moveTo>
                    <a:pt x="185978" y="88620"/>
                  </a:moveTo>
                  <a:lnTo>
                    <a:pt x="181648" y="85267"/>
                  </a:lnTo>
                  <a:lnTo>
                    <a:pt x="176314" y="85255"/>
                  </a:lnTo>
                  <a:lnTo>
                    <a:pt x="171018" y="85229"/>
                  </a:lnTo>
                  <a:lnTo>
                    <a:pt x="166674" y="88569"/>
                  </a:lnTo>
                  <a:lnTo>
                    <a:pt x="166649" y="96761"/>
                  </a:lnTo>
                  <a:lnTo>
                    <a:pt x="170980" y="100126"/>
                  </a:lnTo>
                  <a:lnTo>
                    <a:pt x="181597" y="100152"/>
                  </a:lnTo>
                  <a:lnTo>
                    <a:pt x="185953" y="96812"/>
                  </a:lnTo>
                  <a:lnTo>
                    <a:pt x="185978" y="88620"/>
                  </a:lnTo>
                  <a:close/>
                </a:path>
                <a:path w="351789" h="589915">
                  <a:moveTo>
                    <a:pt x="186093" y="46088"/>
                  </a:moveTo>
                  <a:lnTo>
                    <a:pt x="181749" y="42722"/>
                  </a:lnTo>
                  <a:lnTo>
                    <a:pt x="176441" y="42710"/>
                  </a:lnTo>
                  <a:lnTo>
                    <a:pt x="171145" y="42697"/>
                  </a:lnTo>
                  <a:lnTo>
                    <a:pt x="166801" y="46037"/>
                  </a:lnTo>
                  <a:lnTo>
                    <a:pt x="166763" y="54229"/>
                  </a:lnTo>
                  <a:lnTo>
                    <a:pt x="171107" y="57581"/>
                  </a:lnTo>
                  <a:lnTo>
                    <a:pt x="181724" y="57607"/>
                  </a:lnTo>
                  <a:lnTo>
                    <a:pt x="186080" y="54279"/>
                  </a:lnTo>
                  <a:lnTo>
                    <a:pt x="186093" y="46088"/>
                  </a:lnTo>
                  <a:close/>
                </a:path>
                <a:path w="351789" h="589915">
                  <a:moveTo>
                    <a:pt x="186207" y="3556"/>
                  </a:moveTo>
                  <a:lnTo>
                    <a:pt x="181889" y="177"/>
                  </a:lnTo>
                  <a:lnTo>
                    <a:pt x="176555" y="165"/>
                  </a:lnTo>
                  <a:lnTo>
                    <a:pt x="171259" y="152"/>
                  </a:lnTo>
                  <a:lnTo>
                    <a:pt x="166903" y="3505"/>
                  </a:lnTo>
                  <a:lnTo>
                    <a:pt x="166890" y="11684"/>
                  </a:lnTo>
                  <a:lnTo>
                    <a:pt x="171208" y="15036"/>
                  </a:lnTo>
                  <a:lnTo>
                    <a:pt x="181838" y="15074"/>
                  </a:lnTo>
                  <a:lnTo>
                    <a:pt x="186182" y="11734"/>
                  </a:lnTo>
                  <a:lnTo>
                    <a:pt x="186207" y="3556"/>
                  </a:lnTo>
                  <a:close/>
                </a:path>
                <a:path w="351789" h="589915">
                  <a:moveTo>
                    <a:pt x="212534" y="450316"/>
                  </a:moveTo>
                  <a:lnTo>
                    <a:pt x="208178" y="446951"/>
                  </a:lnTo>
                  <a:lnTo>
                    <a:pt x="202882" y="446938"/>
                  </a:lnTo>
                  <a:lnTo>
                    <a:pt x="197573" y="446925"/>
                  </a:lnTo>
                  <a:lnTo>
                    <a:pt x="193217" y="450265"/>
                  </a:lnTo>
                  <a:lnTo>
                    <a:pt x="193192" y="458457"/>
                  </a:lnTo>
                  <a:lnTo>
                    <a:pt x="197523" y="461810"/>
                  </a:lnTo>
                  <a:lnTo>
                    <a:pt x="208140" y="461835"/>
                  </a:lnTo>
                  <a:lnTo>
                    <a:pt x="212509" y="458508"/>
                  </a:lnTo>
                  <a:lnTo>
                    <a:pt x="212534" y="450316"/>
                  </a:lnTo>
                  <a:close/>
                </a:path>
                <a:path w="351789" h="589915">
                  <a:moveTo>
                    <a:pt x="213499" y="109969"/>
                  </a:moveTo>
                  <a:lnTo>
                    <a:pt x="209156" y="106616"/>
                  </a:lnTo>
                  <a:lnTo>
                    <a:pt x="203847" y="106603"/>
                  </a:lnTo>
                  <a:lnTo>
                    <a:pt x="198539" y="106578"/>
                  </a:lnTo>
                  <a:lnTo>
                    <a:pt x="194195" y="109918"/>
                  </a:lnTo>
                  <a:lnTo>
                    <a:pt x="194144" y="118110"/>
                  </a:lnTo>
                  <a:lnTo>
                    <a:pt x="198513" y="121462"/>
                  </a:lnTo>
                  <a:lnTo>
                    <a:pt x="209118" y="121500"/>
                  </a:lnTo>
                  <a:lnTo>
                    <a:pt x="213474" y="118160"/>
                  </a:lnTo>
                  <a:lnTo>
                    <a:pt x="213499" y="109969"/>
                  </a:lnTo>
                  <a:close/>
                </a:path>
                <a:path w="351789" h="589915">
                  <a:moveTo>
                    <a:pt x="213563" y="88709"/>
                  </a:moveTo>
                  <a:lnTo>
                    <a:pt x="209219" y="85344"/>
                  </a:lnTo>
                  <a:lnTo>
                    <a:pt x="203898" y="85331"/>
                  </a:lnTo>
                  <a:lnTo>
                    <a:pt x="198602" y="85318"/>
                  </a:lnTo>
                  <a:lnTo>
                    <a:pt x="194246" y="88646"/>
                  </a:lnTo>
                  <a:lnTo>
                    <a:pt x="194221" y="96837"/>
                  </a:lnTo>
                  <a:lnTo>
                    <a:pt x="198564" y="100190"/>
                  </a:lnTo>
                  <a:lnTo>
                    <a:pt x="209169" y="100228"/>
                  </a:lnTo>
                  <a:lnTo>
                    <a:pt x="213537" y="96888"/>
                  </a:lnTo>
                  <a:lnTo>
                    <a:pt x="213563" y="88709"/>
                  </a:lnTo>
                  <a:close/>
                </a:path>
                <a:path w="351789" h="589915">
                  <a:moveTo>
                    <a:pt x="213690" y="46177"/>
                  </a:moveTo>
                  <a:lnTo>
                    <a:pt x="209334" y="42811"/>
                  </a:lnTo>
                  <a:lnTo>
                    <a:pt x="204038" y="42799"/>
                  </a:lnTo>
                  <a:lnTo>
                    <a:pt x="198729" y="42773"/>
                  </a:lnTo>
                  <a:lnTo>
                    <a:pt x="194360" y="46113"/>
                  </a:lnTo>
                  <a:lnTo>
                    <a:pt x="194335" y="54305"/>
                  </a:lnTo>
                  <a:lnTo>
                    <a:pt x="198678" y="57658"/>
                  </a:lnTo>
                  <a:lnTo>
                    <a:pt x="209283" y="57696"/>
                  </a:lnTo>
                  <a:lnTo>
                    <a:pt x="213652" y="54356"/>
                  </a:lnTo>
                  <a:lnTo>
                    <a:pt x="213690" y="46177"/>
                  </a:lnTo>
                  <a:close/>
                </a:path>
                <a:path w="351789" h="589915">
                  <a:moveTo>
                    <a:pt x="240042" y="471665"/>
                  </a:moveTo>
                  <a:lnTo>
                    <a:pt x="235712" y="468299"/>
                  </a:lnTo>
                  <a:lnTo>
                    <a:pt x="230390" y="468287"/>
                  </a:lnTo>
                  <a:lnTo>
                    <a:pt x="225082" y="468274"/>
                  </a:lnTo>
                  <a:lnTo>
                    <a:pt x="220713" y="471601"/>
                  </a:lnTo>
                  <a:lnTo>
                    <a:pt x="220687" y="479793"/>
                  </a:lnTo>
                  <a:lnTo>
                    <a:pt x="225031" y="483146"/>
                  </a:lnTo>
                  <a:lnTo>
                    <a:pt x="235661" y="483184"/>
                  </a:lnTo>
                  <a:lnTo>
                    <a:pt x="240004" y="479856"/>
                  </a:lnTo>
                  <a:lnTo>
                    <a:pt x="240042" y="471665"/>
                  </a:lnTo>
                  <a:close/>
                </a:path>
                <a:path w="351789" h="589915">
                  <a:moveTo>
                    <a:pt x="240080" y="450405"/>
                  </a:moveTo>
                  <a:lnTo>
                    <a:pt x="235750" y="447027"/>
                  </a:lnTo>
                  <a:lnTo>
                    <a:pt x="230454" y="447014"/>
                  </a:lnTo>
                  <a:lnTo>
                    <a:pt x="225120" y="447001"/>
                  </a:lnTo>
                  <a:lnTo>
                    <a:pt x="220776" y="450342"/>
                  </a:lnTo>
                  <a:lnTo>
                    <a:pt x="220751" y="458546"/>
                  </a:lnTo>
                  <a:lnTo>
                    <a:pt x="225094" y="461886"/>
                  </a:lnTo>
                  <a:lnTo>
                    <a:pt x="235712" y="461911"/>
                  </a:lnTo>
                  <a:lnTo>
                    <a:pt x="240055" y="458597"/>
                  </a:lnTo>
                  <a:lnTo>
                    <a:pt x="240080" y="450405"/>
                  </a:lnTo>
                  <a:close/>
                </a:path>
                <a:path w="351789" h="589915">
                  <a:moveTo>
                    <a:pt x="241007" y="131318"/>
                  </a:moveTo>
                  <a:lnTo>
                    <a:pt x="236677" y="127965"/>
                  </a:lnTo>
                  <a:lnTo>
                    <a:pt x="231368" y="127952"/>
                  </a:lnTo>
                  <a:lnTo>
                    <a:pt x="226047" y="127927"/>
                  </a:lnTo>
                  <a:lnTo>
                    <a:pt x="221703" y="131267"/>
                  </a:lnTo>
                  <a:lnTo>
                    <a:pt x="221678" y="139458"/>
                  </a:lnTo>
                  <a:lnTo>
                    <a:pt x="225996" y="142824"/>
                  </a:lnTo>
                  <a:lnTo>
                    <a:pt x="236639" y="142849"/>
                  </a:lnTo>
                  <a:lnTo>
                    <a:pt x="240982" y="139509"/>
                  </a:lnTo>
                  <a:lnTo>
                    <a:pt x="241007" y="131318"/>
                  </a:lnTo>
                  <a:close/>
                </a:path>
                <a:path w="351789" h="589915">
                  <a:moveTo>
                    <a:pt x="241071" y="110058"/>
                  </a:moveTo>
                  <a:lnTo>
                    <a:pt x="236740" y="106692"/>
                  </a:lnTo>
                  <a:lnTo>
                    <a:pt x="231444" y="106692"/>
                  </a:lnTo>
                  <a:lnTo>
                    <a:pt x="226123" y="106667"/>
                  </a:lnTo>
                  <a:lnTo>
                    <a:pt x="221754" y="110007"/>
                  </a:lnTo>
                  <a:lnTo>
                    <a:pt x="221754" y="118198"/>
                  </a:lnTo>
                  <a:lnTo>
                    <a:pt x="226072" y="121551"/>
                  </a:lnTo>
                  <a:lnTo>
                    <a:pt x="236702" y="121577"/>
                  </a:lnTo>
                  <a:lnTo>
                    <a:pt x="241046" y="118249"/>
                  </a:lnTo>
                  <a:lnTo>
                    <a:pt x="241071" y="110058"/>
                  </a:lnTo>
                  <a:close/>
                </a:path>
                <a:path w="351789" h="589915">
                  <a:moveTo>
                    <a:pt x="241134" y="88785"/>
                  </a:moveTo>
                  <a:lnTo>
                    <a:pt x="236791" y="85420"/>
                  </a:lnTo>
                  <a:lnTo>
                    <a:pt x="231495" y="85407"/>
                  </a:lnTo>
                  <a:lnTo>
                    <a:pt x="226174" y="85394"/>
                  </a:lnTo>
                  <a:lnTo>
                    <a:pt x="221805" y="88734"/>
                  </a:lnTo>
                  <a:lnTo>
                    <a:pt x="221805" y="96913"/>
                  </a:lnTo>
                  <a:lnTo>
                    <a:pt x="226123" y="100279"/>
                  </a:lnTo>
                  <a:lnTo>
                    <a:pt x="236753" y="100304"/>
                  </a:lnTo>
                  <a:lnTo>
                    <a:pt x="241109" y="96964"/>
                  </a:lnTo>
                  <a:lnTo>
                    <a:pt x="241134" y="88785"/>
                  </a:lnTo>
                  <a:close/>
                </a:path>
                <a:path w="351789" h="589915">
                  <a:moveTo>
                    <a:pt x="241185" y="67513"/>
                  </a:moveTo>
                  <a:lnTo>
                    <a:pt x="236855" y="64147"/>
                  </a:lnTo>
                  <a:lnTo>
                    <a:pt x="231546" y="64135"/>
                  </a:lnTo>
                  <a:lnTo>
                    <a:pt x="226225" y="64122"/>
                  </a:lnTo>
                  <a:lnTo>
                    <a:pt x="221856" y="67462"/>
                  </a:lnTo>
                  <a:lnTo>
                    <a:pt x="221830" y="75641"/>
                  </a:lnTo>
                  <a:lnTo>
                    <a:pt x="226187" y="79019"/>
                  </a:lnTo>
                  <a:lnTo>
                    <a:pt x="236804" y="79044"/>
                  </a:lnTo>
                  <a:lnTo>
                    <a:pt x="241160" y="75704"/>
                  </a:lnTo>
                  <a:lnTo>
                    <a:pt x="241185" y="67513"/>
                  </a:lnTo>
                  <a:close/>
                </a:path>
                <a:path w="351789" h="589915">
                  <a:moveTo>
                    <a:pt x="267373" y="556818"/>
                  </a:moveTo>
                  <a:lnTo>
                    <a:pt x="263017" y="553453"/>
                  </a:lnTo>
                  <a:lnTo>
                    <a:pt x="257708" y="553440"/>
                  </a:lnTo>
                  <a:lnTo>
                    <a:pt x="252425" y="553415"/>
                  </a:lnTo>
                  <a:lnTo>
                    <a:pt x="248056" y="556768"/>
                  </a:lnTo>
                  <a:lnTo>
                    <a:pt x="248031" y="564959"/>
                  </a:lnTo>
                  <a:lnTo>
                    <a:pt x="252374" y="568325"/>
                  </a:lnTo>
                  <a:lnTo>
                    <a:pt x="262978" y="568350"/>
                  </a:lnTo>
                  <a:lnTo>
                    <a:pt x="267347" y="565010"/>
                  </a:lnTo>
                  <a:lnTo>
                    <a:pt x="267373" y="556818"/>
                  </a:lnTo>
                  <a:close/>
                </a:path>
                <a:path w="351789" h="589915">
                  <a:moveTo>
                    <a:pt x="267436" y="535559"/>
                  </a:moveTo>
                  <a:lnTo>
                    <a:pt x="263093" y="532193"/>
                  </a:lnTo>
                  <a:lnTo>
                    <a:pt x="257759" y="532180"/>
                  </a:lnTo>
                  <a:lnTo>
                    <a:pt x="252488" y="532168"/>
                  </a:lnTo>
                  <a:lnTo>
                    <a:pt x="248119" y="535495"/>
                  </a:lnTo>
                  <a:lnTo>
                    <a:pt x="248094" y="543687"/>
                  </a:lnTo>
                  <a:lnTo>
                    <a:pt x="252437" y="547052"/>
                  </a:lnTo>
                  <a:lnTo>
                    <a:pt x="263042" y="547077"/>
                  </a:lnTo>
                  <a:lnTo>
                    <a:pt x="267411" y="543737"/>
                  </a:lnTo>
                  <a:lnTo>
                    <a:pt x="267436" y="535559"/>
                  </a:lnTo>
                  <a:close/>
                </a:path>
                <a:path w="351789" h="589915">
                  <a:moveTo>
                    <a:pt x="267500" y="514286"/>
                  </a:moveTo>
                  <a:lnTo>
                    <a:pt x="263144" y="510933"/>
                  </a:lnTo>
                  <a:lnTo>
                    <a:pt x="257835" y="510921"/>
                  </a:lnTo>
                  <a:lnTo>
                    <a:pt x="252539" y="510895"/>
                  </a:lnTo>
                  <a:lnTo>
                    <a:pt x="248170" y="514235"/>
                  </a:lnTo>
                  <a:lnTo>
                    <a:pt x="248145" y="522414"/>
                  </a:lnTo>
                  <a:lnTo>
                    <a:pt x="252501" y="525780"/>
                  </a:lnTo>
                  <a:lnTo>
                    <a:pt x="263105" y="525805"/>
                  </a:lnTo>
                  <a:lnTo>
                    <a:pt x="267474" y="522478"/>
                  </a:lnTo>
                  <a:lnTo>
                    <a:pt x="267500" y="514286"/>
                  </a:lnTo>
                  <a:close/>
                </a:path>
                <a:path w="351789" h="589915">
                  <a:moveTo>
                    <a:pt x="267563" y="493014"/>
                  </a:moveTo>
                  <a:lnTo>
                    <a:pt x="263220" y="489635"/>
                  </a:lnTo>
                  <a:lnTo>
                    <a:pt x="257886" y="489623"/>
                  </a:lnTo>
                  <a:lnTo>
                    <a:pt x="252615" y="489610"/>
                  </a:lnTo>
                  <a:lnTo>
                    <a:pt x="248246" y="492950"/>
                  </a:lnTo>
                  <a:lnTo>
                    <a:pt x="248221" y="501142"/>
                  </a:lnTo>
                  <a:lnTo>
                    <a:pt x="252564" y="504494"/>
                  </a:lnTo>
                  <a:lnTo>
                    <a:pt x="263169" y="504532"/>
                  </a:lnTo>
                  <a:lnTo>
                    <a:pt x="267525" y="501205"/>
                  </a:lnTo>
                  <a:lnTo>
                    <a:pt x="267563" y="493014"/>
                  </a:lnTo>
                  <a:close/>
                </a:path>
                <a:path w="351789" h="589915">
                  <a:moveTo>
                    <a:pt x="267627" y="471754"/>
                  </a:moveTo>
                  <a:lnTo>
                    <a:pt x="263283" y="468388"/>
                  </a:lnTo>
                  <a:lnTo>
                    <a:pt x="257949" y="468376"/>
                  </a:lnTo>
                  <a:lnTo>
                    <a:pt x="252666" y="468363"/>
                  </a:lnTo>
                  <a:lnTo>
                    <a:pt x="248297" y="471703"/>
                  </a:lnTo>
                  <a:lnTo>
                    <a:pt x="248272" y="479882"/>
                  </a:lnTo>
                  <a:lnTo>
                    <a:pt x="252641" y="483235"/>
                  </a:lnTo>
                  <a:lnTo>
                    <a:pt x="263232" y="483273"/>
                  </a:lnTo>
                  <a:lnTo>
                    <a:pt x="267589" y="479933"/>
                  </a:lnTo>
                  <a:lnTo>
                    <a:pt x="267627" y="471754"/>
                  </a:lnTo>
                  <a:close/>
                </a:path>
                <a:path w="351789" h="589915">
                  <a:moveTo>
                    <a:pt x="267677" y="450481"/>
                  </a:moveTo>
                  <a:lnTo>
                    <a:pt x="263334" y="447116"/>
                  </a:lnTo>
                  <a:lnTo>
                    <a:pt x="258013" y="447090"/>
                  </a:lnTo>
                  <a:lnTo>
                    <a:pt x="252730" y="447078"/>
                  </a:lnTo>
                  <a:lnTo>
                    <a:pt x="248361" y="450418"/>
                  </a:lnTo>
                  <a:lnTo>
                    <a:pt x="248335" y="458609"/>
                  </a:lnTo>
                  <a:lnTo>
                    <a:pt x="252679" y="461962"/>
                  </a:lnTo>
                  <a:lnTo>
                    <a:pt x="263283" y="461987"/>
                  </a:lnTo>
                  <a:lnTo>
                    <a:pt x="267652" y="458673"/>
                  </a:lnTo>
                  <a:lnTo>
                    <a:pt x="267677" y="450481"/>
                  </a:lnTo>
                  <a:close/>
                </a:path>
                <a:path w="351789" h="589915">
                  <a:moveTo>
                    <a:pt x="268592" y="131406"/>
                  </a:moveTo>
                  <a:lnTo>
                    <a:pt x="264248" y="128028"/>
                  </a:lnTo>
                  <a:lnTo>
                    <a:pt x="258914" y="128028"/>
                  </a:lnTo>
                  <a:lnTo>
                    <a:pt x="253644" y="128003"/>
                  </a:lnTo>
                  <a:lnTo>
                    <a:pt x="249262" y="131343"/>
                  </a:lnTo>
                  <a:lnTo>
                    <a:pt x="249237" y="139534"/>
                  </a:lnTo>
                  <a:lnTo>
                    <a:pt x="253606" y="142887"/>
                  </a:lnTo>
                  <a:lnTo>
                    <a:pt x="264198" y="142925"/>
                  </a:lnTo>
                  <a:lnTo>
                    <a:pt x="268579" y="139585"/>
                  </a:lnTo>
                  <a:lnTo>
                    <a:pt x="268592" y="131406"/>
                  </a:lnTo>
                  <a:close/>
                </a:path>
                <a:path w="351789" h="589915">
                  <a:moveTo>
                    <a:pt x="294906" y="578167"/>
                  </a:moveTo>
                  <a:lnTo>
                    <a:pt x="290550" y="574802"/>
                  </a:lnTo>
                  <a:lnTo>
                    <a:pt x="285229" y="574789"/>
                  </a:lnTo>
                  <a:lnTo>
                    <a:pt x="279933" y="574776"/>
                  </a:lnTo>
                  <a:lnTo>
                    <a:pt x="275577" y="578116"/>
                  </a:lnTo>
                  <a:lnTo>
                    <a:pt x="275551" y="586295"/>
                  </a:lnTo>
                  <a:lnTo>
                    <a:pt x="279882" y="589648"/>
                  </a:lnTo>
                  <a:lnTo>
                    <a:pt x="290512" y="589686"/>
                  </a:lnTo>
                  <a:lnTo>
                    <a:pt x="294881" y="586359"/>
                  </a:lnTo>
                  <a:lnTo>
                    <a:pt x="294906" y="578167"/>
                  </a:lnTo>
                  <a:close/>
                </a:path>
                <a:path w="351789" h="589915">
                  <a:moveTo>
                    <a:pt x="294932" y="556895"/>
                  </a:moveTo>
                  <a:lnTo>
                    <a:pt x="290614" y="553529"/>
                  </a:lnTo>
                  <a:lnTo>
                    <a:pt x="285305" y="553516"/>
                  </a:lnTo>
                  <a:lnTo>
                    <a:pt x="279996" y="553504"/>
                  </a:lnTo>
                  <a:lnTo>
                    <a:pt x="275640" y="556844"/>
                  </a:lnTo>
                  <a:lnTo>
                    <a:pt x="275615" y="565035"/>
                  </a:lnTo>
                  <a:lnTo>
                    <a:pt x="279958" y="568388"/>
                  </a:lnTo>
                  <a:lnTo>
                    <a:pt x="290563" y="568426"/>
                  </a:lnTo>
                  <a:lnTo>
                    <a:pt x="294932" y="565086"/>
                  </a:lnTo>
                  <a:lnTo>
                    <a:pt x="294932" y="556895"/>
                  </a:lnTo>
                  <a:close/>
                </a:path>
                <a:path w="351789" h="589915">
                  <a:moveTo>
                    <a:pt x="294995" y="535622"/>
                  </a:moveTo>
                  <a:lnTo>
                    <a:pt x="290677" y="532269"/>
                  </a:lnTo>
                  <a:lnTo>
                    <a:pt x="285356" y="532257"/>
                  </a:lnTo>
                  <a:lnTo>
                    <a:pt x="280060" y="532244"/>
                  </a:lnTo>
                  <a:lnTo>
                    <a:pt x="275691" y="535571"/>
                  </a:lnTo>
                  <a:lnTo>
                    <a:pt x="275691" y="543750"/>
                  </a:lnTo>
                  <a:lnTo>
                    <a:pt x="280022" y="547116"/>
                  </a:lnTo>
                  <a:lnTo>
                    <a:pt x="290639" y="547154"/>
                  </a:lnTo>
                  <a:lnTo>
                    <a:pt x="294982" y="543814"/>
                  </a:lnTo>
                  <a:lnTo>
                    <a:pt x="294995" y="535622"/>
                  </a:lnTo>
                  <a:close/>
                </a:path>
                <a:path w="351789" h="589915">
                  <a:moveTo>
                    <a:pt x="295059" y="514350"/>
                  </a:moveTo>
                  <a:lnTo>
                    <a:pt x="290741" y="510997"/>
                  </a:lnTo>
                  <a:lnTo>
                    <a:pt x="285432" y="510984"/>
                  </a:lnTo>
                  <a:lnTo>
                    <a:pt x="280123" y="510971"/>
                  </a:lnTo>
                  <a:lnTo>
                    <a:pt x="275767" y="514299"/>
                  </a:lnTo>
                  <a:lnTo>
                    <a:pt x="275742" y="522490"/>
                  </a:lnTo>
                  <a:lnTo>
                    <a:pt x="280085" y="525856"/>
                  </a:lnTo>
                  <a:lnTo>
                    <a:pt x="290690" y="525894"/>
                  </a:lnTo>
                  <a:lnTo>
                    <a:pt x="295046" y="522554"/>
                  </a:lnTo>
                  <a:lnTo>
                    <a:pt x="295059" y="514350"/>
                  </a:lnTo>
                  <a:close/>
                </a:path>
                <a:path w="351789" h="589915">
                  <a:moveTo>
                    <a:pt x="295109" y="493090"/>
                  </a:moveTo>
                  <a:lnTo>
                    <a:pt x="290791" y="489712"/>
                  </a:lnTo>
                  <a:lnTo>
                    <a:pt x="285470" y="489699"/>
                  </a:lnTo>
                  <a:lnTo>
                    <a:pt x="280174" y="489686"/>
                  </a:lnTo>
                  <a:lnTo>
                    <a:pt x="275805" y="493026"/>
                  </a:lnTo>
                  <a:lnTo>
                    <a:pt x="275780" y="501218"/>
                  </a:lnTo>
                  <a:lnTo>
                    <a:pt x="280136" y="504571"/>
                  </a:lnTo>
                  <a:lnTo>
                    <a:pt x="290741" y="504596"/>
                  </a:lnTo>
                  <a:lnTo>
                    <a:pt x="295097" y="501269"/>
                  </a:lnTo>
                  <a:lnTo>
                    <a:pt x="295109" y="493090"/>
                  </a:lnTo>
                  <a:close/>
                </a:path>
                <a:path w="351789" h="589915">
                  <a:moveTo>
                    <a:pt x="295173" y="471830"/>
                  </a:moveTo>
                  <a:lnTo>
                    <a:pt x="290855" y="468464"/>
                  </a:lnTo>
                  <a:lnTo>
                    <a:pt x="285534" y="468452"/>
                  </a:lnTo>
                  <a:lnTo>
                    <a:pt x="280238" y="468439"/>
                  </a:lnTo>
                  <a:lnTo>
                    <a:pt x="275869" y="471779"/>
                  </a:lnTo>
                  <a:lnTo>
                    <a:pt x="275844" y="479958"/>
                  </a:lnTo>
                  <a:lnTo>
                    <a:pt x="280200" y="483311"/>
                  </a:lnTo>
                  <a:lnTo>
                    <a:pt x="290804" y="483349"/>
                  </a:lnTo>
                  <a:lnTo>
                    <a:pt x="295148" y="480021"/>
                  </a:lnTo>
                  <a:lnTo>
                    <a:pt x="295173" y="471830"/>
                  </a:lnTo>
                  <a:close/>
                </a:path>
                <a:path w="351789" h="589915">
                  <a:moveTo>
                    <a:pt x="296202" y="110210"/>
                  </a:moveTo>
                  <a:lnTo>
                    <a:pt x="291871" y="106845"/>
                  </a:lnTo>
                  <a:lnTo>
                    <a:pt x="286562" y="106832"/>
                  </a:lnTo>
                  <a:lnTo>
                    <a:pt x="281266" y="106819"/>
                  </a:lnTo>
                  <a:lnTo>
                    <a:pt x="276910" y="110147"/>
                  </a:lnTo>
                  <a:lnTo>
                    <a:pt x="276885" y="118351"/>
                  </a:lnTo>
                  <a:lnTo>
                    <a:pt x="281228" y="121704"/>
                  </a:lnTo>
                  <a:lnTo>
                    <a:pt x="291846" y="121729"/>
                  </a:lnTo>
                  <a:lnTo>
                    <a:pt x="296189" y="118402"/>
                  </a:lnTo>
                  <a:lnTo>
                    <a:pt x="296202" y="110210"/>
                  </a:lnTo>
                  <a:close/>
                </a:path>
                <a:path w="351789" h="589915">
                  <a:moveTo>
                    <a:pt x="296278" y="88938"/>
                  </a:moveTo>
                  <a:lnTo>
                    <a:pt x="291947" y="85585"/>
                  </a:lnTo>
                  <a:lnTo>
                    <a:pt x="286639" y="85559"/>
                  </a:lnTo>
                  <a:lnTo>
                    <a:pt x="281343" y="85547"/>
                  </a:lnTo>
                  <a:lnTo>
                    <a:pt x="276961" y="88887"/>
                  </a:lnTo>
                  <a:lnTo>
                    <a:pt x="276936" y="97066"/>
                  </a:lnTo>
                  <a:lnTo>
                    <a:pt x="281292" y="100431"/>
                  </a:lnTo>
                  <a:lnTo>
                    <a:pt x="291896" y="100469"/>
                  </a:lnTo>
                  <a:lnTo>
                    <a:pt x="296265" y="97129"/>
                  </a:lnTo>
                  <a:lnTo>
                    <a:pt x="296278" y="88938"/>
                  </a:lnTo>
                  <a:close/>
                </a:path>
                <a:path w="351789" h="589915">
                  <a:moveTo>
                    <a:pt x="322630" y="514426"/>
                  </a:moveTo>
                  <a:lnTo>
                    <a:pt x="318287" y="511073"/>
                  </a:lnTo>
                  <a:lnTo>
                    <a:pt x="313004" y="511060"/>
                  </a:lnTo>
                  <a:lnTo>
                    <a:pt x="307695" y="511048"/>
                  </a:lnTo>
                  <a:lnTo>
                    <a:pt x="303326" y="514375"/>
                  </a:lnTo>
                  <a:lnTo>
                    <a:pt x="303301" y="522566"/>
                  </a:lnTo>
                  <a:lnTo>
                    <a:pt x="307644" y="525932"/>
                  </a:lnTo>
                  <a:lnTo>
                    <a:pt x="318249" y="525970"/>
                  </a:lnTo>
                  <a:lnTo>
                    <a:pt x="322605" y="522617"/>
                  </a:lnTo>
                  <a:lnTo>
                    <a:pt x="322630" y="514426"/>
                  </a:lnTo>
                  <a:close/>
                </a:path>
                <a:path w="351789" h="589915">
                  <a:moveTo>
                    <a:pt x="322694" y="493179"/>
                  </a:moveTo>
                  <a:lnTo>
                    <a:pt x="318350" y="489800"/>
                  </a:lnTo>
                  <a:lnTo>
                    <a:pt x="313067" y="489788"/>
                  </a:lnTo>
                  <a:lnTo>
                    <a:pt x="307759" y="489775"/>
                  </a:lnTo>
                  <a:lnTo>
                    <a:pt x="303377" y="493128"/>
                  </a:lnTo>
                  <a:lnTo>
                    <a:pt x="303352" y="501294"/>
                  </a:lnTo>
                  <a:lnTo>
                    <a:pt x="307721" y="504659"/>
                  </a:lnTo>
                  <a:lnTo>
                    <a:pt x="318312" y="504685"/>
                  </a:lnTo>
                  <a:lnTo>
                    <a:pt x="322668" y="501357"/>
                  </a:lnTo>
                  <a:lnTo>
                    <a:pt x="322694" y="493179"/>
                  </a:lnTo>
                  <a:close/>
                </a:path>
                <a:path w="351789" h="589915">
                  <a:moveTo>
                    <a:pt x="323850" y="89027"/>
                  </a:moveTo>
                  <a:lnTo>
                    <a:pt x="319519" y="85661"/>
                  </a:lnTo>
                  <a:lnTo>
                    <a:pt x="314223" y="85648"/>
                  </a:lnTo>
                  <a:lnTo>
                    <a:pt x="308914" y="85636"/>
                  </a:lnTo>
                  <a:lnTo>
                    <a:pt x="304533" y="88963"/>
                  </a:lnTo>
                  <a:lnTo>
                    <a:pt x="304520" y="97155"/>
                  </a:lnTo>
                  <a:lnTo>
                    <a:pt x="308876" y="100507"/>
                  </a:lnTo>
                  <a:lnTo>
                    <a:pt x="319468" y="100545"/>
                  </a:lnTo>
                  <a:lnTo>
                    <a:pt x="323837" y="97205"/>
                  </a:lnTo>
                  <a:lnTo>
                    <a:pt x="323850" y="89027"/>
                  </a:lnTo>
                  <a:close/>
                </a:path>
                <a:path w="351789" h="589915">
                  <a:moveTo>
                    <a:pt x="350342" y="493255"/>
                  </a:moveTo>
                  <a:lnTo>
                    <a:pt x="345986" y="489877"/>
                  </a:lnTo>
                  <a:lnTo>
                    <a:pt x="340664" y="489864"/>
                  </a:lnTo>
                  <a:lnTo>
                    <a:pt x="335368" y="489851"/>
                  </a:lnTo>
                  <a:lnTo>
                    <a:pt x="330974" y="493191"/>
                  </a:lnTo>
                  <a:lnTo>
                    <a:pt x="330949" y="501383"/>
                  </a:lnTo>
                  <a:lnTo>
                    <a:pt x="335318" y="504736"/>
                  </a:lnTo>
                  <a:lnTo>
                    <a:pt x="345948" y="504761"/>
                  </a:lnTo>
                  <a:lnTo>
                    <a:pt x="350316" y="501434"/>
                  </a:lnTo>
                  <a:lnTo>
                    <a:pt x="350342" y="493255"/>
                  </a:lnTo>
                  <a:close/>
                </a:path>
                <a:path w="351789" h="589915">
                  <a:moveTo>
                    <a:pt x="350393" y="471982"/>
                  </a:moveTo>
                  <a:lnTo>
                    <a:pt x="346062" y="468617"/>
                  </a:lnTo>
                  <a:lnTo>
                    <a:pt x="340715" y="468604"/>
                  </a:lnTo>
                  <a:lnTo>
                    <a:pt x="335432" y="468591"/>
                  </a:lnTo>
                  <a:lnTo>
                    <a:pt x="331038" y="471919"/>
                  </a:lnTo>
                  <a:lnTo>
                    <a:pt x="331012" y="480110"/>
                  </a:lnTo>
                  <a:lnTo>
                    <a:pt x="335381" y="483463"/>
                  </a:lnTo>
                  <a:lnTo>
                    <a:pt x="346011" y="483501"/>
                  </a:lnTo>
                  <a:lnTo>
                    <a:pt x="350367" y="480161"/>
                  </a:lnTo>
                  <a:lnTo>
                    <a:pt x="350393" y="471982"/>
                  </a:lnTo>
                  <a:close/>
                </a:path>
                <a:path w="351789" h="589915">
                  <a:moveTo>
                    <a:pt x="351548" y="67843"/>
                  </a:moveTo>
                  <a:lnTo>
                    <a:pt x="347205" y="64477"/>
                  </a:lnTo>
                  <a:lnTo>
                    <a:pt x="341884" y="64465"/>
                  </a:lnTo>
                  <a:lnTo>
                    <a:pt x="336600" y="64452"/>
                  </a:lnTo>
                  <a:lnTo>
                    <a:pt x="332193" y="67779"/>
                  </a:lnTo>
                  <a:lnTo>
                    <a:pt x="332168" y="75958"/>
                  </a:lnTo>
                  <a:lnTo>
                    <a:pt x="336524" y="79324"/>
                  </a:lnTo>
                  <a:lnTo>
                    <a:pt x="347167" y="79349"/>
                  </a:lnTo>
                  <a:lnTo>
                    <a:pt x="351536" y="76009"/>
                  </a:lnTo>
                  <a:lnTo>
                    <a:pt x="351548" y="67843"/>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9" name="object 149"/>
            <p:cNvSpPr/>
            <p:nvPr/>
          </p:nvSpPr>
          <p:spPr>
            <a:xfrm>
              <a:off x="2147836" y="774344"/>
              <a:ext cx="102235" cy="121920"/>
            </a:xfrm>
            <a:custGeom>
              <a:avLst/>
              <a:gdLst/>
              <a:ahLst/>
              <a:cxnLst/>
              <a:rect l="l" t="t" r="r" b="b"/>
              <a:pathLst>
                <a:path w="102235" h="121919">
                  <a:moveTo>
                    <a:pt x="19329" y="24688"/>
                  </a:moveTo>
                  <a:lnTo>
                    <a:pt x="14998" y="21323"/>
                  </a:lnTo>
                  <a:lnTo>
                    <a:pt x="9690" y="21310"/>
                  </a:lnTo>
                  <a:lnTo>
                    <a:pt x="4381" y="21285"/>
                  </a:lnTo>
                  <a:lnTo>
                    <a:pt x="25" y="24638"/>
                  </a:lnTo>
                  <a:lnTo>
                    <a:pt x="0" y="32829"/>
                  </a:lnTo>
                  <a:lnTo>
                    <a:pt x="4343" y="36169"/>
                  </a:lnTo>
                  <a:lnTo>
                    <a:pt x="14960" y="36207"/>
                  </a:lnTo>
                  <a:lnTo>
                    <a:pt x="19304" y="32880"/>
                  </a:lnTo>
                  <a:lnTo>
                    <a:pt x="19329" y="24688"/>
                  </a:lnTo>
                  <a:close/>
                </a:path>
                <a:path w="102235" h="121919">
                  <a:moveTo>
                    <a:pt x="19392" y="3390"/>
                  </a:moveTo>
                  <a:lnTo>
                    <a:pt x="15062" y="25"/>
                  </a:lnTo>
                  <a:lnTo>
                    <a:pt x="9753" y="12"/>
                  </a:lnTo>
                  <a:lnTo>
                    <a:pt x="4445" y="0"/>
                  </a:lnTo>
                  <a:lnTo>
                    <a:pt x="101" y="3340"/>
                  </a:lnTo>
                  <a:lnTo>
                    <a:pt x="50" y="11544"/>
                  </a:lnTo>
                  <a:lnTo>
                    <a:pt x="4406" y="14909"/>
                  </a:lnTo>
                  <a:lnTo>
                    <a:pt x="15024" y="14947"/>
                  </a:lnTo>
                  <a:lnTo>
                    <a:pt x="19380" y="11607"/>
                  </a:lnTo>
                  <a:lnTo>
                    <a:pt x="19392" y="3390"/>
                  </a:lnTo>
                  <a:close/>
                </a:path>
                <a:path w="102235" h="121919">
                  <a:moveTo>
                    <a:pt x="46774" y="67310"/>
                  </a:moveTo>
                  <a:lnTo>
                    <a:pt x="42443" y="63944"/>
                  </a:lnTo>
                  <a:lnTo>
                    <a:pt x="37134" y="63919"/>
                  </a:lnTo>
                  <a:lnTo>
                    <a:pt x="31826" y="63906"/>
                  </a:lnTo>
                  <a:lnTo>
                    <a:pt x="27470" y="67246"/>
                  </a:lnTo>
                  <a:lnTo>
                    <a:pt x="27457" y="75438"/>
                  </a:lnTo>
                  <a:lnTo>
                    <a:pt x="31775" y="78803"/>
                  </a:lnTo>
                  <a:lnTo>
                    <a:pt x="42392" y="78828"/>
                  </a:lnTo>
                  <a:lnTo>
                    <a:pt x="46761" y="75488"/>
                  </a:lnTo>
                  <a:lnTo>
                    <a:pt x="46774" y="67310"/>
                  </a:lnTo>
                  <a:close/>
                </a:path>
                <a:path w="102235" h="121919">
                  <a:moveTo>
                    <a:pt x="46913" y="24765"/>
                  </a:moveTo>
                  <a:lnTo>
                    <a:pt x="42570" y="21399"/>
                  </a:lnTo>
                  <a:lnTo>
                    <a:pt x="37261" y="21386"/>
                  </a:lnTo>
                  <a:lnTo>
                    <a:pt x="31953" y="21374"/>
                  </a:lnTo>
                  <a:lnTo>
                    <a:pt x="27597" y="24714"/>
                  </a:lnTo>
                  <a:lnTo>
                    <a:pt x="27571" y="32905"/>
                  </a:lnTo>
                  <a:lnTo>
                    <a:pt x="31915" y="36258"/>
                  </a:lnTo>
                  <a:lnTo>
                    <a:pt x="42519" y="36283"/>
                  </a:lnTo>
                  <a:lnTo>
                    <a:pt x="46863" y="32956"/>
                  </a:lnTo>
                  <a:lnTo>
                    <a:pt x="46913" y="24765"/>
                  </a:lnTo>
                  <a:close/>
                </a:path>
                <a:path w="102235" h="121919">
                  <a:moveTo>
                    <a:pt x="46964" y="3467"/>
                  </a:moveTo>
                  <a:lnTo>
                    <a:pt x="42646" y="101"/>
                  </a:lnTo>
                  <a:lnTo>
                    <a:pt x="37325" y="88"/>
                  </a:lnTo>
                  <a:lnTo>
                    <a:pt x="32029" y="76"/>
                  </a:lnTo>
                  <a:lnTo>
                    <a:pt x="27673" y="3416"/>
                  </a:lnTo>
                  <a:lnTo>
                    <a:pt x="27647" y="11620"/>
                  </a:lnTo>
                  <a:lnTo>
                    <a:pt x="31978" y="14986"/>
                  </a:lnTo>
                  <a:lnTo>
                    <a:pt x="42595" y="15011"/>
                  </a:lnTo>
                  <a:lnTo>
                    <a:pt x="46939" y="11671"/>
                  </a:lnTo>
                  <a:lnTo>
                    <a:pt x="46964" y="3467"/>
                  </a:lnTo>
                  <a:close/>
                </a:path>
                <a:path w="102235" h="121919">
                  <a:moveTo>
                    <a:pt x="74244" y="109931"/>
                  </a:moveTo>
                  <a:lnTo>
                    <a:pt x="69913" y="106565"/>
                  </a:lnTo>
                  <a:lnTo>
                    <a:pt x="64604" y="106553"/>
                  </a:lnTo>
                  <a:lnTo>
                    <a:pt x="59296" y="106540"/>
                  </a:lnTo>
                  <a:lnTo>
                    <a:pt x="54940" y="109880"/>
                  </a:lnTo>
                  <a:lnTo>
                    <a:pt x="54902" y="118059"/>
                  </a:lnTo>
                  <a:lnTo>
                    <a:pt x="59245" y="121412"/>
                  </a:lnTo>
                  <a:lnTo>
                    <a:pt x="69875" y="121450"/>
                  </a:lnTo>
                  <a:lnTo>
                    <a:pt x="74218" y="118122"/>
                  </a:lnTo>
                  <a:lnTo>
                    <a:pt x="74244" y="109931"/>
                  </a:lnTo>
                  <a:close/>
                </a:path>
                <a:path w="102235" h="121919">
                  <a:moveTo>
                    <a:pt x="74307" y="88658"/>
                  </a:moveTo>
                  <a:lnTo>
                    <a:pt x="69964" y="85280"/>
                  </a:lnTo>
                  <a:lnTo>
                    <a:pt x="64643" y="85267"/>
                  </a:lnTo>
                  <a:lnTo>
                    <a:pt x="59347" y="85255"/>
                  </a:lnTo>
                  <a:lnTo>
                    <a:pt x="54978" y="88595"/>
                  </a:lnTo>
                  <a:lnTo>
                    <a:pt x="54952" y="96786"/>
                  </a:lnTo>
                  <a:lnTo>
                    <a:pt x="59309" y="100152"/>
                  </a:lnTo>
                  <a:lnTo>
                    <a:pt x="69926" y="100177"/>
                  </a:lnTo>
                  <a:lnTo>
                    <a:pt x="74282" y="96837"/>
                  </a:lnTo>
                  <a:lnTo>
                    <a:pt x="74307" y="88658"/>
                  </a:lnTo>
                  <a:close/>
                </a:path>
                <a:path w="102235" h="121919">
                  <a:moveTo>
                    <a:pt x="74358" y="67386"/>
                  </a:moveTo>
                  <a:lnTo>
                    <a:pt x="70040" y="64020"/>
                  </a:lnTo>
                  <a:lnTo>
                    <a:pt x="64719" y="63995"/>
                  </a:lnTo>
                  <a:lnTo>
                    <a:pt x="59410" y="63982"/>
                  </a:lnTo>
                  <a:lnTo>
                    <a:pt x="55041" y="67335"/>
                  </a:lnTo>
                  <a:lnTo>
                    <a:pt x="55029" y="75514"/>
                  </a:lnTo>
                  <a:lnTo>
                    <a:pt x="59372" y="78879"/>
                  </a:lnTo>
                  <a:lnTo>
                    <a:pt x="69989" y="78917"/>
                  </a:lnTo>
                  <a:lnTo>
                    <a:pt x="74333" y="75577"/>
                  </a:lnTo>
                  <a:lnTo>
                    <a:pt x="74358" y="67386"/>
                  </a:lnTo>
                  <a:close/>
                </a:path>
                <a:path w="102235" h="121919">
                  <a:moveTo>
                    <a:pt x="74422" y="46113"/>
                  </a:moveTo>
                  <a:lnTo>
                    <a:pt x="70104" y="42748"/>
                  </a:lnTo>
                  <a:lnTo>
                    <a:pt x="64795" y="42735"/>
                  </a:lnTo>
                  <a:lnTo>
                    <a:pt x="59474" y="42722"/>
                  </a:lnTo>
                  <a:lnTo>
                    <a:pt x="55092" y="46050"/>
                  </a:lnTo>
                  <a:lnTo>
                    <a:pt x="55092" y="54254"/>
                  </a:lnTo>
                  <a:lnTo>
                    <a:pt x="59436" y="57619"/>
                  </a:lnTo>
                  <a:lnTo>
                    <a:pt x="70053" y="57658"/>
                  </a:lnTo>
                  <a:lnTo>
                    <a:pt x="74396" y="54305"/>
                  </a:lnTo>
                  <a:lnTo>
                    <a:pt x="74422" y="46113"/>
                  </a:lnTo>
                  <a:close/>
                </a:path>
                <a:path w="102235" h="121919">
                  <a:moveTo>
                    <a:pt x="74485" y="24853"/>
                  </a:moveTo>
                  <a:lnTo>
                    <a:pt x="70154" y="21488"/>
                  </a:lnTo>
                  <a:lnTo>
                    <a:pt x="64820" y="21475"/>
                  </a:lnTo>
                  <a:lnTo>
                    <a:pt x="59537" y="21463"/>
                  </a:lnTo>
                  <a:lnTo>
                    <a:pt x="55168" y="24803"/>
                  </a:lnTo>
                  <a:lnTo>
                    <a:pt x="55143" y="32981"/>
                  </a:lnTo>
                  <a:lnTo>
                    <a:pt x="59499" y="36334"/>
                  </a:lnTo>
                  <a:lnTo>
                    <a:pt x="70104" y="36360"/>
                  </a:lnTo>
                  <a:lnTo>
                    <a:pt x="74460" y="33045"/>
                  </a:lnTo>
                  <a:lnTo>
                    <a:pt x="74485" y="24853"/>
                  </a:lnTo>
                  <a:close/>
                </a:path>
                <a:path w="102235" h="121919">
                  <a:moveTo>
                    <a:pt x="74549" y="3556"/>
                  </a:moveTo>
                  <a:lnTo>
                    <a:pt x="70205" y="203"/>
                  </a:lnTo>
                  <a:lnTo>
                    <a:pt x="64897" y="177"/>
                  </a:lnTo>
                  <a:lnTo>
                    <a:pt x="59601" y="165"/>
                  </a:lnTo>
                  <a:lnTo>
                    <a:pt x="55219" y="3505"/>
                  </a:lnTo>
                  <a:lnTo>
                    <a:pt x="55194" y="11709"/>
                  </a:lnTo>
                  <a:lnTo>
                    <a:pt x="59563" y="15074"/>
                  </a:lnTo>
                  <a:lnTo>
                    <a:pt x="70154" y="15100"/>
                  </a:lnTo>
                  <a:lnTo>
                    <a:pt x="74523" y="11760"/>
                  </a:lnTo>
                  <a:lnTo>
                    <a:pt x="74549" y="3556"/>
                  </a:lnTo>
                  <a:close/>
                </a:path>
                <a:path w="102235" h="121919">
                  <a:moveTo>
                    <a:pt x="101828" y="110007"/>
                  </a:moveTo>
                  <a:lnTo>
                    <a:pt x="97485" y="106641"/>
                  </a:lnTo>
                  <a:lnTo>
                    <a:pt x="92189" y="106629"/>
                  </a:lnTo>
                  <a:lnTo>
                    <a:pt x="86868" y="106616"/>
                  </a:lnTo>
                  <a:lnTo>
                    <a:pt x="82499" y="109956"/>
                  </a:lnTo>
                  <a:lnTo>
                    <a:pt x="82499" y="118148"/>
                  </a:lnTo>
                  <a:lnTo>
                    <a:pt x="86817" y="121500"/>
                  </a:lnTo>
                  <a:lnTo>
                    <a:pt x="97434" y="121526"/>
                  </a:lnTo>
                  <a:lnTo>
                    <a:pt x="101803" y="118198"/>
                  </a:lnTo>
                  <a:lnTo>
                    <a:pt x="101828" y="110007"/>
                  </a:lnTo>
                  <a:close/>
                </a:path>
                <a:path w="102235" h="121919">
                  <a:moveTo>
                    <a:pt x="101879" y="88734"/>
                  </a:moveTo>
                  <a:lnTo>
                    <a:pt x="97548" y="85369"/>
                  </a:lnTo>
                  <a:lnTo>
                    <a:pt x="92240" y="85344"/>
                  </a:lnTo>
                  <a:lnTo>
                    <a:pt x="86918" y="85331"/>
                  </a:lnTo>
                  <a:lnTo>
                    <a:pt x="82562" y="88684"/>
                  </a:lnTo>
                  <a:lnTo>
                    <a:pt x="82550" y="96862"/>
                  </a:lnTo>
                  <a:lnTo>
                    <a:pt x="86893" y="100228"/>
                  </a:lnTo>
                  <a:lnTo>
                    <a:pt x="97497" y="100253"/>
                  </a:lnTo>
                  <a:lnTo>
                    <a:pt x="101866" y="96913"/>
                  </a:lnTo>
                  <a:lnTo>
                    <a:pt x="101879" y="88734"/>
                  </a:lnTo>
                  <a:close/>
                </a:path>
              </a:pathLst>
            </a:custGeom>
            <a:solidFill>
              <a:srgbClr val="939598"/>
            </a:solidFill>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0" name="object 150"/>
            <p:cNvSpPr/>
            <p:nvPr/>
          </p:nvSpPr>
          <p:spPr>
            <a:xfrm>
              <a:off x="961020" y="824006"/>
              <a:ext cx="90805" cy="186055"/>
            </a:xfrm>
            <a:custGeom>
              <a:avLst/>
              <a:gdLst/>
              <a:ahLst/>
              <a:cxnLst/>
              <a:rect l="l" t="t" r="r" b="b"/>
              <a:pathLst>
                <a:path w="90805" h="186055">
                  <a:moveTo>
                    <a:pt x="0" y="185978"/>
                  </a:moveTo>
                  <a:lnTo>
                    <a:pt x="0" y="43230"/>
                  </a:lnTo>
                  <a:lnTo>
                    <a:pt x="3399" y="26403"/>
                  </a:lnTo>
                  <a:lnTo>
                    <a:pt x="12668" y="12661"/>
                  </a:lnTo>
                  <a:lnTo>
                    <a:pt x="26414" y="3397"/>
                  </a:lnTo>
                  <a:lnTo>
                    <a:pt x="43243" y="0"/>
                  </a:lnTo>
                  <a:lnTo>
                    <a:pt x="90309" y="0"/>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object 151"/>
            <p:cNvSpPr/>
            <p:nvPr/>
          </p:nvSpPr>
          <p:spPr>
            <a:xfrm>
              <a:off x="990777" y="866545"/>
              <a:ext cx="90805" cy="320040"/>
            </a:xfrm>
            <a:custGeom>
              <a:avLst/>
              <a:gdLst/>
              <a:ahLst/>
              <a:cxnLst/>
              <a:rect l="l" t="t" r="r" b="b"/>
              <a:pathLst>
                <a:path w="90805" h="320040">
                  <a:moveTo>
                    <a:pt x="90297" y="0"/>
                  </a:moveTo>
                  <a:lnTo>
                    <a:pt x="90297" y="276263"/>
                  </a:lnTo>
                  <a:lnTo>
                    <a:pt x="86901" y="293095"/>
                  </a:lnTo>
                  <a:lnTo>
                    <a:pt x="77641" y="306836"/>
                  </a:lnTo>
                  <a:lnTo>
                    <a:pt x="63904" y="316098"/>
                  </a:lnTo>
                  <a:lnTo>
                    <a:pt x="47078" y="319493"/>
                  </a:lnTo>
                  <a:lnTo>
                    <a:pt x="0" y="319493"/>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52" name="object 152"/>
          <p:cNvSpPr txBox="1"/>
          <p:nvPr/>
        </p:nvSpPr>
        <p:spPr>
          <a:xfrm>
            <a:off x="2712864" y="1732521"/>
            <a:ext cx="316523" cy="201978"/>
          </a:xfrm>
          <a:prstGeom prst="rect">
            <a:avLst/>
          </a:prstGeom>
        </p:spPr>
        <p:txBody>
          <a:bodyPr vert="horz" wrap="square" lIns="0" tIns="28575" rIns="0" bIns="0" rtlCol="0">
            <a:spAutoFit/>
          </a:bodyPr>
          <a:lstStyle/>
          <a:p>
            <a:pPr marL="21981" marR="0" lvl="0" indent="0" algn="l" defTabSz="1582644" rtl="0" eaLnBrk="1" fontAlgn="auto" latinLnBrk="0" hangingPunct="1">
              <a:lnSpc>
                <a:spcPct val="100000"/>
              </a:lnSpc>
              <a:spcBef>
                <a:spcPts val="225"/>
              </a:spcBef>
              <a:spcAft>
                <a:spcPts val="0"/>
              </a:spcAft>
              <a:buClrTx/>
              <a:buSzTx/>
              <a:buFontTx/>
              <a:buNone/>
              <a:tabLst>
                <a:tab pos="293448" algn="l"/>
              </a:tabLst>
              <a:defRPr/>
            </a:pPr>
            <a:r>
              <a:rPr kumimoji="0" sz="1125" b="0" i="0" u="heavy" strike="noStrike" kern="0" cap="none" spc="0" normalizeH="0" baseline="0" noProof="0" dirty="0">
                <a:ln>
                  <a:noFill/>
                </a:ln>
                <a:solidFill>
                  <a:srgbClr val="FFFFFF"/>
                </a:solidFill>
                <a:effectLst/>
                <a:uLnTx/>
                <a:uFill>
                  <a:solidFill>
                    <a:srgbClr val="939598"/>
                  </a:solidFill>
                </a:uFill>
                <a:latin typeface="Franklin Gothic Medium"/>
                <a:ea typeface="+mn-ea"/>
                <a:cs typeface="Franklin Gothic Medium"/>
              </a:rPr>
              <a:t>	</a:t>
            </a:r>
            <a:endParaRPr kumimoji="0" sz="1125"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sp>
        <p:nvSpPr>
          <p:cNvPr id="153" name="object 153"/>
          <p:cNvSpPr txBox="1"/>
          <p:nvPr/>
        </p:nvSpPr>
        <p:spPr>
          <a:xfrm>
            <a:off x="1608017" y="1707749"/>
            <a:ext cx="507756" cy="416751"/>
          </a:xfrm>
          <a:prstGeom prst="rect">
            <a:avLst/>
          </a:prstGeom>
        </p:spPr>
        <p:txBody>
          <a:bodyPr vert="horz" wrap="square" lIns="0" tIns="19783" rIns="0" bIns="0" rtlCol="0">
            <a:spAutoFit/>
          </a:bodyPr>
          <a:lstStyle/>
          <a:p>
            <a:pPr marL="21981" marR="8792" lvl="0" indent="124194" algn="l" defTabSz="1582644" rtl="0" eaLnBrk="1" fontAlgn="auto" latinLnBrk="0" hangingPunct="1">
              <a:lnSpc>
                <a:spcPct val="119600"/>
              </a:lnSpc>
              <a:spcBef>
                <a:spcPts val="156"/>
              </a:spcBef>
              <a:spcAft>
                <a:spcPts val="0"/>
              </a:spcAft>
              <a:buClrTx/>
              <a:buSzTx/>
              <a:buFontTx/>
              <a:buNone/>
              <a:tabLst/>
              <a:defRPr/>
            </a:pPr>
            <a:r>
              <a:rPr kumimoji="0" sz="1125" b="0" i="0" u="none" strike="noStrike" kern="0" cap="none" spc="-35" normalizeH="0" baseline="0" noProof="0" dirty="0">
                <a:ln>
                  <a:noFill/>
                </a:ln>
                <a:solidFill>
                  <a:srgbClr val="FFFFFF"/>
                </a:solidFill>
                <a:effectLst/>
                <a:uLnTx/>
                <a:uFillTx/>
                <a:latin typeface="Franklin Gothic Medium"/>
                <a:ea typeface="+mn-ea"/>
                <a:cs typeface="Franklin Gothic Medium"/>
              </a:rPr>
              <a:t>LBNL</a:t>
            </a:r>
            <a:r>
              <a:rPr kumimoji="0" sz="1125" b="0" i="0" u="none" strike="noStrike" kern="0" cap="none" spc="865" normalizeH="0" baseline="0" noProof="0" dirty="0">
                <a:ln>
                  <a:noFill/>
                </a:ln>
                <a:solidFill>
                  <a:srgbClr val="FFFFFF"/>
                </a:solidFill>
                <a:effectLst/>
                <a:uLnTx/>
                <a:uFillTx/>
                <a:latin typeface="Franklin Gothic Medium"/>
                <a:ea typeface="+mn-ea"/>
                <a:cs typeface="Franklin Gothic Medium"/>
              </a:rPr>
              <a:t> </a:t>
            </a:r>
            <a:r>
              <a:rPr kumimoji="0" sz="1125" b="0" i="0" u="none" strike="noStrike" kern="0" cap="none" spc="-35" normalizeH="0" baseline="0" noProof="0" dirty="0">
                <a:ln>
                  <a:noFill/>
                </a:ln>
                <a:solidFill>
                  <a:srgbClr val="FFFFFF"/>
                </a:solidFill>
                <a:effectLst/>
                <a:uLnTx/>
                <a:uFillTx/>
                <a:latin typeface="Franklin Gothic Medium"/>
                <a:ea typeface="+mn-ea"/>
                <a:cs typeface="Franklin Gothic Medium"/>
              </a:rPr>
              <a:t>SLAC</a:t>
            </a:r>
            <a:endParaRPr kumimoji="0" sz="1125"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grpSp>
        <p:nvGrpSpPr>
          <p:cNvPr id="154" name="object 154"/>
          <p:cNvGrpSpPr/>
          <p:nvPr/>
        </p:nvGrpSpPr>
        <p:grpSpPr>
          <a:xfrm>
            <a:off x="2505947" y="1148384"/>
            <a:ext cx="274760" cy="379168"/>
            <a:chOff x="1297597" y="663510"/>
            <a:chExt cx="158750" cy="219075"/>
          </a:xfrm>
        </p:grpSpPr>
        <p:sp>
          <p:nvSpPr>
            <p:cNvPr id="155" name="object 155"/>
            <p:cNvSpPr/>
            <p:nvPr/>
          </p:nvSpPr>
          <p:spPr>
            <a:xfrm>
              <a:off x="1302042" y="787236"/>
              <a:ext cx="134620" cy="90805"/>
            </a:xfrm>
            <a:custGeom>
              <a:avLst/>
              <a:gdLst/>
              <a:ahLst/>
              <a:cxnLst/>
              <a:rect l="l" t="t" r="r" b="b"/>
              <a:pathLst>
                <a:path w="134619" h="90805">
                  <a:moveTo>
                    <a:pt x="134112" y="90309"/>
                  </a:moveTo>
                  <a:lnTo>
                    <a:pt x="43243" y="90309"/>
                  </a:lnTo>
                  <a:lnTo>
                    <a:pt x="26414" y="86912"/>
                  </a:lnTo>
                  <a:lnTo>
                    <a:pt x="12668" y="77647"/>
                  </a:lnTo>
                  <a:lnTo>
                    <a:pt x="3399" y="63906"/>
                  </a:lnTo>
                  <a:lnTo>
                    <a:pt x="0" y="47078"/>
                  </a:lnTo>
                  <a:lnTo>
                    <a:pt x="0" y="0"/>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56" name="object 156"/>
            <p:cNvPicPr/>
            <p:nvPr/>
          </p:nvPicPr>
          <p:blipFill>
            <a:blip r:embed="rId21" cstate="print"/>
            <a:stretch>
              <a:fillRect/>
            </a:stretch>
          </p:blipFill>
          <p:spPr>
            <a:xfrm>
              <a:off x="1380576" y="663510"/>
              <a:ext cx="75374" cy="70142"/>
            </a:xfrm>
            <a:prstGeom prst="rect">
              <a:avLst/>
            </a:prstGeom>
          </p:spPr>
        </p:pic>
      </p:grpSp>
      <p:sp>
        <p:nvSpPr>
          <p:cNvPr id="157" name="object 157"/>
          <p:cNvSpPr txBox="1"/>
          <p:nvPr/>
        </p:nvSpPr>
        <p:spPr>
          <a:xfrm>
            <a:off x="2753851" y="1197644"/>
            <a:ext cx="383564" cy="373259"/>
          </a:xfrm>
          <a:prstGeom prst="rect">
            <a:avLst/>
          </a:prstGeom>
        </p:spPr>
        <p:txBody>
          <a:bodyPr vert="horz" wrap="square" lIns="0" tIns="18684" rIns="0" bIns="0" rtlCol="0">
            <a:spAutoFit/>
          </a:bodyPr>
          <a:lstStyle/>
          <a:p>
            <a:pPr marL="21981" marR="8792" lvl="0" indent="8792" algn="l" defTabSz="1582644" rtl="0" eaLnBrk="1" fontAlgn="auto" latinLnBrk="0" hangingPunct="1">
              <a:lnSpc>
                <a:spcPct val="105700"/>
              </a:lnSpc>
              <a:spcBef>
                <a:spcPts val="147"/>
              </a:spcBef>
              <a:spcAft>
                <a:spcPts val="0"/>
              </a:spcAft>
              <a:buClrTx/>
              <a:buSzTx/>
              <a:buFontTx/>
              <a:buNone/>
              <a:tabLst/>
              <a:defRPr/>
            </a:pPr>
            <a:r>
              <a:rPr kumimoji="0" sz="1125" b="0" i="0" u="none" strike="noStrike" kern="0" cap="none" spc="-43" normalizeH="0" baseline="0" noProof="0" dirty="0">
                <a:ln>
                  <a:noFill/>
                </a:ln>
                <a:solidFill>
                  <a:srgbClr val="FFFFFF"/>
                </a:solidFill>
                <a:effectLst/>
                <a:uLnTx/>
                <a:uFillTx/>
                <a:latin typeface="Franklin Gothic Medium"/>
                <a:ea typeface="+mn-ea"/>
                <a:cs typeface="Franklin Gothic Medium"/>
              </a:rPr>
              <a:t>BNL</a:t>
            </a:r>
            <a:r>
              <a:rPr kumimoji="0" sz="1125" b="0" i="0" u="none" strike="noStrike" kern="0" cap="none" spc="865" normalizeH="0" baseline="0" noProof="0" dirty="0">
                <a:ln>
                  <a:noFill/>
                </a:ln>
                <a:solidFill>
                  <a:srgbClr val="FFFFFF"/>
                </a:solidFill>
                <a:effectLst/>
                <a:uLnTx/>
                <a:uFillTx/>
                <a:latin typeface="Franklin Gothic Medium"/>
                <a:ea typeface="+mn-ea"/>
                <a:cs typeface="Franklin Gothic Medium"/>
              </a:rPr>
              <a:t> </a:t>
            </a:r>
            <a:r>
              <a:rPr kumimoji="0" sz="1125" b="0" i="0" u="none" strike="noStrike" kern="0" cap="none" spc="-35" normalizeH="0" baseline="0" noProof="0" dirty="0">
                <a:ln>
                  <a:noFill/>
                </a:ln>
                <a:solidFill>
                  <a:srgbClr val="FFFFFF"/>
                </a:solidFill>
                <a:effectLst/>
                <a:uLnTx/>
                <a:uFillTx/>
                <a:latin typeface="Franklin Gothic Medium"/>
                <a:ea typeface="+mn-ea"/>
                <a:cs typeface="Franklin Gothic Medium"/>
              </a:rPr>
              <a:t>FNAL</a:t>
            </a:r>
            <a:endParaRPr kumimoji="0" sz="1125"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sp>
        <p:nvSpPr>
          <p:cNvPr id="158" name="object 158"/>
          <p:cNvSpPr txBox="1"/>
          <p:nvPr/>
        </p:nvSpPr>
        <p:spPr>
          <a:xfrm>
            <a:off x="2777392" y="1011818"/>
            <a:ext cx="815487" cy="201978"/>
          </a:xfrm>
          <a:prstGeom prst="rect">
            <a:avLst/>
          </a:prstGeom>
        </p:spPr>
        <p:txBody>
          <a:bodyPr vert="horz" wrap="square" lIns="0" tIns="28575" rIns="0" bIns="0" rtlCol="0">
            <a:spAutoFit/>
          </a:bodyPr>
          <a:lstStyle/>
          <a:p>
            <a:pPr marL="21981" marR="0" lvl="0" indent="0" algn="l" defTabSz="1582644" rtl="0" eaLnBrk="1" fontAlgn="auto" latinLnBrk="0" hangingPunct="1">
              <a:lnSpc>
                <a:spcPct val="100000"/>
              </a:lnSpc>
              <a:spcBef>
                <a:spcPts val="225"/>
              </a:spcBef>
              <a:spcAft>
                <a:spcPts val="0"/>
              </a:spcAft>
              <a:buClrTx/>
              <a:buSzTx/>
              <a:buFontTx/>
              <a:buNone/>
              <a:tabLst/>
              <a:defRPr/>
            </a:pPr>
            <a:r>
              <a:rPr kumimoji="0" sz="1125" b="0" i="0" u="none" strike="noStrike" kern="0" cap="none" spc="0" normalizeH="0" baseline="0" noProof="0" dirty="0">
                <a:ln>
                  <a:noFill/>
                </a:ln>
                <a:solidFill>
                  <a:srgbClr val="FFFFFF"/>
                </a:solidFill>
                <a:effectLst/>
                <a:uLnTx/>
                <a:uFillTx/>
                <a:latin typeface="Franklin Gothic Medium"/>
                <a:ea typeface="+mn-ea"/>
                <a:cs typeface="Franklin Gothic Medium"/>
              </a:rPr>
              <a:t>CORNELL</a:t>
            </a:r>
            <a:r>
              <a:rPr kumimoji="0" sz="1125" b="0" i="0" u="none" strike="noStrike" kern="0" cap="none" spc="190" normalizeH="0" baseline="0" noProof="0" dirty="0">
                <a:ln>
                  <a:noFill/>
                </a:ln>
                <a:solidFill>
                  <a:srgbClr val="FFFFFF"/>
                </a:solidFill>
                <a:effectLst/>
                <a:uLnTx/>
                <a:uFillTx/>
                <a:latin typeface="Franklin Gothic Medium"/>
                <a:ea typeface="+mn-ea"/>
                <a:cs typeface="Franklin Gothic Medium"/>
              </a:rPr>
              <a:t> </a:t>
            </a:r>
            <a:r>
              <a:rPr kumimoji="0" sz="1125" b="0" i="0" u="none" strike="noStrike" kern="0" cap="none" spc="-43" normalizeH="0" baseline="0" noProof="0" dirty="0">
                <a:ln>
                  <a:noFill/>
                </a:ln>
                <a:solidFill>
                  <a:srgbClr val="FFFFFF"/>
                </a:solidFill>
                <a:effectLst/>
                <a:uLnTx/>
                <a:uFillTx/>
                <a:latin typeface="Franklin Gothic Medium"/>
                <a:ea typeface="+mn-ea"/>
                <a:cs typeface="Franklin Gothic Medium"/>
              </a:rPr>
              <a:t>U</a:t>
            </a:r>
            <a:r>
              <a:rPr kumimoji="0" sz="1125" b="0" i="0" u="none" strike="sngStrike" kern="0" cap="none" spc="-43" normalizeH="0" baseline="0" noProof="0" dirty="0">
                <a:ln>
                  <a:noFill/>
                </a:ln>
                <a:solidFill>
                  <a:srgbClr val="FFFFFF"/>
                </a:solidFill>
                <a:effectLst/>
                <a:uLnTx/>
                <a:uFillTx/>
                <a:latin typeface="Franklin Gothic Medium"/>
                <a:ea typeface="+mn-ea"/>
                <a:cs typeface="Franklin Gothic Medium"/>
              </a:rPr>
              <a:t>.</a:t>
            </a:r>
            <a:endParaRPr kumimoji="0" sz="1125"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grpSp>
        <p:nvGrpSpPr>
          <p:cNvPr id="159" name="object 159"/>
          <p:cNvGrpSpPr/>
          <p:nvPr/>
        </p:nvGrpSpPr>
        <p:grpSpPr>
          <a:xfrm>
            <a:off x="2696913" y="627001"/>
            <a:ext cx="1228725" cy="730861"/>
            <a:chOff x="1407933" y="362267"/>
            <a:chExt cx="709930" cy="422275"/>
          </a:xfrm>
        </p:grpSpPr>
        <p:sp>
          <p:nvSpPr>
            <p:cNvPr id="160" name="object 160"/>
            <p:cNvSpPr/>
            <p:nvPr/>
          </p:nvSpPr>
          <p:spPr>
            <a:xfrm>
              <a:off x="1412378" y="779679"/>
              <a:ext cx="24130" cy="0"/>
            </a:xfrm>
            <a:custGeom>
              <a:avLst/>
              <a:gdLst/>
              <a:ahLst/>
              <a:cxnLst/>
              <a:rect l="l" t="t" r="r" b="b"/>
              <a:pathLst>
                <a:path w="24130">
                  <a:moveTo>
                    <a:pt x="0" y="0"/>
                  </a:moveTo>
                  <a:lnTo>
                    <a:pt x="23774" y="0"/>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1" name="object 161"/>
            <p:cNvSpPr/>
            <p:nvPr/>
          </p:nvSpPr>
          <p:spPr>
            <a:xfrm>
              <a:off x="2018637" y="407088"/>
              <a:ext cx="94615" cy="263525"/>
            </a:xfrm>
            <a:custGeom>
              <a:avLst/>
              <a:gdLst/>
              <a:ahLst/>
              <a:cxnLst/>
              <a:rect l="l" t="t" r="r" b="b"/>
              <a:pathLst>
                <a:path w="94614" h="263525">
                  <a:moveTo>
                    <a:pt x="94437" y="0"/>
                  </a:moveTo>
                  <a:lnTo>
                    <a:pt x="43218" y="0"/>
                  </a:lnTo>
                  <a:lnTo>
                    <a:pt x="26392" y="3397"/>
                  </a:lnTo>
                  <a:lnTo>
                    <a:pt x="12655" y="12661"/>
                  </a:lnTo>
                  <a:lnTo>
                    <a:pt x="3395" y="26403"/>
                  </a:lnTo>
                  <a:lnTo>
                    <a:pt x="0" y="43230"/>
                  </a:lnTo>
                  <a:lnTo>
                    <a:pt x="0" y="263169"/>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2" name="object 162"/>
            <p:cNvSpPr/>
            <p:nvPr/>
          </p:nvSpPr>
          <p:spPr>
            <a:xfrm>
              <a:off x="1871277" y="408439"/>
              <a:ext cx="94615" cy="288290"/>
            </a:xfrm>
            <a:custGeom>
              <a:avLst/>
              <a:gdLst/>
              <a:ahLst/>
              <a:cxnLst/>
              <a:rect l="l" t="t" r="r" b="b"/>
              <a:pathLst>
                <a:path w="94614" h="288290">
                  <a:moveTo>
                    <a:pt x="0" y="0"/>
                  </a:moveTo>
                  <a:lnTo>
                    <a:pt x="51219" y="0"/>
                  </a:lnTo>
                  <a:lnTo>
                    <a:pt x="68051" y="3397"/>
                  </a:lnTo>
                  <a:lnTo>
                    <a:pt x="81792" y="12661"/>
                  </a:lnTo>
                  <a:lnTo>
                    <a:pt x="91054" y="26403"/>
                  </a:lnTo>
                  <a:lnTo>
                    <a:pt x="94449" y="43230"/>
                  </a:lnTo>
                  <a:lnTo>
                    <a:pt x="94449" y="287909"/>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3" name="object 163"/>
            <p:cNvSpPr/>
            <p:nvPr/>
          </p:nvSpPr>
          <p:spPr>
            <a:xfrm>
              <a:off x="1991581" y="366712"/>
              <a:ext cx="0" cy="344805"/>
            </a:xfrm>
            <a:custGeom>
              <a:avLst/>
              <a:gdLst/>
              <a:ahLst/>
              <a:cxnLst/>
              <a:rect l="l" t="t" r="r" b="b"/>
              <a:pathLst>
                <a:path h="344805">
                  <a:moveTo>
                    <a:pt x="0" y="344754"/>
                  </a:moveTo>
                  <a:lnTo>
                    <a:pt x="0" y="0"/>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64" name="object 164"/>
          <p:cNvSpPr txBox="1"/>
          <p:nvPr/>
        </p:nvSpPr>
        <p:spPr>
          <a:xfrm>
            <a:off x="3002586" y="441915"/>
            <a:ext cx="1310054" cy="310983"/>
          </a:xfrm>
          <a:prstGeom prst="rect">
            <a:avLst/>
          </a:prstGeom>
        </p:spPr>
        <p:txBody>
          <a:bodyPr vert="horz" wrap="square" lIns="0" tIns="28575" rIns="0" bIns="0" rtlCol="0">
            <a:spAutoFit/>
          </a:bodyPr>
          <a:lstStyle/>
          <a:p>
            <a:pPr marL="98915" marR="0" lvl="0" indent="0" algn="ctr" defTabSz="1582644" rtl="0" eaLnBrk="1" fontAlgn="auto" latinLnBrk="0" hangingPunct="1">
              <a:lnSpc>
                <a:spcPts val="1142"/>
              </a:lnSpc>
              <a:spcBef>
                <a:spcPts val="225"/>
              </a:spcBef>
              <a:spcAft>
                <a:spcPts val="0"/>
              </a:spcAft>
              <a:buClrTx/>
              <a:buSzTx/>
              <a:buFontTx/>
              <a:buNone/>
              <a:tabLst/>
              <a:defRPr/>
            </a:pPr>
            <a:r>
              <a:rPr kumimoji="0" sz="1125" b="0" i="0" u="none" strike="noStrike" kern="0" cap="none" spc="-35" normalizeH="0" baseline="0" noProof="0" dirty="0">
                <a:ln>
                  <a:noFill/>
                </a:ln>
                <a:solidFill>
                  <a:srgbClr val="FFFFFF"/>
                </a:solidFill>
                <a:effectLst/>
                <a:uLnTx/>
                <a:uFillTx/>
                <a:latin typeface="Franklin Gothic Medium"/>
                <a:ea typeface="+mn-ea"/>
                <a:cs typeface="Franklin Gothic Medium"/>
              </a:rPr>
              <a:t>CERN</a:t>
            </a:r>
            <a:endParaRPr kumimoji="0" sz="1125"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a:p>
            <a:pPr marL="0" marR="0" lvl="0" indent="0" algn="ctr" defTabSz="1582644" rtl="0" eaLnBrk="1" fontAlgn="auto" latinLnBrk="0" hangingPunct="1">
              <a:lnSpc>
                <a:spcPts val="1142"/>
              </a:lnSpc>
              <a:spcBef>
                <a:spcPts val="0"/>
              </a:spcBef>
              <a:spcAft>
                <a:spcPts val="0"/>
              </a:spcAft>
              <a:buClrTx/>
              <a:buSzTx/>
              <a:buFontTx/>
              <a:buNone/>
              <a:tabLst>
                <a:tab pos="921011" algn="l"/>
              </a:tabLst>
              <a:defRPr/>
            </a:pPr>
            <a:r>
              <a:rPr kumimoji="0" sz="1125" b="0" i="0" u="heavy" strike="noStrike" kern="0" cap="none" spc="588" normalizeH="0" baseline="0" noProof="0" dirty="0">
                <a:ln>
                  <a:noFill/>
                </a:ln>
                <a:solidFill>
                  <a:srgbClr val="FFFFFF"/>
                </a:solidFill>
                <a:effectLst/>
                <a:uLnTx/>
                <a:uFill>
                  <a:solidFill>
                    <a:srgbClr val="939598"/>
                  </a:solidFill>
                </a:uFill>
                <a:latin typeface="Franklin Gothic Medium"/>
                <a:ea typeface="+mn-ea"/>
                <a:cs typeface="Franklin Gothic Medium"/>
              </a:rPr>
              <a:t>  </a:t>
            </a:r>
            <a:r>
              <a:rPr kumimoji="0" sz="1125" b="0" i="0" u="none" strike="noStrike" kern="0" cap="none" spc="-43" normalizeH="0" baseline="0" noProof="0" dirty="0">
                <a:ln>
                  <a:noFill/>
                </a:ln>
                <a:solidFill>
                  <a:srgbClr val="FFFFFF"/>
                </a:solidFill>
                <a:effectLst/>
                <a:uLnTx/>
                <a:uFillTx/>
                <a:latin typeface="Franklin Gothic Medium"/>
                <a:ea typeface="+mn-ea"/>
                <a:cs typeface="Franklin Gothic Medium"/>
              </a:rPr>
              <a:t>LAL</a:t>
            </a:r>
            <a:r>
              <a:rPr kumimoji="0" sz="1125" b="0" i="0" u="none" strike="noStrike" kern="0" cap="none" spc="0" normalizeH="0" baseline="0" noProof="0" dirty="0">
                <a:ln>
                  <a:noFill/>
                </a:ln>
                <a:solidFill>
                  <a:srgbClr val="FFFFFF"/>
                </a:solidFill>
                <a:effectLst/>
                <a:uLnTx/>
                <a:uFillTx/>
                <a:latin typeface="Franklin Gothic Medium"/>
                <a:ea typeface="+mn-ea"/>
                <a:cs typeface="Franklin Gothic Medium"/>
              </a:rPr>
              <a:t>	</a:t>
            </a:r>
            <a:r>
              <a:rPr kumimoji="0" sz="1125" b="0" i="0" u="none" strike="noStrike" kern="0" cap="none" spc="-35" normalizeH="0" baseline="0" noProof="0" dirty="0">
                <a:ln>
                  <a:noFill/>
                </a:ln>
                <a:solidFill>
                  <a:srgbClr val="FFFFFF"/>
                </a:solidFill>
                <a:effectLst/>
                <a:uLnTx/>
                <a:uFillTx/>
                <a:latin typeface="Franklin Gothic Medium"/>
                <a:ea typeface="+mn-ea"/>
                <a:cs typeface="Franklin Gothic Medium"/>
              </a:rPr>
              <a:t>DESY</a:t>
            </a:r>
            <a:endParaRPr kumimoji="0" sz="1125"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sp>
        <p:nvSpPr>
          <p:cNvPr id="165" name="object 165"/>
          <p:cNvSpPr/>
          <p:nvPr/>
        </p:nvSpPr>
        <p:spPr>
          <a:xfrm>
            <a:off x="3754875" y="1324743"/>
            <a:ext cx="0" cy="59348"/>
          </a:xfrm>
          <a:custGeom>
            <a:avLst/>
            <a:gdLst/>
            <a:ahLst/>
            <a:cxnLst/>
            <a:rect l="l" t="t" r="r" b="b"/>
            <a:pathLst>
              <a:path h="34290">
                <a:moveTo>
                  <a:pt x="0" y="33731"/>
                </a:moveTo>
                <a:lnTo>
                  <a:pt x="0" y="0"/>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6" name="object 166"/>
          <p:cNvSpPr txBox="1"/>
          <p:nvPr/>
        </p:nvSpPr>
        <p:spPr>
          <a:xfrm>
            <a:off x="3477792" y="1329432"/>
            <a:ext cx="841862" cy="201978"/>
          </a:xfrm>
          <a:prstGeom prst="rect">
            <a:avLst/>
          </a:prstGeom>
        </p:spPr>
        <p:txBody>
          <a:bodyPr vert="horz" wrap="square" lIns="0" tIns="28575" rIns="0" bIns="0" rtlCol="0">
            <a:spAutoFit/>
          </a:bodyPr>
          <a:lstStyle/>
          <a:p>
            <a:pPr marL="21981" marR="0" lvl="0" indent="0" algn="l" defTabSz="1582644" rtl="0" eaLnBrk="1" fontAlgn="auto" latinLnBrk="0" hangingPunct="1">
              <a:lnSpc>
                <a:spcPct val="100000"/>
              </a:lnSpc>
              <a:spcBef>
                <a:spcPts val="225"/>
              </a:spcBef>
              <a:spcAft>
                <a:spcPts val="0"/>
              </a:spcAft>
              <a:buClrTx/>
              <a:buSzTx/>
              <a:buFontTx/>
              <a:buNone/>
              <a:tabLst>
                <a:tab pos="641850" algn="l"/>
              </a:tabLst>
              <a:defRPr/>
            </a:pPr>
            <a:r>
              <a:rPr kumimoji="0" sz="1125" b="0" i="0" u="heavy" strike="sngStrike" kern="0" cap="none" spc="736" normalizeH="0" baseline="0" noProof="0" dirty="0">
                <a:ln>
                  <a:noFill/>
                </a:ln>
                <a:solidFill>
                  <a:srgbClr val="FFFFFF"/>
                </a:solidFill>
                <a:effectLst/>
                <a:uLnTx/>
                <a:uFill>
                  <a:solidFill>
                    <a:srgbClr val="939598"/>
                  </a:solidFill>
                </a:uFill>
                <a:latin typeface="Franklin Gothic Medium"/>
                <a:ea typeface="+mn-ea"/>
                <a:cs typeface="Franklin Gothic Medium"/>
              </a:rPr>
              <a:t> </a:t>
            </a:r>
            <a:r>
              <a:rPr kumimoji="0" sz="1125" b="0" i="0" u="heavy" strike="sngStrike" kern="0" cap="none" spc="-43" normalizeH="0" baseline="0" noProof="0" dirty="0">
                <a:ln>
                  <a:noFill/>
                </a:ln>
                <a:solidFill>
                  <a:srgbClr val="FFFFFF"/>
                </a:solidFill>
                <a:effectLst/>
                <a:uLnTx/>
                <a:uFill>
                  <a:solidFill>
                    <a:srgbClr val="939598"/>
                  </a:solidFill>
                </a:uFill>
                <a:latin typeface="Franklin Gothic Medium"/>
                <a:ea typeface="+mn-ea"/>
                <a:cs typeface="Franklin Gothic Medium"/>
              </a:rPr>
              <a:t>L</a:t>
            </a:r>
            <a:r>
              <a:rPr kumimoji="0" sz="1125" b="0" i="0" u="heavy" strike="noStrike" kern="0" cap="none" spc="-43" normalizeH="0" baseline="0" noProof="0" dirty="0">
                <a:ln>
                  <a:noFill/>
                </a:ln>
                <a:solidFill>
                  <a:srgbClr val="FFFFFF"/>
                </a:solidFill>
                <a:effectLst/>
                <a:uLnTx/>
                <a:uFill>
                  <a:solidFill>
                    <a:srgbClr val="939598"/>
                  </a:solidFill>
                </a:uFill>
                <a:latin typeface="Franklin Gothic Medium"/>
                <a:ea typeface="+mn-ea"/>
                <a:cs typeface="Franklin Gothic Medium"/>
              </a:rPr>
              <a:t>N</a:t>
            </a:r>
            <a:r>
              <a:rPr kumimoji="0" sz="1125" b="0" i="0" u="none" strike="noStrike" kern="0" cap="none" spc="-43" normalizeH="0" baseline="0" noProof="0" dirty="0">
                <a:ln>
                  <a:noFill/>
                </a:ln>
                <a:solidFill>
                  <a:srgbClr val="FFFFFF"/>
                </a:solidFill>
                <a:effectLst/>
                <a:uLnTx/>
                <a:uFillTx/>
                <a:latin typeface="Franklin Gothic Medium"/>
                <a:ea typeface="+mn-ea"/>
                <a:cs typeface="Franklin Gothic Medium"/>
              </a:rPr>
              <a:t>F</a:t>
            </a:r>
            <a:r>
              <a:rPr kumimoji="0" sz="1125" b="0" i="0" u="none" strike="noStrike" kern="0" cap="none" spc="0" normalizeH="0" baseline="0" noProof="0" dirty="0">
                <a:ln>
                  <a:noFill/>
                </a:ln>
                <a:solidFill>
                  <a:srgbClr val="FFFFFF"/>
                </a:solidFill>
                <a:effectLst/>
                <a:uLnTx/>
                <a:uFillTx/>
                <a:latin typeface="Franklin Gothic Medium"/>
                <a:ea typeface="+mn-ea"/>
                <a:cs typeface="Franklin Gothic Medium"/>
              </a:rPr>
              <a:t>	</a:t>
            </a:r>
            <a:r>
              <a:rPr kumimoji="0" sz="1125" b="0" i="0" u="heavy" strike="noStrike" kern="0" cap="none" spc="865" normalizeH="0" baseline="0" noProof="0" dirty="0">
                <a:ln>
                  <a:noFill/>
                </a:ln>
                <a:solidFill>
                  <a:srgbClr val="FFFFFF"/>
                </a:solidFill>
                <a:effectLst/>
                <a:uLnTx/>
                <a:uFill>
                  <a:solidFill>
                    <a:srgbClr val="939598"/>
                  </a:solidFill>
                </a:uFill>
                <a:latin typeface="Franklin Gothic Medium"/>
                <a:ea typeface="+mn-ea"/>
                <a:cs typeface="Franklin Gothic Medium"/>
              </a:rPr>
              <a:t> </a:t>
            </a:r>
            <a:endParaRPr kumimoji="0" sz="1125"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sp>
        <p:nvSpPr>
          <p:cNvPr id="167" name="object 167"/>
          <p:cNvSpPr txBox="1"/>
          <p:nvPr/>
        </p:nvSpPr>
        <p:spPr>
          <a:xfrm>
            <a:off x="4591431" y="987900"/>
            <a:ext cx="335207" cy="201978"/>
          </a:xfrm>
          <a:prstGeom prst="rect">
            <a:avLst/>
          </a:prstGeom>
        </p:spPr>
        <p:txBody>
          <a:bodyPr vert="horz" wrap="square" lIns="0" tIns="28575" rIns="0" bIns="0" rtlCol="0">
            <a:spAutoFit/>
          </a:bodyPr>
          <a:lstStyle/>
          <a:p>
            <a:pPr marL="21981" marR="0" lvl="0" indent="0" algn="l" defTabSz="1582644" rtl="0" eaLnBrk="1" fontAlgn="auto" latinLnBrk="0" hangingPunct="1">
              <a:lnSpc>
                <a:spcPct val="100000"/>
              </a:lnSpc>
              <a:spcBef>
                <a:spcPts val="225"/>
              </a:spcBef>
              <a:spcAft>
                <a:spcPts val="0"/>
              </a:spcAft>
              <a:buClrTx/>
              <a:buSzTx/>
              <a:buFontTx/>
              <a:buNone/>
              <a:tabLst/>
              <a:defRPr/>
            </a:pPr>
            <a:r>
              <a:rPr kumimoji="0" sz="1125" b="0" i="0" u="none" strike="sngStrike" kern="0" cap="none" spc="-35" normalizeH="0" baseline="0" noProof="0" dirty="0">
                <a:ln>
                  <a:noFill/>
                </a:ln>
                <a:solidFill>
                  <a:srgbClr val="FFFFFF"/>
                </a:solidFill>
                <a:effectLst/>
                <a:uLnTx/>
                <a:uFillTx/>
                <a:latin typeface="Franklin Gothic Medium"/>
                <a:ea typeface="+mn-ea"/>
                <a:cs typeface="Franklin Gothic Medium"/>
              </a:rPr>
              <a:t>JIN</a:t>
            </a:r>
            <a:r>
              <a:rPr kumimoji="0" sz="1125" b="0" i="0" u="none" strike="noStrike" kern="0" cap="none" spc="-35" normalizeH="0" baseline="0" noProof="0" dirty="0">
                <a:ln>
                  <a:noFill/>
                </a:ln>
                <a:solidFill>
                  <a:srgbClr val="FFFFFF"/>
                </a:solidFill>
                <a:effectLst/>
                <a:uLnTx/>
                <a:uFillTx/>
                <a:latin typeface="Franklin Gothic Medium"/>
                <a:ea typeface="+mn-ea"/>
                <a:cs typeface="Franklin Gothic Medium"/>
              </a:rPr>
              <a:t>R</a:t>
            </a:r>
            <a:endParaRPr kumimoji="0" sz="1125"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grpSp>
        <p:nvGrpSpPr>
          <p:cNvPr id="168" name="object 168"/>
          <p:cNvGrpSpPr/>
          <p:nvPr/>
        </p:nvGrpSpPr>
        <p:grpSpPr>
          <a:xfrm>
            <a:off x="4129004" y="1079811"/>
            <a:ext cx="1528763" cy="440714"/>
            <a:chOff x="2235363" y="623890"/>
            <a:chExt cx="883285" cy="254635"/>
          </a:xfrm>
        </p:grpSpPr>
        <p:sp>
          <p:nvSpPr>
            <p:cNvPr id="169" name="object 169"/>
            <p:cNvSpPr/>
            <p:nvPr/>
          </p:nvSpPr>
          <p:spPr>
            <a:xfrm>
              <a:off x="2983842" y="784169"/>
              <a:ext cx="130810" cy="0"/>
            </a:xfrm>
            <a:custGeom>
              <a:avLst/>
              <a:gdLst/>
              <a:ahLst/>
              <a:cxnLst/>
              <a:rect l="l" t="t" r="r" b="b"/>
              <a:pathLst>
                <a:path w="130810">
                  <a:moveTo>
                    <a:pt x="0" y="0"/>
                  </a:moveTo>
                  <a:lnTo>
                    <a:pt x="130200" y="0"/>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0" name="object 170"/>
            <p:cNvSpPr/>
            <p:nvPr/>
          </p:nvSpPr>
          <p:spPr>
            <a:xfrm>
              <a:off x="2763179" y="783355"/>
              <a:ext cx="351155" cy="90805"/>
            </a:xfrm>
            <a:custGeom>
              <a:avLst/>
              <a:gdLst/>
              <a:ahLst/>
              <a:cxnLst/>
              <a:rect l="l" t="t" r="r" b="b"/>
              <a:pathLst>
                <a:path w="351155" h="90805">
                  <a:moveTo>
                    <a:pt x="350862" y="90309"/>
                  </a:moveTo>
                  <a:lnTo>
                    <a:pt x="43230" y="90309"/>
                  </a:lnTo>
                  <a:lnTo>
                    <a:pt x="26397" y="86912"/>
                  </a:lnTo>
                  <a:lnTo>
                    <a:pt x="12657" y="77647"/>
                  </a:lnTo>
                  <a:lnTo>
                    <a:pt x="3395" y="63906"/>
                  </a:lnTo>
                  <a:lnTo>
                    <a:pt x="0" y="47078"/>
                  </a:lnTo>
                  <a:lnTo>
                    <a:pt x="0" y="0"/>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object 171"/>
            <p:cNvSpPr/>
            <p:nvPr/>
          </p:nvSpPr>
          <p:spPr>
            <a:xfrm>
              <a:off x="2239700" y="628227"/>
              <a:ext cx="248285" cy="90805"/>
            </a:xfrm>
            <a:custGeom>
              <a:avLst/>
              <a:gdLst/>
              <a:ahLst/>
              <a:cxnLst/>
              <a:rect l="l" t="t" r="r" b="b"/>
              <a:pathLst>
                <a:path w="248285" h="90804">
                  <a:moveTo>
                    <a:pt x="247954" y="0"/>
                  </a:moveTo>
                  <a:lnTo>
                    <a:pt x="43230" y="0"/>
                  </a:lnTo>
                  <a:lnTo>
                    <a:pt x="26403" y="3397"/>
                  </a:lnTo>
                  <a:lnTo>
                    <a:pt x="12661" y="12661"/>
                  </a:lnTo>
                  <a:lnTo>
                    <a:pt x="3397" y="26403"/>
                  </a:lnTo>
                  <a:lnTo>
                    <a:pt x="0" y="43230"/>
                  </a:lnTo>
                  <a:lnTo>
                    <a:pt x="0" y="90309"/>
                  </a:lnTo>
                </a:path>
              </a:pathLst>
            </a:custGeom>
            <a:ln w="8674">
              <a:solidFill>
                <a:srgbClr val="FFF200"/>
              </a:solidFill>
            </a:ln>
          </p:spPr>
          <p:txBody>
            <a:bodyPr wrap="square" lIns="0" tIns="0" rIns="0" bIns="0" rtlCol="0"/>
            <a:lstStyle/>
            <a:p>
              <a:pPr marL="0" marR="0" lvl="0" indent="0" algn="l" defTabSz="1582644" rtl="0" eaLnBrk="1" fontAlgn="auto" latinLnBrk="0" hangingPunct="1">
                <a:lnSpc>
                  <a:spcPct val="100000"/>
                </a:lnSpc>
                <a:spcBef>
                  <a:spcPts val="0"/>
                </a:spcBef>
                <a:spcAft>
                  <a:spcPts val="0"/>
                </a:spcAft>
                <a:buClrTx/>
                <a:buSzTx/>
                <a:buFontTx/>
                <a:buNone/>
                <a:tabLst/>
                <a:defRPr/>
              </a:pPr>
              <a:endParaRPr kumimoji="0" sz="3115"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72" name="object 172"/>
          <p:cNvSpPr txBox="1"/>
          <p:nvPr/>
        </p:nvSpPr>
        <p:spPr>
          <a:xfrm>
            <a:off x="5657865" y="1212034"/>
            <a:ext cx="360483" cy="377816"/>
          </a:xfrm>
          <a:prstGeom prst="rect">
            <a:avLst/>
          </a:prstGeom>
        </p:spPr>
        <p:txBody>
          <a:bodyPr vert="horz" wrap="square" lIns="0" tIns="43962" rIns="0" bIns="0" rtlCol="0">
            <a:spAutoFit/>
          </a:bodyPr>
          <a:lstStyle/>
          <a:p>
            <a:pPr marL="30774" marR="8792" lvl="0" indent="-9892" algn="l" defTabSz="1582644" rtl="0" eaLnBrk="1" fontAlgn="auto" latinLnBrk="0" hangingPunct="1">
              <a:lnSpc>
                <a:spcPts val="1263"/>
              </a:lnSpc>
              <a:spcBef>
                <a:spcPts val="346"/>
              </a:spcBef>
              <a:spcAft>
                <a:spcPts val="0"/>
              </a:spcAft>
              <a:buClrTx/>
              <a:buSzTx/>
              <a:buFontTx/>
              <a:buNone/>
              <a:tabLst/>
              <a:defRPr/>
            </a:pPr>
            <a:r>
              <a:rPr kumimoji="0" sz="1125" b="0" i="0" u="none" strike="noStrike" kern="0" cap="none" spc="-43" normalizeH="0" baseline="0" noProof="0" dirty="0">
                <a:ln>
                  <a:noFill/>
                </a:ln>
                <a:solidFill>
                  <a:srgbClr val="FFFFFF"/>
                </a:solidFill>
                <a:effectLst/>
                <a:uLnTx/>
                <a:uFillTx/>
                <a:latin typeface="Franklin Gothic Medium"/>
                <a:ea typeface="+mn-ea"/>
                <a:cs typeface="Franklin Gothic Medium"/>
              </a:rPr>
              <a:t>KEK</a:t>
            </a:r>
            <a:r>
              <a:rPr kumimoji="0" sz="1125" b="0" i="0" u="none" strike="noStrike" kern="0" cap="none" spc="865" normalizeH="0" baseline="0" noProof="0" dirty="0">
                <a:ln>
                  <a:noFill/>
                </a:ln>
                <a:solidFill>
                  <a:srgbClr val="FFFFFF"/>
                </a:solidFill>
                <a:effectLst/>
                <a:uLnTx/>
                <a:uFillTx/>
                <a:latin typeface="Franklin Gothic Medium"/>
                <a:ea typeface="+mn-ea"/>
                <a:cs typeface="Franklin Gothic Medium"/>
              </a:rPr>
              <a:t> </a:t>
            </a:r>
            <a:r>
              <a:rPr kumimoji="0" sz="1125" b="0" i="0" u="none" strike="noStrike" kern="0" cap="none" spc="-35" normalizeH="0" baseline="0" noProof="0" dirty="0">
                <a:ln>
                  <a:noFill/>
                </a:ln>
                <a:solidFill>
                  <a:srgbClr val="FFFFFF"/>
                </a:solidFill>
                <a:effectLst/>
                <a:uLnTx/>
                <a:uFillTx/>
                <a:latin typeface="Franklin Gothic Medium"/>
                <a:ea typeface="+mn-ea"/>
                <a:cs typeface="Franklin Gothic Medium"/>
              </a:rPr>
              <a:t>IHEP</a:t>
            </a:r>
            <a:endParaRPr kumimoji="0" sz="1125" b="0" i="0" u="none" strike="noStrike" kern="0" cap="none" spc="0" normalizeH="0" baseline="0" noProof="0">
              <a:ln>
                <a:noFill/>
              </a:ln>
              <a:solidFill>
                <a:sysClr val="windowText" lastClr="000000"/>
              </a:solidFill>
              <a:effectLst/>
              <a:uLnTx/>
              <a:uFillTx/>
              <a:latin typeface="Franklin Gothic Medium"/>
              <a:ea typeface="+mn-ea"/>
              <a:cs typeface="Franklin Gothic Medium"/>
            </a:endParaRPr>
          </a:p>
        </p:txBody>
      </p:sp>
      <p:sp>
        <p:nvSpPr>
          <p:cNvPr id="173" name="object 173"/>
          <p:cNvSpPr txBox="1"/>
          <p:nvPr/>
        </p:nvSpPr>
        <p:spPr>
          <a:xfrm>
            <a:off x="5863399" y="6018207"/>
            <a:ext cx="539628" cy="702727"/>
          </a:xfrm>
          <a:prstGeom prst="rect">
            <a:avLst/>
          </a:prstGeom>
        </p:spPr>
        <p:txBody>
          <a:bodyPr vert="horz" wrap="square" lIns="0" tIns="134083" rIns="0" bIns="0" rtlCol="0">
            <a:spAutoFit/>
          </a:bodyPr>
          <a:lstStyle/>
          <a:p>
            <a:pPr marL="21981" marR="0" lvl="0" indent="0" algn="l" defTabSz="1582644" rtl="0" eaLnBrk="1" fontAlgn="auto" latinLnBrk="0" hangingPunct="1">
              <a:lnSpc>
                <a:spcPct val="100000"/>
              </a:lnSpc>
              <a:spcBef>
                <a:spcPts val="1056"/>
              </a:spcBef>
              <a:spcAft>
                <a:spcPts val="0"/>
              </a:spcAft>
              <a:buClrTx/>
              <a:buSzTx/>
              <a:buFontTx/>
              <a:buNone/>
              <a:tabLst/>
              <a:defRPr/>
            </a:pPr>
            <a:r>
              <a:rPr kumimoji="0" sz="1212" b="0" i="0" u="none" strike="noStrike" kern="0" cap="none" spc="-35" normalizeH="0" baseline="0" noProof="0" dirty="0">
                <a:ln>
                  <a:noFill/>
                </a:ln>
                <a:solidFill>
                  <a:srgbClr val="FFFFFF"/>
                </a:solidFill>
                <a:effectLst/>
                <a:uLnTx/>
                <a:uFillTx/>
                <a:latin typeface="Lucida Sans"/>
                <a:ea typeface="+mn-ea"/>
                <a:cs typeface="Lucida Sans"/>
              </a:rPr>
              <a:t>2000</a:t>
            </a:r>
            <a:endParaRPr kumimoji="0" sz="1212" b="0" i="0" u="none" strike="noStrike" kern="0" cap="none" spc="0" normalizeH="0" baseline="0" noProof="0">
              <a:ln>
                <a:noFill/>
              </a:ln>
              <a:solidFill>
                <a:sysClr val="windowText" lastClr="000000"/>
              </a:solidFill>
              <a:effectLst/>
              <a:uLnTx/>
              <a:uFillTx/>
              <a:latin typeface="Lucida Sans"/>
              <a:ea typeface="+mn-ea"/>
              <a:cs typeface="Lucida Sans"/>
            </a:endParaRPr>
          </a:p>
          <a:p>
            <a:pPr marL="161562" marR="0" lvl="0" indent="0" algn="l" defTabSz="1582644" rtl="0" eaLnBrk="1" fontAlgn="auto" latinLnBrk="0" hangingPunct="1">
              <a:lnSpc>
                <a:spcPct val="100000"/>
              </a:lnSpc>
              <a:spcBef>
                <a:spcPts val="1090"/>
              </a:spcBef>
              <a:spcAft>
                <a:spcPts val="0"/>
              </a:spcAft>
              <a:buClrTx/>
              <a:buSzTx/>
              <a:buFontTx/>
              <a:buNone/>
              <a:tabLst/>
              <a:defRPr/>
            </a:pPr>
            <a:r>
              <a:rPr kumimoji="0" sz="1558" b="0" i="0" u="none" strike="noStrike" kern="0" cap="none" spc="-35" normalizeH="0" baseline="0" noProof="0" dirty="0">
                <a:ln>
                  <a:noFill/>
                </a:ln>
                <a:solidFill>
                  <a:srgbClr val="FFFFFF"/>
                </a:solidFill>
                <a:effectLst/>
                <a:uLnTx/>
                <a:uFillTx/>
                <a:latin typeface="Franklin Gothic Book"/>
                <a:ea typeface="+mn-ea"/>
                <a:cs typeface="Franklin Gothic Book"/>
              </a:rPr>
              <a:t>year</a:t>
            </a:r>
            <a:endParaRPr kumimoji="0" sz="1558"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174" name="object 174"/>
          <p:cNvSpPr txBox="1">
            <a:spLocks noGrp="1"/>
          </p:cNvSpPr>
          <p:nvPr>
            <p:ph type="title"/>
          </p:nvPr>
        </p:nvSpPr>
        <p:spPr>
          <a:xfrm>
            <a:off x="489958" y="151314"/>
            <a:ext cx="570401" cy="261941"/>
          </a:xfrm>
          <a:prstGeom prst="rect">
            <a:avLst/>
          </a:prstGeom>
        </p:spPr>
        <p:txBody>
          <a:bodyPr vert="horz" wrap="square" lIns="0" tIns="21981" rIns="0" bIns="0" rtlCol="0">
            <a:spAutoFit/>
          </a:bodyPr>
          <a:lstStyle/>
          <a:p>
            <a:pPr marL="21981">
              <a:spcBef>
                <a:spcPts val="173"/>
              </a:spcBef>
            </a:pPr>
            <a:r>
              <a:rPr spc="-17" dirty="0"/>
              <a:t>C.o.M.</a:t>
            </a:r>
          </a:p>
        </p:txBody>
      </p:sp>
      <p:sp>
        <p:nvSpPr>
          <p:cNvPr id="175" name="object 175"/>
          <p:cNvSpPr txBox="1"/>
          <p:nvPr/>
        </p:nvSpPr>
        <p:spPr>
          <a:xfrm>
            <a:off x="489957" y="388707"/>
            <a:ext cx="602273" cy="261941"/>
          </a:xfrm>
          <a:prstGeom prst="rect">
            <a:avLst/>
          </a:prstGeom>
        </p:spPr>
        <p:txBody>
          <a:bodyPr vert="horz" wrap="square" lIns="0" tIns="21981" rIns="0" bIns="0" rtlCol="0">
            <a:spAutoFit/>
          </a:bodyPr>
          <a:lstStyle/>
          <a:p>
            <a:pPr marL="21981" marR="0" lvl="0" indent="0" algn="l" defTabSz="1582644" rtl="0" eaLnBrk="1" fontAlgn="auto" latinLnBrk="0" hangingPunct="1">
              <a:lnSpc>
                <a:spcPct val="100000"/>
              </a:lnSpc>
              <a:spcBef>
                <a:spcPts val="173"/>
              </a:spcBef>
              <a:spcAft>
                <a:spcPts val="0"/>
              </a:spcAft>
              <a:buClrTx/>
              <a:buSzTx/>
              <a:buFontTx/>
              <a:buNone/>
              <a:tabLst/>
              <a:defRPr/>
            </a:pPr>
            <a:r>
              <a:rPr kumimoji="0" sz="1558" b="0" i="0" u="none" strike="noStrike" kern="0" cap="none" spc="-17" normalizeH="0" baseline="0" noProof="0" dirty="0">
                <a:ln>
                  <a:noFill/>
                </a:ln>
                <a:solidFill>
                  <a:srgbClr val="FFFFFF"/>
                </a:solidFill>
                <a:effectLst/>
                <a:uLnTx/>
                <a:uFillTx/>
                <a:latin typeface="Franklin Gothic Book"/>
                <a:ea typeface="+mn-ea"/>
                <a:cs typeface="Franklin Gothic Book"/>
              </a:rPr>
              <a:t>energy</a:t>
            </a:r>
            <a:endParaRPr kumimoji="0" sz="1558" b="0" i="0" u="none" strike="noStrike" kern="0" cap="none" spc="0" normalizeH="0" baseline="0" noProof="0">
              <a:ln>
                <a:noFill/>
              </a:ln>
              <a:solidFill>
                <a:sysClr val="windowText" lastClr="000000"/>
              </a:solidFill>
              <a:effectLst/>
              <a:uLnTx/>
              <a:uFillTx/>
              <a:latin typeface="Franklin Gothic Book"/>
              <a:ea typeface="+mn-ea"/>
              <a:cs typeface="Franklin Gothic Book"/>
            </a:endParaRPr>
          </a:p>
        </p:txBody>
      </p:sp>
      <p:sp>
        <p:nvSpPr>
          <p:cNvPr id="176" name="Date Placeholder 175">
            <a:extLst>
              <a:ext uri="{FF2B5EF4-FFF2-40B4-BE49-F238E27FC236}">
                <a16:creationId xmlns:a16="http://schemas.microsoft.com/office/drawing/2014/main" id="{CCA72645-7F96-3AD8-97EB-D638799216D5}"/>
              </a:ext>
            </a:extLst>
          </p:cNvPr>
          <p:cNvSpPr>
            <a:spLocks noGrp="1"/>
          </p:cNvSpPr>
          <p:nvPr>
            <p:ph type="dt" sz="half" idx="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t>20 Sept 2024 - </a:t>
            </a:r>
          </a:p>
        </p:txBody>
      </p:sp>
      <p:sp>
        <p:nvSpPr>
          <p:cNvPr id="177" name="Footer Placeholder 176">
            <a:extLst>
              <a:ext uri="{FF2B5EF4-FFF2-40B4-BE49-F238E27FC236}">
                <a16:creationId xmlns:a16="http://schemas.microsoft.com/office/drawing/2014/main" id="{E92E71BE-7665-894E-E72D-105C0417AA55}"/>
              </a:ext>
            </a:extLst>
          </p:cNvPr>
          <p:cNvSpPr>
            <a:spLocks noGrp="1"/>
          </p:cNvSpPr>
          <p:nvPr>
            <p:ph type="ftr"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tint val="75000"/>
                  </a:prstClr>
                </a:solidFill>
                <a:effectLst/>
                <a:uLnTx/>
                <a:uFillTx/>
                <a:latin typeface="Calibri"/>
                <a:ea typeface="+mn-ea"/>
                <a:cs typeface="+mn-cs"/>
              </a:rPr>
              <a:t>Accel. Technology - Lucio Rossi @ LCF24-SISSA-Trieste</a:t>
            </a:r>
          </a:p>
        </p:txBody>
      </p:sp>
      <p:sp>
        <p:nvSpPr>
          <p:cNvPr id="178" name="Slide Number Placeholder 177">
            <a:extLst>
              <a:ext uri="{FF2B5EF4-FFF2-40B4-BE49-F238E27FC236}">
                <a16:creationId xmlns:a16="http://schemas.microsoft.com/office/drawing/2014/main" id="{608CD423-CBA4-49AA-3548-5D2498B1172C}"/>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84" name="Group 183">
            <a:extLst>
              <a:ext uri="{FF2B5EF4-FFF2-40B4-BE49-F238E27FC236}">
                <a16:creationId xmlns:a16="http://schemas.microsoft.com/office/drawing/2014/main" id="{5A9E947A-7999-F156-3EF8-5685AA1E7C72}"/>
              </a:ext>
            </a:extLst>
          </p:cNvPr>
          <p:cNvGrpSpPr/>
          <p:nvPr/>
        </p:nvGrpSpPr>
        <p:grpSpPr>
          <a:xfrm>
            <a:off x="9678827" y="2355611"/>
            <a:ext cx="1119927" cy="210942"/>
            <a:chOff x="7388338" y="2681916"/>
            <a:chExt cx="1119927" cy="210942"/>
          </a:xfrm>
        </p:grpSpPr>
        <p:sp>
          <p:nvSpPr>
            <p:cNvPr id="179" name="Rectangle: Rounded Corners 178">
              <a:extLst>
                <a:ext uri="{FF2B5EF4-FFF2-40B4-BE49-F238E27FC236}">
                  <a16:creationId xmlns:a16="http://schemas.microsoft.com/office/drawing/2014/main" id="{0F1A1415-B777-6D78-509B-EA7B91B2CD35}"/>
                </a:ext>
              </a:extLst>
            </p:cNvPr>
            <p:cNvSpPr/>
            <p:nvPr/>
          </p:nvSpPr>
          <p:spPr>
            <a:xfrm>
              <a:off x="7388338" y="2681916"/>
              <a:ext cx="1113495" cy="210942"/>
            </a:xfrm>
            <a:prstGeom prst="roundRect">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object 73">
              <a:extLst>
                <a:ext uri="{FF2B5EF4-FFF2-40B4-BE49-F238E27FC236}">
                  <a16:creationId xmlns:a16="http://schemas.microsoft.com/office/drawing/2014/main" id="{0B2A5772-16AD-B232-AF4D-6259F40CC808}"/>
                </a:ext>
              </a:extLst>
            </p:cNvPr>
            <p:cNvSpPr txBox="1"/>
            <p:nvPr/>
          </p:nvSpPr>
          <p:spPr>
            <a:xfrm>
              <a:off x="7557996" y="2709992"/>
              <a:ext cx="950269" cy="176479"/>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lang="en-US" sz="952" b="0" i="0" u="none" strike="noStrike" kern="0" cap="none" spc="-35" normalizeH="0" baseline="0" noProof="0" dirty="0">
                  <a:ln>
                    <a:noFill/>
                  </a:ln>
                  <a:solidFill>
                    <a:srgbClr val="FFFFFF"/>
                  </a:solidFill>
                  <a:effectLst/>
                  <a:uLnTx/>
                  <a:uFillTx/>
                  <a:latin typeface="Franklin Gothic Medium"/>
                  <a:ea typeface="+mn-ea"/>
                  <a:cs typeface="Franklin Gothic Book"/>
                </a:rPr>
                <a:t>MUON-C 3 T -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dirty="0">
                <a:ln>
                  <a:noFill/>
                </a:ln>
                <a:solidFill>
                  <a:sysClr val="windowText" lastClr="000000"/>
                </a:solidFill>
                <a:effectLst/>
                <a:uLnTx/>
                <a:uFillTx/>
                <a:latin typeface="Franklin Gothic Book"/>
                <a:ea typeface="+mn-ea"/>
                <a:cs typeface="Franklin Gothic Book"/>
              </a:endParaRPr>
            </a:p>
          </p:txBody>
        </p:sp>
        <p:pic>
          <p:nvPicPr>
            <p:cNvPr id="183" name="object 43">
              <a:extLst>
                <a:ext uri="{FF2B5EF4-FFF2-40B4-BE49-F238E27FC236}">
                  <a16:creationId xmlns:a16="http://schemas.microsoft.com/office/drawing/2014/main" id="{9F6C7223-AAC8-17BD-1EE7-5DA41421F985}"/>
                </a:ext>
              </a:extLst>
            </p:cNvPr>
            <p:cNvPicPr/>
            <p:nvPr/>
          </p:nvPicPr>
          <p:blipFill>
            <a:blip r:embed="rId17" cstate="print"/>
            <a:stretch>
              <a:fillRect/>
            </a:stretch>
          </p:blipFill>
          <p:spPr>
            <a:xfrm>
              <a:off x="7397953" y="2744567"/>
              <a:ext cx="132916" cy="132916"/>
            </a:xfrm>
            <a:prstGeom prst="rect">
              <a:avLst/>
            </a:prstGeom>
          </p:spPr>
        </p:pic>
      </p:grpSp>
      <p:grpSp>
        <p:nvGrpSpPr>
          <p:cNvPr id="185" name="Group 184">
            <a:extLst>
              <a:ext uri="{FF2B5EF4-FFF2-40B4-BE49-F238E27FC236}">
                <a16:creationId xmlns:a16="http://schemas.microsoft.com/office/drawing/2014/main" id="{49A0B6B8-1389-372B-B5CA-B2E6B424939A}"/>
              </a:ext>
            </a:extLst>
          </p:cNvPr>
          <p:cNvGrpSpPr/>
          <p:nvPr/>
        </p:nvGrpSpPr>
        <p:grpSpPr>
          <a:xfrm>
            <a:off x="10627910" y="1863238"/>
            <a:ext cx="1216060" cy="343289"/>
            <a:chOff x="7388338" y="2681916"/>
            <a:chExt cx="1113495" cy="322993"/>
          </a:xfrm>
        </p:grpSpPr>
        <p:sp>
          <p:nvSpPr>
            <p:cNvPr id="186" name="Rectangle: Rounded Corners 185">
              <a:extLst>
                <a:ext uri="{FF2B5EF4-FFF2-40B4-BE49-F238E27FC236}">
                  <a16:creationId xmlns:a16="http://schemas.microsoft.com/office/drawing/2014/main" id="{F87F55B6-8014-58A8-E2D1-CD996DE3CA23}"/>
                </a:ext>
              </a:extLst>
            </p:cNvPr>
            <p:cNvSpPr/>
            <p:nvPr/>
          </p:nvSpPr>
          <p:spPr>
            <a:xfrm>
              <a:off x="7388338" y="2681916"/>
              <a:ext cx="1113495" cy="210942"/>
            </a:xfrm>
            <a:prstGeom prst="roundRect">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object 73">
              <a:extLst>
                <a:ext uri="{FF2B5EF4-FFF2-40B4-BE49-F238E27FC236}">
                  <a16:creationId xmlns:a16="http://schemas.microsoft.com/office/drawing/2014/main" id="{1D7C49B9-5613-CFF6-F179-B773C62A5DFD}"/>
                </a:ext>
              </a:extLst>
            </p:cNvPr>
            <p:cNvSpPr txBox="1"/>
            <p:nvPr/>
          </p:nvSpPr>
          <p:spPr>
            <a:xfrm>
              <a:off x="7545367" y="2681916"/>
              <a:ext cx="950269" cy="322993"/>
            </a:xfrm>
            <a:prstGeom prst="rect">
              <a:avLst/>
            </a:prstGeom>
          </p:spPr>
          <p:txBody>
            <a:bodyPr vert="horz" wrap="square" lIns="0" tIns="29674" rIns="0" bIns="0" rtlCol="0">
              <a:spAutoFit/>
            </a:bodyPr>
            <a:lstStyle/>
            <a:p>
              <a:pPr marL="21981" marR="0" lvl="0" indent="0" algn="l" defTabSz="1582644" rtl="0" eaLnBrk="1" fontAlgn="auto" latinLnBrk="0" hangingPunct="1">
                <a:lnSpc>
                  <a:spcPct val="100000"/>
                </a:lnSpc>
                <a:spcBef>
                  <a:spcPts val="234"/>
                </a:spcBef>
                <a:spcAft>
                  <a:spcPts val="0"/>
                </a:spcAft>
                <a:buClrTx/>
                <a:buSzTx/>
                <a:buFontTx/>
                <a:buNone/>
                <a:tabLst/>
                <a:defRPr/>
              </a:pPr>
              <a:r>
                <a:rPr kumimoji="0" lang="en-US" sz="952" b="0" i="0" u="none" strike="noStrike" kern="0" cap="none" spc="-35" normalizeH="0" baseline="0" noProof="0" dirty="0">
                  <a:ln>
                    <a:noFill/>
                  </a:ln>
                  <a:solidFill>
                    <a:srgbClr val="FFFFFF"/>
                  </a:solidFill>
                  <a:effectLst/>
                  <a:uLnTx/>
                  <a:uFillTx/>
                  <a:latin typeface="Franklin Gothic Medium"/>
                  <a:ea typeface="+mn-ea"/>
                  <a:cs typeface="Franklin Gothic Book"/>
                </a:rPr>
                <a:t>MUON-C 10T - </a:t>
              </a:r>
              <a:r>
                <a:rPr kumimoji="0" sz="952" b="0" i="0" u="none" strike="noStrike" kern="0" cap="none" spc="-35" normalizeH="0" baseline="0" noProof="0" dirty="0">
                  <a:ln>
                    <a:noFill/>
                  </a:ln>
                  <a:solidFill>
                    <a:srgbClr val="FFFFFF"/>
                  </a:solidFill>
                  <a:effectLst/>
                  <a:uLnTx/>
                  <a:uFillTx/>
                  <a:latin typeface="Franklin Gothic Book"/>
                  <a:ea typeface="+mn-ea"/>
                  <a:cs typeface="Franklin Gothic Book"/>
                </a:rPr>
                <a:t>CERN</a:t>
              </a:r>
              <a:endParaRPr kumimoji="0" sz="952" b="0" i="0" u="none" strike="noStrike" kern="0" cap="none" spc="0" normalizeH="0" baseline="0" noProof="0" dirty="0">
                <a:ln>
                  <a:noFill/>
                </a:ln>
                <a:solidFill>
                  <a:sysClr val="windowText" lastClr="000000"/>
                </a:solidFill>
                <a:effectLst/>
                <a:uLnTx/>
                <a:uFillTx/>
                <a:latin typeface="Franklin Gothic Book"/>
                <a:ea typeface="+mn-ea"/>
                <a:cs typeface="Franklin Gothic Book"/>
              </a:endParaRPr>
            </a:p>
          </p:txBody>
        </p:sp>
        <p:pic>
          <p:nvPicPr>
            <p:cNvPr id="188" name="object 43">
              <a:extLst>
                <a:ext uri="{FF2B5EF4-FFF2-40B4-BE49-F238E27FC236}">
                  <a16:creationId xmlns:a16="http://schemas.microsoft.com/office/drawing/2014/main" id="{A4BE3FCD-3817-1BE6-15FC-60F72198AC5D}"/>
                </a:ext>
              </a:extLst>
            </p:cNvPr>
            <p:cNvPicPr/>
            <p:nvPr/>
          </p:nvPicPr>
          <p:blipFill>
            <a:blip r:embed="rId17" cstate="print"/>
            <a:stretch>
              <a:fillRect/>
            </a:stretch>
          </p:blipFill>
          <p:spPr>
            <a:xfrm>
              <a:off x="7397953" y="2744567"/>
              <a:ext cx="132916" cy="132916"/>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AA43-F969-1439-30B7-8B522DFC753E}"/>
              </a:ext>
            </a:extLst>
          </p:cNvPr>
          <p:cNvSpPr>
            <a:spLocks noGrp="1"/>
          </p:cNvSpPr>
          <p:nvPr>
            <p:ph type="title"/>
          </p:nvPr>
        </p:nvSpPr>
        <p:spPr>
          <a:xfrm>
            <a:off x="742384" y="365126"/>
            <a:ext cx="10854044" cy="667808"/>
          </a:xfrm>
        </p:spPr>
        <p:txBody>
          <a:bodyPr>
            <a:normAutofit fontScale="90000"/>
          </a:bodyPr>
          <a:lstStyle/>
          <a:p>
            <a:r>
              <a:rPr lang="en-US" dirty="0"/>
              <a:t>Superconducting Magnets: 40 years of HEP frontier</a:t>
            </a:r>
          </a:p>
        </p:txBody>
      </p:sp>
      <p:pic>
        <p:nvPicPr>
          <p:cNvPr id="12" name="Picture 11">
            <a:extLst>
              <a:ext uri="{FF2B5EF4-FFF2-40B4-BE49-F238E27FC236}">
                <a16:creationId xmlns:a16="http://schemas.microsoft.com/office/drawing/2014/main" id="{0F2DF15F-F222-30D9-9277-57385E539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376" y="2235374"/>
            <a:ext cx="8510016" cy="1773936"/>
          </a:xfrm>
          <a:prstGeom prst="rect">
            <a:avLst/>
          </a:prstGeom>
        </p:spPr>
      </p:pic>
      <p:pic>
        <p:nvPicPr>
          <p:cNvPr id="13" name="Picture 2">
            <a:extLst>
              <a:ext uri="{FF2B5EF4-FFF2-40B4-BE49-F238E27FC236}">
                <a16:creationId xmlns:a16="http://schemas.microsoft.com/office/drawing/2014/main" id="{710DACAF-5153-8360-8EE7-0BE53EB5A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663" y="4145676"/>
            <a:ext cx="2160239" cy="144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1A6C3043-7AB3-D82C-BFEF-CFC69B41DC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9911" y="4146920"/>
            <a:ext cx="2160241" cy="1451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a16="http://schemas.microsoft.com/office/drawing/2014/main" id="{80D83087-2839-EBFA-028B-550A2267D0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964" y="4157527"/>
            <a:ext cx="2057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a:extLst>
              <a:ext uri="{FF2B5EF4-FFF2-40B4-BE49-F238E27FC236}">
                <a16:creationId xmlns:a16="http://schemas.microsoft.com/office/drawing/2014/main" id="{9F0E4E4C-B850-E7F7-21A4-167C4E3072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8424" y="4157527"/>
            <a:ext cx="2051897"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91E1AD14-1B51-7DDA-45A3-C4762366F236}"/>
              </a:ext>
            </a:extLst>
          </p:cNvPr>
          <p:cNvSpPr txBox="1"/>
          <p:nvPr/>
        </p:nvSpPr>
        <p:spPr>
          <a:xfrm>
            <a:off x="1891718" y="5747649"/>
            <a:ext cx="115212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err="1">
                <a:ln>
                  <a:noFill/>
                </a:ln>
                <a:solidFill>
                  <a:prstClr val="white"/>
                </a:solidFill>
                <a:effectLst/>
                <a:uLnTx/>
                <a:uFillTx/>
                <a:latin typeface="Calibri" panose="020F0502020204030204"/>
                <a:ea typeface="+mn-ea"/>
                <a:cs typeface="+mn-cs"/>
              </a:rPr>
              <a:t>Tevatron</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E1CECE0-7DA5-2499-B842-D1B6CB4AE3C4}"/>
              </a:ext>
            </a:extLst>
          </p:cNvPr>
          <p:cNvSpPr txBox="1"/>
          <p:nvPr/>
        </p:nvSpPr>
        <p:spPr>
          <a:xfrm>
            <a:off x="4158707" y="5747649"/>
            <a:ext cx="115212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Calibri" panose="020F0502020204030204"/>
                <a:ea typeface="+mn-ea"/>
                <a:cs typeface="+mn-cs"/>
              </a:rPr>
              <a:t>HERA</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A5B5281-1729-E91B-5CD6-B475D60426D7}"/>
              </a:ext>
            </a:extLst>
          </p:cNvPr>
          <p:cNvSpPr txBox="1"/>
          <p:nvPr/>
        </p:nvSpPr>
        <p:spPr>
          <a:xfrm>
            <a:off x="6380600" y="5747649"/>
            <a:ext cx="115212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Calibri" panose="020F0502020204030204"/>
                <a:ea typeface="+mn-ea"/>
                <a:cs typeface="+mn-cs"/>
              </a:rPr>
              <a:t>RHIC</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7DBB507-F71C-CD21-9DB9-8AF70F9F541D}"/>
              </a:ext>
            </a:extLst>
          </p:cNvPr>
          <p:cNvSpPr txBox="1"/>
          <p:nvPr/>
        </p:nvSpPr>
        <p:spPr>
          <a:xfrm>
            <a:off x="8678308" y="5772700"/>
            <a:ext cx="1152128"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dirty="0">
                <a:ln>
                  <a:noFill/>
                </a:ln>
                <a:solidFill>
                  <a:prstClr val="white"/>
                </a:solidFill>
                <a:effectLst/>
                <a:uLnTx/>
                <a:uFillTx/>
                <a:latin typeface="Calibri" panose="020F0502020204030204"/>
                <a:ea typeface="+mn-ea"/>
                <a:cs typeface="+mn-cs"/>
              </a:rPr>
              <a:t>LHC</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4C71CE9-1E26-FD7E-85C8-4AF8FEC1BC20}"/>
              </a:ext>
            </a:extLst>
          </p:cNvPr>
          <p:cNvSpPr/>
          <p:nvPr/>
        </p:nvSpPr>
        <p:spPr>
          <a:xfrm>
            <a:off x="1215756" y="1610096"/>
            <a:ext cx="9424416" cy="4259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Main dipoles of various colliders put in operation – all of classical cos</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sym typeface="Symbol" panose="05050102010706020507" pitchFamily="18" charset="2"/>
              </a:rPr>
              <a:t> (Roman Arch) layout</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BBF52F27-D937-B510-1916-B2C4C40DAC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E42747E3-D1E8-FDAC-FC1C-B55C933F77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40A843D-B2EE-B31E-69C5-3A99888957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5795-B1C2-420D-906D-A23C97D4982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573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8904" y="99474"/>
            <a:ext cx="7064038" cy="1207845"/>
          </a:xfrm>
          <a:noFill/>
        </p:spPr>
        <p:txBody>
          <a:bodyPr>
            <a:noAutofit/>
          </a:bodyPr>
          <a:lstStyle/>
          <a:p>
            <a:pPr algn="ctr"/>
            <a:r>
              <a:rPr lang="en-US" dirty="0"/>
              <a:t>Superconducting magnets: </a:t>
            </a:r>
            <a:br>
              <a:rPr lang="en-US" dirty="0"/>
            </a:br>
            <a:r>
              <a:rPr lang="en-US" dirty="0"/>
              <a:t>much more than accelerators </a:t>
            </a:r>
          </a:p>
        </p:txBody>
      </p:sp>
      <p:sp>
        <p:nvSpPr>
          <p:cNvPr id="8" name="Content Placeholder 7"/>
          <p:cNvSpPr>
            <a:spLocks noGrp="1"/>
          </p:cNvSpPr>
          <p:nvPr>
            <p:ph idx="4294967295"/>
          </p:nvPr>
        </p:nvSpPr>
        <p:spPr>
          <a:xfrm>
            <a:off x="0" y="1276350"/>
            <a:ext cx="5626100" cy="4024313"/>
          </a:xfrm>
        </p:spPr>
        <p:txBody>
          <a:bodyPr>
            <a:normAutofit fontScale="92500" lnSpcReduction="20000"/>
          </a:bodyPr>
          <a:lstStyle/>
          <a:p>
            <a:r>
              <a:rPr lang="en-US" dirty="0"/>
              <a:t>At present, the vast majority of the use of superconductors is for magnet applications:</a:t>
            </a:r>
          </a:p>
          <a:p>
            <a:pPr lvl="1"/>
            <a:r>
              <a:rPr lang="en-US" dirty="0">
                <a:solidFill>
                  <a:srgbClr val="FF0000"/>
                </a:solidFill>
              </a:rPr>
              <a:t>MRI: 5.5 BUSD/year</a:t>
            </a:r>
            <a:r>
              <a:rPr lang="en-US" baseline="30000" dirty="0"/>
              <a:t>[1]</a:t>
            </a:r>
          </a:p>
          <a:p>
            <a:pPr lvl="1"/>
            <a:r>
              <a:rPr lang="en-US" dirty="0"/>
              <a:t>NMR, science and research: approximately 1 BUSD/year</a:t>
            </a:r>
            <a:r>
              <a:rPr lang="en-US" baseline="30000" dirty="0"/>
              <a:t>[1]</a:t>
            </a:r>
          </a:p>
          <a:p>
            <a:r>
              <a:rPr lang="en-US" dirty="0"/>
              <a:t>Large scale projects (HEP, Fusion) represent only a fraction of the total market:</a:t>
            </a:r>
          </a:p>
          <a:p>
            <a:pPr lvl="1"/>
            <a:r>
              <a:rPr lang="en-US" dirty="0"/>
              <a:t>Evaluated cost of LHC magnet system (material): 2 BUSD</a:t>
            </a:r>
            <a:r>
              <a:rPr lang="en-US" baseline="30000" dirty="0"/>
              <a:t>[2]</a:t>
            </a:r>
          </a:p>
          <a:p>
            <a:pPr lvl="1"/>
            <a:r>
              <a:rPr lang="en-US" dirty="0"/>
              <a:t>Quoted cost of ITER magnet system (material): 1.4 BUSD</a:t>
            </a:r>
            <a:r>
              <a:rPr lang="en-US" baseline="30000" dirty="0"/>
              <a:t>[3]</a:t>
            </a:r>
          </a:p>
        </p:txBody>
      </p:sp>
      <p:sp>
        <p:nvSpPr>
          <p:cNvPr id="10" name="TextBox 9"/>
          <p:cNvSpPr txBox="1"/>
          <p:nvPr/>
        </p:nvSpPr>
        <p:spPr>
          <a:xfrm>
            <a:off x="911424" y="5557649"/>
            <a:ext cx="81846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546A"/>
                </a:solidFill>
                <a:effectLst/>
                <a:uLnTx/>
                <a:uFillTx/>
                <a:latin typeface="Calibri" panose="020F0502020204030204"/>
                <a:ea typeface="+mn-ea"/>
                <a:cs typeface="+mn-cs"/>
              </a:rPr>
              <a:t>Sources: 	[1] from market report at </a:t>
            </a:r>
            <a:r>
              <a:rPr kumimoji="0" lang="en-US" sz="1000" b="0" i="0" u="none" strike="noStrike" kern="1200" cap="none" spc="0" normalizeH="0" baseline="0" noProof="0" dirty="0" err="1">
                <a:ln>
                  <a:noFill/>
                </a:ln>
                <a:solidFill>
                  <a:srgbClr val="44546A"/>
                </a:solidFill>
                <a:effectLst/>
                <a:uLnTx/>
                <a:uFillTx/>
                <a:latin typeface="Calibri" panose="020F0502020204030204"/>
                <a:ea typeface="+mn-ea"/>
                <a:cs typeface="+mn-cs"/>
              </a:rPr>
              <a:t>Conectus.org</a:t>
            </a:r>
            <a:r>
              <a:rPr kumimoji="0" lang="en-US" sz="1000" b="0" i="0" u="none" strike="noStrike" kern="1200" cap="none" spc="0" normalizeH="0" baseline="0" noProof="0" dirty="0">
                <a:ln>
                  <a:noFill/>
                </a:ln>
                <a:solidFill>
                  <a:srgbClr val="44546A"/>
                </a:solidFill>
                <a:effectLst/>
                <a:uLnTx/>
                <a:uFillTx/>
                <a:latin typeface="Calibri" panose="020F0502020204030204"/>
                <a:ea typeface="+mn-ea"/>
                <a:cs typeface="+mn-cs"/>
              </a:rPr>
              <a:t>, converted from </a:t>
            </a:r>
            <a:r>
              <a:rPr kumimoji="0" lang="en-US" sz="1000" b="0" i="0" u="none" strike="noStrike" kern="1200" cap="none" spc="0" normalizeH="0" baseline="0" noProof="0" dirty="0" err="1">
                <a:ln>
                  <a:noFill/>
                </a:ln>
                <a:solidFill>
                  <a:srgbClr val="44546A"/>
                </a:solidFill>
                <a:effectLst/>
                <a:uLnTx/>
                <a:uFillTx/>
                <a:latin typeface="Calibri" panose="020F0502020204030204"/>
                <a:ea typeface="+mn-ea"/>
                <a:cs typeface="+mn-cs"/>
              </a:rPr>
              <a:t>repored</a:t>
            </a:r>
            <a:r>
              <a:rPr kumimoji="0" lang="en-US" sz="1000" b="0" i="0" u="none" strike="noStrike" kern="1200" cap="none" spc="0" normalizeH="0" baseline="0" noProof="0" dirty="0">
                <a:ln>
                  <a:noFill/>
                </a:ln>
                <a:solidFill>
                  <a:srgbClr val="44546A"/>
                </a:solidFill>
                <a:effectLst/>
                <a:uLnTx/>
                <a:uFillTx/>
                <a:latin typeface="Calibri" panose="020F0502020204030204"/>
                <a:ea typeface="+mn-ea"/>
                <a:cs typeface="+mn-cs"/>
              </a:rPr>
              <a:t> 5.3 BEUR in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546A"/>
                </a:solidFill>
                <a:effectLst/>
                <a:uLnTx/>
                <a:uFillTx/>
                <a:latin typeface="Calibri" panose="020F0502020204030204"/>
                <a:ea typeface="+mn-ea"/>
                <a:cs typeface="+mn-cs"/>
              </a:rPr>
              <a:t>	[2] Report to the CERN Finance Committee, 2008, reported 1.7 BCHF(2008) escalated to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546A"/>
                </a:solidFill>
                <a:effectLst/>
                <a:uLnTx/>
                <a:uFillTx/>
                <a:latin typeface="Calibri" panose="020F0502020204030204"/>
                <a:ea typeface="+mn-ea"/>
                <a:cs typeface="+mn-cs"/>
              </a:rPr>
              <a:t>	[3] DOE Assessment of the ITER Project Cost Estimate, reported 1.09 BUSD(2002) escalated to 2013</a:t>
            </a:r>
          </a:p>
        </p:txBody>
      </p:sp>
      <p:pic>
        <p:nvPicPr>
          <p:cNvPr id="3" name="Picture 2" descr="Screen Shot 2014-07-18 at 12.22.49 PM.png"/>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27292" y="1970888"/>
            <a:ext cx="3714550" cy="2201799"/>
          </a:xfrm>
          <a:prstGeom prst="rect">
            <a:avLst/>
          </a:prstGeom>
        </p:spPr>
      </p:pic>
      <p:grpSp>
        <p:nvGrpSpPr>
          <p:cNvPr id="4" name="Group 3"/>
          <p:cNvGrpSpPr/>
          <p:nvPr/>
        </p:nvGrpSpPr>
        <p:grpSpPr>
          <a:xfrm>
            <a:off x="6967569" y="3887650"/>
            <a:ext cx="4723436" cy="1779138"/>
            <a:chOff x="3978369" y="4242706"/>
            <a:chExt cx="5087392" cy="2138622"/>
          </a:xfrm>
        </p:grpSpPr>
        <p:pic>
          <p:nvPicPr>
            <p:cNvPr id="13" name="Picture 12" descr="lau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192" y="4394266"/>
              <a:ext cx="1534013" cy="1148621"/>
            </a:xfrm>
            <a:prstGeom prst="rect">
              <a:avLst/>
            </a:prstGeom>
          </p:spPr>
        </p:pic>
        <p:pic>
          <p:nvPicPr>
            <p:cNvPr id="6" name="Picture 5" descr="Outokumpo JT-60SA device.jpg"/>
            <p:cNvPicPr>
              <a:picLocks noChangeAspect="1"/>
            </p:cNvPicPr>
            <p:nvPr/>
          </p:nvPicPr>
          <p:blipFill>
            <a:blip r:embed="rId4" cstate="email">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3978369" y="4242706"/>
              <a:ext cx="1770219" cy="1220424"/>
            </a:xfrm>
            <a:prstGeom prst="rect">
              <a:avLst/>
            </a:prstGeom>
          </p:spPr>
        </p:pic>
        <p:pic>
          <p:nvPicPr>
            <p:cNvPr id="12" name="Picture 11" descr="LHC.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49938" y="5373216"/>
              <a:ext cx="1815823" cy="845483"/>
            </a:xfrm>
            <a:prstGeom prst="rect">
              <a:avLst/>
            </a:prstGeom>
          </p:spPr>
        </p:pic>
        <p:pic>
          <p:nvPicPr>
            <p:cNvPr id="9" name="Picture 8" descr="bg_tokamak.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58489" y="4851779"/>
              <a:ext cx="1584176" cy="1529549"/>
            </a:xfrm>
            <a:prstGeom prst="rect">
              <a:avLst/>
            </a:prstGeom>
          </p:spPr>
        </p:pic>
        <p:sp>
          <p:nvSpPr>
            <p:cNvPr id="20" name="TextBox 19"/>
            <p:cNvSpPr txBox="1"/>
            <p:nvPr/>
          </p:nvSpPr>
          <p:spPr>
            <a:xfrm>
              <a:off x="4200830" y="5463130"/>
              <a:ext cx="787638" cy="3329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JT60SA</a:t>
              </a:r>
            </a:p>
          </p:txBody>
        </p:sp>
        <p:sp>
          <p:nvSpPr>
            <p:cNvPr id="21" name="TextBox 20"/>
            <p:cNvSpPr txBox="1"/>
            <p:nvPr/>
          </p:nvSpPr>
          <p:spPr>
            <a:xfrm>
              <a:off x="4662066" y="5854527"/>
              <a:ext cx="577003" cy="3329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ITER</a:t>
              </a:r>
            </a:p>
          </p:txBody>
        </p:sp>
        <p:sp>
          <p:nvSpPr>
            <p:cNvPr id="22" name="TextBox 21"/>
            <p:cNvSpPr txBox="1"/>
            <p:nvPr/>
          </p:nvSpPr>
          <p:spPr>
            <a:xfrm>
              <a:off x="7903500" y="5018020"/>
              <a:ext cx="528661" cy="3329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LHC</a:t>
              </a:r>
            </a:p>
          </p:txBody>
        </p:sp>
      </p:grpSp>
      <p:grpSp>
        <p:nvGrpSpPr>
          <p:cNvPr id="2" name="Group 1"/>
          <p:cNvGrpSpPr/>
          <p:nvPr/>
        </p:nvGrpSpPr>
        <p:grpSpPr>
          <a:xfrm>
            <a:off x="6981691" y="299313"/>
            <a:ext cx="4399069" cy="1777912"/>
            <a:chOff x="4139952" y="133899"/>
            <a:chExt cx="4896544" cy="2358997"/>
          </a:xfrm>
        </p:grpSpPr>
        <p:pic>
          <p:nvPicPr>
            <p:cNvPr id="15" name="Picture 14" descr="Screen Shot 2014-07-05 at 9.55.09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74161" y="133899"/>
              <a:ext cx="1655969" cy="1179284"/>
            </a:xfrm>
            <a:prstGeom prst="rect">
              <a:avLst/>
            </a:prstGeom>
          </p:spPr>
        </p:pic>
        <p:pic>
          <p:nvPicPr>
            <p:cNvPr id="17" name="Picture 16" descr="AVANCE1000.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061297" y="153469"/>
              <a:ext cx="975199" cy="2040932"/>
            </a:xfrm>
            <a:prstGeom prst="rect">
              <a:avLst/>
            </a:prstGeom>
          </p:spPr>
        </p:pic>
        <p:pic>
          <p:nvPicPr>
            <p:cNvPr id="18" name="Picture 17" descr="index.jpg"/>
            <p:cNvPicPr>
              <a:picLocks noChangeAspect="1"/>
            </p:cNvPicPr>
            <p:nvPr/>
          </p:nvPicPr>
          <p:blipFill>
            <a:blip r:embed="rId9" cstate="email">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4139952" y="938386"/>
              <a:ext cx="1626203" cy="1543233"/>
            </a:xfrm>
            <a:prstGeom prst="rect">
              <a:avLst/>
            </a:prstGeom>
          </p:spPr>
        </p:pic>
        <p:pic>
          <p:nvPicPr>
            <p:cNvPr id="16" name="Picture 15" descr="mr_3377_2.jpg"/>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86399" y="191626"/>
              <a:ext cx="1506683" cy="1285702"/>
            </a:xfrm>
            <a:prstGeom prst="rect">
              <a:avLst/>
            </a:prstGeom>
          </p:spPr>
        </p:pic>
        <p:pic>
          <p:nvPicPr>
            <p:cNvPr id="19" name="Picture 18" descr="philips.jp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96011" y="952611"/>
              <a:ext cx="1540285" cy="1540285"/>
            </a:xfrm>
            <a:prstGeom prst="rect">
              <a:avLst/>
            </a:prstGeom>
          </p:spPr>
        </p:pic>
        <p:sp>
          <p:nvSpPr>
            <p:cNvPr id="23" name="TextBox 22"/>
            <p:cNvSpPr txBox="1"/>
            <p:nvPr/>
          </p:nvSpPr>
          <p:spPr>
            <a:xfrm>
              <a:off x="7530633" y="1917402"/>
              <a:ext cx="594523" cy="3675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NMR</a:t>
              </a:r>
            </a:p>
          </p:txBody>
        </p:sp>
        <p:sp>
          <p:nvSpPr>
            <p:cNvPr id="24" name="TextBox 23"/>
            <p:cNvSpPr txBox="1"/>
            <p:nvPr/>
          </p:nvSpPr>
          <p:spPr>
            <a:xfrm>
              <a:off x="5696011" y="1313183"/>
              <a:ext cx="519582" cy="3675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MRI</a:t>
              </a:r>
            </a:p>
          </p:txBody>
        </p:sp>
      </p:grpSp>
      <p:sp>
        <p:nvSpPr>
          <p:cNvPr id="25" name="TextBox 24"/>
          <p:cNvSpPr txBox="1"/>
          <p:nvPr/>
        </p:nvSpPr>
        <p:spPr>
          <a:xfrm>
            <a:off x="8367880" y="6339172"/>
            <a:ext cx="2480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Courtesy Luca Bottura</a:t>
            </a:r>
          </a:p>
        </p:txBody>
      </p:sp>
      <p:sp>
        <p:nvSpPr>
          <p:cNvPr id="5" name="TextBox 4">
            <a:extLst>
              <a:ext uri="{FF2B5EF4-FFF2-40B4-BE49-F238E27FC236}">
                <a16:creationId xmlns:a16="http://schemas.microsoft.com/office/drawing/2014/main" id="{A67EA5CF-20E6-4C2C-5563-1D6EE8E4190D}"/>
              </a:ext>
            </a:extLst>
          </p:cNvPr>
          <p:cNvSpPr txBox="1"/>
          <p:nvPr/>
        </p:nvSpPr>
        <p:spPr>
          <a:xfrm>
            <a:off x="9181226" y="5969840"/>
            <a:ext cx="1828001"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L.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Bottura</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CERN</a:t>
            </a:r>
          </a:p>
        </p:txBody>
      </p:sp>
      <p:sp>
        <p:nvSpPr>
          <p:cNvPr id="11" name="Date Placeholder 10">
            <a:extLst>
              <a:ext uri="{FF2B5EF4-FFF2-40B4-BE49-F238E27FC236}">
                <a16:creationId xmlns:a16="http://schemas.microsoft.com/office/drawing/2014/main" id="{55C47FCE-B99B-2AC2-C4ED-2BAC320943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14" name="Footer Placeholder 13">
            <a:extLst>
              <a:ext uri="{FF2B5EF4-FFF2-40B4-BE49-F238E27FC236}">
                <a16:creationId xmlns:a16="http://schemas.microsoft.com/office/drawing/2014/main" id="{254241A0-D4F9-5100-A194-B488D3A9B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6" name="Slide Number Placeholder 25">
            <a:extLst>
              <a:ext uri="{FF2B5EF4-FFF2-40B4-BE49-F238E27FC236}">
                <a16:creationId xmlns:a16="http://schemas.microsoft.com/office/drawing/2014/main" id="{26A41D38-D3A2-86B0-5898-BFC776D083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95976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15 at 6.44.28 AM.pn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42769" y="2167940"/>
            <a:ext cx="3455076" cy="2733120"/>
          </a:xfrm>
          <a:prstGeom prst="rect">
            <a:avLst/>
          </a:prstGeom>
        </p:spPr>
      </p:pic>
      <p:pic>
        <p:nvPicPr>
          <p:cNvPr id="11" name="Picture 10" descr="N_7bfbc5aef2.jpg"/>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470307" y="101131"/>
            <a:ext cx="2270840" cy="1647418"/>
          </a:xfrm>
          <a:prstGeom prst="rect">
            <a:avLst/>
          </a:prstGeom>
        </p:spPr>
      </p:pic>
      <p:sp>
        <p:nvSpPr>
          <p:cNvPr id="3" name="Content Placeholder 2"/>
          <p:cNvSpPr>
            <a:spLocks noGrp="1"/>
          </p:cNvSpPr>
          <p:nvPr>
            <p:ph idx="1"/>
          </p:nvPr>
        </p:nvSpPr>
        <p:spPr>
          <a:xfrm>
            <a:off x="289962" y="1427973"/>
            <a:ext cx="6110078" cy="4925522"/>
          </a:xfrm>
        </p:spPr>
        <p:txBody>
          <a:bodyPr>
            <a:normAutofit fontScale="77500" lnSpcReduction="20000"/>
          </a:bodyPr>
          <a:lstStyle/>
          <a:p>
            <a:pPr marL="182563" indent="-182563">
              <a:buNone/>
            </a:pPr>
            <a:r>
              <a:rPr lang="en-US" dirty="0"/>
              <a:t>- </a:t>
            </a:r>
            <a:r>
              <a:rPr lang="en-US" b="1" dirty="0"/>
              <a:t>Nb-</a:t>
            </a:r>
            <a:r>
              <a:rPr lang="en-US" b="1" dirty="0" err="1"/>
              <a:t>Ti</a:t>
            </a:r>
            <a:r>
              <a:rPr lang="en-US" b="1" dirty="0"/>
              <a:t>: 1000 t/year</a:t>
            </a:r>
            <a:r>
              <a:rPr lang="en-US" dirty="0"/>
              <a:t>, mostly driven by MRI</a:t>
            </a:r>
          </a:p>
          <a:p>
            <a:pPr marL="182563" indent="-182563">
              <a:buNone/>
            </a:pPr>
            <a:r>
              <a:rPr lang="en-US" dirty="0"/>
              <a:t>- </a:t>
            </a:r>
            <a:r>
              <a:rPr lang="en-US" b="1" dirty="0"/>
              <a:t>Nb</a:t>
            </a:r>
            <a:r>
              <a:rPr lang="en-US" b="1" baseline="-25000" dirty="0"/>
              <a:t>3</a:t>
            </a:r>
            <a:r>
              <a:rPr lang="en-US" b="1" dirty="0"/>
              <a:t>Sn: 10 t/year</a:t>
            </a:r>
            <a:r>
              <a:rPr lang="en-US" dirty="0"/>
              <a:t>, mostly driven by NMR and laboratory systems</a:t>
            </a:r>
          </a:p>
          <a:p>
            <a:pPr marL="182563" indent="-182563">
              <a:buFontTx/>
              <a:buChar char="-"/>
            </a:pPr>
            <a:endParaRPr lang="en-US" dirty="0"/>
          </a:p>
          <a:p>
            <a:pPr marL="182563" indent="-182563">
              <a:buNone/>
            </a:pPr>
            <a:r>
              <a:rPr lang="en-GB" dirty="0"/>
              <a:t>- Big-science projects result in large demands, occasional and time-bound, which need to be accommodated</a:t>
            </a:r>
            <a:endParaRPr lang="en-US" dirty="0"/>
          </a:p>
          <a:p>
            <a:pPr marL="541338" lvl="1" indent="-184150">
              <a:buNone/>
            </a:pPr>
            <a:r>
              <a:rPr lang="en-US" dirty="0"/>
              <a:t>- LHC required 1300 tons of </a:t>
            </a:r>
            <a:r>
              <a:rPr lang="en-US" dirty="0" err="1"/>
              <a:t>Nb-Ti</a:t>
            </a:r>
            <a:r>
              <a:rPr lang="en-US" dirty="0"/>
              <a:t> (</a:t>
            </a:r>
            <a:r>
              <a:rPr lang="en-US" b="1" dirty="0"/>
              <a:t>300 t/year peak production</a:t>
            </a:r>
            <a:r>
              <a:rPr lang="en-US" dirty="0"/>
              <a:t>)</a:t>
            </a:r>
          </a:p>
          <a:p>
            <a:pPr marL="541338" lvl="1" indent="-184150">
              <a:buNone/>
            </a:pPr>
            <a:r>
              <a:rPr lang="en-US" dirty="0"/>
              <a:t>-	ITER requires 300 tons of </a:t>
            </a:r>
            <a:r>
              <a:rPr lang="en-US" dirty="0" err="1"/>
              <a:t>Nb-Ti</a:t>
            </a:r>
            <a:r>
              <a:rPr lang="en-US" dirty="0"/>
              <a:t> and 600 tons of Nb</a:t>
            </a:r>
            <a:r>
              <a:rPr lang="en-US" baseline="-25000" dirty="0"/>
              <a:t>3</a:t>
            </a:r>
            <a:r>
              <a:rPr lang="en-US" dirty="0"/>
              <a:t>Sn (</a:t>
            </a:r>
            <a:r>
              <a:rPr lang="en-US" b="1" dirty="0"/>
              <a:t>250 t/year peak production</a:t>
            </a:r>
            <a:r>
              <a:rPr lang="en-US" dirty="0"/>
              <a:t>)</a:t>
            </a:r>
          </a:p>
          <a:p>
            <a:pPr marL="182563" lvl="1" indent="-182563"/>
            <a:endParaRPr lang="en-US" dirty="0"/>
          </a:p>
          <a:p>
            <a:pPr>
              <a:buFontTx/>
              <a:buChar char="-"/>
            </a:pPr>
            <a:r>
              <a:rPr lang="en-US" dirty="0"/>
              <a:t>All of HTS (BSCCO, YBCO, REBCO,…) and MgB</a:t>
            </a:r>
            <a:r>
              <a:rPr lang="en-US" baseline="-25000" dirty="0"/>
              <a:t>2</a:t>
            </a:r>
            <a:r>
              <a:rPr lang="en-US" dirty="0"/>
              <a:t> (MTS) is below </a:t>
            </a:r>
            <a:r>
              <a:rPr lang="en-US" b="1" dirty="0"/>
              <a:t>1 ton/year</a:t>
            </a:r>
            <a:r>
              <a:rPr lang="en-GB" dirty="0"/>
              <a:t>, mostly driven by Fusion and Power application R&amp;D</a:t>
            </a:r>
          </a:p>
          <a:p>
            <a:pPr>
              <a:buFontTx/>
              <a:buChar char="-"/>
            </a:pPr>
            <a:r>
              <a:rPr lang="en-GB" dirty="0"/>
              <a:t>Recent step forward of REBCO (YBCO) for fusion </a:t>
            </a:r>
            <a:br>
              <a:rPr lang="en-GB" dirty="0"/>
            </a:br>
            <a:r>
              <a:rPr lang="en-GB" b="1" dirty="0"/>
              <a:t>few tons/y</a:t>
            </a:r>
            <a:endParaRPr lang="en-US" b="1" dirty="0"/>
          </a:p>
        </p:txBody>
      </p:sp>
      <p:pic>
        <p:nvPicPr>
          <p:cNvPr id="8" name="Picture 7" descr="Superconducting-wire_SUP_2011_06_330x200px.jpg"/>
          <p:cNvPicPr>
            <a:picLocks noChangeAspect="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6636477" y="36479"/>
            <a:ext cx="2698344" cy="2007692"/>
          </a:xfrm>
          <a:prstGeom prst="rect">
            <a:avLst/>
          </a:prstGeom>
        </p:spPr>
      </p:pic>
      <p:pic>
        <p:nvPicPr>
          <p:cNvPr id="9" name="Picture 8" descr="Nb3Sn-Single-Barrier-Superconducting-Wire.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19470" y="1659992"/>
            <a:ext cx="1466943" cy="1457098"/>
          </a:xfrm>
          <a:prstGeom prst="rect">
            <a:avLst/>
          </a:prstGeom>
        </p:spPr>
      </p:pic>
      <p:pic>
        <p:nvPicPr>
          <p:cNvPr id="10" name="Picture 9" descr="Nb-Ti-Copper-Matrix-Monolith-Wire-298x298.jp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09932" y="2089285"/>
            <a:ext cx="1189754" cy="1189754"/>
          </a:xfrm>
          <a:prstGeom prst="rect">
            <a:avLst/>
          </a:prstGeom>
        </p:spPr>
      </p:pic>
      <p:pic>
        <p:nvPicPr>
          <p:cNvPr id="12" name="Picture 11" descr="OP2212etched-BSE-R+SE2-G+SI-B_RGB-150x84-1920x1080.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10540" y="4901060"/>
            <a:ext cx="1999545" cy="1124744"/>
          </a:xfrm>
          <a:prstGeom prst="rect">
            <a:avLst/>
          </a:prstGeom>
        </p:spPr>
      </p:pic>
      <p:pic>
        <p:nvPicPr>
          <p:cNvPr id="13" name="Picture 12" descr="Y_2cb2a396d5.jpg"/>
          <p:cNvPicPr>
            <a:picLocks noChangeAspect="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90727" y="4242817"/>
            <a:ext cx="1942353" cy="1815828"/>
          </a:xfrm>
          <a:prstGeom prst="rect">
            <a:avLst/>
          </a:prstGeom>
        </p:spPr>
      </p:pic>
      <p:sp>
        <p:nvSpPr>
          <p:cNvPr id="14" name="Title 6"/>
          <p:cNvSpPr txBox="1">
            <a:spLocks/>
          </p:cNvSpPr>
          <p:nvPr/>
        </p:nvSpPr>
        <p:spPr>
          <a:xfrm>
            <a:off x="273326" y="384019"/>
            <a:ext cx="6617401" cy="656306"/>
          </a:xfrm>
          <a:prstGeom prst="rect">
            <a:avLst/>
          </a:prstGeom>
          <a:noFill/>
        </p:spPr>
        <p:txBody>
          <a:bodyPr vert="horz" lIns="45720" rIns="45720" anchor="ctr">
            <a:noAutofit/>
          </a:bodyPr>
          <a:lstStyle>
            <a:lvl1pPr algn="l" rtl="0" eaLnBrk="1" latinLnBrk="0" hangingPunct="1">
              <a:spcBef>
                <a:spcPct val="0"/>
              </a:spcBef>
              <a:buNone/>
              <a:defRPr kumimoji="0" sz="36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Superconducting materials</a:t>
            </a:r>
          </a:p>
        </p:txBody>
      </p:sp>
      <p:sp>
        <p:nvSpPr>
          <p:cNvPr id="15" name="TextBox 14"/>
          <p:cNvSpPr txBox="1"/>
          <p:nvPr/>
        </p:nvSpPr>
        <p:spPr>
          <a:xfrm>
            <a:off x="8030147" y="6333411"/>
            <a:ext cx="2480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Courtesy Luca Bottura</a:t>
            </a:r>
          </a:p>
        </p:txBody>
      </p:sp>
      <p:sp>
        <p:nvSpPr>
          <p:cNvPr id="16" name="TextBox 15">
            <a:extLst>
              <a:ext uri="{FF2B5EF4-FFF2-40B4-BE49-F238E27FC236}">
                <a16:creationId xmlns:a16="http://schemas.microsoft.com/office/drawing/2014/main" id="{83B369FE-1A34-8AD5-6C1A-B6F7AA0838BA}"/>
              </a:ext>
            </a:extLst>
          </p:cNvPr>
          <p:cNvSpPr txBox="1"/>
          <p:nvPr/>
        </p:nvSpPr>
        <p:spPr>
          <a:xfrm>
            <a:off x="9560059" y="6122662"/>
            <a:ext cx="1760675"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L.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Bottura</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Bordry</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 CERN</a:t>
            </a:r>
          </a:p>
        </p:txBody>
      </p:sp>
      <p:sp>
        <p:nvSpPr>
          <p:cNvPr id="2" name="Date Placeholder 1">
            <a:extLst>
              <a:ext uri="{FF2B5EF4-FFF2-40B4-BE49-F238E27FC236}">
                <a16:creationId xmlns:a16="http://schemas.microsoft.com/office/drawing/2014/main" id="{385FF22C-3323-F842-0CD7-4A211B5BEC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5" name="Footer Placeholder 4">
            <a:extLst>
              <a:ext uri="{FF2B5EF4-FFF2-40B4-BE49-F238E27FC236}">
                <a16:creationId xmlns:a16="http://schemas.microsoft.com/office/drawing/2014/main" id="{BE333E53-2D09-9BAF-D321-66B2B46B11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21FEEC-5AC0-236E-6E40-1C1EE9384A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62206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00" y="180000"/>
            <a:ext cx="10944629" cy="848733"/>
          </a:xfrm>
        </p:spPr>
        <p:txBody>
          <a:bodyPr>
            <a:normAutofit/>
          </a:bodyPr>
          <a:lstStyle/>
          <a:p>
            <a:r>
              <a:rPr lang="en-US" dirty="0"/>
              <a:t>Why </a:t>
            </a:r>
            <a:r>
              <a:rPr lang="en-US" dirty="0" err="1"/>
              <a:t>HiLumi</a:t>
            </a:r>
            <a:r>
              <a:rPr lang="en-US" dirty="0"/>
              <a:t> is pivotal for future of HF magnets</a:t>
            </a:r>
          </a:p>
        </p:txBody>
      </p:sp>
      <p:pic>
        <p:nvPicPr>
          <p:cNvPr id="5" name="Picture 4"/>
          <p:cNvPicPr>
            <a:picLocks noChangeAspect="1"/>
          </p:cNvPicPr>
          <p:nvPr/>
        </p:nvPicPr>
        <p:blipFill>
          <a:blip r:embed="rId2"/>
          <a:stretch>
            <a:fillRect/>
          </a:stretch>
        </p:blipFill>
        <p:spPr>
          <a:xfrm>
            <a:off x="1847932" y="1185529"/>
            <a:ext cx="8280517" cy="51402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2" y="4005064"/>
            <a:ext cx="1513327" cy="11770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961" y="3140969"/>
            <a:ext cx="1580259" cy="72133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8450" b="17450"/>
          <a:stretch/>
        </p:blipFill>
        <p:spPr>
          <a:xfrm>
            <a:off x="8469391" y="3254439"/>
            <a:ext cx="2177143" cy="720080"/>
          </a:xfrm>
          <a:prstGeom prst="rect">
            <a:avLst/>
          </a:prstGeom>
        </p:spPr>
      </p:pic>
      <p:sp>
        <p:nvSpPr>
          <p:cNvPr id="3" name="Footer Placeholder 2"/>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64BCD9"/>
                </a:solidFill>
                <a:effectLst/>
                <a:uLnTx/>
                <a:uFillTx/>
                <a:latin typeface="Arial"/>
                <a:ea typeface="+mn-ea"/>
                <a:cs typeface="+mn-cs"/>
              </a:rPr>
              <a:t>Accel. Technology - Lucio Rossi @ LCF24-SISSA-Trieste</a:t>
            </a:r>
            <a:endParaRPr kumimoji="0" lang="en-GB" sz="1200" b="0" i="0" u="none" strike="noStrike" kern="1200" cap="none" spc="0" normalizeH="0" baseline="0" noProof="0">
              <a:ln>
                <a:noFill/>
              </a:ln>
              <a:solidFill>
                <a:srgbClr val="64BCD9"/>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a:ln>
                  <a:noFill/>
                </a:ln>
                <a:solidFill>
                  <a:srgbClr val="64BCD9"/>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pic>
        <p:nvPicPr>
          <p:cNvPr id="9" name="Picture 8">
            <a:extLst>
              <a:ext uri="{FF2B5EF4-FFF2-40B4-BE49-F238E27FC236}">
                <a16:creationId xmlns:a16="http://schemas.microsoft.com/office/drawing/2014/main" id="{CC88900A-3CDE-D8E9-1933-B34011AC30BE}"/>
              </a:ext>
            </a:extLst>
          </p:cNvPr>
          <p:cNvPicPr>
            <a:picLocks noChangeAspect="1"/>
          </p:cNvPicPr>
          <p:nvPr/>
        </p:nvPicPr>
        <p:blipFill>
          <a:blip r:embed="rId6"/>
          <a:stretch>
            <a:fillRect/>
          </a:stretch>
        </p:blipFill>
        <p:spPr>
          <a:xfrm>
            <a:off x="10786568" y="2406706"/>
            <a:ext cx="974061" cy="894654"/>
          </a:xfrm>
          <a:prstGeom prst="rect">
            <a:avLst/>
          </a:prstGeom>
        </p:spPr>
      </p:pic>
      <p:sp>
        <p:nvSpPr>
          <p:cNvPr id="10" name="TextBox 9">
            <a:extLst>
              <a:ext uri="{FF2B5EF4-FFF2-40B4-BE49-F238E27FC236}">
                <a16:creationId xmlns:a16="http://schemas.microsoft.com/office/drawing/2014/main" id="{AA4176EB-274F-4030-19F2-4AE46665799B}"/>
              </a:ext>
            </a:extLst>
          </p:cNvPr>
          <p:cNvSpPr txBox="1"/>
          <p:nvPr/>
        </p:nvSpPr>
        <p:spPr>
          <a:xfrm>
            <a:off x="10061120" y="5520628"/>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2045</a:t>
            </a:r>
          </a:p>
        </p:txBody>
      </p:sp>
      <p:sp>
        <p:nvSpPr>
          <p:cNvPr id="11" name="TextBox 10">
            <a:extLst>
              <a:ext uri="{FF2B5EF4-FFF2-40B4-BE49-F238E27FC236}">
                <a16:creationId xmlns:a16="http://schemas.microsoft.com/office/drawing/2014/main" id="{2211CF35-7D9B-D101-4251-836FC86C8F37}"/>
              </a:ext>
            </a:extLst>
          </p:cNvPr>
          <p:cNvSpPr txBox="1"/>
          <p:nvPr/>
        </p:nvSpPr>
        <p:spPr>
          <a:xfrm>
            <a:off x="10958362" y="5517841"/>
            <a:ext cx="8752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2055</a:t>
            </a:r>
          </a:p>
        </p:txBody>
      </p:sp>
      <p:sp>
        <p:nvSpPr>
          <p:cNvPr id="12" name="Date Placeholder 11">
            <a:extLst>
              <a:ext uri="{FF2B5EF4-FFF2-40B4-BE49-F238E27FC236}">
                <a16:creationId xmlns:a16="http://schemas.microsoft.com/office/drawing/2014/main" id="{262CDC28-9CFC-99D4-B8E4-6DAA321CA8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Tree>
    <p:extLst>
      <p:ext uri="{BB962C8B-B14F-4D97-AF65-F5344CB8AC3E}">
        <p14:creationId xmlns:p14="http://schemas.microsoft.com/office/powerpoint/2010/main" val="130542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28604" y="2612910"/>
            <a:ext cx="2875991" cy="2622222"/>
            <a:chOff x="2828604" y="2612910"/>
            <a:chExt cx="2875991" cy="2622222"/>
          </a:xfrm>
        </p:grpSpPr>
        <p:sp>
          <p:nvSpPr>
            <p:cNvPr id="44" name="Hexagon 43"/>
            <p:cNvSpPr/>
            <p:nvPr/>
          </p:nvSpPr>
          <p:spPr>
            <a:xfrm rot="20542360">
              <a:off x="2828604" y="2674730"/>
              <a:ext cx="2875991" cy="2498662"/>
            </a:xfrm>
            <a:prstGeom prst="hexagon">
              <a:avLst>
                <a:gd name="adj" fmla="val 32453"/>
                <a:gd name="vf" fmla="val 115470"/>
              </a:avLst>
            </a:prstGeom>
            <a:solidFill>
              <a:srgbClr val="D18456"/>
            </a:solidFill>
            <a:ln w="76200">
              <a:solidFill>
                <a:srgbClr val="C3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a:spLocks noChangeAspect="1"/>
            </p:cNvSpPr>
            <p:nvPr/>
          </p:nvSpPr>
          <p:spPr>
            <a:xfrm>
              <a:off x="3663942" y="3312021"/>
              <a:ext cx="1188000" cy="11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p:cNvGrpSpPr/>
            <p:nvPr/>
          </p:nvGrpSpPr>
          <p:grpSpPr>
            <a:xfrm>
              <a:off x="2981558" y="2612910"/>
              <a:ext cx="2568889" cy="2622222"/>
              <a:chOff x="4700595" y="1407985"/>
              <a:chExt cx="2568889" cy="2622222"/>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595" y="1407985"/>
                <a:ext cx="2568889" cy="2622222"/>
              </a:xfrm>
              <a:prstGeom prst="rect">
                <a:avLst/>
              </a:prstGeom>
            </p:spPr>
          </p:pic>
          <p:sp>
            <p:nvSpPr>
              <p:cNvPr id="48" name="Oval 47"/>
              <p:cNvSpPr>
                <a:spLocks noChangeAspect="1"/>
              </p:cNvSpPr>
              <p:nvPr/>
            </p:nvSpPr>
            <p:spPr>
              <a:xfrm>
                <a:off x="5382979" y="2125096"/>
                <a:ext cx="1188000" cy="11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12">
            <a:extLst>
              <a:ext uri="{FF2B5EF4-FFF2-40B4-BE49-F238E27FC236}">
                <a16:creationId xmlns:a16="http://schemas.microsoft.com/office/drawing/2014/main" id="{EE8F621A-DE97-440F-A596-A87210650174}"/>
              </a:ext>
            </a:extLst>
          </p:cNvPr>
          <p:cNvPicPr>
            <a:picLocks noChangeAspect="1"/>
          </p:cNvPicPr>
          <p:nvPr/>
        </p:nvPicPr>
        <p:blipFill>
          <a:blip r:embed="rId3"/>
          <a:stretch>
            <a:fillRect/>
          </a:stretch>
        </p:blipFill>
        <p:spPr>
          <a:xfrm>
            <a:off x="2234" y="1101046"/>
            <a:ext cx="2968812" cy="2684880"/>
          </a:xfrm>
          <a:prstGeom prst="rect">
            <a:avLst/>
          </a:prstGeom>
        </p:spPr>
      </p:pic>
      <p:grpSp>
        <p:nvGrpSpPr>
          <p:cNvPr id="5" name="Group 61">
            <a:extLst>
              <a:ext uri="{FF2B5EF4-FFF2-40B4-BE49-F238E27FC236}">
                <a16:creationId xmlns:a16="http://schemas.microsoft.com/office/drawing/2014/main" id="{48123A1D-CC8B-41BD-8710-BF8893E10701}"/>
              </a:ext>
            </a:extLst>
          </p:cNvPr>
          <p:cNvGrpSpPr/>
          <p:nvPr/>
        </p:nvGrpSpPr>
        <p:grpSpPr>
          <a:xfrm>
            <a:off x="1818640" y="2046942"/>
            <a:ext cx="4324331" cy="4161834"/>
            <a:chOff x="2072640" y="2478742"/>
            <a:chExt cx="4324331" cy="4161834"/>
          </a:xfrm>
        </p:grpSpPr>
        <p:sp>
          <p:nvSpPr>
            <p:cNvPr id="6" name="Rectangle 5">
              <a:extLst>
                <a:ext uri="{FF2B5EF4-FFF2-40B4-BE49-F238E27FC236}">
                  <a16:creationId xmlns:a16="http://schemas.microsoft.com/office/drawing/2014/main" id="{5DFB2ECB-CA96-4C90-BE56-CA84D9E29186}"/>
                </a:ext>
              </a:extLst>
            </p:cNvPr>
            <p:cNvSpPr/>
            <p:nvPr/>
          </p:nvSpPr>
          <p:spPr>
            <a:xfrm>
              <a:off x="2072640" y="2478742"/>
              <a:ext cx="274320" cy="288538"/>
            </a:xfrm>
            <a:prstGeom prst="rect">
              <a:avLst/>
            </a:prstGeom>
            <a:noFill/>
            <a:ln w="25400">
              <a:solidFill>
                <a:srgbClr val="005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19">
              <a:extLst>
                <a:ext uri="{FF2B5EF4-FFF2-40B4-BE49-F238E27FC236}">
                  <a16:creationId xmlns:a16="http://schemas.microsoft.com/office/drawing/2014/main" id="{0F16E05C-C68F-4FE2-9C12-5544831F1B3C}"/>
                </a:ext>
              </a:extLst>
            </p:cNvPr>
            <p:cNvCxnSpPr/>
            <p:nvPr/>
          </p:nvCxnSpPr>
          <p:spPr>
            <a:xfrm>
              <a:off x="2354114" y="2481973"/>
              <a:ext cx="2156926" cy="515227"/>
            </a:xfrm>
            <a:prstGeom prst="line">
              <a:avLst/>
            </a:prstGeom>
            <a:ln w="25400">
              <a:solidFill>
                <a:srgbClr val="00578C"/>
              </a:solidFill>
            </a:ln>
          </p:spPr>
          <p:style>
            <a:lnRef idx="1">
              <a:schemeClr val="accent1"/>
            </a:lnRef>
            <a:fillRef idx="0">
              <a:schemeClr val="accent1"/>
            </a:fillRef>
            <a:effectRef idx="0">
              <a:schemeClr val="accent1"/>
            </a:effectRef>
            <a:fontRef idx="minor">
              <a:schemeClr val="tx1"/>
            </a:fontRef>
          </p:style>
        </p:cxnSp>
        <p:grpSp>
          <p:nvGrpSpPr>
            <p:cNvPr id="8" name="Group 47">
              <a:extLst>
                <a:ext uri="{FF2B5EF4-FFF2-40B4-BE49-F238E27FC236}">
                  <a16:creationId xmlns:a16="http://schemas.microsoft.com/office/drawing/2014/main" id="{A4B778C9-4B78-4F8D-BA4B-5F29AA9152F4}"/>
                </a:ext>
              </a:extLst>
            </p:cNvPr>
            <p:cNvGrpSpPr/>
            <p:nvPr/>
          </p:nvGrpSpPr>
          <p:grpSpPr>
            <a:xfrm>
              <a:off x="2072640" y="4347685"/>
              <a:ext cx="3805154" cy="2292891"/>
              <a:chOff x="2352553" y="4103845"/>
              <a:chExt cx="3805154" cy="2292891"/>
            </a:xfrm>
          </p:grpSpPr>
          <p:cxnSp>
            <p:nvCxnSpPr>
              <p:cNvPr id="12" name="Straight Arrow Connector 30">
                <a:extLst>
                  <a:ext uri="{FF2B5EF4-FFF2-40B4-BE49-F238E27FC236}">
                    <a16:creationId xmlns:a16="http://schemas.microsoft.com/office/drawing/2014/main" id="{3803E418-21A0-496F-B24A-220D5925FDFE}"/>
                  </a:ext>
                </a:extLst>
              </p:cNvPr>
              <p:cNvCxnSpPr/>
              <p:nvPr/>
            </p:nvCxnSpPr>
            <p:spPr>
              <a:xfrm flipV="1">
                <a:off x="3022371" y="4103845"/>
                <a:ext cx="1595423" cy="781545"/>
              </a:xfrm>
              <a:prstGeom prst="straightConnector1">
                <a:avLst/>
              </a:prstGeom>
              <a:ln w="25400">
                <a:solidFill>
                  <a:srgbClr val="00578C"/>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4189662-CB81-46E6-AB0E-1CD7E12209A6}"/>
                  </a:ext>
                </a:extLst>
              </p:cNvPr>
              <p:cNvSpPr/>
              <p:nvPr/>
            </p:nvSpPr>
            <p:spPr>
              <a:xfrm>
                <a:off x="2600540" y="4614128"/>
                <a:ext cx="46519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Sn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Arrow Connector 37">
                <a:extLst>
                  <a:ext uri="{FF2B5EF4-FFF2-40B4-BE49-F238E27FC236}">
                    <a16:creationId xmlns:a16="http://schemas.microsoft.com/office/drawing/2014/main" id="{19E88203-EB5F-4CDE-A415-4263A3D8B338}"/>
                  </a:ext>
                </a:extLst>
              </p:cNvPr>
              <p:cNvCxnSpPr/>
              <p:nvPr/>
            </p:nvCxnSpPr>
            <p:spPr>
              <a:xfrm flipV="1">
                <a:off x="3495040" y="4794773"/>
                <a:ext cx="632145" cy="610813"/>
              </a:xfrm>
              <a:prstGeom prst="straightConnector1">
                <a:avLst/>
              </a:prstGeom>
              <a:ln w="25400">
                <a:solidFill>
                  <a:srgbClr val="00578C"/>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02289C6-06CC-4A71-ADD7-BBF055A18CC5}"/>
                  </a:ext>
                </a:extLst>
              </p:cNvPr>
              <p:cNvSpPr/>
              <p:nvPr/>
            </p:nvSpPr>
            <p:spPr>
              <a:xfrm>
                <a:off x="2352553" y="5170697"/>
                <a:ext cx="117295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22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rPr>
                  <a:t>Nb</a:t>
                </a: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-alloy</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40">
                <a:extLst>
                  <a:ext uri="{FF2B5EF4-FFF2-40B4-BE49-F238E27FC236}">
                    <a16:creationId xmlns:a16="http://schemas.microsoft.com/office/drawing/2014/main" id="{2AD4F4B4-8501-4725-8E47-636C4CE70381}"/>
                  </a:ext>
                </a:extLst>
              </p:cNvPr>
              <p:cNvCxnSpPr/>
              <p:nvPr/>
            </p:nvCxnSpPr>
            <p:spPr>
              <a:xfrm flipV="1">
                <a:off x="3953370" y="5145814"/>
                <a:ext cx="346536" cy="564808"/>
              </a:xfrm>
              <a:prstGeom prst="straightConnector1">
                <a:avLst/>
              </a:prstGeom>
              <a:ln w="25400">
                <a:solidFill>
                  <a:srgbClr val="00578C"/>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5B5DFB2-C320-4328-B32F-4CB4A77A2BD4}"/>
                  </a:ext>
                </a:extLst>
              </p:cNvPr>
              <p:cNvSpPr/>
              <p:nvPr/>
            </p:nvSpPr>
            <p:spPr>
              <a:xfrm>
                <a:off x="3525503" y="5449719"/>
                <a:ext cx="48442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Cu</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Arrow Connector 43">
                <a:extLst>
                  <a:ext uri="{FF2B5EF4-FFF2-40B4-BE49-F238E27FC236}">
                    <a16:creationId xmlns:a16="http://schemas.microsoft.com/office/drawing/2014/main" id="{27BA9722-09EA-4C8E-9D2F-2E71DCB545A6}"/>
                  </a:ext>
                </a:extLst>
              </p:cNvPr>
              <p:cNvCxnSpPr/>
              <p:nvPr/>
            </p:nvCxnSpPr>
            <p:spPr>
              <a:xfrm flipV="1">
                <a:off x="4495269" y="5411552"/>
                <a:ext cx="60740" cy="588627"/>
              </a:xfrm>
              <a:prstGeom prst="straightConnector1">
                <a:avLst/>
              </a:prstGeom>
              <a:ln w="25400">
                <a:solidFill>
                  <a:srgbClr val="00578C"/>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937837B-9530-4A03-9754-8F0A3D9C4BB2}"/>
                  </a:ext>
                </a:extLst>
              </p:cNvPr>
              <p:cNvSpPr/>
              <p:nvPr/>
            </p:nvSpPr>
            <p:spPr>
              <a:xfrm>
                <a:off x="4126638" y="5965849"/>
                <a:ext cx="20310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Ta or </a:t>
                </a:r>
                <a:r>
                  <a:rPr kumimoji="0" lang="en-US" altLang="fr-FR" sz="22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rPr>
                  <a:t>Nb</a:t>
                </a: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 barrier</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9" name="Straight Connector 50">
              <a:extLst>
                <a:ext uri="{FF2B5EF4-FFF2-40B4-BE49-F238E27FC236}">
                  <a16:creationId xmlns:a16="http://schemas.microsoft.com/office/drawing/2014/main" id="{187D64A4-0533-46A0-974B-0942701970C6}"/>
                </a:ext>
              </a:extLst>
            </p:cNvPr>
            <p:cNvCxnSpPr/>
            <p:nvPr/>
          </p:nvCxnSpPr>
          <p:spPr>
            <a:xfrm>
              <a:off x="2088800" y="2766993"/>
              <a:ext cx="1060800" cy="1896447"/>
            </a:xfrm>
            <a:prstGeom prst="line">
              <a:avLst/>
            </a:prstGeom>
            <a:ln w="25400">
              <a:solidFill>
                <a:srgbClr val="00578C"/>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A9479A6-92A6-4433-8F17-9A72A3F63C45}"/>
                </a:ext>
              </a:extLst>
            </p:cNvPr>
            <p:cNvSpPr/>
            <p:nvPr/>
          </p:nvSpPr>
          <p:spPr>
            <a:xfrm>
              <a:off x="4402132" y="5581857"/>
              <a:ext cx="1994839" cy="46166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2400" b="1" i="0" u="sng"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SUBELEMENT</a:t>
              </a:r>
              <a:endParaRPr kumimoji="0" lang="en-US" altLang="fr-FR" sz="2400" b="1" i="0" u="sng"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endParaRPr>
            </a:p>
          </p:txBody>
        </p:sp>
      </p:grpSp>
      <p:grpSp>
        <p:nvGrpSpPr>
          <p:cNvPr id="20" name="Group 2">
            <a:extLst>
              <a:ext uri="{FF2B5EF4-FFF2-40B4-BE49-F238E27FC236}">
                <a16:creationId xmlns:a16="http://schemas.microsoft.com/office/drawing/2014/main" id="{EFD6E816-D44D-4B6A-8200-C69E4190CFB5}"/>
              </a:ext>
            </a:extLst>
          </p:cNvPr>
          <p:cNvGrpSpPr>
            <a:grpSpLocks noChangeAspect="1"/>
          </p:cNvGrpSpPr>
          <p:nvPr/>
        </p:nvGrpSpPr>
        <p:grpSpPr>
          <a:xfrm>
            <a:off x="5696731" y="1092794"/>
            <a:ext cx="2540622" cy="2700000"/>
            <a:chOff x="552891" y="1012345"/>
            <a:chExt cx="4210495" cy="4474627"/>
          </a:xfrm>
        </p:grpSpPr>
        <p:pic>
          <p:nvPicPr>
            <p:cNvPr id="21" name="Picture 3">
              <a:extLst>
                <a:ext uri="{FF2B5EF4-FFF2-40B4-BE49-F238E27FC236}">
                  <a16:creationId xmlns:a16="http://schemas.microsoft.com/office/drawing/2014/main" id="{0B545919-A222-4A3F-AA66-6E09EE7D328A}"/>
                </a:ext>
              </a:extLst>
            </p:cNvPr>
            <p:cNvPicPr>
              <a:picLocks noChangeAspect="1"/>
            </p:cNvPicPr>
            <p:nvPr/>
          </p:nvPicPr>
          <p:blipFill rotWithShape="1">
            <a:blip r:embed="rId4"/>
            <a:srcRect l="56055" t="3421" b="2436"/>
            <a:stretch/>
          </p:blipFill>
          <p:spPr>
            <a:xfrm>
              <a:off x="552891" y="1012345"/>
              <a:ext cx="4210495" cy="4474627"/>
            </a:xfrm>
            <a:prstGeom prst="rect">
              <a:avLst/>
            </a:prstGeom>
            <a:ln w="38100">
              <a:noFill/>
            </a:ln>
          </p:spPr>
        </p:pic>
        <p:pic>
          <p:nvPicPr>
            <p:cNvPr id="22" name="Picture 16">
              <a:extLst>
                <a:ext uri="{FF2B5EF4-FFF2-40B4-BE49-F238E27FC236}">
                  <a16:creationId xmlns:a16="http://schemas.microsoft.com/office/drawing/2014/main" id="{21DBB5EF-BF99-46A4-951A-698F93D89678}"/>
                </a:ext>
              </a:extLst>
            </p:cNvPr>
            <p:cNvPicPr>
              <a:picLocks noChangeAspect="1"/>
            </p:cNvPicPr>
            <p:nvPr/>
          </p:nvPicPr>
          <p:blipFill rotWithShape="1">
            <a:blip r:embed="rId4"/>
            <a:srcRect l="79484" t="44188" r="15972" b="48941"/>
            <a:stretch/>
          </p:blipFill>
          <p:spPr>
            <a:xfrm>
              <a:off x="2298909" y="3256915"/>
              <a:ext cx="542261" cy="406695"/>
            </a:xfrm>
            <a:prstGeom prst="rect">
              <a:avLst/>
            </a:prstGeom>
            <a:ln w="38100">
              <a:noFill/>
            </a:ln>
          </p:spPr>
        </p:pic>
      </p:grpSp>
      <p:sp>
        <p:nvSpPr>
          <p:cNvPr id="23" name="Rectangle 22">
            <a:extLst>
              <a:ext uri="{FF2B5EF4-FFF2-40B4-BE49-F238E27FC236}">
                <a16:creationId xmlns:a16="http://schemas.microsoft.com/office/drawing/2014/main" id="{6747C32D-57AF-4970-B130-3E0627F17EB5}"/>
              </a:ext>
            </a:extLst>
          </p:cNvPr>
          <p:cNvSpPr/>
          <p:nvPr/>
        </p:nvSpPr>
        <p:spPr>
          <a:xfrm>
            <a:off x="5543881" y="3792794"/>
            <a:ext cx="2649022" cy="83099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fr-FR" sz="2400" b="1" i="0" u="sng"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SUBELEMENT AFTER REACTION</a:t>
            </a:r>
            <a:endParaRPr kumimoji="0" lang="en-US" altLang="fr-FR" sz="2400" b="1" i="0" u="sng"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endParaRPr>
          </a:p>
        </p:txBody>
      </p:sp>
      <p:cxnSp>
        <p:nvCxnSpPr>
          <p:cNvPr id="24" name="Straight Arrow Connector 37">
            <a:extLst>
              <a:ext uri="{FF2B5EF4-FFF2-40B4-BE49-F238E27FC236}">
                <a16:creationId xmlns:a16="http://schemas.microsoft.com/office/drawing/2014/main" id="{C6E2B6B1-6F56-479F-92B8-5CA76B8226D1}"/>
              </a:ext>
            </a:extLst>
          </p:cNvPr>
          <p:cNvCxnSpPr>
            <a:cxnSpLocks/>
          </p:cNvCxnSpPr>
          <p:nvPr/>
        </p:nvCxnSpPr>
        <p:spPr>
          <a:xfrm flipH="1">
            <a:off x="7696200" y="1916108"/>
            <a:ext cx="1039664" cy="526686"/>
          </a:xfrm>
          <a:prstGeom prst="straightConnector1">
            <a:avLst/>
          </a:prstGeom>
          <a:ln w="25400">
            <a:solidFill>
              <a:srgbClr val="00578C"/>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53C8ED8-10F7-4023-9F3B-37C98B3D9DCB}"/>
              </a:ext>
            </a:extLst>
          </p:cNvPr>
          <p:cNvSpPr/>
          <p:nvPr/>
        </p:nvSpPr>
        <p:spPr>
          <a:xfrm>
            <a:off x="8672364" y="1616055"/>
            <a:ext cx="158870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Nb</a:t>
            </a:r>
            <a:r>
              <a:rPr kumimoji="0" lang="en-US" altLang="fr-FR" sz="22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rPr>
              <a:t>3</a:t>
            </a: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Sn layer</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1263C0C-3C74-4736-9DD3-3E6C81D6B348}"/>
              </a:ext>
            </a:extLst>
          </p:cNvPr>
          <p:cNvSpPr/>
          <p:nvPr/>
        </p:nvSpPr>
        <p:spPr>
          <a:xfrm>
            <a:off x="8672364" y="1161015"/>
            <a:ext cx="20310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Ta or </a:t>
            </a:r>
            <a:r>
              <a:rPr kumimoji="0" lang="en-US" altLang="fr-FR" sz="22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rPr>
              <a:t>Nb</a:t>
            </a: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 barrier</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Straight Arrow Connector 37">
            <a:extLst>
              <a:ext uri="{FF2B5EF4-FFF2-40B4-BE49-F238E27FC236}">
                <a16:creationId xmlns:a16="http://schemas.microsoft.com/office/drawing/2014/main" id="{2A54F717-CCFB-4B88-8189-CE708EE40ED5}"/>
              </a:ext>
            </a:extLst>
          </p:cNvPr>
          <p:cNvCxnSpPr>
            <a:cxnSpLocks/>
          </p:cNvCxnSpPr>
          <p:nvPr/>
        </p:nvCxnSpPr>
        <p:spPr>
          <a:xfrm flipH="1">
            <a:off x="7948718" y="1446615"/>
            <a:ext cx="705169" cy="338879"/>
          </a:xfrm>
          <a:prstGeom prst="straightConnector1">
            <a:avLst/>
          </a:prstGeom>
          <a:ln w="25400">
            <a:solidFill>
              <a:srgbClr val="00578C"/>
            </a:solidFill>
            <a:tailEnd type="triangle" w="lg" len="lg"/>
          </a:ln>
        </p:spPr>
        <p:style>
          <a:lnRef idx="1">
            <a:schemeClr val="accent1"/>
          </a:lnRef>
          <a:fillRef idx="0">
            <a:schemeClr val="accent1"/>
          </a:fillRef>
          <a:effectRef idx="0">
            <a:schemeClr val="accent1"/>
          </a:effectRef>
          <a:fontRef idx="minor">
            <a:schemeClr val="tx1"/>
          </a:fontRef>
        </p:style>
      </p:cxnSp>
      <p:pic>
        <p:nvPicPr>
          <p:cNvPr id="31" name="Content Placeholder 13">
            <a:extLst>
              <a:ext uri="{FF2B5EF4-FFF2-40B4-BE49-F238E27FC236}">
                <a16:creationId xmlns:a16="http://schemas.microsoft.com/office/drawing/2014/main" id="{A60E2404-7AFE-4FE7-97EF-A8C8FFE76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9254" y="3073279"/>
            <a:ext cx="3168812" cy="2533719"/>
          </a:xfrm>
          <a:prstGeom prst="rect">
            <a:avLst/>
          </a:prstGeom>
          <a:ln w="38100">
            <a:noFill/>
          </a:ln>
        </p:spPr>
      </p:pic>
      <p:sp>
        <p:nvSpPr>
          <p:cNvPr id="32" name="Rectangle 31">
            <a:extLst>
              <a:ext uri="{FF2B5EF4-FFF2-40B4-BE49-F238E27FC236}">
                <a16:creationId xmlns:a16="http://schemas.microsoft.com/office/drawing/2014/main" id="{3DA2500C-A737-4F34-8B27-22EB6327ABD6}"/>
              </a:ext>
            </a:extLst>
          </p:cNvPr>
          <p:cNvSpPr/>
          <p:nvPr/>
        </p:nvSpPr>
        <p:spPr>
          <a:xfrm>
            <a:off x="7559040" y="2548305"/>
            <a:ext cx="274320" cy="288538"/>
          </a:xfrm>
          <a:prstGeom prst="rect">
            <a:avLst/>
          </a:prstGeom>
          <a:noFill/>
          <a:ln w="25400">
            <a:solidFill>
              <a:srgbClr val="005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3" name="Straight Connector 50">
            <a:extLst>
              <a:ext uri="{FF2B5EF4-FFF2-40B4-BE49-F238E27FC236}">
                <a16:creationId xmlns:a16="http://schemas.microsoft.com/office/drawing/2014/main" id="{AD291F6D-3038-4F72-83D1-BFFC69E12E52}"/>
              </a:ext>
            </a:extLst>
          </p:cNvPr>
          <p:cNvCxnSpPr>
            <a:cxnSpLocks/>
          </p:cNvCxnSpPr>
          <p:nvPr/>
        </p:nvCxnSpPr>
        <p:spPr>
          <a:xfrm>
            <a:off x="7559040" y="2857132"/>
            <a:ext cx="1140214" cy="2660773"/>
          </a:xfrm>
          <a:prstGeom prst="line">
            <a:avLst/>
          </a:prstGeom>
          <a:ln w="25400">
            <a:solidFill>
              <a:srgbClr val="00578C"/>
            </a:solidFill>
          </a:ln>
        </p:spPr>
        <p:style>
          <a:lnRef idx="1">
            <a:schemeClr val="accent1"/>
          </a:lnRef>
          <a:fillRef idx="0">
            <a:schemeClr val="accent1"/>
          </a:fillRef>
          <a:effectRef idx="0">
            <a:schemeClr val="accent1"/>
          </a:effectRef>
          <a:fontRef idx="minor">
            <a:schemeClr val="tx1"/>
          </a:fontRef>
        </p:style>
      </p:cxnSp>
      <p:cxnSp>
        <p:nvCxnSpPr>
          <p:cNvPr id="37" name="Straight Connector 19">
            <a:extLst>
              <a:ext uri="{FF2B5EF4-FFF2-40B4-BE49-F238E27FC236}">
                <a16:creationId xmlns:a16="http://schemas.microsoft.com/office/drawing/2014/main" id="{FD24FAB1-7FC7-4A06-BB17-EAD62E53BD89}"/>
              </a:ext>
            </a:extLst>
          </p:cNvPr>
          <p:cNvCxnSpPr>
            <a:cxnSpLocks/>
          </p:cNvCxnSpPr>
          <p:nvPr/>
        </p:nvCxnSpPr>
        <p:spPr>
          <a:xfrm>
            <a:off x="7847243" y="2561321"/>
            <a:ext cx="3978742" cy="511958"/>
          </a:xfrm>
          <a:prstGeom prst="line">
            <a:avLst/>
          </a:prstGeom>
          <a:ln w="25400">
            <a:solidFill>
              <a:srgbClr val="00578C"/>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DF48E59-03C0-47E5-8CA5-26AA8214400B}"/>
              </a:ext>
            </a:extLst>
          </p:cNvPr>
          <p:cNvSpPr/>
          <p:nvPr/>
        </p:nvSpPr>
        <p:spPr>
          <a:xfrm>
            <a:off x="8735864" y="5651266"/>
            <a:ext cx="269644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Nb</a:t>
            </a:r>
            <a:r>
              <a:rPr kumimoji="0" lang="en-US" altLang="fr-FR" sz="22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rPr>
              <a:t>3</a:t>
            </a:r>
            <a:r>
              <a:rPr kumimoji="0" lang="en-US" altLang="fr-FR" sz="22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rPr>
              <a:t>Sn microstructure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C4B6BE6E-7570-4280-AFFD-E97A837E1D35}"/>
              </a:ext>
            </a:extLst>
          </p:cNvPr>
          <p:cNvSpPr/>
          <p:nvPr/>
        </p:nvSpPr>
        <p:spPr>
          <a:xfrm>
            <a:off x="8069242" y="5990690"/>
            <a:ext cx="402968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78C"/>
                </a:solidFill>
                <a:effectLst/>
                <a:uLnTx/>
                <a:uFillTx/>
                <a:latin typeface="Calibri" panose="020F0502020204030204"/>
                <a:ea typeface="+mn-ea"/>
                <a:cs typeface="+mn-cs"/>
              </a:rPr>
              <a:t>Critical current density</a:t>
            </a:r>
            <a:r>
              <a:rPr kumimoji="0" lang="en-US" sz="1800" b="1" i="0" u="none" strike="noStrike" kern="1200" cap="none" spc="0" normalizeH="0" baseline="-25000" noProof="0" dirty="0">
                <a:ln>
                  <a:noFill/>
                </a:ln>
                <a:solidFill>
                  <a:srgbClr val="00578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578C"/>
                </a:solidFill>
                <a:effectLst/>
                <a:uLnTx/>
                <a:uFillTx/>
                <a:latin typeface="Calibri" panose="020F0502020204030204"/>
                <a:ea typeface="+mn-ea"/>
                <a:cs typeface="+mn-cs"/>
                <a:sym typeface="Symbol" panose="05050102010706020507" pitchFamily="18" charset="2"/>
              </a:rPr>
              <a:t></a:t>
            </a:r>
            <a:r>
              <a:rPr kumimoji="0" lang="en-US" sz="1800" b="1" i="0" u="none" strike="noStrike" kern="1200" cap="none" spc="0" normalizeH="0" baseline="0" noProof="0" dirty="0">
                <a:ln>
                  <a:noFill/>
                </a:ln>
                <a:solidFill>
                  <a:srgbClr val="00578C"/>
                </a:solidFill>
                <a:effectLst/>
                <a:uLnTx/>
                <a:uFillTx/>
                <a:latin typeface="Calibri" panose="020F0502020204030204"/>
                <a:ea typeface="+mn-ea"/>
                <a:cs typeface="+mn-cs"/>
              </a:rPr>
              <a:t> 1/(grain size)</a:t>
            </a:r>
          </a:p>
        </p:txBody>
      </p:sp>
      <p:sp>
        <p:nvSpPr>
          <p:cNvPr id="49" name="Rectangle 48">
            <a:extLst>
              <a:ext uri="{FF2B5EF4-FFF2-40B4-BE49-F238E27FC236}">
                <a16:creationId xmlns:a16="http://schemas.microsoft.com/office/drawing/2014/main" id="{6747C32D-57AF-4970-B130-3E0627F17EB5}"/>
              </a:ext>
            </a:extLst>
          </p:cNvPr>
          <p:cNvSpPr/>
          <p:nvPr/>
        </p:nvSpPr>
        <p:spPr>
          <a:xfrm>
            <a:off x="175665" y="3600914"/>
            <a:ext cx="2649022" cy="83099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fr-FR" sz="2400" b="1" i="0" u="sng"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WIRE                 BEFORE REACTION</a:t>
            </a:r>
            <a:endParaRPr kumimoji="0" lang="en-US" altLang="fr-FR" sz="2400" b="1" i="0" u="sng"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endParaRPr>
          </a:p>
        </p:txBody>
      </p:sp>
      <p:sp>
        <p:nvSpPr>
          <p:cNvPr id="11" name="Title 10">
            <a:extLst>
              <a:ext uri="{FF2B5EF4-FFF2-40B4-BE49-F238E27FC236}">
                <a16:creationId xmlns:a16="http://schemas.microsoft.com/office/drawing/2014/main" id="{3DD24153-C6F6-C0A4-717F-983D79824258}"/>
              </a:ext>
            </a:extLst>
          </p:cNvPr>
          <p:cNvSpPr>
            <a:spLocks noGrp="1"/>
          </p:cNvSpPr>
          <p:nvPr>
            <p:ph type="title"/>
          </p:nvPr>
        </p:nvSpPr>
        <p:spPr/>
        <p:txBody>
          <a:bodyPr>
            <a:normAutofit fontScale="90000"/>
          </a:bodyPr>
          <a:lstStyle/>
          <a:p>
            <a:r>
              <a:rPr lang="en-US" dirty="0"/>
              <a:t>high-</a:t>
            </a:r>
            <a:r>
              <a:rPr lang="en-US" dirty="0" err="1"/>
              <a:t>Jc</a:t>
            </a:r>
            <a:r>
              <a:rPr lang="en-US" dirty="0"/>
              <a:t> ITD Nb</a:t>
            </a:r>
            <a:r>
              <a:rPr lang="en-US" baseline="-25000" dirty="0"/>
              <a:t>3</a:t>
            </a:r>
            <a:r>
              <a:rPr lang="en-US" dirty="0"/>
              <a:t>Sn: performance with complexity…</a:t>
            </a:r>
          </a:p>
        </p:txBody>
      </p:sp>
      <p:sp>
        <p:nvSpPr>
          <p:cNvPr id="50" name="TextBox 49">
            <a:extLst>
              <a:ext uri="{FF2B5EF4-FFF2-40B4-BE49-F238E27FC236}">
                <a16:creationId xmlns:a16="http://schemas.microsoft.com/office/drawing/2014/main" id="{FCADE2AC-BA17-37FE-E8B6-6F53177C8396}"/>
              </a:ext>
            </a:extLst>
          </p:cNvPr>
          <p:cNvSpPr txBox="1"/>
          <p:nvPr/>
        </p:nvSpPr>
        <p:spPr>
          <a:xfrm>
            <a:off x="8926789" y="2165795"/>
            <a:ext cx="2427011"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C. Senatore, Univ. Geneva</a:t>
            </a:r>
          </a:p>
        </p:txBody>
      </p:sp>
      <p:pic>
        <p:nvPicPr>
          <p:cNvPr id="25" name="Picture 24" descr="A picture containing text&#10;&#10;Description automatically generated">
            <a:extLst>
              <a:ext uri="{FF2B5EF4-FFF2-40B4-BE49-F238E27FC236}">
                <a16:creationId xmlns:a16="http://schemas.microsoft.com/office/drawing/2014/main" id="{3541BDA0-8B6B-7B41-73EC-0C6F65CF2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280" y="5590061"/>
            <a:ext cx="604561" cy="803711"/>
          </a:xfrm>
          <a:prstGeom prst="rect">
            <a:avLst/>
          </a:prstGeom>
        </p:spPr>
      </p:pic>
      <p:pic>
        <p:nvPicPr>
          <p:cNvPr id="30" name="Picture 29" descr="Logo, company name&#10;&#10;Description automatically generated">
            <a:extLst>
              <a:ext uri="{FF2B5EF4-FFF2-40B4-BE49-F238E27FC236}">
                <a16:creationId xmlns:a16="http://schemas.microsoft.com/office/drawing/2014/main" id="{3B428DD3-8368-7BA4-7DA0-FE7F13727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4812" y="5616834"/>
            <a:ext cx="1580570" cy="794827"/>
          </a:xfrm>
          <a:prstGeom prst="rect">
            <a:avLst/>
          </a:prstGeom>
        </p:spPr>
      </p:pic>
      <p:sp>
        <p:nvSpPr>
          <p:cNvPr id="2" name="TextBox 1">
            <a:extLst>
              <a:ext uri="{FF2B5EF4-FFF2-40B4-BE49-F238E27FC236}">
                <a16:creationId xmlns:a16="http://schemas.microsoft.com/office/drawing/2014/main" id="{6952E9B1-F710-4372-A68C-4E565600F614}"/>
              </a:ext>
            </a:extLst>
          </p:cNvPr>
          <p:cNvSpPr txBox="1"/>
          <p:nvPr/>
        </p:nvSpPr>
        <p:spPr>
          <a:xfrm flipH="1">
            <a:off x="6191545" y="5000148"/>
            <a:ext cx="2288215"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Complex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700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 solid state reaction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brittle material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whole coil 700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270</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Date Placeholder 28">
            <a:extLst>
              <a:ext uri="{FF2B5EF4-FFF2-40B4-BE49-F238E27FC236}">
                <a16:creationId xmlns:a16="http://schemas.microsoft.com/office/drawing/2014/main" id="{6FBC181A-229F-4D7F-6406-2C7963C001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34" name="Footer Placeholder 33">
            <a:extLst>
              <a:ext uri="{FF2B5EF4-FFF2-40B4-BE49-F238E27FC236}">
                <a16:creationId xmlns:a16="http://schemas.microsoft.com/office/drawing/2014/main" id="{4140B64A-97F8-EC28-E669-65C7107BBA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5" name="Slide Number Placeholder 34">
            <a:extLst>
              <a:ext uri="{FF2B5EF4-FFF2-40B4-BE49-F238E27FC236}">
                <a16:creationId xmlns:a16="http://schemas.microsoft.com/office/drawing/2014/main" id="{F2DC7E5C-4EF9-74F1-2FF3-EF5B4B03C7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82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83F1-289F-67B3-5195-9273F75D3131}"/>
              </a:ext>
            </a:extLst>
          </p:cNvPr>
          <p:cNvSpPr>
            <a:spLocks noGrp="1"/>
          </p:cNvSpPr>
          <p:nvPr>
            <p:ph type="title"/>
          </p:nvPr>
        </p:nvSpPr>
        <p:spPr>
          <a:xfrm>
            <a:off x="441195" y="404859"/>
            <a:ext cx="11507220" cy="667808"/>
          </a:xfrm>
        </p:spPr>
        <p:txBody>
          <a:bodyPr>
            <a:normAutofit fontScale="90000"/>
          </a:bodyPr>
          <a:lstStyle/>
          <a:p>
            <a:r>
              <a:rPr lang="en-US" dirty="0" err="1"/>
              <a:t>HiLumi</a:t>
            </a:r>
            <a:r>
              <a:rPr lang="en-US" dirty="0"/>
              <a:t>: issue on long magnets – very good short ones</a:t>
            </a:r>
          </a:p>
        </p:txBody>
      </p:sp>
      <p:sp>
        <p:nvSpPr>
          <p:cNvPr id="3" name="Date Placeholder 2">
            <a:extLst>
              <a:ext uri="{FF2B5EF4-FFF2-40B4-BE49-F238E27FC236}">
                <a16:creationId xmlns:a16="http://schemas.microsoft.com/office/drawing/2014/main" id="{C65BF77F-4BCE-F7AD-B276-19C771F8CC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661F90D7-9D16-7FED-08C9-ED3F9E854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8CAC1E1-29BC-44A3-088C-C67A9E8D10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463347D-B6CB-A813-A754-696E8E05A4BF}"/>
              </a:ext>
            </a:extLst>
          </p:cNvPr>
          <p:cNvPicPr>
            <a:picLocks noChangeAspect="1"/>
          </p:cNvPicPr>
          <p:nvPr/>
        </p:nvPicPr>
        <p:blipFill>
          <a:blip r:embed="rId2"/>
          <a:stretch>
            <a:fillRect/>
          </a:stretch>
        </p:blipFill>
        <p:spPr>
          <a:xfrm>
            <a:off x="6099826" y="1030634"/>
            <a:ext cx="5000625" cy="3133725"/>
          </a:xfrm>
          <a:prstGeom prst="rect">
            <a:avLst/>
          </a:prstGeom>
        </p:spPr>
      </p:pic>
      <p:pic>
        <p:nvPicPr>
          <p:cNvPr id="7" name="Picture 6">
            <a:extLst>
              <a:ext uri="{FF2B5EF4-FFF2-40B4-BE49-F238E27FC236}">
                <a16:creationId xmlns:a16="http://schemas.microsoft.com/office/drawing/2014/main" id="{A49AE29A-9B68-D6B1-6137-2D1DE2E57881}"/>
              </a:ext>
            </a:extLst>
          </p:cNvPr>
          <p:cNvPicPr>
            <a:picLocks noChangeAspect="1"/>
          </p:cNvPicPr>
          <p:nvPr/>
        </p:nvPicPr>
        <p:blipFill>
          <a:blip r:embed="rId3"/>
          <a:stretch>
            <a:fillRect/>
          </a:stretch>
        </p:blipFill>
        <p:spPr>
          <a:xfrm>
            <a:off x="229640" y="4516813"/>
            <a:ext cx="3419985" cy="1839537"/>
          </a:xfrm>
          <a:prstGeom prst="rect">
            <a:avLst/>
          </a:prstGeom>
        </p:spPr>
      </p:pic>
      <p:sp>
        <p:nvSpPr>
          <p:cNvPr id="8" name="TextBox 7">
            <a:extLst>
              <a:ext uri="{FF2B5EF4-FFF2-40B4-BE49-F238E27FC236}">
                <a16:creationId xmlns:a16="http://schemas.microsoft.com/office/drawing/2014/main" id="{3B1EE0AF-473C-4A6A-BD89-2F0F80782573}"/>
              </a:ext>
            </a:extLst>
          </p:cNvPr>
          <p:cNvSpPr txBox="1"/>
          <p:nvPr/>
        </p:nvSpPr>
        <p:spPr>
          <a:xfrm>
            <a:off x="6278312" y="5536772"/>
            <a:ext cx="1606773" cy="5025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3399"/>
                </a:solidFill>
                <a:effectLst/>
                <a:uLnTx/>
                <a:uFillTx/>
                <a:latin typeface="Tahoma" panose="020B0604030504040204" pitchFamily="34" charset="0"/>
                <a:ea typeface="Tahoma" panose="020B0604030504040204" pitchFamily="34" charset="0"/>
                <a:cs typeface="Tahoma" panose="020B0604030504040204" pitchFamily="34" charset="0"/>
              </a:rPr>
              <a:t>Evidence of popped strands</a:t>
            </a:r>
          </a:p>
        </p:txBody>
      </p:sp>
      <p:sp>
        <p:nvSpPr>
          <p:cNvPr id="9" name="Oval 8">
            <a:extLst>
              <a:ext uri="{FF2B5EF4-FFF2-40B4-BE49-F238E27FC236}">
                <a16:creationId xmlns:a16="http://schemas.microsoft.com/office/drawing/2014/main" id="{2C6E2ABC-16DE-D491-C8B2-403A66DFA9F2}"/>
              </a:ext>
            </a:extLst>
          </p:cNvPr>
          <p:cNvSpPr/>
          <p:nvPr/>
        </p:nvSpPr>
        <p:spPr bwMode="auto">
          <a:xfrm>
            <a:off x="1189748" y="5284859"/>
            <a:ext cx="768084" cy="732109"/>
          </a:xfrm>
          <a:prstGeom prst="ellipse">
            <a:avLst/>
          </a:prstGeom>
          <a:noFill/>
          <a:ln w="254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Century Gothic" pitchFamily="-29" charset="0"/>
              <a:ea typeface="+mn-ea"/>
              <a:cs typeface="+mn-cs"/>
            </a:endParaRPr>
          </a:p>
        </p:txBody>
      </p:sp>
      <p:sp>
        <p:nvSpPr>
          <p:cNvPr id="10" name="Oval 9">
            <a:extLst>
              <a:ext uri="{FF2B5EF4-FFF2-40B4-BE49-F238E27FC236}">
                <a16:creationId xmlns:a16="http://schemas.microsoft.com/office/drawing/2014/main" id="{E0FDA0A0-656C-0747-46EF-444E5C81A8B8}"/>
              </a:ext>
            </a:extLst>
          </p:cNvPr>
          <p:cNvSpPr/>
          <p:nvPr/>
        </p:nvSpPr>
        <p:spPr bwMode="auto">
          <a:xfrm>
            <a:off x="2149853" y="5488059"/>
            <a:ext cx="480053" cy="528909"/>
          </a:xfrm>
          <a:prstGeom prst="ellipse">
            <a:avLst/>
          </a:prstGeom>
          <a:noFill/>
          <a:ln w="254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Century Gothic" pitchFamily="-29" charset="0"/>
              <a:ea typeface="+mn-ea"/>
              <a:cs typeface="+mn-cs"/>
            </a:endParaRPr>
          </a:p>
        </p:txBody>
      </p:sp>
      <p:pic>
        <p:nvPicPr>
          <p:cNvPr id="11" name="Picture 10">
            <a:extLst>
              <a:ext uri="{FF2B5EF4-FFF2-40B4-BE49-F238E27FC236}">
                <a16:creationId xmlns:a16="http://schemas.microsoft.com/office/drawing/2014/main" id="{FCA20E88-93B1-5E1B-E4DF-1A3FC070C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461" y="4516076"/>
            <a:ext cx="2448539" cy="1836404"/>
          </a:xfrm>
          <a:prstGeom prst="rect">
            <a:avLst/>
          </a:prstGeom>
        </p:spPr>
      </p:pic>
      <p:cxnSp>
        <p:nvCxnSpPr>
          <p:cNvPr id="12" name="Straight Arrow Connector 11">
            <a:extLst>
              <a:ext uri="{FF2B5EF4-FFF2-40B4-BE49-F238E27FC236}">
                <a16:creationId xmlns:a16="http://schemas.microsoft.com/office/drawing/2014/main" id="{3130A0D4-C29E-A864-4A63-72D45AA61CD9}"/>
              </a:ext>
            </a:extLst>
          </p:cNvPr>
          <p:cNvCxnSpPr>
            <a:cxnSpLocks/>
          </p:cNvCxnSpPr>
          <p:nvPr/>
        </p:nvCxnSpPr>
        <p:spPr bwMode="auto">
          <a:xfrm>
            <a:off x="2629906" y="5803512"/>
            <a:ext cx="3648405" cy="0"/>
          </a:xfrm>
          <a:prstGeom prst="straightConnector1">
            <a:avLst/>
          </a:prstGeom>
          <a:solidFill>
            <a:schemeClr val="accent1"/>
          </a:solidFill>
          <a:ln w="25400" cap="flat" cmpd="sng" algn="ctr">
            <a:solidFill>
              <a:srgbClr val="FF0000"/>
            </a:solidFill>
            <a:prstDash val="solid"/>
            <a:round/>
            <a:headEnd type="triangle" w="med" len="med"/>
            <a:tailEnd type="none"/>
          </a:ln>
          <a:effectLst/>
        </p:spPr>
      </p:cxnSp>
      <p:sp>
        <p:nvSpPr>
          <p:cNvPr id="13" name="TextBox 12">
            <a:extLst>
              <a:ext uri="{FF2B5EF4-FFF2-40B4-BE49-F238E27FC236}">
                <a16:creationId xmlns:a16="http://schemas.microsoft.com/office/drawing/2014/main" id="{B4A767C2-4626-E1E0-76D3-ADDA5C8CDB2F}"/>
              </a:ext>
            </a:extLst>
          </p:cNvPr>
          <p:cNvSpPr txBox="1"/>
          <p:nvPr/>
        </p:nvSpPr>
        <p:spPr>
          <a:xfrm>
            <a:off x="6120599" y="4717196"/>
            <a:ext cx="1454766" cy="5025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3399"/>
                </a:solidFill>
                <a:effectLst/>
                <a:uLnTx/>
                <a:uFillTx/>
                <a:latin typeface="Tahoma" panose="020B0604030504040204" pitchFamily="34" charset="0"/>
                <a:ea typeface="Tahoma" panose="020B0604030504040204" pitchFamily="34" charset="0"/>
                <a:cs typeface="Tahoma" panose="020B0604030504040204" pitchFamily="34" charset="0"/>
              </a:rPr>
              <a:t>Evidence of </a:t>
            </a:r>
            <a:br>
              <a:rPr kumimoji="0" lang="en-US" sz="1333" b="0" i="0" u="none" strike="noStrike" kern="1200" cap="none" spc="0" normalizeH="0" baseline="0" noProof="0" dirty="0">
                <a:ln>
                  <a:noFill/>
                </a:ln>
                <a:solidFill>
                  <a:srgbClr val="333399"/>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333" b="0" i="0" u="none" strike="noStrike" kern="1200" cap="none" spc="0" normalizeH="0" baseline="0" noProof="0" dirty="0">
                <a:ln>
                  <a:noFill/>
                </a:ln>
                <a:solidFill>
                  <a:srgbClr val="333399"/>
                </a:solidFill>
                <a:effectLst/>
                <a:uLnTx/>
                <a:uFillTx/>
                <a:latin typeface="Tahoma" panose="020B0604030504040204" pitchFamily="34" charset="0"/>
                <a:ea typeface="Tahoma" panose="020B0604030504040204" pitchFamily="34" charset="0"/>
                <a:cs typeface="Tahoma" panose="020B0604030504040204" pitchFamily="34" charset="0"/>
              </a:rPr>
              <a:t>broken filaments</a:t>
            </a:r>
          </a:p>
        </p:txBody>
      </p:sp>
      <p:sp>
        <p:nvSpPr>
          <p:cNvPr id="14" name="Oval 13">
            <a:extLst>
              <a:ext uri="{FF2B5EF4-FFF2-40B4-BE49-F238E27FC236}">
                <a16:creationId xmlns:a16="http://schemas.microsoft.com/office/drawing/2014/main" id="{902B9E4C-DDCC-D15C-58A7-A6FDD743AD9B}"/>
              </a:ext>
            </a:extLst>
          </p:cNvPr>
          <p:cNvSpPr/>
          <p:nvPr/>
        </p:nvSpPr>
        <p:spPr bwMode="auto">
          <a:xfrm>
            <a:off x="4135979" y="4731513"/>
            <a:ext cx="1062400" cy="528909"/>
          </a:xfrm>
          <a:prstGeom prst="ellipse">
            <a:avLst/>
          </a:prstGeom>
          <a:noFill/>
          <a:ln w="254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Century Gothic" pitchFamily="-29" charset="0"/>
              <a:ea typeface="+mn-ea"/>
              <a:cs typeface="+mn-cs"/>
            </a:endParaRPr>
          </a:p>
        </p:txBody>
      </p:sp>
      <p:cxnSp>
        <p:nvCxnSpPr>
          <p:cNvPr id="15" name="Straight Arrow Connector 14">
            <a:extLst>
              <a:ext uri="{FF2B5EF4-FFF2-40B4-BE49-F238E27FC236}">
                <a16:creationId xmlns:a16="http://schemas.microsoft.com/office/drawing/2014/main" id="{25DC7C6F-B07C-89B9-F157-1322F83FD757}"/>
              </a:ext>
            </a:extLst>
          </p:cNvPr>
          <p:cNvCxnSpPr>
            <a:cxnSpLocks/>
            <a:endCxn id="13" idx="1"/>
          </p:cNvCxnSpPr>
          <p:nvPr/>
        </p:nvCxnSpPr>
        <p:spPr bwMode="auto">
          <a:xfrm>
            <a:off x="5147728" y="4931222"/>
            <a:ext cx="972871" cy="37261"/>
          </a:xfrm>
          <a:prstGeom prst="straightConnector1">
            <a:avLst/>
          </a:prstGeom>
          <a:solidFill>
            <a:schemeClr val="accent1"/>
          </a:solidFill>
          <a:ln w="25400" cap="flat" cmpd="sng" algn="ctr">
            <a:solidFill>
              <a:srgbClr val="FF0000"/>
            </a:solidFill>
            <a:prstDash val="solid"/>
            <a:round/>
            <a:headEnd type="triangle" w="med" len="med"/>
            <a:tailEnd type="none"/>
          </a:ln>
          <a:effectLst/>
        </p:spPr>
      </p:cxnSp>
      <p:pic>
        <p:nvPicPr>
          <p:cNvPr id="16" name="Picture 15">
            <a:extLst>
              <a:ext uri="{FF2B5EF4-FFF2-40B4-BE49-F238E27FC236}">
                <a16:creationId xmlns:a16="http://schemas.microsoft.com/office/drawing/2014/main" id="{E0C03112-8A87-E592-BF53-0F49B10127C4}"/>
              </a:ext>
            </a:extLst>
          </p:cNvPr>
          <p:cNvPicPr>
            <a:picLocks noChangeAspect="1"/>
          </p:cNvPicPr>
          <p:nvPr/>
        </p:nvPicPr>
        <p:blipFill>
          <a:blip r:embed="rId5"/>
          <a:stretch>
            <a:fillRect/>
          </a:stretch>
        </p:blipFill>
        <p:spPr>
          <a:xfrm>
            <a:off x="294763" y="1064223"/>
            <a:ext cx="5000625" cy="3124200"/>
          </a:xfrm>
          <a:prstGeom prst="rect">
            <a:avLst/>
          </a:prstGeom>
        </p:spPr>
      </p:pic>
      <p:sp>
        <p:nvSpPr>
          <p:cNvPr id="17" name="TextBox 16">
            <a:extLst>
              <a:ext uri="{FF2B5EF4-FFF2-40B4-BE49-F238E27FC236}">
                <a16:creationId xmlns:a16="http://schemas.microsoft.com/office/drawing/2014/main" id="{5E2C4375-F7DA-5570-C233-54354E08CFBA}"/>
              </a:ext>
            </a:extLst>
          </p:cNvPr>
          <p:cNvSpPr txBox="1"/>
          <p:nvPr/>
        </p:nvSpPr>
        <p:spPr>
          <a:xfrm>
            <a:off x="7607332" y="4244759"/>
            <a:ext cx="4492313" cy="20313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Performance </a:t>
            </a:r>
            <a:r>
              <a:rPr kumimoji="0" lang="en-US" sz="1800" b="0" i="0" u="none" strike="noStrike" kern="1200" cap="none" spc="0" normalizeH="0" baseline="0" noProof="0" dirty="0">
                <a:ln>
                  <a:noFill/>
                </a:ln>
                <a:solidFill>
                  <a:srgbClr val="2F2F2F"/>
                </a:solidFill>
                <a:effectLst/>
                <a:uLnTx/>
                <a:uFillTx/>
                <a:latin typeface="Calibri" panose="020F0502020204030204"/>
                <a:ea typeface="+mn-ea"/>
                <a:cs typeface="+mn-cs"/>
              </a:rPr>
              <a:t>limitation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(repeatable quench performance at a level below nominal) and </a:t>
            </a:r>
            <a:r>
              <a:rPr kumimoji="0" lang="en-US" sz="1800" b="1" i="0" u="none" strike="noStrike" kern="1200" cap="none" spc="0" normalizeH="0" baseline="0" noProof="0" dirty="0">
                <a:ln>
                  <a:noFill/>
                </a:ln>
                <a:solidFill>
                  <a:srgbClr val="61C4D3"/>
                </a:solidFill>
                <a:effectLst/>
                <a:uLnTx/>
                <a:uFillTx/>
                <a:latin typeface="Calibri" panose="020F0502020204030204"/>
                <a:ea typeface="+mn-ea"/>
                <a:cs typeface="+mn-cs"/>
              </a:rPr>
              <a:t>performance degradation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(progressive degradation of quench performance as a function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thermal cycling).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Stress management and coil support is more difficult in long magnets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difference to LHC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18ABD06-2AD0-68FB-A5E3-B7E1055B4D2B}"/>
              </a:ext>
            </a:extLst>
          </p:cNvPr>
          <p:cNvSpPr txBox="1"/>
          <p:nvPr/>
        </p:nvSpPr>
        <p:spPr>
          <a:xfrm>
            <a:off x="5198379" y="3457228"/>
            <a:ext cx="1897751"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E.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Todesco</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CERN</a:t>
            </a:r>
          </a:p>
        </p:txBody>
      </p:sp>
      <p:sp>
        <p:nvSpPr>
          <p:cNvPr id="19" name="TextBox 18">
            <a:extLst>
              <a:ext uri="{FF2B5EF4-FFF2-40B4-BE49-F238E27FC236}">
                <a16:creationId xmlns:a16="http://schemas.microsoft.com/office/drawing/2014/main" id="{E9B25C41-30E3-A346-885C-5AD81BF76495}"/>
              </a:ext>
            </a:extLst>
          </p:cNvPr>
          <p:cNvSpPr txBox="1"/>
          <p:nvPr/>
        </p:nvSpPr>
        <p:spPr>
          <a:xfrm>
            <a:off x="3298480" y="4316595"/>
            <a:ext cx="1867114"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A. Devred, CERN</a:t>
            </a:r>
          </a:p>
        </p:txBody>
      </p:sp>
      <p:pic>
        <p:nvPicPr>
          <p:cNvPr id="21" name="Picture 20" descr="Logo, company name&#10;&#10;Description automatically generated">
            <a:extLst>
              <a:ext uri="{FF2B5EF4-FFF2-40B4-BE49-F238E27FC236}">
                <a16:creationId xmlns:a16="http://schemas.microsoft.com/office/drawing/2014/main" id="{36B242FD-F9AB-A5F3-B18B-8741684D9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9087" y="1517449"/>
            <a:ext cx="1486454" cy="747498"/>
          </a:xfrm>
          <a:prstGeom prst="rect">
            <a:avLst/>
          </a:prstGeom>
        </p:spPr>
      </p:pic>
      <p:sp>
        <p:nvSpPr>
          <p:cNvPr id="20" name="TextBox 19">
            <a:extLst>
              <a:ext uri="{FF2B5EF4-FFF2-40B4-BE49-F238E27FC236}">
                <a16:creationId xmlns:a16="http://schemas.microsoft.com/office/drawing/2014/main" id="{34C9E9E7-B015-40BC-37EA-EE530E772D69}"/>
              </a:ext>
            </a:extLst>
          </p:cNvPr>
          <p:cNvSpPr txBox="1"/>
          <p:nvPr/>
        </p:nvSpPr>
        <p:spPr>
          <a:xfrm>
            <a:off x="4722868" y="1656410"/>
            <a:ext cx="839717" cy="276999"/>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 T level!</a:t>
            </a:r>
          </a:p>
        </p:txBody>
      </p:sp>
    </p:spTree>
    <p:extLst>
      <p:ext uri="{BB962C8B-B14F-4D97-AF65-F5344CB8AC3E}">
        <p14:creationId xmlns:p14="http://schemas.microsoft.com/office/powerpoint/2010/main" val="144815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0BDE-8244-E160-CF01-5C9C17282F36}"/>
              </a:ext>
            </a:extLst>
          </p:cNvPr>
          <p:cNvSpPr>
            <a:spLocks noGrp="1"/>
          </p:cNvSpPr>
          <p:nvPr>
            <p:ph type="title"/>
          </p:nvPr>
        </p:nvSpPr>
        <p:spPr>
          <a:xfrm>
            <a:off x="838200" y="365126"/>
            <a:ext cx="10766612" cy="667808"/>
          </a:xfrm>
        </p:spPr>
        <p:txBody>
          <a:bodyPr/>
          <a:lstStyle/>
          <a:p>
            <a:r>
              <a:rPr lang="en-US" dirty="0"/>
              <a:t> 2035 demonstration of the 14 T long dipole</a:t>
            </a:r>
          </a:p>
        </p:txBody>
      </p:sp>
      <p:sp>
        <p:nvSpPr>
          <p:cNvPr id="3" name="Date Placeholder 2">
            <a:extLst>
              <a:ext uri="{FF2B5EF4-FFF2-40B4-BE49-F238E27FC236}">
                <a16:creationId xmlns:a16="http://schemas.microsoft.com/office/drawing/2014/main" id="{BE2F1266-900F-7302-A60E-7B5BC29B81CD}"/>
              </a:ext>
            </a:extLst>
          </p:cNvPr>
          <p:cNvSpPr>
            <a:spLocks noGrp="1"/>
          </p:cNvSpPr>
          <p:nvPr>
            <p:ph type="dt" sz="half" idx="10"/>
          </p:nvPr>
        </p:nvSpPr>
        <p:spPr/>
        <p:txBody>
          <a:bodyPr/>
          <a:lstStyle/>
          <a:p>
            <a:r>
              <a:rPr lang="en-US"/>
              <a:t>20 Sept 2024 - </a:t>
            </a:r>
          </a:p>
        </p:txBody>
      </p:sp>
      <p:sp>
        <p:nvSpPr>
          <p:cNvPr id="4" name="Footer Placeholder 3">
            <a:extLst>
              <a:ext uri="{FF2B5EF4-FFF2-40B4-BE49-F238E27FC236}">
                <a16:creationId xmlns:a16="http://schemas.microsoft.com/office/drawing/2014/main" id="{3D871580-6450-DE87-6D97-B1F892C734A6}"/>
              </a:ext>
            </a:extLst>
          </p:cNvPr>
          <p:cNvSpPr>
            <a:spLocks noGrp="1"/>
          </p:cNvSpPr>
          <p:nvPr>
            <p:ph type="ftr" sz="quarter" idx="11"/>
          </p:nvPr>
        </p:nvSpPr>
        <p:spPr/>
        <p:txBody>
          <a:bodyPr/>
          <a:lstStyle/>
          <a:p>
            <a:r>
              <a:rPr lang="it-IT"/>
              <a:t>Accel. Technology - Lucio Rossi @ LCF24-SISSA-Trieste</a:t>
            </a:r>
            <a:endParaRPr lang="en-US"/>
          </a:p>
        </p:txBody>
      </p:sp>
      <p:sp>
        <p:nvSpPr>
          <p:cNvPr id="5" name="Slide Number Placeholder 4">
            <a:extLst>
              <a:ext uri="{FF2B5EF4-FFF2-40B4-BE49-F238E27FC236}">
                <a16:creationId xmlns:a16="http://schemas.microsoft.com/office/drawing/2014/main" id="{4F39FEA5-CCAE-8A2D-C2A0-529BFBF81987}"/>
              </a:ext>
            </a:extLst>
          </p:cNvPr>
          <p:cNvSpPr>
            <a:spLocks noGrp="1"/>
          </p:cNvSpPr>
          <p:nvPr>
            <p:ph type="sldNum" sz="quarter" idx="12"/>
          </p:nvPr>
        </p:nvSpPr>
        <p:spPr/>
        <p:txBody>
          <a:bodyPr/>
          <a:lstStyle/>
          <a:p>
            <a:fld id="{8C3D0E04-7EED-4935-AAFA-F1C7031611E0}" type="slidenum">
              <a:rPr lang="en-US" smtClean="0"/>
              <a:t>26</a:t>
            </a:fld>
            <a:endParaRPr lang="en-US"/>
          </a:p>
        </p:txBody>
      </p:sp>
      <p:pic>
        <p:nvPicPr>
          <p:cNvPr id="6" name="Picture 5" descr="A graph with numbers and text&#10;&#10;Description automatically generated with medium confidence">
            <a:extLst>
              <a:ext uri="{FF2B5EF4-FFF2-40B4-BE49-F238E27FC236}">
                <a16:creationId xmlns:a16="http://schemas.microsoft.com/office/drawing/2014/main" id="{854ECD5C-C4F7-3EB2-BE36-3E3F6F42E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144" y="1326777"/>
            <a:ext cx="9793197" cy="4978572"/>
          </a:xfrm>
          <a:prstGeom prst="rect">
            <a:avLst/>
          </a:prstGeom>
        </p:spPr>
      </p:pic>
      <p:sp>
        <p:nvSpPr>
          <p:cNvPr id="7" name="Oval 6">
            <a:extLst>
              <a:ext uri="{FF2B5EF4-FFF2-40B4-BE49-F238E27FC236}">
                <a16:creationId xmlns:a16="http://schemas.microsoft.com/office/drawing/2014/main" id="{6C196E99-1185-5919-4D61-D0FDD39B39BD}"/>
              </a:ext>
            </a:extLst>
          </p:cNvPr>
          <p:cNvSpPr/>
          <p:nvPr/>
        </p:nvSpPr>
        <p:spPr>
          <a:xfrm>
            <a:off x="10262334" y="1550894"/>
            <a:ext cx="965216" cy="1218245"/>
          </a:xfrm>
          <a:prstGeom prst="ellipse">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FCC-</a:t>
            </a:r>
            <a:r>
              <a:rPr lang="en-US" sz="1400" b="1" dirty="0" err="1"/>
              <a:t>hh</a:t>
            </a:r>
            <a:r>
              <a:rPr lang="en-US" sz="1400" b="1" dirty="0"/>
              <a:t> range</a:t>
            </a:r>
          </a:p>
        </p:txBody>
      </p:sp>
      <p:sp>
        <p:nvSpPr>
          <p:cNvPr id="8" name="Star: 5 Points 7">
            <a:extLst>
              <a:ext uri="{FF2B5EF4-FFF2-40B4-BE49-F238E27FC236}">
                <a16:creationId xmlns:a16="http://schemas.microsoft.com/office/drawing/2014/main" id="{3D858A94-930F-C8D8-4815-7152B7367B8D}"/>
              </a:ext>
            </a:extLst>
          </p:cNvPr>
          <p:cNvSpPr/>
          <p:nvPr/>
        </p:nvSpPr>
        <p:spPr>
          <a:xfrm>
            <a:off x="7325199" y="2489815"/>
            <a:ext cx="304800" cy="3399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99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 11"/>
          <p:cNvGraphicFramePr>
            <a:graphicFrameLocks noChangeAspect="1"/>
          </p:cNvGraphicFramePr>
          <p:nvPr/>
        </p:nvGraphicFramePr>
        <p:xfrm>
          <a:off x="5324400" y="1310400"/>
          <a:ext cx="6188075" cy="4313237"/>
        </p:xfrm>
        <a:graphic>
          <a:graphicData uri="http://schemas.openxmlformats.org/presentationml/2006/ole">
            <mc:AlternateContent xmlns:mc="http://schemas.openxmlformats.org/markup-compatibility/2006">
              <mc:Choice xmlns:v="urn:schemas-microsoft-com:vml" Requires="v">
                <p:oleObj name="Graph" r:id="rId2" imgW="4124880" imgH="2875320" progId="Origin50.Graph">
                  <p:embed/>
                </p:oleObj>
              </mc:Choice>
              <mc:Fallback>
                <p:oleObj name="Graph" r:id="rId2" imgW="4124880" imgH="2875320" progId="Origin50.Graph">
                  <p:embed/>
                  <p:pic>
                    <p:nvPicPr>
                      <p:cNvPr id="15" name="Objet 11"/>
                      <p:cNvPicPr/>
                      <p:nvPr/>
                    </p:nvPicPr>
                    <p:blipFill>
                      <a:blip r:embed="rId3"/>
                      <a:stretch>
                        <a:fillRect/>
                      </a:stretch>
                    </p:blipFill>
                    <p:spPr>
                      <a:xfrm>
                        <a:off x="5324400" y="1310400"/>
                        <a:ext cx="6188075" cy="4313237"/>
                      </a:xfrm>
                      <a:prstGeom prst="rect">
                        <a:avLst/>
                      </a:prstGeom>
                    </p:spPr>
                  </p:pic>
                </p:oleObj>
              </mc:Fallback>
            </mc:AlternateContent>
          </a:graphicData>
        </a:graphic>
      </p:graphicFrame>
      <p:sp>
        <p:nvSpPr>
          <p:cNvPr id="2" name="Rectangle 15"/>
          <p:cNvSpPr>
            <a:spLocks noChangeArrowheads="1"/>
          </p:cNvSpPr>
          <p:nvPr/>
        </p:nvSpPr>
        <p:spPr bwMode="auto">
          <a:xfrm>
            <a:off x="201371" y="275657"/>
            <a:ext cx="11705707" cy="71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fr-FR" sz="3600" b="1" i="0" u="none" strike="noStrike" kern="1200" cap="none" spc="0" normalizeH="0" baseline="0" noProof="0" dirty="0">
                <a:ln>
                  <a:noFill/>
                </a:ln>
                <a:solidFill>
                  <a:srgbClr val="CE3E3E"/>
                </a:solidFill>
                <a:effectLst/>
                <a:uLnTx/>
                <a:uFillTx/>
                <a:latin typeface="Calibri" panose="020F0502020204030204" pitchFamily="34" charset="0"/>
                <a:ea typeface="ＭＳ Ｐゴシック" panose="020B0600070205080204" pitchFamily="34" charset="-128"/>
                <a:cs typeface="+mn-cs"/>
                <a:sym typeface="Symbol" panose="05050102010706020507" pitchFamily="18" charset="2"/>
              </a:rPr>
              <a:t>Strategies to increase the in-field critical current density</a:t>
            </a:r>
          </a:p>
        </p:txBody>
      </p:sp>
      <p:sp>
        <p:nvSpPr>
          <p:cNvPr id="3" name="Rectangle 2"/>
          <p:cNvSpPr/>
          <p:nvPr/>
        </p:nvSpPr>
        <p:spPr>
          <a:xfrm>
            <a:off x="203833" y="2281412"/>
            <a:ext cx="5643553" cy="70788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Use of a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Nb</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-alloy containing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Zr</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or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Hf</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Zr</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and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Hf</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have stronger affinity to oxygen than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Nb</a:t>
            </a:r>
            <a:endParaRPr kumimoji="0" lang="en-US" altLang="fr-FR" sz="20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endParaRPr>
          </a:p>
        </p:txBody>
      </p:sp>
      <p:grpSp>
        <p:nvGrpSpPr>
          <p:cNvPr id="4" name="Groupe 18"/>
          <p:cNvGrpSpPr/>
          <p:nvPr/>
        </p:nvGrpSpPr>
        <p:grpSpPr>
          <a:xfrm>
            <a:off x="191784" y="2985898"/>
            <a:ext cx="5874461" cy="3564142"/>
            <a:chOff x="6400560" y="3296794"/>
            <a:chExt cx="5874461" cy="3564142"/>
          </a:xfrm>
        </p:grpSpPr>
        <p:sp>
          <p:nvSpPr>
            <p:cNvPr id="5" name="Rectangle 4"/>
            <p:cNvSpPr/>
            <p:nvPr/>
          </p:nvSpPr>
          <p:spPr>
            <a:xfrm>
              <a:off x="6412098" y="3296794"/>
              <a:ext cx="5802986" cy="70788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Oxygen supply added to the composite: oxidation           of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Zr</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Hf</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and formation of nano-ZrO</a:t>
              </a:r>
              <a:r>
                <a:rPr kumimoji="0" lang="en-US" altLang="fr-FR" sz="20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2 </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(HfO</a:t>
              </a:r>
              <a:r>
                <a:rPr kumimoji="0" lang="en-US" altLang="fr-FR" sz="20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2</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a:t>
              </a:r>
              <a:endParaRPr kumimoji="0" lang="en-US" altLang="fr-FR" sz="20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endParaRPr>
            </a:p>
          </p:txBody>
        </p:sp>
        <p:pic>
          <p:nvPicPr>
            <p:cNvPr id="7" name="Image 21"/>
            <p:cNvPicPr>
              <a:picLocks noChangeAspect="1"/>
            </p:cNvPicPr>
            <p:nvPr/>
          </p:nvPicPr>
          <p:blipFill>
            <a:blip r:embed="rId4"/>
            <a:stretch>
              <a:fillRect/>
            </a:stretch>
          </p:blipFill>
          <p:spPr>
            <a:xfrm>
              <a:off x="6826221" y="4133312"/>
              <a:ext cx="2130358" cy="1678022"/>
            </a:xfrm>
            <a:prstGeom prst="rect">
              <a:avLst/>
            </a:prstGeom>
          </p:spPr>
        </p:pic>
        <p:sp>
          <p:nvSpPr>
            <p:cNvPr id="8" name="Rectangle 7"/>
            <p:cNvSpPr>
              <a:spLocks noChangeArrowheads="1"/>
            </p:cNvSpPr>
            <p:nvPr/>
          </p:nvSpPr>
          <p:spPr bwMode="auto">
            <a:xfrm>
              <a:off x="9536353" y="6365095"/>
              <a:ext cx="273866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1300" b="1" i="0" u="none"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Xu et al., APL </a:t>
              </a:r>
              <a:r>
                <a:rPr kumimoji="0" lang="en-US" altLang="fr-FR" sz="1300" b="1" i="0" u="sng"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104</a:t>
              </a:r>
              <a:r>
                <a:rPr kumimoji="0" lang="en-US" altLang="fr-FR" sz="1300" b="1" i="0" u="none"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 (2014) </a:t>
              </a:r>
              <a:r>
                <a:rPr kumimoji="0" lang="fr-CH" altLang="fr-FR" sz="1300" b="1" i="0" u="none"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082602</a:t>
              </a:r>
              <a:endParaRPr kumimoji="0" lang="fr-FR" altLang="fr-FR" sz="1300" b="0" i="0" u="none" strike="noStrike" kern="1200" cap="none" spc="0" normalizeH="0" baseline="0" noProof="0" dirty="0">
                <a:ln>
                  <a:noFill/>
                </a:ln>
                <a:solidFill>
                  <a:srgbClr val="00578C"/>
                </a:solidFill>
                <a:effectLst/>
                <a:uLnTx/>
                <a:uFillTx/>
                <a:latin typeface="Calibri" panose="020F0502020204030204" pitchFamily="34" charset="0"/>
                <a:ea typeface="+mn-ea"/>
                <a:cs typeface="+mn-cs"/>
              </a:endParaRPr>
            </a:p>
          </p:txBody>
        </p:sp>
        <p:sp>
          <p:nvSpPr>
            <p:cNvPr id="9" name="Rectangle 7"/>
            <p:cNvSpPr>
              <a:spLocks noChangeArrowheads="1"/>
            </p:cNvSpPr>
            <p:nvPr/>
          </p:nvSpPr>
          <p:spPr bwMode="auto">
            <a:xfrm>
              <a:off x="9536352" y="6568548"/>
              <a:ext cx="273866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1300" b="1" i="0" u="none"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Xu et al., Adv. Mat. </a:t>
              </a:r>
              <a:r>
                <a:rPr kumimoji="0" lang="en-US" altLang="fr-FR" sz="1300" b="1" i="0" u="sng"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27</a:t>
              </a:r>
              <a:r>
                <a:rPr kumimoji="0" lang="en-US" altLang="fr-FR" sz="1300" b="1" i="0" u="none"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 (2015) </a:t>
              </a:r>
              <a:r>
                <a:rPr kumimoji="0" lang="fr-CH" altLang="fr-FR" sz="1300" b="1" i="0" u="none"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1346</a:t>
              </a:r>
              <a:endParaRPr kumimoji="0" lang="fr-FR" altLang="fr-FR" sz="1300" b="0" i="0" u="none" strike="noStrike" kern="1200" cap="none" spc="0" normalizeH="0" baseline="0" noProof="0" dirty="0">
                <a:ln>
                  <a:noFill/>
                </a:ln>
                <a:solidFill>
                  <a:srgbClr val="00578C"/>
                </a:solidFill>
                <a:effectLst/>
                <a:uLnTx/>
                <a:uFillTx/>
                <a:latin typeface="Calibri" panose="020F0502020204030204" pitchFamily="34" charset="0"/>
                <a:ea typeface="+mn-ea"/>
                <a:cs typeface="+mn-cs"/>
              </a:endParaRPr>
            </a:p>
          </p:txBody>
        </p:sp>
        <p:pic>
          <p:nvPicPr>
            <p:cNvPr id="10" name="Picture 2" descr="C:\Users\xuxc\Downloads\The internal oxidation\T3363 and T3388\T3363-d05-SnO2-625x800h-SEM\Fracture\63S56280.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381" r="15878" b="7639"/>
            <a:stretch/>
          </p:blipFill>
          <p:spPr bwMode="auto">
            <a:xfrm>
              <a:off x="8976040" y="4168009"/>
              <a:ext cx="2351523" cy="1584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400560" y="5781364"/>
              <a:ext cx="5774890" cy="70788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The first evidence of average </a:t>
              </a:r>
              <a:r>
                <a:rPr kumimoji="0" lang="en-US" altLang="fr-FR" sz="2000" b="1" i="0" u="none" strike="noStrike" kern="1200" cap="none" spc="0" normalizeH="0" baseline="0" noProof="0" dirty="0">
                  <a:ln>
                    <a:noFill/>
                  </a:ln>
                  <a:solidFill>
                    <a:srgbClr val="CE3E3E"/>
                  </a:solidFill>
                  <a:effectLst/>
                  <a:uLnTx/>
                  <a:uFillTx/>
                  <a:latin typeface="Calibri" panose="020F0502020204030204" pitchFamily="34" charset="0"/>
                  <a:ea typeface="+mn-ea"/>
                  <a:cs typeface="+mn-cs"/>
                  <a:sym typeface="Symbol" panose="05050102010706020507" pitchFamily="18" charset="2"/>
                </a:rPr>
                <a:t>grain size </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reduced down to </a:t>
              </a:r>
              <a:r>
                <a:rPr kumimoji="0" lang="en-US" altLang="fr-FR" sz="2000" b="1" i="0" u="none" strike="noStrike" kern="1200" cap="none" spc="0" normalizeH="0" baseline="0" noProof="0" dirty="0">
                  <a:ln>
                    <a:noFill/>
                  </a:ln>
                  <a:solidFill>
                    <a:srgbClr val="CE3E3E"/>
                  </a:solidFill>
                  <a:effectLst/>
                  <a:uLnTx/>
                  <a:uFillTx/>
                  <a:latin typeface="Calibri" panose="020F0502020204030204" pitchFamily="34" charset="0"/>
                  <a:ea typeface="+mn-ea"/>
                  <a:cs typeface="+mn-cs"/>
                  <a:sym typeface="Symbol" panose="05050102010706020507" pitchFamily="18" charset="2"/>
                </a:rPr>
                <a:t>~ 50 nm </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(vs ~ 100 nm in regular wires)</a:t>
              </a:r>
              <a:endParaRPr kumimoji="0" lang="en-US" altLang="fr-FR" sz="20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endParaRPr>
            </a:p>
          </p:txBody>
        </p:sp>
      </p:grpSp>
      <p:grpSp>
        <p:nvGrpSpPr>
          <p:cNvPr id="12" name="Groupe 41"/>
          <p:cNvGrpSpPr/>
          <p:nvPr/>
        </p:nvGrpSpPr>
        <p:grpSpPr>
          <a:xfrm>
            <a:off x="191784" y="1238932"/>
            <a:ext cx="5655602" cy="1015663"/>
            <a:chOff x="6400560" y="1494964"/>
            <a:chExt cx="5655602" cy="1015663"/>
          </a:xfrm>
        </p:grpSpPr>
        <p:sp>
          <p:nvSpPr>
            <p:cNvPr id="13" name="Rectangle 12"/>
            <p:cNvSpPr/>
            <p:nvPr/>
          </p:nvSpPr>
          <p:spPr>
            <a:xfrm>
              <a:off x="6400560" y="1494964"/>
              <a:ext cx="5655602" cy="1015663"/>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Idea from Benz (1968) of an </a:t>
              </a:r>
              <a:r>
                <a:rPr kumimoji="0" lang="en-US" altLang="fr-FR" sz="2000" b="1" i="0" u="none" strike="noStrike" kern="1200" cap="none" spc="0" normalizeH="0" baseline="0" noProof="0" dirty="0">
                  <a:ln>
                    <a:noFill/>
                  </a:ln>
                  <a:solidFill>
                    <a:srgbClr val="CE3E3E"/>
                  </a:solidFill>
                  <a:effectLst/>
                  <a:uLnTx/>
                  <a:uFillTx/>
                  <a:latin typeface="Calibri" panose="020F0502020204030204" pitchFamily="34" charset="0"/>
                  <a:ea typeface="+mn-ea"/>
                  <a:cs typeface="+mn-cs"/>
                  <a:sym typeface="Symbol" panose="05050102010706020507" pitchFamily="18" charset="2"/>
                </a:rPr>
                <a:t>internal oxidation</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to form fine precipitates in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Nb</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to impede the Nb</a:t>
              </a:r>
              <a:r>
                <a:rPr kumimoji="0" lang="en-US" altLang="fr-FR" sz="20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3</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Sn grain growth</a:t>
              </a:r>
              <a:endParaRPr kumimoji="0" lang="en-US" altLang="fr-FR" sz="20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endParaRPr>
            </a:p>
          </p:txBody>
        </p:sp>
        <p:sp>
          <p:nvSpPr>
            <p:cNvPr id="14" name="Rectangle 7"/>
            <p:cNvSpPr>
              <a:spLocks noChangeArrowheads="1"/>
            </p:cNvSpPr>
            <p:nvPr/>
          </p:nvSpPr>
          <p:spPr bwMode="auto">
            <a:xfrm>
              <a:off x="7851904" y="2171747"/>
              <a:ext cx="404420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1300" b="1" i="0" u="none"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Benz, Trans. Metall. Soc. AIME, </a:t>
              </a:r>
              <a:r>
                <a:rPr kumimoji="0" lang="en-US" altLang="fr-FR" sz="1300" b="1" i="0" u="sng"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242</a:t>
              </a:r>
              <a:r>
                <a:rPr kumimoji="0" lang="en-US" altLang="fr-FR" sz="1300" b="1" i="0" u="none"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 (1968) 1067-1070</a:t>
              </a:r>
              <a:endParaRPr kumimoji="0" lang="fr-FR" altLang="fr-FR" sz="1300" b="0" i="0" u="none" strike="noStrike" kern="1200" cap="none" spc="0" normalizeH="0" baseline="0" noProof="0" dirty="0">
                <a:ln>
                  <a:noFill/>
                </a:ln>
                <a:solidFill>
                  <a:srgbClr val="00578C"/>
                </a:solidFill>
                <a:effectLst/>
                <a:uLnTx/>
                <a:uFillTx/>
                <a:latin typeface="Calibri" panose="020F0502020204030204" pitchFamily="34" charset="0"/>
                <a:ea typeface="+mn-ea"/>
                <a:cs typeface="+mn-cs"/>
              </a:endParaRPr>
            </a:p>
          </p:txBody>
        </p:sp>
      </p:grpSp>
      <p:grpSp>
        <p:nvGrpSpPr>
          <p:cNvPr id="16" name="Groupe 32"/>
          <p:cNvGrpSpPr/>
          <p:nvPr/>
        </p:nvGrpSpPr>
        <p:grpSpPr>
          <a:xfrm>
            <a:off x="6118903" y="5299182"/>
            <a:ext cx="4904787" cy="1011044"/>
            <a:chOff x="1340566" y="5372334"/>
            <a:chExt cx="4904787" cy="1011044"/>
          </a:xfrm>
        </p:grpSpPr>
        <p:sp>
          <p:nvSpPr>
            <p:cNvPr id="17" name="Rectangle 16"/>
            <p:cNvSpPr/>
            <p:nvPr/>
          </p:nvSpPr>
          <p:spPr>
            <a:xfrm>
              <a:off x="1410116" y="5372334"/>
              <a:ext cx="4835237" cy="70788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First report on a </a:t>
              </a:r>
              <a:r>
                <a:rPr kumimoji="0" lang="en-US" altLang="fr-FR" sz="20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mn-cs"/>
                  <a:sym typeface="Symbol" panose="05050102010706020507" pitchFamily="18" charset="2"/>
                </a:rPr>
                <a:t>multifilamentary</a:t>
              </a:r>
              <a:r>
                <a:rPr kumimoji="0" lang="en-US" altLang="fr-FR" sz="2000" b="1" i="0" u="none" strike="noStrike" kern="1200" cap="none" spc="0" normalizeH="0" baseline="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rPr>
                <a:t> wire    that reaches the FCC specifications</a:t>
              </a:r>
              <a:endParaRPr kumimoji="0" lang="en-US" altLang="fr-FR" sz="2000" b="1" i="0" u="none" strike="noStrike" kern="1200" cap="none" spc="0" normalizeH="0" baseline="-25000" noProof="0" dirty="0">
                <a:ln>
                  <a:noFill/>
                </a:ln>
                <a:solidFill>
                  <a:srgbClr val="00578C"/>
                </a:solidFill>
                <a:effectLst/>
                <a:uLnTx/>
                <a:uFillTx/>
                <a:latin typeface="Calibri" panose="020F0502020204030204" pitchFamily="34" charset="0"/>
                <a:ea typeface="+mn-ea"/>
                <a:cs typeface="+mn-cs"/>
                <a:sym typeface="Symbol" panose="05050102010706020507" pitchFamily="18" charset="2"/>
              </a:endParaRPr>
            </a:p>
          </p:txBody>
        </p:sp>
        <p:sp>
          <p:nvSpPr>
            <p:cNvPr id="18" name="Rectangle 7"/>
            <p:cNvSpPr>
              <a:spLocks noChangeArrowheads="1"/>
            </p:cNvSpPr>
            <p:nvPr/>
          </p:nvSpPr>
          <p:spPr bwMode="auto">
            <a:xfrm>
              <a:off x="2476137" y="6023841"/>
              <a:ext cx="357808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fr-FR" sz="1300" b="1" i="0" u="none" strike="noStrike" kern="1200" cap="none" spc="0" normalizeH="0" baseline="0" noProof="0" dirty="0" err="1">
                  <a:ln>
                    <a:noFill/>
                  </a:ln>
                  <a:solidFill>
                    <a:srgbClr val="00578C"/>
                  </a:solidFill>
                  <a:effectLst/>
                  <a:uLnTx/>
                  <a:uFillTx/>
                  <a:latin typeface="Calibri" panose="020F0502020204030204" pitchFamily="34" charset="0"/>
                  <a:ea typeface="+mn-ea"/>
                  <a:cs typeface="Times New Roman" panose="02020603050405020304" pitchFamily="18" charset="0"/>
                </a:rPr>
                <a:t>Sumption</a:t>
              </a:r>
              <a:r>
                <a:rPr kumimoji="0" lang="en-US" altLang="fr-FR" sz="1300" b="1" i="0" u="none" strike="noStrike" kern="1200" cap="none" spc="0" normalizeH="0" baseline="0" noProof="0" dirty="0">
                  <a:ln>
                    <a:noFill/>
                  </a:ln>
                  <a:solidFill>
                    <a:srgbClr val="00578C"/>
                  </a:solidFill>
                  <a:effectLst/>
                  <a:uLnTx/>
                  <a:uFillTx/>
                  <a:latin typeface="Calibri" panose="020F0502020204030204" pitchFamily="34" charset="0"/>
                  <a:ea typeface="+mn-ea"/>
                  <a:cs typeface="Times New Roman" panose="02020603050405020304" pitchFamily="18" charset="0"/>
                </a:rPr>
                <a:t> et al., US-MDT meeting,  March 2021</a:t>
              </a:r>
              <a:endParaRPr kumimoji="0" lang="fr-FR" altLang="fr-FR" sz="1300" b="0" i="0" u="none" strike="noStrike" kern="1200" cap="none" spc="0" normalizeH="0" baseline="0" noProof="0" dirty="0">
                <a:ln>
                  <a:noFill/>
                </a:ln>
                <a:solidFill>
                  <a:srgbClr val="00578C"/>
                </a:solidFill>
                <a:effectLst/>
                <a:uLnTx/>
                <a:uFillTx/>
                <a:latin typeface="Calibri" panose="020F0502020204030204" pitchFamily="34" charset="0"/>
                <a:ea typeface="+mn-ea"/>
                <a:cs typeface="+mn-cs"/>
              </a:endParaRPr>
            </a:p>
          </p:txBody>
        </p:sp>
        <p:sp>
          <p:nvSpPr>
            <p:cNvPr id="19" name="Rectangle 18"/>
            <p:cNvSpPr/>
            <p:nvPr/>
          </p:nvSpPr>
          <p:spPr>
            <a:xfrm>
              <a:off x="1340566" y="5372334"/>
              <a:ext cx="4612973" cy="1011044"/>
            </a:xfrm>
            <a:prstGeom prst="rect">
              <a:avLst/>
            </a:prstGeom>
            <a:noFill/>
            <a:ln w="15875">
              <a:solidFill>
                <a:srgbClr val="005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 name="Imag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8535" y="4992758"/>
            <a:ext cx="1150476" cy="777143"/>
          </a:xfrm>
          <a:prstGeom prst="rect">
            <a:avLst/>
          </a:prstGeom>
        </p:spPr>
      </p:pic>
      <p:pic>
        <p:nvPicPr>
          <p:cNvPr id="21" name="Imag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7011" y="6007068"/>
            <a:ext cx="1152000" cy="606316"/>
          </a:xfrm>
          <a:prstGeom prst="rect">
            <a:avLst/>
          </a:prstGeom>
        </p:spPr>
      </p:pic>
      <p:pic>
        <p:nvPicPr>
          <p:cNvPr id="22" name="Image 35"/>
          <p:cNvPicPr>
            <a:picLocks noChangeAspect="1"/>
          </p:cNvPicPr>
          <p:nvPr/>
        </p:nvPicPr>
        <p:blipFill rotWithShape="1">
          <a:blip r:embed="rId8">
            <a:extLst>
              <a:ext uri="{28A0092B-C50C-407E-A947-70E740481C1C}">
                <a14:useLocalDpi xmlns:a14="http://schemas.microsoft.com/office/drawing/2010/main" val="0"/>
              </a:ext>
            </a:extLst>
          </a:blip>
          <a:srcRect r="46390"/>
          <a:stretch/>
        </p:blipFill>
        <p:spPr>
          <a:xfrm>
            <a:off x="10887011" y="5792662"/>
            <a:ext cx="1152000" cy="343613"/>
          </a:xfrm>
          <a:prstGeom prst="rect">
            <a:avLst/>
          </a:prstGeom>
        </p:spPr>
      </p:pic>
      <p:pic>
        <p:nvPicPr>
          <p:cNvPr id="23" name="Picture 22"/>
          <p:cNvPicPr>
            <a:picLocks noChangeAspect="1"/>
          </p:cNvPicPr>
          <p:nvPr/>
        </p:nvPicPr>
        <p:blipFill>
          <a:blip r:embed="rId9"/>
          <a:stretch>
            <a:fillRect/>
          </a:stretch>
        </p:blipFill>
        <p:spPr>
          <a:xfrm>
            <a:off x="9568414" y="3225110"/>
            <a:ext cx="868329" cy="850630"/>
          </a:xfrm>
          <a:prstGeom prst="rect">
            <a:avLst/>
          </a:prstGeom>
        </p:spPr>
      </p:pic>
      <p:sp>
        <p:nvSpPr>
          <p:cNvPr id="25" name="Rectangle 24">
            <a:extLst>
              <a:ext uri="{FF2B5EF4-FFF2-40B4-BE49-F238E27FC236}">
                <a16:creationId xmlns:a16="http://schemas.microsoft.com/office/drawing/2014/main" id="{C4B6BE6E-7570-4280-AFFD-E97A837E1D35}"/>
              </a:ext>
            </a:extLst>
          </p:cNvPr>
          <p:cNvSpPr/>
          <p:nvPr/>
        </p:nvSpPr>
        <p:spPr>
          <a:xfrm>
            <a:off x="6392842" y="834490"/>
            <a:ext cx="4757758"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578C"/>
                </a:solidFill>
                <a:effectLst/>
                <a:uLnTx/>
                <a:uFillTx/>
                <a:latin typeface="Calibri" panose="020F0502020204030204"/>
                <a:ea typeface="+mn-ea"/>
                <a:cs typeface="+mn-cs"/>
              </a:rPr>
              <a:t>Critical current density</a:t>
            </a:r>
            <a:r>
              <a:rPr kumimoji="0" lang="en-US" sz="2200" b="1" i="0" u="none" strike="noStrike" kern="1200" cap="none" spc="0" normalizeH="0" baseline="-25000" noProof="0" dirty="0">
                <a:ln>
                  <a:noFill/>
                </a:ln>
                <a:solidFill>
                  <a:srgbClr val="00578C"/>
                </a:solidFill>
                <a:effectLst/>
                <a:uLnTx/>
                <a:uFillTx/>
                <a:latin typeface="Calibri" panose="020F0502020204030204"/>
                <a:ea typeface="+mn-ea"/>
                <a:cs typeface="+mn-cs"/>
              </a:rPr>
              <a:t> </a:t>
            </a:r>
            <a:r>
              <a:rPr kumimoji="0" lang="en-US" sz="2200" b="1" i="0" u="none" strike="noStrike" kern="1200" cap="none" spc="0" normalizeH="0" baseline="0" noProof="0" dirty="0">
                <a:ln>
                  <a:noFill/>
                </a:ln>
                <a:solidFill>
                  <a:srgbClr val="00578C"/>
                </a:solidFill>
                <a:effectLst/>
                <a:uLnTx/>
                <a:uFillTx/>
                <a:latin typeface="Calibri" panose="020F0502020204030204"/>
                <a:ea typeface="+mn-ea"/>
                <a:cs typeface="+mn-cs"/>
                <a:sym typeface="Symbol" panose="05050102010706020507" pitchFamily="18" charset="2"/>
              </a:rPr>
              <a:t></a:t>
            </a:r>
            <a:r>
              <a:rPr kumimoji="0" lang="en-US" sz="2200" b="1" i="0" u="none" strike="noStrike" kern="1200" cap="none" spc="0" normalizeH="0" baseline="0" noProof="0" dirty="0">
                <a:ln>
                  <a:noFill/>
                </a:ln>
                <a:solidFill>
                  <a:srgbClr val="00578C"/>
                </a:solidFill>
                <a:effectLst/>
                <a:uLnTx/>
                <a:uFillTx/>
                <a:latin typeface="Calibri" panose="020F0502020204030204"/>
                <a:ea typeface="+mn-ea"/>
                <a:cs typeface="+mn-cs"/>
              </a:rPr>
              <a:t> 1/(grain size)</a:t>
            </a:r>
          </a:p>
        </p:txBody>
      </p:sp>
      <p:sp>
        <p:nvSpPr>
          <p:cNvPr id="24" name="Star: 5 Points 23">
            <a:extLst>
              <a:ext uri="{FF2B5EF4-FFF2-40B4-BE49-F238E27FC236}">
                <a16:creationId xmlns:a16="http://schemas.microsoft.com/office/drawing/2014/main" id="{ADE38CA2-488B-E5CB-2D50-FCEB8E9D2BAA}"/>
              </a:ext>
            </a:extLst>
          </p:cNvPr>
          <p:cNvSpPr>
            <a:spLocks noChangeAspect="1"/>
          </p:cNvSpPr>
          <p:nvPr/>
        </p:nvSpPr>
        <p:spPr>
          <a:xfrm>
            <a:off x="8309747" y="3527721"/>
            <a:ext cx="229440" cy="22944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33A485FB-3185-BEFC-8774-E1D699DBB0E9}"/>
              </a:ext>
            </a:extLst>
          </p:cNvPr>
          <p:cNvSpPr txBox="1"/>
          <p:nvPr/>
        </p:nvSpPr>
        <p:spPr>
          <a:xfrm>
            <a:off x="7186244" y="3469385"/>
            <a:ext cx="12057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B050"/>
                </a:solidFill>
                <a:effectLst/>
                <a:uLnTx/>
                <a:uFillTx/>
                <a:latin typeface="Calibri" panose="020F0502020204030204"/>
                <a:ea typeface="+mn-ea"/>
                <a:cs typeface="+mn-cs"/>
              </a:rPr>
              <a:t>HiLumi</a:t>
            </a: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 spec</a:t>
            </a:r>
          </a:p>
        </p:txBody>
      </p:sp>
      <p:sp>
        <p:nvSpPr>
          <p:cNvPr id="27" name="TextBox 26">
            <a:extLst>
              <a:ext uri="{FF2B5EF4-FFF2-40B4-BE49-F238E27FC236}">
                <a16:creationId xmlns:a16="http://schemas.microsoft.com/office/drawing/2014/main" id="{B35E678D-91CA-35F8-A9E6-CC8C245C10B5}"/>
              </a:ext>
            </a:extLst>
          </p:cNvPr>
          <p:cNvSpPr txBox="1"/>
          <p:nvPr/>
        </p:nvSpPr>
        <p:spPr>
          <a:xfrm>
            <a:off x="6898769" y="1587296"/>
            <a:ext cx="11874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Calibri" panose="020F0502020204030204"/>
                <a:ea typeface="+mn-ea"/>
                <a:cs typeface="+mn-cs"/>
              </a:rPr>
              <a:t>HiLumi</a:t>
            </a: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 best</a:t>
            </a:r>
          </a:p>
        </p:txBody>
      </p:sp>
      <p:sp>
        <p:nvSpPr>
          <p:cNvPr id="6" name="TextBox 5">
            <a:extLst>
              <a:ext uri="{FF2B5EF4-FFF2-40B4-BE49-F238E27FC236}">
                <a16:creationId xmlns:a16="http://schemas.microsoft.com/office/drawing/2014/main" id="{8AF83A93-33BD-2AA6-553B-989D6DA9E11D}"/>
              </a:ext>
            </a:extLst>
          </p:cNvPr>
          <p:cNvSpPr txBox="1"/>
          <p:nvPr/>
        </p:nvSpPr>
        <p:spPr>
          <a:xfrm rot="20893716">
            <a:off x="1355569" y="4007844"/>
            <a:ext cx="8028223" cy="1323439"/>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Must demonstrate: scalability to long length and mass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Cost: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Hilumi</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is 3-4 x FCC target</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this new material is going to cost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More performance makes usually material more vulnerable: reliability…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It is a long route, that takes at least a decade of proof to assess it…</a:t>
            </a:r>
          </a:p>
        </p:txBody>
      </p:sp>
      <p:sp>
        <p:nvSpPr>
          <p:cNvPr id="29" name="TextBox 28">
            <a:extLst>
              <a:ext uri="{FF2B5EF4-FFF2-40B4-BE49-F238E27FC236}">
                <a16:creationId xmlns:a16="http://schemas.microsoft.com/office/drawing/2014/main" id="{B72EC351-9082-5A7A-2BE1-240F7D1A32EE}"/>
              </a:ext>
            </a:extLst>
          </p:cNvPr>
          <p:cNvSpPr txBox="1"/>
          <p:nvPr/>
        </p:nvSpPr>
        <p:spPr>
          <a:xfrm>
            <a:off x="9459149" y="1273099"/>
            <a:ext cx="205332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A. Ballarino, CERN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 Senatore, Univ. Geneva</a:t>
            </a:r>
          </a:p>
        </p:txBody>
      </p:sp>
      <p:grpSp>
        <p:nvGrpSpPr>
          <p:cNvPr id="30" name="Group 29">
            <a:extLst>
              <a:ext uri="{FF2B5EF4-FFF2-40B4-BE49-F238E27FC236}">
                <a16:creationId xmlns:a16="http://schemas.microsoft.com/office/drawing/2014/main" id="{6B49EA83-D6E7-1BB6-B8EC-3B3C19EB5438}"/>
              </a:ext>
            </a:extLst>
          </p:cNvPr>
          <p:cNvGrpSpPr/>
          <p:nvPr/>
        </p:nvGrpSpPr>
        <p:grpSpPr>
          <a:xfrm>
            <a:off x="8418437" y="6136813"/>
            <a:ext cx="2105241" cy="648805"/>
            <a:chOff x="9631912" y="2743839"/>
            <a:chExt cx="2105241" cy="648805"/>
          </a:xfrm>
        </p:grpSpPr>
        <p:sp>
          <p:nvSpPr>
            <p:cNvPr id="31" name="Rectangle 30">
              <a:extLst>
                <a:ext uri="{FF2B5EF4-FFF2-40B4-BE49-F238E27FC236}">
                  <a16:creationId xmlns:a16="http://schemas.microsoft.com/office/drawing/2014/main" id="{D0A293EB-5EC1-C054-7C86-E9EFD9701AD6}"/>
                </a:ext>
              </a:extLst>
            </p:cNvPr>
            <p:cNvSpPr/>
            <p:nvPr/>
          </p:nvSpPr>
          <p:spPr>
            <a:xfrm>
              <a:off x="9631912" y="2787977"/>
              <a:ext cx="2105241" cy="569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image3.png" descr="image3.png">
              <a:extLst>
                <a:ext uri="{FF2B5EF4-FFF2-40B4-BE49-F238E27FC236}">
                  <a16:creationId xmlns:a16="http://schemas.microsoft.com/office/drawing/2014/main" id="{51171BE1-71DF-6EE0-375D-8D79CC50A3FE}"/>
                </a:ext>
              </a:extLst>
            </p:cNvPr>
            <p:cNvPicPr>
              <a:picLocks noChangeAspect="1"/>
            </p:cNvPicPr>
            <p:nvPr/>
          </p:nvPicPr>
          <p:blipFill>
            <a:blip r:embed="rId10"/>
            <a:stretch>
              <a:fillRect/>
            </a:stretch>
          </p:blipFill>
          <p:spPr>
            <a:xfrm>
              <a:off x="9780904" y="2743839"/>
              <a:ext cx="1807256" cy="648805"/>
            </a:xfrm>
            <a:prstGeom prst="rect">
              <a:avLst/>
            </a:prstGeom>
            <a:ln w="12700">
              <a:miter lim="400000"/>
            </a:ln>
          </p:spPr>
        </p:pic>
      </p:grpSp>
      <p:sp>
        <p:nvSpPr>
          <p:cNvPr id="28" name="Date Placeholder 27">
            <a:extLst>
              <a:ext uri="{FF2B5EF4-FFF2-40B4-BE49-F238E27FC236}">
                <a16:creationId xmlns:a16="http://schemas.microsoft.com/office/drawing/2014/main" id="{8B6A86BB-FC4B-32CC-3824-E501A6AF8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33" name="Footer Placeholder 32">
            <a:extLst>
              <a:ext uri="{FF2B5EF4-FFF2-40B4-BE49-F238E27FC236}">
                <a16:creationId xmlns:a16="http://schemas.microsoft.com/office/drawing/2014/main" id="{A041C63F-6953-96C3-4455-FC979FF857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4" name="Slide Number Placeholder 33">
            <a:extLst>
              <a:ext uri="{FF2B5EF4-FFF2-40B4-BE49-F238E27FC236}">
                <a16:creationId xmlns:a16="http://schemas.microsoft.com/office/drawing/2014/main" id="{A5DD33D9-78A0-83B7-62C0-CBDC22F08B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44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BADBF-1174-0179-9EBA-BFE8D6D39FD0}"/>
              </a:ext>
            </a:extLst>
          </p:cNvPr>
          <p:cNvSpPr>
            <a:spLocks noGrp="1"/>
          </p:cNvSpPr>
          <p:nvPr>
            <p:ph type="title"/>
          </p:nvPr>
        </p:nvSpPr>
        <p:spPr>
          <a:xfrm>
            <a:off x="838200" y="291003"/>
            <a:ext cx="10515600" cy="667808"/>
          </a:xfrm>
        </p:spPr>
        <p:txBody>
          <a:bodyPr>
            <a:normAutofit fontScale="90000"/>
          </a:bodyPr>
          <a:lstStyle/>
          <a:p>
            <a:r>
              <a:rPr lang="en-US" dirty="0"/>
              <a:t>Trying new magnet layout, away usual cos</a:t>
            </a:r>
            <a:r>
              <a:rPr lang="en-US" dirty="0">
                <a:sym typeface="Symbol" panose="05050102010706020507" pitchFamily="18" charset="2"/>
              </a:rPr>
              <a:t> shape</a:t>
            </a:r>
            <a:endParaRPr lang="en-US" dirty="0"/>
          </a:p>
        </p:txBody>
      </p:sp>
      <p:sp>
        <p:nvSpPr>
          <p:cNvPr id="3" name="Date Placeholder 2">
            <a:extLst>
              <a:ext uri="{FF2B5EF4-FFF2-40B4-BE49-F238E27FC236}">
                <a16:creationId xmlns:a16="http://schemas.microsoft.com/office/drawing/2014/main" id="{4C1EA01D-CA36-BDDC-F53F-E13C9A233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29189B95-1FFE-E355-9796-CDEC286B11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B1AFB5E-A914-4D90-A437-7498277AEA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265E901-1246-64E7-9395-14C75FFE2010}"/>
              </a:ext>
            </a:extLst>
          </p:cNvPr>
          <p:cNvGrpSpPr/>
          <p:nvPr/>
        </p:nvGrpSpPr>
        <p:grpSpPr>
          <a:xfrm>
            <a:off x="2854994" y="915175"/>
            <a:ext cx="5004979" cy="2848540"/>
            <a:chOff x="3753248" y="2956823"/>
            <a:chExt cx="5320973" cy="3191549"/>
          </a:xfrm>
        </p:grpSpPr>
        <p:sp>
          <p:nvSpPr>
            <p:cNvPr id="12" name="TextBox 11">
              <a:extLst>
                <a:ext uri="{FF2B5EF4-FFF2-40B4-BE49-F238E27FC236}">
                  <a16:creationId xmlns:a16="http://schemas.microsoft.com/office/drawing/2014/main" id="{B4509A2F-D015-2983-9D94-F0529E212515}"/>
                </a:ext>
              </a:extLst>
            </p:cNvPr>
            <p:cNvSpPr txBox="1"/>
            <p:nvPr/>
          </p:nvSpPr>
          <p:spPr>
            <a:xfrm>
              <a:off x="4385232" y="5700082"/>
              <a:ext cx="4649693" cy="448290"/>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FRESCA2 (4-decks, 100 mm), </a:t>
              </a: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14.6 T</a:t>
              </a:r>
            </a:p>
          </p:txBody>
        </p:sp>
        <p:pic>
          <p:nvPicPr>
            <p:cNvPr id="13" name="Picture 12" descr="The large-bore Nb3Sn dipole FRESCA2 at CERN">
              <a:extLst>
                <a:ext uri="{FF2B5EF4-FFF2-40B4-BE49-F238E27FC236}">
                  <a16:creationId xmlns:a16="http://schemas.microsoft.com/office/drawing/2014/main" id="{2A80531E-F8BD-E30F-5DE3-B86B158604A8}"/>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36039" r="3861" b="20981"/>
            <a:stretch/>
          </p:blipFill>
          <p:spPr bwMode="auto">
            <a:xfrm>
              <a:off x="5707880" y="2956823"/>
              <a:ext cx="3366341" cy="25998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An introduction to Magnets for Accelerators Attilio Milanese">
              <a:extLst>
                <a:ext uri="{FF2B5EF4-FFF2-40B4-BE49-F238E27FC236}">
                  <a16:creationId xmlns:a16="http://schemas.microsoft.com/office/drawing/2014/main" id="{61912245-34FC-417D-4286-30B6DA2D6C23}"/>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l="1648" t="18358" r="37563" b="1991"/>
            <a:stretch/>
          </p:blipFill>
          <p:spPr bwMode="auto">
            <a:xfrm>
              <a:off x="3753248" y="3304993"/>
              <a:ext cx="2084433" cy="204841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
              <a:extLst>
                <a:ext uri="{FF2B5EF4-FFF2-40B4-BE49-F238E27FC236}">
                  <a16:creationId xmlns:a16="http://schemas.microsoft.com/office/drawing/2014/main" id="{91A63DC3-CA64-6D91-1E65-2284B6544B66}"/>
                </a:ext>
              </a:extLst>
            </p:cNvPr>
            <p:cNvGrpSpPr>
              <a:grpSpLocks noChangeAspect="1"/>
            </p:cNvGrpSpPr>
            <p:nvPr/>
          </p:nvGrpSpPr>
          <p:grpSpPr bwMode="auto">
            <a:xfrm>
              <a:off x="4807669" y="3124328"/>
              <a:ext cx="1563730" cy="1253930"/>
              <a:chOff x="7380312" y="1585913"/>
              <a:chExt cx="1533525" cy="1228725"/>
            </a:xfrm>
          </p:grpSpPr>
          <p:pic>
            <p:nvPicPr>
              <p:cNvPr id="16" name="Picture 5">
                <a:extLst>
                  <a:ext uri="{FF2B5EF4-FFF2-40B4-BE49-F238E27FC236}">
                    <a16:creationId xmlns:a16="http://schemas.microsoft.com/office/drawing/2014/main" id="{DD5489EF-F0CC-FE18-E05C-8A10321BBD3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312" y="1585913"/>
                <a:ext cx="15335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E3A303FE-FF8E-45C0-5A83-91AA5377B715}"/>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l="63295" b="48843"/>
              <a:stretch/>
            </p:blipFill>
            <p:spPr bwMode="auto">
              <a:xfrm>
                <a:off x="7493981" y="1628800"/>
                <a:ext cx="1268330" cy="118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8" name="Group 17">
            <a:extLst>
              <a:ext uri="{FF2B5EF4-FFF2-40B4-BE49-F238E27FC236}">
                <a16:creationId xmlns:a16="http://schemas.microsoft.com/office/drawing/2014/main" id="{2CC97CDE-30CC-E82F-F28E-85A0E9BFA789}"/>
              </a:ext>
            </a:extLst>
          </p:cNvPr>
          <p:cNvGrpSpPr/>
          <p:nvPr/>
        </p:nvGrpSpPr>
        <p:grpSpPr>
          <a:xfrm>
            <a:off x="334977" y="4059430"/>
            <a:ext cx="5004979" cy="2437156"/>
            <a:chOff x="4028729" y="558054"/>
            <a:chExt cx="5004979" cy="2437156"/>
          </a:xfrm>
        </p:grpSpPr>
        <p:sp>
          <p:nvSpPr>
            <p:cNvPr id="19" name="TextBox 18">
              <a:extLst>
                <a:ext uri="{FF2B5EF4-FFF2-40B4-BE49-F238E27FC236}">
                  <a16:creationId xmlns:a16="http://schemas.microsoft.com/office/drawing/2014/main" id="{23A790BF-FCBD-069F-77B2-9DC37B320F44}"/>
                </a:ext>
              </a:extLst>
            </p:cNvPr>
            <p:cNvSpPr txBox="1"/>
            <p:nvPr/>
          </p:nvSpPr>
          <p:spPr>
            <a:xfrm>
              <a:off x="4028729" y="558054"/>
              <a:ext cx="5004979" cy="400110"/>
            </a:xfrm>
            <a:prstGeom prst="rect">
              <a:avLst/>
            </a:prstGeom>
            <a:solidFill>
              <a:schemeClr val="bg1">
                <a:alpha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RMC/</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eRMC</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(2-decks, no aperture), 16.5 T</a:t>
              </a:r>
            </a:p>
          </p:txBody>
        </p:sp>
        <p:pic>
          <p:nvPicPr>
            <p:cNvPr id="20" name="Picture 14">
              <a:extLst>
                <a:ext uri="{FF2B5EF4-FFF2-40B4-BE49-F238E27FC236}">
                  <a16:creationId xmlns:a16="http://schemas.microsoft.com/office/drawing/2014/main" id="{6861F3DD-370F-D09E-0D15-626F3DBEC4B5}"/>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8990" b="9096"/>
            <a:stretch/>
          </p:blipFill>
          <p:spPr bwMode="auto">
            <a:xfrm>
              <a:off x="4232043" y="989023"/>
              <a:ext cx="2676380" cy="18853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60136C8-8EFA-4835-96CC-27EE1FD6DE07}"/>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a:off x="6711400" y="973307"/>
              <a:ext cx="2100255" cy="1943552"/>
            </a:xfrm>
            <a:prstGeom prst="rect">
              <a:avLst/>
            </a:prstGeom>
          </p:spPr>
        </p:pic>
        <p:pic>
          <p:nvPicPr>
            <p:cNvPr id="22" name="Picture 21">
              <a:extLst>
                <a:ext uri="{FF2B5EF4-FFF2-40B4-BE49-F238E27FC236}">
                  <a16:creationId xmlns:a16="http://schemas.microsoft.com/office/drawing/2014/main" id="{003A4817-7848-6AEC-F080-79ADCBED8F4F}"/>
                </a:ext>
              </a:extLst>
            </p:cNvPr>
            <p:cNvPicPr>
              <a:picLocks noChangeAspect="1"/>
            </p:cNvPicPr>
            <p:nvPr/>
          </p:nvPicPr>
          <p:blipFill rotWithShape="1">
            <a:blip r:embed="rId8"/>
            <a:srcRect l="9895" t="15612" r="51549" b="32331"/>
            <a:stretch/>
          </p:blipFill>
          <p:spPr>
            <a:xfrm>
              <a:off x="7881425" y="1083807"/>
              <a:ext cx="1152283" cy="541983"/>
            </a:xfrm>
            <a:prstGeom prst="rect">
              <a:avLst/>
            </a:prstGeom>
          </p:spPr>
        </p:pic>
      </p:grpSp>
      <p:sp>
        <p:nvSpPr>
          <p:cNvPr id="23" name="TextBox 22">
            <a:extLst>
              <a:ext uri="{FF2B5EF4-FFF2-40B4-BE49-F238E27FC236}">
                <a16:creationId xmlns:a16="http://schemas.microsoft.com/office/drawing/2014/main" id="{4BE8483F-6112-4281-34C1-514D9E273305}"/>
              </a:ext>
            </a:extLst>
          </p:cNvPr>
          <p:cNvSpPr txBox="1"/>
          <p:nvPr/>
        </p:nvSpPr>
        <p:spPr>
          <a:xfrm>
            <a:off x="9027676" y="1797596"/>
            <a:ext cx="1755802"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Bottura</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CERN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S.Prestemon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MDP, LBNL</a:t>
            </a:r>
          </a:p>
        </p:txBody>
      </p:sp>
      <p:grpSp>
        <p:nvGrpSpPr>
          <p:cNvPr id="25" name="Group 24">
            <a:extLst>
              <a:ext uri="{FF2B5EF4-FFF2-40B4-BE49-F238E27FC236}">
                <a16:creationId xmlns:a16="http://schemas.microsoft.com/office/drawing/2014/main" id="{B6F1AD5E-3024-E7F2-5488-B8FE71D0E164}"/>
              </a:ext>
            </a:extLst>
          </p:cNvPr>
          <p:cNvGrpSpPr>
            <a:grpSpLocks noChangeAspect="1"/>
          </p:cNvGrpSpPr>
          <p:nvPr/>
        </p:nvGrpSpPr>
        <p:grpSpPr>
          <a:xfrm>
            <a:off x="330421" y="1088157"/>
            <a:ext cx="2170257" cy="2507518"/>
            <a:chOff x="185899" y="1740244"/>
            <a:chExt cx="3662428" cy="4231576"/>
          </a:xfrm>
        </p:grpSpPr>
        <p:pic>
          <p:nvPicPr>
            <p:cNvPr id="26" name="Picture 2" descr="7 HD2 crosssection showing the main coil and structural elements | Download  Scientific Diagram">
              <a:extLst>
                <a:ext uri="{FF2B5EF4-FFF2-40B4-BE49-F238E27FC236}">
                  <a16:creationId xmlns:a16="http://schemas.microsoft.com/office/drawing/2014/main" id="{C9C61BB2-D8E7-7D23-1400-C9BA77ED1625}"/>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27174" y="1740244"/>
              <a:ext cx="3496300" cy="23944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6 HD2 coil module detail. The clear aperture is 36 mm in diameter">
              <a:extLst>
                <a:ext uri="{FF2B5EF4-FFF2-40B4-BE49-F238E27FC236}">
                  <a16:creationId xmlns:a16="http://schemas.microsoft.com/office/drawing/2014/main" id="{CFB9C010-1B92-EE48-38AD-92ED8E90587D}"/>
                </a:ext>
              </a:extLst>
            </p:cNvPr>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l="47088" r="8125" b="49977"/>
            <a:stretch/>
          </p:blipFill>
          <p:spPr bwMode="auto">
            <a:xfrm>
              <a:off x="296937" y="4311151"/>
              <a:ext cx="2691803" cy="11331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he HD Block-Coil Dipole Program at LBNL | SpringerLink">
              <a:extLst>
                <a:ext uri="{FF2B5EF4-FFF2-40B4-BE49-F238E27FC236}">
                  <a16:creationId xmlns:a16="http://schemas.microsoft.com/office/drawing/2014/main" id="{138834A0-DDF8-18A3-8BD4-AC341C80D9AA}"/>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115866" y="4319277"/>
              <a:ext cx="1679663" cy="113318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31305C2-80FF-152E-8C35-74D0CAA00A6E}"/>
                </a:ext>
              </a:extLst>
            </p:cNvPr>
            <p:cNvSpPr txBox="1"/>
            <p:nvPr/>
          </p:nvSpPr>
          <p:spPr>
            <a:xfrm>
              <a:off x="185899" y="5571710"/>
              <a:ext cx="3662428" cy="400110"/>
            </a:xfrm>
            <a:prstGeom prst="rect">
              <a:avLst/>
            </a:prstGeom>
            <a:solidFill>
              <a:schemeClr val="bg1">
                <a:alpha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HD2 (2-decks, 36 mm), 13.8 T</a:t>
              </a:r>
            </a:p>
          </p:txBody>
        </p:sp>
      </p:grpSp>
      <p:pic>
        <p:nvPicPr>
          <p:cNvPr id="30" name="Picture 29">
            <a:extLst>
              <a:ext uri="{FF2B5EF4-FFF2-40B4-BE49-F238E27FC236}">
                <a16:creationId xmlns:a16="http://schemas.microsoft.com/office/drawing/2014/main" id="{A55A7D42-55F1-8CA8-4179-D925B9836439}"/>
              </a:ext>
            </a:extLst>
          </p:cNvPr>
          <p:cNvPicPr>
            <a:picLocks noChangeAspect="1"/>
          </p:cNvPicPr>
          <p:nvPr/>
        </p:nvPicPr>
        <p:blipFill>
          <a:blip r:embed="rId12"/>
          <a:stretch>
            <a:fillRect/>
          </a:stretch>
        </p:blipFill>
        <p:spPr>
          <a:xfrm>
            <a:off x="6029774" y="3626055"/>
            <a:ext cx="3952223" cy="2320474"/>
          </a:xfrm>
          <a:prstGeom prst="rect">
            <a:avLst/>
          </a:prstGeom>
        </p:spPr>
      </p:pic>
      <p:pic>
        <p:nvPicPr>
          <p:cNvPr id="31" name="Picture 30">
            <a:extLst>
              <a:ext uri="{FF2B5EF4-FFF2-40B4-BE49-F238E27FC236}">
                <a16:creationId xmlns:a16="http://schemas.microsoft.com/office/drawing/2014/main" id="{1B47779F-1B4B-DB47-F82C-53CC9AAAEBC0}"/>
              </a:ext>
            </a:extLst>
          </p:cNvPr>
          <p:cNvPicPr>
            <a:picLocks noChangeAspect="1"/>
          </p:cNvPicPr>
          <p:nvPr/>
        </p:nvPicPr>
        <p:blipFill>
          <a:blip r:embed="rId13"/>
          <a:stretch>
            <a:fillRect/>
          </a:stretch>
        </p:blipFill>
        <p:spPr>
          <a:xfrm>
            <a:off x="9335834" y="3812720"/>
            <a:ext cx="2788083" cy="2008822"/>
          </a:xfrm>
          <a:prstGeom prst="rect">
            <a:avLst/>
          </a:prstGeom>
        </p:spPr>
      </p:pic>
      <p:grpSp>
        <p:nvGrpSpPr>
          <p:cNvPr id="34" name="Group 33">
            <a:extLst>
              <a:ext uri="{FF2B5EF4-FFF2-40B4-BE49-F238E27FC236}">
                <a16:creationId xmlns:a16="http://schemas.microsoft.com/office/drawing/2014/main" id="{ADD7BA2D-056C-547B-B06C-D465DC68DD4B}"/>
              </a:ext>
            </a:extLst>
          </p:cNvPr>
          <p:cNvGrpSpPr/>
          <p:nvPr/>
        </p:nvGrpSpPr>
        <p:grpSpPr>
          <a:xfrm>
            <a:off x="8005885" y="3151364"/>
            <a:ext cx="2105241" cy="648805"/>
            <a:chOff x="9631912" y="2743839"/>
            <a:chExt cx="2105241" cy="648805"/>
          </a:xfrm>
        </p:grpSpPr>
        <p:sp>
          <p:nvSpPr>
            <p:cNvPr id="33" name="Rectangle 32">
              <a:extLst>
                <a:ext uri="{FF2B5EF4-FFF2-40B4-BE49-F238E27FC236}">
                  <a16:creationId xmlns:a16="http://schemas.microsoft.com/office/drawing/2014/main" id="{481E33CE-ACC7-F60F-6C67-F84B0B32688F}"/>
                </a:ext>
              </a:extLst>
            </p:cNvPr>
            <p:cNvSpPr/>
            <p:nvPr/>
          </p:nvSpPr>
          <p:spPr>
            <a:xfrm>
              <a:off x="9631912" y="2787977"/>
              <a:ext cx="2105241" cy="569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image3.png" descr="image3.png">
              <a:extLst>
                <a:ext uri="{FF2B5EF4-FFF2-40B4-BE49-F238E27FC236}">
                  <a16:creationId xmlns:a16="http://schemas.microsoft.com/office/drawing/2014/main" id="{67CE3A3D-5CD3-6F75-2145-9E3E83C5897E}"/>
                </a:ext>
              </a:extLst>
            </p:cNvPr>
            <p:cNvPicPr>
              <a:picLocks noChangeAspect="1"/>
            </p:cNvPicPr>
            <p:nvPr/>
          </p:nvPicPr>
          <p:blipFill>
            <a:blip r:embed="rId14"/>
            <a:stretch>
              <a:fillRect/>
            </a:stretch>
          </p:blipFill>
          <p:spPr>
            <a:xfrm>
              <a:off x="9780904" y="2743839"/>
              <a:ext cx="1807256" cy="648805"/>
            </a:xfrm>
            <a:prstGeom prst="rect">
              <a:avLst/>
            </a:prstGeom>
            <a:ln w="12700">
              <a:miter lim="400000"/>
            </a:ln>
          </p:spPr>
        </p:pic>
      </p:grpSp>
      <p:pic>
        <p:nvPicPr>
          <p:cNvPr id="36" name="Picture 35" descr="A picture containing text, clipart&#10;&#10;Description automatically generated">
            <a:extLst>
              <a:ext uri="{FF2B5EF4-FFF2-40B4-BE49-F238E27FC236}">
                <a16:creationId xmlns:a16="http://schemas.microsoft.com/office/drawing/2014/main" id="{B69B8798-B9BA-342C-380E-10904594D45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02825" y="3237641"/>
            <a:ext cx="476250" cy="476250"/>
          </a:xfrm>
          <a:prstGeom prst="rect">
            <a:avLst/>
          </a:prstGeom>
        </p:spPr>
      </p:pic>
      <p:pic>
        <p:nvPicPr>
          <p:cNvPr id="38" name="Picture 37" descr="A picture containing diagram&#10;&#10;Description automatically generated">
            <a:extLst>
              <a:ext uri="{FF2B5EF4-FFF2-40B4-BE49-F238E27FC236}">
                <a16:creationId xmlns:a16="http://schemas.microsoft.com/office/drawing/2014/main" id="{6759742F-479F-DCE1-7625-BDFB2FA5BA9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67724" y="2683183"/>
            <a:ext cx="946445" cy="572541"/>
          </a:xfrm>
          <a:prstGeom prst="rect">
            <a:avLst/>
          </a:prstGeom>
        </p:spPr>
      </p:pic>
      <p:pic>
        <p:nvPicPr>
          <p:cNvPr id="39" name="Picture 38">
            <a:extLst>
              <a:ext uri="{FF2B5EF4-FFF2-40B4-BE49-F238E27FC236}">
                <a16:creationId xmlns:a16="http://schemas.microsoft.com/office/drawing/2014/main" id="{34F9CB4D-F875-2556-E210-0B85D8853E4A}"/>
              </a:ext>
            </a:extLst>
          </p:cNvPr>
          <p:cNvPicPr>
            <a:picLocks noChangeAspect="1"/>
          </p:cNvPicPr>
          <p:nvPr/>
        </p:nvPicPr>
        <p:blipFill>
          <a:blip r:embed="rId17"/>
          <a:stretch>
            <a:fillRect/>
          </a:stretch>
        </p:blipFill>
        <p:spPr>
          <a:xfrm>
            <a:off x="3467089" y="3073161"/>
            <a:ext cx="452437" cy="365125"/>
          </a:xfrm>
          <a:prstGeom prst="rect">
            <a:avLst/>
          </a:prstGeom>
        </p:spPr>
      </p:pic>
      <p:pic>
        <p:nvPicPr>
          <p:cNvPr id="40" name="Picture 39">
            <a:extLst>
              <a:ext uri="{FF2B5EF4-FFF2-40B4-BE49-F238E27FC236}">
                <a16:creationId xmlns:a16="http://schemas.microsoft.com/office/drawing/2014/main" id="{E95F164F-5B67-16A4-8480-8FB6F7FA91A6}"/>
              </a:ext>
            </a:extLst>
          </p:cNvPr>
          <p:cNvPicPr>
            <a:picLocks noChangeAspect="1"/>
          </p:cNvPicPr>
          <p:nvPr/>
        </p:nvPicPr>
        <p:blipFill>
          <a:blip r:embed="rId18"/>
          <a:stretch>
            <a:fillRect/>
          </a:stretch>
        </p:blipFill>
        <p:spPr>
          <a:xfrm>
            <a:off x="4142689" y="2938916"/>
            <a:ext cx="640521" cy="633634"/>
          </a:xfrm>
          <a:prstGeom prst="rect">
            <a:avLst/>
          </a:prstGeom>
        </p:spPr>
      </p:pic>
      <p:pic>
        <p:nvPicPr>
          <p:cNvPr id="41" name="Picture 40">
            <a:extLst>
              <a:ext uri="{FF2B5EF4-FFF2-40B4-BE49-F238E27FC236}">
                <a16:creationId xmlns:a16="http://schemas.microsoft.com/office/drawing/2014/main" id="{655E9892-03AB-D325-F157-AD99FA92CE05}"/>
              </a:ext>
            </a:extLst>
          </p:cNvPr>
          <p:cNvPicPr>
            <a:picLocks noChangeAspect="1"/>
          </p:cNvPicPr>
          <p:nvPr/>
        </p:nvPicPr>
        <p:blipFill>
          <a:blip r:embed="rId18"/>
          <a:stretch>
            <a:fillRect/>
          </a:stretch>
        </p:blipFill>
        <p:spPr>
          <a:xfrm>
            <a:off x="4892093" y="5762449"/>
            <a:ext cx="547873" cy="541982"/>
          </a:xfrm>
          <a:prstGeom prst="rect">
            <a:avLst/>
          </a:prstGeom>
        </p:spPr>
      </p:pic>
    </p:spTree>
    <p:extLst>
      <p:ext uri="{BB962C8B-B14F-4D97-AF65-F5344CB8AC3E}">
        <p14:creationId xmlns:p14="http://schemas.microsoft.com/office/powerpoint/2010/main" val="685724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46F5-EB01-E34A-04B8-DFD4157E84E9}"/>
              </a:ext>
            </a:extLst>
          </p:cNvPr>
          <p:cNvSpPr>
            <a:spLocks noGrp="1"/>
          </p:cNvSpPr>
          <p:nvPr>
            <p:ph type="title"/>
          </p:nvPr>
        </p:nvSpPr>
        <p:spPr/>
        <p:txBody>
          <a:bodyPr>
            <a:normAutofit fontScale="90000"/>
          </a:bodyPr>
          <a:lstStyle/>
          <a:p>
            <a:r>
              <a:rPr lang="en-US" dirty="0"/>
              <a:t>FCC-</a:t>
            </a:r>
            <a:r>
              <a:rPr lang="en-US" dirty="0" err="1"/>
              <a:t>hh</a:t>
            </a:r>
            <a:r>
              <a:rPr lang="en-US" dirty="0"/>
              <a:t> high field dipole R&amp;D: world effort</a:t>
            </a:r>
          </a:p>
        </p:txBody>
      </p:sp>
      <p:sp>
        <p:nvSpPr>
          <p:cNvPr id="3" name="Date Placeholder 2">
            <a:extLst>
              <a:ext uri="{FF2B5EF4-FFF2-40B4-BE49-F238E27FC236}">
                <a16:creationId xmlns:a16="http://schemas.microsoft.com/office/drawing/2014/main" id="{F8EA5F1A-EC53-9098-A187-F7ACAF13E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4056A6CE-E0A8-C23B-CB33-A0B10743D0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478EA27-9D86-3A65-31D5-461608DADF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D294DD1-A9EF-80E0-473B-51E7AC83C311}"/>
              </a:ext>
            </a:extLst>
          </p:cNvPr>
          <p:cNvPicPr>
            <a:picLocks noChangeAspect="1"/>
          </p:cNvPicPr>
          <p:nvPr/>
        </p:nvPicPr>
        <p:blipFill>
          <a:blip r:embed="rId2"/>
          <a:stretch>
            <a:fillRect/>
          </a:stretch>
        </p:blipFill>
        <p:spPr>
          <a:xfrm>
            <a:off x="759764" y="3145664"/>
            <a:ext cx="1878355" cy="1804209"/>
          </a:xfrm>
          <a:prstGeom prst="rect">
            <a:avLst/>
          </a:prstGeom>
        </p:spPr>
      </p:pic>
      <p:pic>
        <p:nvPicPr>
          <p:cNvPr id="8" name="Picture 7">
            <a:extLst>
              <a:ext uri="{FF2B5EF4-FFF2-40B4-BE49-F238E27FC236}">
                <a16:creationId xmlns:a16="http://schemas.microsoft.com/office/drawing/2014/main" id="{4011890B-4D2F-616A-56DE-62F14276D131}"/>
              </a:ext>
            </a:extLst>
          </p:cNvPr>
          <p:cNvPicPr>
            <a:picLocks noChangeAspect="1"/>
          </p:cNvPicPr>
          <p:nvPr/>
        </p:nvPicPr>
        <p:blipFill>
          <a:blip r:embed="rId3"/>
          <a:stretch>
            <a:fillRect/>
          </a:stretch>
        </p:blipFill>
        <p:spPr>
          <a:xfrm>
            <a:off x="5125080" y="1554343"/>
            <a:ext cx="1576079" cy="1576079"/>
          </a:xfrm>
          <a:prstGeom prst="rect">
            <a:avLst/>
          </a:prstGeom>
        </p:spPr>
      </p:pic>
      <p:pic>
        <p:nvPicPr>
          <p:cNvPr id="9" name="Picture 8">
            <a:extLst>
              <a:ext uri="{FF2B5EF4-FFF2-40B4-BE49-F238E27FC236}">
                <a16:creationId xmlns:a16="http://schemas.microsoft.com/office/drawing/2014/main" id="{89AD0D03-D0EA-A5B2-7329-187508A80892}"/>
              </a:ext>
            </a:extLst>
          </p:cNvPr>
          <p:cNvPicPr>
            <a:picLocks noChangeAspect="1"/>
          </p:cNvPicPr>
          <p:nvPr/>
        </p:nvPicPr>
        <p:blipFill>
          <a:blip r:embed="rId4"/>
          <a:stretch>
            <a:fillRect/>
          </a:stretch>
        </p:blipFill>
        <p:spPr>
          <a:xfrm>
            <a:off x="5073926" y="3573502"/>
            <a:ext cx="1637393" cy="1561821"/>
          </a:xfrm>
          <a:prstGeom prst="rect">
            <a:avLst/>
          </a:prstGeom>
        </p:spPr>
      </p:pic>
      <p:pic>
        <p:nvPicPr>
          <p:cNvPr id="10" name="Picture 9">
            <a:extLst>
              <a:ext uri="{FF2B5EF4-FFF2-40B4-BE49-F238E27FC236}">
                <a16:creationId xmlns:a16="http://schemas.microsoft.com/office/drawing/2014/main" id="{3C45FB4F-C61C-72D0-598B-60A8FD77CAF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00" t="6902" r="4665"/>
          <a:stretch/>
        </p:blipFill>
        <p:spPr bwMode="auto">
          <a:xfrm>
            <a:off x="2495329" y="3211848"/>
            <a:ext cx="1878355" cy="167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E348E0AF-C1AD-BDE0-515A-80BF4C5FA95F}"/>
              </a:ext>
            </a:extLst>
          </p:cNvPr>
          <p:cNvPicPr>
            <a:picLocks noChangeAspect="1"/>
          </p:cNvPicPr>
          <p:nvPr/>
        </p:nvPicPr>
        <p:blipFill>
          <a:blip r:embed="rId6"/>
          <a:stretch>
            <a:fillRect/>
          </a:stretch>
        </p:blipFill>
        <p:spPr>
          <a:xfrm>
            <a:off x="6780082" y="1477980"/>
            <a:ext cx="2354950" cy="2106334"/>
          </a:xfrm>
          <a:prstGeom prst="rect">
            <a:avLst/>
          </a:prstGeom>
        </p:spPr>
      </p:pic>
      <p:pic>
        <p:nvPicPr>
          <p:cNvPr id="12" name="Picture 11">
            <a:extLst>
              <a:ext uri="{FF2B5EF4-FFF2-40B4-BE49-F238E27FC236}">
                <a16:creationId xmlns:a16="http://schemas.microsoft.com/office/drawing/2014/main" id="{D76995CF-3D74-7FCD-BB86-776DB6E02637}"/>
              </a:ext>
            </a:extLst>
          </p:cNvPr>
          <p:cNvPicPr>
            <a:picLocks noChangeAspect="1"/>
          </p:cNvPicPr>
          <p:nvPr/>
        </p:nvPicPr>
        <p:blipFill>
          <a:blip r:embed="rId7"/>
          <a:stretch>
            <a:fillRect/>
          </a:stretch>
        </p:blipFill>
        <p:spPr>
          <a:xfrm>
            <a:off x="6758691" y="3946167"/>
            <a:ext cx="2060098" cy="1314361"/>
          </a:xfrm>
          <a:prstGeom prst="rect">
            <a:avLst/>
          </a:prstGeom>
        </p:spPr>
      </p:pic>
      <p:pic>
        <p:nvPicPr>
          <p:cNvPr id="13" name="Picture 12">
            <a:extLst>
              <a:ext uri="{FF2B5EF4-FFF2-40B4-BE49-F238E27FC236}">
                <a16:creationId xmlns:a16="http://schemas.microsoft.com/office/drawing/2014/main" id="{6C21A484-B6A5-BEE3-ABEF-CC4E3676B695}"/>
              </a:ext>
            </a:extLst>
          </p:cNvPr>
          <p:cNvPicPr>
            <a:picLocks noChangeAspect="1"/>
          </p:cNvPicPr>
          <p:nvPr/>
        </p:nvPicPr>
        <p:blipFill>
          <a:blip r:embed="rId8"/>
          <a:stretch>
            <a:fillRect/>
          </a:stretch>
        </p:blipFill>
        <p:spPr>
          <a:xfrm>
            <a:off x="2068772" y="1440277"/>
            <a:ext cx="2314523" cy="1804209"/>
          </a:xfrm>
          <a:prstGeom prst="rect">
            <a:avLst/>
          </a:prstGeom>
        </p:spPr>
      </p:pic>
      <p:pic>
        <p:nvPicPr>
          <p:cNvPr id="6" name="Picture 5">
            <a:extLst>
              <a:ext uri="{FF2B5EF4-FFF2-40B4-BE49-F238E27FC236}">
                <a16:creationId xmlns:a16="http://schemas.microsoft.com/office/drawing/2014/main" id="{29F7569E-F5AA-F8E2-329E-B7BC4EC0F23B}"/>
              </a:ext>
            </a:extLst>
          </p:cNvPr>
          <p:cNvPicPr>
            <a:picLocks noChangeAspect="1"/>
          </p:cNvPicPr>
          <p:nvPr/>
        </p:nvPicPr>
        <p:blipFill>
          <a:blip r:embed="rId9"/>
          <a:stretch>
            <a:fillRect/>
          </a:stretch>
        </p:blipFill>
        <p:spPr>
          <a:xfrm>
            <a:off x="838200" y="1440279"/>
            <a:ext cx="1638902" cy="1505296"/>
          </a:xfrm>
          <a:prstGeom prst="rect">
            <a:avLst/>
          </a:prstGeom>
        </p:spPr>
      </p:pic>
      <p:sp>
        <p:nvSpPr>
          <p:cNvPr id="14" name="Arrow: Right 13">
            <a:extLst>
              <a:ext uri="{FF2B5EF4-FFF2-40B4-BE49-F238E27FC236}">
                <a16:creationId xmlns:a16="http://schemas.microsoft.com/office/drawing/2014/main" id="{7A9A78E5-D025-C2AC-F1A3-AAF9FC98F098}"/>
              </a:ext>
            </a:extLst>
          </p:cNvPr>
          <p:cNvSpPr/>
          <p:nvPr/>
        </p:nvSpPr>
        <p:spPr>
          <a:xfrm>
            <a:off x="9245509" y="3584314"/>
            <a:ext cx="74177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F031625A-F984-5307-A927-E648DD69BEF7}"/>
              </a:ext>
            </a:extLst>
          </p:cNvPr>
          <p:cNvPicPr>
            <a:picLocks noChangeAspect="1"/>
          </p:cNvPicPr>
          <p:nvPr/>
        </p:nvPicPr>
        <p:blipFill>
          <a:blip r:embed="rId10"/>
          <a:stretch>
            <a:fillRect/>
          </a:stretch>
        </p:blipFill>
        <p:spPr>
          <a:xfrm>
            <a:off x="10046754" y="1879695"/>
            <a:ext cx="1954688" cy="1958543"/>
          </a:xfrm>
          <a:prstGeom prst="rect">
            <a:avLst/>
          </a:prstGeom>
        </p:spPr>
      </p:pic>
      <p:pic>
        <p:nvPicPr>
          <p:cNvPr id="16" name="Picture 15">
            <a:extLst>
              <a:ext uri="{FF2B5EF4-FFF2-40B4-BE49-F238E27FC236}">
                <a16:creationId xmlns:a16="http://schemas.microsoft.com/office/drawing/2014/main" id="{844D9C3C-750B-2B77-F1AD-5803D624B1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38232" y="1282072"/>
            <a:ext cx="1357108" cy="542843"/>
          </a:xfrm>
          <a:prstGeom prst="rect">
            <a:avLst/>
          </a:prstGeom>
        </p:spPr>
      </p:pic>
      <p:pic>
        <p:nvPicPr>
          <p:cNvPr id="17" name="Picture 2" descr="Bildergebnis für logo cea">
            <a:extLst>
              <a:ext uri="{FF2B5EF4-FFF2-40B4-BE49-F238E27FC236}">
                <a16:creationId xmlns:a16="http://schemas.microsoft.com/office/drawing/2014/main" id="{DEA98F18-BC15-3040-A36E-3CD005224230}"/>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50720" y="3352920"/>
            <a:ext cx="693663" cy="5627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ogo, company name&#10;&#10;Description automatically generated">
            <a:extLst>
              <a:ext uri="{FF2B5EF4-FFF2-40B4-BE49-F238E27FC236}">
                <a16:creationId xmlns:a16="http://schemas.microsoft.com/office/drawing/2014/main" id="{878FBF15-0943-9E2B-A503-5719FBCC71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200" y="1218568"/>
            <a:ext cx="961877" cy="562731"/>
          </a:xfrm>
          <a:prstGeom prst="rect">
            <a:avLst/>
          </a:prstGeom>
        </p:spPr>
      </p:pic>
      <p:pic>
        <p:nvPicPr>
          <p:cNvPr id="20" name="Picture 19" descr="Logo, company name&#10;&#10;Description automatically generated">
            <a:extLst>
              <a:ext uri="{FF2B5EF4-FFF2-40B4-BE49-F238E27FC236}">
                <a16:creationId xmlns:a16="http://schemas.microsoft.com/office/drawing/2014/main" id="{622ED229-5A98-920D-0B95-52E3EBB389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9037" y="3894781"/>
            <a:ext cx="961877" cy="562731"/>
          </a:xfrm>
          <a:prstGeom prst="rect">
            <a:avLst/>
          </a:prstGeom>
        </p:spPr>
      </p:pic>
      <p:pic>
        <p:nvPicPr>
          <p:cNvPr id="22" name="Picture 21" descr="Logo&#10;&#10;Description automatically generated">
            <a:extLst>
              <a:ext uri="{FF2B5EF4-FFF2-40B4-BE49-F238E27FC236}">
                <a16:creationId xmlns:a16="http://schemas.microsoft.com/office/drawing/2014/main" id="{0689F870-E4C2-C719-2C35-171A0FA7CC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1390" y="3838238"/>
            <a:ext cx="645749" cy="661359"/>
          </a:xfrm>
          <a:prstGeom prst="rect">
            <a:avLst/>
          </a:prstGeom>
        </p:spPr>
      </p:pic>
      <p:pic>
        <p:nvPicPr>
          <p:cNvPr id="24" name="Picture 23" descr="Timeline&#10;&#10;Description automatically generated">
            <a:extLst>
              <a:ext uri="{FF2B5EF4-FFF2-40B4-BE49-F238E27FC236}">
                <a16:creationId xmlns:a16="http://schemas.microsoft.com/office/drawing/2014/main" id="{CB4B212F-3623-8746-70B6-529B22B95B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18916" y="2515905"/>
            <a:ext cx="1047472" cy="614517"/>
          </a:xfrm>
          <a:prstGeom prst="rect">
            <a:avLst/>
          </a:prstGeom>
        </p:spPr>
      </p:pic>
      <p:pic>
        <p:nvPicPr>
          <p:cNvPr id="26" name="Picture 25" descr="Text&#10;&#10;Description automatically generated">
            <a:extLst>
              <a:ext uri="{FF2B5EF4-FFF2-40B4-BE49-F238E27FC236}">
                <a16:creationId xmlns:a16="http://schemas.microsoft.com/office/drawing/2014/main" id="{877520A0-5758-B80A-25D7-27060EE790C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88397" y="4731141"/>
            <a:ext cx="832067" cy="305091"/>
          </a:xfrm>
          <a:prstGeom prst="rect">
            <a:avLst/>
          </a:prstGeom>
        </p:spPr>
      </p:pic>
      <p:sp>
        <p:nvSpPr>
          <p:cNvPr id="27" name="Rectangle 26">
            <a:extLst>
              <a:ext uri="{FF2B5EF4-FFF2-40B4-BE49-F238E27FC236}">
                <a16:creationId xmlns:a16="http://schemas.microsoft.com/office/drawing/2014/main" id="{2E838C48-846A-B6D0-D3FD-8321CF25C657}"/>
              </a:ext>
            </a:extLst>
          </p:cNvPr>
          <p:cNvSpPr/>
          <p:nvPr/>
        </p:nvSpPr>
        <p:spPr>
          <a:xfrm>
            <a:off x="838200" y="5503232"/>
            <a:ext cx="71170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OD </a:t>
            </a:r>
            <a:r>
              <a:rPr lang="en-GB" sz="2400" dirty="0">
                <a:solidFill>
                  <a:prstClr val="black"/>
                </a:solidFill>
                <a:latin typeface="Calibri" panose="020F0502020204030204"/>
              </a:rPr>
              <a:t>&lt;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600 mm, L = 2 m,   50 mm aperture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B = 14T</a:t>
            </a:r>
          </a:p>
        </p:txBody>
      </p:sp>
      <p:sp>
        <p:nvSpPr>
          <p:cNvPr id="28" name="Arrow: Right 27">
            <a:extLst>
              <a:ext uri="{FF2B5EF4-FFF2-40B4-BE49-F238E27FC236}">
                <a16:creationId xmlns:a16="http://schemas.microsoft.com/office/drawing/2014/main" id="{6E9AF5E8-9808-AEEB-F954-964AC9F4384D}"/>
              </a:ext>
            </a:extLst>
          </p:cNvPr>
          <p:cNvSpPr/>
          <p:nvPr/>
        </p:nvSpPr>
        <p:spPr>
          <a:xfrm>
            <a:off x="9240429" y="5503232"/>
            <a:ext cx="74177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EE46F12-0F69-43C1-5CEA-A5D7ABE23ABD}"/>
              </a:ext>
            </a:extLst>
          </p:cNvPr>
          <p:cNvSpPr txBox="1"/>
          <p:nvPr/>
        </p:nvSpPr>
        <p:spPr>
          <a:xfrm>
            <a:off x="10200473" y="4507332"/>
            <a:ext cx="1828800"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50 mm aperture </a:t>
            </a: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B = 12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Robust design &amp; procedures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USA </a:t>
            </a: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sym typeface="Wingdings" panose="05000000000000000000" pitchFamily="2" charset="2"/>
              </a:rPr>
              <a:t> stress management structure</a:t>
            </a:r>
            <a:endPar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3D97A39-AF79-9112-5B5D-31A931EC8939}"/>
              </a:ext>
            </a:extLst>
          </p:cNvPr>
          <p:cNvPicPr>
            <a:picLocks noChangeAspect="1"/>
          </p:cNvPicPr>
          <p:nvPr/>
        </p:nvPicPr>
        <p:blipFill>
          <a:blip r:embed="rId17"/>
          <a:stretch>
            <a:fillRect/>
          </a:stretch>
        </p:blipFill>
        <p:spPr>
          <a:xfrm>
            <a:off x="4433158" y="3291680"/>
            <a:ext cx="1185344" cy="469991"/>
          </a:xfrm>
          <a:prstGeom prst="rect">
            <a:avLst/>
          </a:prstGeom>
        </p:spPr>
      </p:pic>
      <p:grpSp>
        <p:nvGrpSpPr>
          <p:cNvPr id="33" name="Group 32">
            <a:extLst>
              <a:ext uri="{FF2B5EF4-FFF2-40B4-BE49-F238E27FC236}">
                <a16:creationId xmlns:a16="http://schemas.microsoft.com/office/drawing/2014/main" id="{324CDCDE-9629-C0F9-E827-72BBC3B3CF77}"/>
              </a:ext>
            </a:extLst>
          </p:cNvPr>
          <p:cNvGrpSpPr>
            <a:grpSpLocks noChangeAspect="1"/>
          </p:cNvGrpSpPr>
          <p:nvPr/>
        </p:nvGrpSpPr>
        <p:grpSpPr>
          <a:xfrm>
            <a:off x="1958295" y="1204702"/>
            <a:ext cx="1312529" cy="404503"/>
            <a:chOff x="9631912" y="2743839"/>
            <a:chExt cx="2105241" cy="648805"/>
          </a:xfrm>
        </p:grpSpPr>
        <p:sp>
          <p:nvSpPr>
            <p:cNvPr id="34" name="Rectangle 33">
              <a:extLst>
                <a:ext uri="{FF2B5EF4-FFF2-40B4-BE49-F238E27FC236}">
                  <a16:creationId xmlns:a16="http://schemas.microsoft.com/office/drawing/2014/main" id="{ACB1FA45-2AEC-D8C6-4D18-E25780345FB4}"/>
                </a:ext>
              </a:extLst>
            </p:cNvPr>
            <p:cNvSpPr/>
            <p:nvPr/>
          </p:nvSpPr>
          <p:spPr>
            <a:xfrm>
              <a:off x="9631912" y="2787977"/>
              <a:ext cx="2105241" cy="569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image3.png" descr="image3.png">
              <a:extLst>
                <a:ext uri="{FF2B5EF4-FFF2-40B4-BE49-F238E27FC236}">
                  <a16:creationId xmlns:a16="http://schemas.microsoft.com/office/drawing/2014/main" id="{3E8301B8-0D70-EE84-009E-8AE86339DE43}"/>
                </a:ext>
              </a:extLst>
            </p:cNvPr>
            <p:cNvPicPr>
              <a:picLocks noChangeAspect="1"/>
            </p:cNvPicPr>
            <p:nvPr/>
          </p:nvPicPr>
          <p:blipFill>
            <a:blip r:embed="rId18"/>
            <a:stretch>
              <a:fillRect/>
            </a:stretch>
          </p:blipFill>
          <p:spPr>
            <a:xfrm>
              <a:off x="9780904" y="2743839"/>
              <a:ext cx="1807256" cy="648805"/>
            </a:xfrm>
            <a:prstGeom prst="rect">
              <a:avLst/>
            </a:prstGeom>
            <a:ln w="12700">
              <a:miter lim="400000"/>
            </a:ln>
          </p:spPr>
        </p:pic>
      </p:grpSp>
      <p:grpSp>
        <p:nvGrpSpPr>
          <p:cNvPr id="36" name="Group 35">
            <a:extLst>
              <a:ext uri="{FF2B5EF4-FFF2-40B4-BE49-F238E27FC236}">
                <a16:creationId xmlns:a16="http://schemas.microsoft.com/office/drawing/2014/main" id="{418F1F63-0113-41C8-2390-D63323862364}"/>
              </a:ext>
            </a:extLst>
          </p:cNvPr>
          <p:cNvGrpSpPr>
            <a:grpSpLocks noChangeAspect="1"/>
          </p:cNvGrpSpPr>
          <p:nvPr/>
        </p:nvGrpSpPr>
        <p:grpSpPr>
          <a:xfrm>
            <a:off x="6013151" y="5029057"/>
            <a:ext cx="1376015" cy="424068"/>
            <a:chOff x="9631912" y="2743839"/>
            <a:chExt cx="2105241" cy="648805"/>
          </a:xfrm>
        </p:grpSpPr>
        <p:sp>
          <p:nvSpPr>
            <p:cNvPr id="37" name="Rectangle 36">
              <a:extLst>
                <a:ext uri="{FF2B5EF4-FFF2-40B4-BE49-F238E27FC236}">
                  <a16:creationId xmlns:a16="http://schemas.microsoft.com/office/drawing/2014/main" id="{D761BA02-B92A-5069-FF56-122CE4CB7225}"/>
                </a:ext>
              </a:extLst>
            </p:cNvPr>
            <p:cNvSpPr/>
            <p:nvPr/>
          </p:nvSpPr>
          <p:spPr>
            <a:xfrm>
              <a:off x="9631912" y="2787977"/>
              <a:ext cx="2105241" cy="569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image3.png" descr="image3.png">
              <a:extLst>
                <a:ext uri="{FF2B5EF4-FFF2-40B4-BE49-F238E27FC236}">
                  <a16:creationId xmlns:a16="http://schemas.microsoft.com/office/drawing/2014/main" id="{FACC2F49-A827-B6B0-E361-0A751F395989}"/>
                </a:ext>
              </a:extLst>
            </p:cNvPr>
            <p:cNvPicPr>
              <a:picLocks noChangeAspect="1"/>
            </p:cNvPicPr>
            <p:nvPr/>
          </p:nvPicPr>
          <p:blipFill>
            <a:blip r:embed="rId18"/>
            <a:stretch>
              <a:fillRect/>
            </a:stretch>
          </p:blipFill>
          <p:spPr>
            <a:xfrm>
              <a:off x="9780904" y="2743839"/>
              <a:ext cx="1807256" cy="648805"/>
            </a:xfrm>
            <a:prstGeom prst="rect">
              <a:avLst/>
            </a:prstGeom>
            <a:ln w="12700">
              <a:miter lim="400000"/>
            </a:ln>
          </p:spPr>
        </p:pic>
      </p:grpSp>
      <p:pic>
        <p:nvPicPr>
          <p:cNvPr id="23" name="Picture 22" descr="Text, letter&#10;&#10;Description automatically generated">
            <a:extLst>
              <a:ext uri="{FF2B5EF4-FFF2-40B4-BE49-F238E27FC236}">
                <a16:creationId xmlns:a16="http://schemas.microsoft.com/office/drawing/2014/main" id="{590E5B71-443A-655F-0CF6-3B5B89A0426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87362" y="1106979"/>
            <a:ext cx="1004661" cy="587727"/>
          </a:xfrm>
          <a:prstGeom prst="rect">
            <a:avLst/>
          </a:prstGeom>
        </p:spPr>
      </p:pic>
      <p:pic>
        <p:nvPicPr>
          <p:cNvPr id="39" name="Picture 38" descr="Logo&#10;&#10;Description automatically generated">
            <a:extLst>
              <a:ext uri="{FF2B5EF4-FFF2-40B4-BE49-F238E27FC236}">
                <a16:creationId xmlns:a16="http://schemas.microsoft.com/office/drawing/2014/main" id="{724931CE-B7A1-9F84-7A09-5318813260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48769" y="4720521"/>
            <a:ext cx="645749" cy="661359"/>
          </a:xfrm>
          <a:prstGeom prst="rect">
            <a:avLst/>
          </a:prstGeom>
        </p:spPr>
      </p:pic>
      <p:sp>
        <p:nvSpPr>
          <p:cNvPr id="21" name="Rectangle: Rounded Corners 20">
            <a:extLst>
              <a:ext uri="{FF2B5EF4-FFF2-40B4-BE49-F238E27FC236}">
                <a16:creationId xmlns:a16="http://schemas.microsoft.com/office/drawing/2014/main" id="{6338C2BF-3540-403B-3E16-096F1883F25A}"/>
              </a:ext>
            </a:extLst>
          </p:cNvPr>
          <p:cNvSpPr/>
          <p:nvPr/>
        </p:nvSpPr>
        <p:spPr>
          <a:xfrm>
            <a:off x="5171273" y="5880074"/>
            <a:ext cx="3647516" cy="611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High Field Magnet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technolgy</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can always serve for a HE-LHC </a:t>
            </a:r>
          </a:p>
        </p:txBody>
      </p:sp>
    </p:spTree>
    <p:extLst>
      <p:ext uri="{BB962C8B-B14F-4D97-AF65-F5344CB8AC3E}">
        <p14:creationId xmlns:p14="http://schemas.microsoft.com/office/powerpoint/2010/main" val="71671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500"/>
                                        <p:tgtEl>
                                          <p:spTgt spid="3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30"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983" b="9555"/>
          <a:stretch/>
        </p:blipFill>
        <p:spPr>
          <a:xfrm>
            <a:off x="1223750" y="9562"/>
            <a:ext cx="10459660" cy="6848333"/>
          </a:xfrm>
          <a:prstGeom prst="rect">
            <a:avLst/>
          </a:prstGeom>
        </p:spPr>
      </p:pic>
      <p:sp>
        <p:nvSpPr>
          <p:cNvPr id="3" name="Date Placeholder 2">
            <a:extLst>
              <a:ext uri="{FF2B5EF4-FFF2-40B4-BE49-F238E27FC236}">
                <a16:creationId xmlns:a16="http://schemas.microsoft.com/office/drawing/2014/main" id="{88588623-52F4-B830-53A5-DD8FAF1CFC9C}"/>
              </a:ext>
            </a:extLst>
          </p:cNvPr>
          <p:cNvSpPr>
            <a:spLocks noGrp="1"/>
          </p:cNvSpPr>
          <p:nvPr>
            <p:ph type="dt" sz="half" idx="10"/>
          </p:nvPr>
        </p:nvSpPr>
        <p:spPr/>
        <p:txBody>
          <a:bodyPr/>
          <a:lstStyle/>
          <a:p>
            <a:r>
              <a:rPr lang="en-US"/>
              <a:t>20 Sept 2024 - </a:t>
            </a:r>
          </a:p>
        </p:txBody>
      </p:sp>
      <p:sp>
        <p:nvSpPr>
          <p:cNvPr id="4" name="Footer Placeholder 3">
            <a:extLst>
              <a:ext uri="{FF2B5EF4-FFF2-40B4-BE49-F238E27FC236}">
                <a16:creationId xmlns:a16="http://schemas.microsoft.com/office/drawing/2014/main" id="{B16C200A-E156-294E-6F4C-E8C57B4C676A}"/>
              </a:ext>
            </a:extLst>
          </p:cNvPr>
          <p:cNvSpPr>
            <a:spLocks noGrp="1"/>
          </p:cNvSpPr>
          <p:nvPr>
            <p:ph type="ftr" sz="quarter" idx="11"/>
          </p:nvPr>
        </p:nvSpPr>
        <p:spPr/>
        <p:txBody>
          <a:bodyPr/>
          <a:lstStyle/>
          <a:p>
            <a:r>
              <a:rPr lang="it-IT"/>
              <a:t>Accel. Technology - Lucio Rossi @ LCF24-SISSA-Trieste</a:t>
            </a:r>
            <a:endParaRPr lang="en-US"/>
          </a:p>
        </p:txBody>
      </p:sp>
      <p:sp>
        <p:nvSpPr>
          <p:cNvPr id="5" name="Slide Number Placeholder 4">
            <a:extLst>
              <a:ext uri="{FF2B5EF4-FFF2-40B4-BE49-F238E27FC236}">
                <a16:creationId xmlns:a16="http://schemas.microsoft.com/office/drawing/2014/main" id="{11C8F477-1AC2-F5E8-AFA6-F6AB34A7E8E5}"/>
              </a:ext>
            </a:extLst>
          </p:cNvPr>
          <p:cNvSpPr>
            <a:spLocks noGrp="1"/>
          </p:cNvSpPr>
          <p:nvPr>
            <p:ph type="sldNum" sz="quarter" idx="12"/>
          </p:nvPr>
        </p:nvSpPr>
        <p:spPr/>
        <p:txBody>
          <a:bodyPr/>
          <a:lstStyle/>
          <a:p>
            <a:fld id="{8C3D0E04-7EED-4935-AAFA-F1C7031611E0}" type="slidenum">
              <a:rPr lang="en-US" smtClean="0"/>
              <a:t>3</a:t>
            </a:fld>
            <a:endParaRPr lang="en-US"/>
          </a:p>
        </p:txBody>
      </p:sp>
    </p:spTree>
    <p:extLst>
      <p:ext uri="{BB962C8B-B14F-4D97-AF65-F5344CB8AC3E}">
        <p14:creationId xmlns:p14="http://schemas.microsoft.com/office/powerpoint/2010/main" val="1077414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073"/>
            <a:ext cx="8346141" cy="827861"/>
          </a:xfrm>
        </p:spPr>
        <p:txBody>
          <a:bodyPr/>
          <a:lstStyle/>
          <a:p>
            <a:r>
              <a:rPr lang="fr-CH" sz="3600" dirty="0"/>
              <a:t>Superconductivity: the </a:t>
            </a:r>
            <a:r>
              <a:rPr lang="fr-CH" sz="3600" dirty="0" err="1"/>
              <a:t>endless</a:t>
            </a:r>
            <a:r>
              <a:rPr lang="fr-CH" sz="3600" dirty="0"/>
              <a:t> race </a:t>
            </a:r>
            <a:r>
              <a:rPr lang="fr-CH" sz="3600" dirty="0" err="1"/>
              <a:t>toward</a:t>
            </a:r>
            <a:r>
              <a:rPr lang="fr-CH" sz="3600" dirty="0"/>
              <a:t> high </a:t>
            </a:r>
            <a:r>
              <a:rPr lang="fr-CH" sz="3600" dirty="0" err="1"/>
              <a:t>temperatures</a:t>
            </a:r>
            <a:r>
              <a:rPr lang="fr-CH" sz="3600" dirty="0"/>
              <a:t> </a:t>
            </a:r>
            <a:endParaRPr lang="en-GB" sz="3600" dirty="0"/>
          </a:p>
        </p:txBody>
      </p:sp>
      <p:sp>
        <p:nvSpPr>
          <p:cNvPr id="3" name="Footer Placeholder 2"/>
          <p:cNvSpPr>
            <a:spLocks noGrp="1"/>
          </p:cNvSpPr>
          <p:nvPr>
            <p:ph type="ftr" sz="quarter" idx="11"/>
          </p:nvPr>
        </p:nvSpPr>
        <p:spPr/>
        <p:txBody>
          <a:bodyPr/>
          <a:lstStyle/>
          <a:p>
            <a:r>
              <a:rPr lang="it-IT" noProof="0"/>
              <a:t>Accel. Technology - Lucio Rossi @ LCF24-SISSA-Trieste</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30</a:t>
            </a:fld>
            <a:endParaRPr lang="fr-FR"/>
          </a:p>
        </p:txBody>
      </p:sp>
      <p:pic>
        <p:nvPicPr>
          <p:cNvPr id="5" name="Picture 4"/>
          <p:cNvPicPr>
            <a:picLocks noChangeAspect="1"/>
          </p:cNvPicPr>
          <p:nvPr/>
        </p:nvPicPr>
        <p:blipFill>
          <a:blip r:embed="rId2"/>
          <a:stretch>
            <a:fillRect/>
          </a:stretch>
        </p:blipFill>
        <p:spPr>
          <a:xfrm>
            <a:off x="444818" y="612391"/>
            <a:ext cx="8640960" cy="6040536"/>
          </a:xfrm>
          <a:prstGeom prst="rect">
            <a:avLst/>
          </a:prstGeom>
        </p:spPr>
      </p:pic>
      <p:pic>
        <p:nvPicPr>
          <p:cNvPr id="7" name="Picture 6">
            <a:extLst>
              <a:ext uri="{FF2B5EF4-FFF2-40B4-BE49-F238E27FC236}">
                <a16:creationId xmlns:a16="http://schemas.microsoft.com/office/drawing/2014/main" id="{B8FBCBFB-5800-4942-AEE0-6B004EDDBC02}"/>
              </a:ext>
            </a:extLst>
          </p:cNvPr>
          <p:cNvPicPr>
            <a:picLocks noChangeAspect="1"/>
          </p:cNvPicPr>
          <p:nvPr/>
        </p:nvPicPr>
        <p:blipFill rotWithShape="1">
          <a:blip r:embed="rId3"/>
          <a:srcRect l="74080"/>
          <a:stretch/>
        </p:blipFill>
        <p:spPr>
          <a:xfrm>
            <a:off x="9417436" y="452669"/>
            <a:ext cx="2150981" cy="5796424"/>
          </a:xfrm>
          <a:prstGeom prst="rect">
            <a:avLst/>
          </a:prstGeom>
        </p:spPr>
      </p:pic>
      <p:sp>
        <p:nvSpPr>
          <p:cNvPr id="8" name="TextBox 7">
            <a:extLst>
              <a:ext uri="{FF2B5EF4-FFF2-40B4-BE49-F238E27FC236}">
                <a16:creationId xmlns:a16="http://schemas.microsoft.com/office/drawing/2014/main" id="{6C47186A-D312-411E-9A56-2C92226EC428}"/>
              </a:ext>
            </a:extLst>
          </p:cNvPr>
          <p:cNvSpPr txBox="1"/>
          <p:nvPr/>
        </p:nvSpPr>
        <p:spPr>
          <a:xfrm>
            <a:off x="35501" y="1604798"/>
            <a:ext cx="460851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1600" b="1" dirty="0" err="1"/>
              <a:t>Courtesy</a:t>
            </a:r>
            <a:r>
              <a:rPr lang="it-IT" sz="1600" b="1" dirty="0"/>
              <a:t>: Prof. C. Senatore, </a:t>
            </a:r>
            <a:r>
              <a:rPr lang="it-IT" sz="1600" b="1" dirty="0" err="1"/>
              <a:t>Univ</a:t>
            </a:r>
            <a:r>
              <a:rPr lang="it-IT" sz="1600" b="1" dirty="0"/>
              <a:t>. of Geneva</a:t>
            </a:r>
          </a:p>
        </p:txBody>
      </p:sp>
      <p:sp>
        <p:nvSpPr>
          <p:cNvPr id="6" name="Date Placeholder 5">
            <a:extLst>
              <a:ext uri="{FF2B5EF4-FFF2-40B4-BE49-F238E27FC236}">
                <a16:creationId xmlns:a16="http://schemas.microsoft.com/office/drawing/2014/main" id="{F86BC2A9-23CA-8505-7C46-C20107826349}"/>
              </a:ext>
            </a:extLst>
          </p:cNvPr>
          <p:cNvSpPr>
            <a:spLocks noGrp="1"/>
          </p:cNvSpPr>
          <p:nvPr>
            <p:ph type="dt" sz="half" idx="10"/>
          </p:nvPr>
        </p:nvSpPr>
        <p:spPr/>
        <p:txBody>
          <a:bodyPr/>
          <a:lstStyle/>
          <a:p>
            <a:r>
              <a:rPr lang="en-US"/>
              <a:t>20 Sept 2024 - </a:t>
            </a:r>
          </a:p>
        </p:txBody>
      </p:sp>
    </p:spTree>
    <p:extLst>
      <p:ext uri="{BB962C8B-B14F-4D97-AF65-F5344CB8AC3E}">
        <p14:creationId xmlns:p14="http://schemas.microsoft.com/office/powerpoint/2010/main" val="3473369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2676" y="349480"/>
            <a:ext cx="9765700" cy="6583631"/>
          </a:xfrm>
          <a:prstGeom prst="rect">
            <a:avLst/>
          </a:prstGeom>
        </p:spPr>
      </p:pic>
      <p:sp>
        <p:nvSpPr>
          <p:cNvPr id="4" name="Oval 3"/>
          <p:cNvSpPr/>
          <p:nvPr/>
        </p:nvSpPr>
        <p:spPr>
          <a:xfrm>
            <a:off x="6130639" y="2228210"/>
            <a:ext cx="753340" cy="622139"/>
          </a:xfrm>
          <a:prstGeom prst="ellipse">
            <a:avLst/>
          </a:prstGeom>
          <a:noFill/>
          <a:ln w="34925" cap="flat">
            <a:solidFill>
              <a:srgbClr val="C0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endParaRPr lang="en-GB" sz="2250">
              <a:solidFill>
                <a:srgbClr val="FFFFFF"/>
              </a:solidFill>
            </a:endParaRPr>
          </a:p>
        </p:txBody>
      </p:sp>
      <p:grpSp>
        <p:nvGrpSpPr>
          <p:cNvPr id="6" name="Group 5"/>
          <p:cNvGrpSpPr/>
          <p:nvPr/>
        </p:nvGrpSpPr>
        <p:grpSpPr>
          <a:xfrm>
            <a:off x="7927630" y="2953871"/>
            <a:ext cx="4266326" cy="3954269"/>
            <a:chOff x="8174184" y="5375962"/>
            <a:chExt cx="4696256" cy="4496857"/>
          </a:xfrm>
        </p:grpSpPr>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8816" y="5375962"/>
              <a:ext cx="3251624" cy="3708736"/>
            </a:xfrm>
            <a:prstGeom prst="rect">
              <a:avLst/>
            </a:prstGeom>
          </p:spPr>
        </p:pic>
        <p:sp>
          <p:nvSpPr>
            <p:cNvPr id="5" name="TextBox 4"/>
            <p:cNvSpPr txBox="1"/>
            <p:nvPr/>
          </p:nvSpPr>
          <p:spPr>
            <a:xfrm>
              <a:off x="8174184" y="8844669"/>
              <a:ext cx="2366534" cy="1028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r>
                <a:rPr lang="fr-CH" sz="2625" b="1" dirty="0" err="1">
                  <a:solidFill>
                    <a:schemeClr val="bg1"/>
                  </a:solidFill>
                </a:rPr>
                <a:t>Opening</a:t>
              </a:r>
              <a:r>
                <a:rPr lang="fr-CH" sz="2625" b="1" dirty="0">
                  <a:solidFill>
                    <a:schemeClr val="bg1"/>
                  </a:solidFill>
                </a:rPr>
                <a:t> a new page?</a:t>
              </a:r>
              <a:endParaRPr lang="en-GB" sz="2625" b="1" dirty="0">
                <a:solidFill>
                  <a:schemeClr val="bg1"/>
                </a:solidFill>
              </a:endParaRPr>
            </a:p>
          </p:txBody>
        </p:sp>
      </p:grpSp>
      <p:sp>
        <p:nvSpPr>
          <p:cNvPr id="21" name="Shape 100"/>
          <p:cNvSpPr/>
          <p:nvPr/>
        </p:nvSpPr>
        <p:spPr>
          <a:xfrm>
            <a:off x="506541" y="38331"/>
            <a:ext cx="11104945" cy="504883"/>
          </a:xfrm>
          <a:prstGeom prst="rect">
            <a:avLst/>
          </a:prstGeom>
          <a:blipFill>
            <a:blip r:embed="rId4"/>
          </a:blipFill>
          <a:ln w="12700">
            <a:miter lim="400000"/>
          </a:ln>
          <a:effectLst>
            <a:outerShdw blurRad="177800" dist="1270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89472">
              <a:defRPr sz="2400">
                <a:solidFill>
                  <a:srgbClr val="FFFFFF"/>
                </a:solidFill>
              </a:defRPr>
            </a:pPr>
            <a:r>
              <a:rPr lang="en-GB" sz="2812" b="1" dirty="0"/>
              <a:t>High Temperature Superconductors – HTS: next technology  step</a:t>
            </a:r>
          </a:p>
        </p:txBody>
      </p:sp>
      <p:sp>
        <p:nvSpPr>
          <p:cNvPr id="8" name="Arrow: Pentagon 7">
            <a:extLst>
              <a:ext uri="{FF2B5EF4-FFF2-40B4-BE49-F238E27FC236}">
                <a16:creationId xmlns:a16="http://schemas.microsoft.com/office/drawing/2014/main" id="{3115C5E9-8C9F-4850-968B-A803F60F18B2}"/>
              </a:ext>
            </a:extLst>
          </p:cNvPr>
          <p:cNvSpPr/>
          <p:nvPr/>
        </p:nvSpPr>
        <p:spPr>
          <a:xfrm>
            <a:off x="1442505" y="3502668"/>
            <a:ext cx="1299941" cy="487397"/>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687" b="1" dirty="0" err="1"/>
              <a:t>solenoids</a:t>
            </a:r>
            <a:endParaRPr lang="it-IT" sz="1687" b="1" dirty="0"/>
          </a:p>
        </p:txBody>
      </p:sp>
      <p:sp>
        <p:nvSpPr>
          <p:cNvPr id="9" name="Arrow: Pentagon 8">
            <a:extLst>
              <a:ext uri="{FF2B5EF4-FFF2-40B4-BE49-F238E27FC236}">
                <a16:creationId xmlns:a16="http://schemas.microsoft.com/office/drawing/2014/main" id="{1B833B55-687F-43EA-9F96-6A7F239088D1}"/>
              </a:ext>
            </a:extLst>
          </p:cNvPr>
          <p:cNvSpPr/>
          <p:nvPr/>
        </p:nvSpPr>
        <p:spPr>
          <a:xfrm>
            <a:off x="1406646" y="2585278"/>
            <a:ext cx="1299942" cy="62213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1687" b="1" dirty="0" err="1"/>
              <a:t>Transverse</a:t>
            </a:r>
            <a:r>
              <a:rPr lang="it-IT" sz="1687" b="1" dirty="0"/>
              <a:t> fields</a:t>
            </a:r>
          </a:p>
        </p:txBody>
      </p:sp>
      <p:sp>
        <p:nvSpPr>
          <p:cNvPr id="2" name="Slide Number Placeholder 1">
            <a:extLst>
              <a:ext uri="{FF2B5EF4-FFF2-40B4-BE49-F238E27FC236}">
                <a16:creationId xmlns:a16="http://schemas.microsoft.com/office/drawing/2014/main" id="{0AE72DD5-E07E-41C5-9063-C47328128EF2}"/>
              </a:ext>
            </a:extLst>
          </p:cNvPr>
          <p:cNvSpPr>
            <a:spLocks noGrp="1"/>
          </p:cNvSpPr>
          <p:nvPr>
            <p:ph type="sldNum" sz="quarter" idx="2"/>
          </p:nvPr>
        </p:nvSpPr>
        <p:spPr/>
        <p:txBody>
          <a:bodyPr/>
          <a:lstStyle/>
          <a:p>
            <a:fld id="{86CB4B4D-7CA3-9044-876B-883B54F8677D}" type="slidenum">
              <a:rPr lang="it-IT" smtClean="0"/>
              <a:t>31</a:t>
            </a:fld>
            <a:endParaRPr lang="it-IT"/>
          </a:p>
        </p:txBody>
      </p:sp>
    </p:spTree>
    <p:extLst>
      <p:ext uri="{BB962C8B-B14F-4D97-AF65-F5344CB8AC3E}">
        <p14:creationId xmlns:p14="http://schemas.microsoft.com/office/powerpoint/2010/main" val="10955498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753"/>
            <a:ext cx="10318376" cy="891988"/>
          </a:xfrm>
        </p:spPr>
        <p:txBody>
          <a:bodyPr/>
          <a:lstStyle/>
          <a:p>
            <a:r>
              <a:rPr lang="fr-CH" sz="3600" b="1" dirty="0"/>
              <a:t>Are </a:t>
            </a:r>
            <a:r>
              <a:rPr lang="fr-CH" sz="3600" b="1" dirty="0" err="1"/>
              <a:t>we</a:t>
            </a:r>
            <a:r>
              <a:rPr lang="fr-CH" sz="3600" b="1" dirty="0"/>
              <a:t> </a:t>
            </a:r>
            <a:r>
              <a:rPr lang="fr-CH" sz="3600" b="1" dirty="0" err="1"/>
              <a:t>stuck</a:t>
            </a:r>
            <a:r>
              <a:rPr lang="fr-CH" sz="3600" b="1" dirty="0"/>
              <a:t> </a:t>
            </a:r>
            <a:r>
              <a:rPr lang="fr-CH" sz="3600" b="1" dirty="0" err="1"/>
              <a:t>with</a:t>
            </a:r>
            <a:r>
              <a:rPr lang="fr-CH" sz="3600" b="1" dirty="0"/>
              <a:t> 15-16 T of FCC? NO! 20-25T </a:t>
            </a:r>
            <a:r>
              <a:rPr lang="fr-CH" sz="3600" b="1" dirty="0" err="1"/>
              <a:t>is</a:t>
            </a:r>
            <a:r>
              <a:rPr lang="fr-CH" sz="3600" b="1" dirty="0"/>
              <a:t> open by HTS but time </a:t>
            </a:r>
            <a:r>
              <a:rPr lang="fr-CH" sz="3600" b="1" dirty="0" err="1"/>
              <a:t>is</a:t>
            </a:r>
            <a:r>
              <a:rPr lang="fr-CH" sz="3600" b="1" dirty="0"/>
              <a:t> </a:t>
            </a:r>
            <a:r>
              <a:rPr lang="fr-CH" sz="3600" b="1" dirty="0" err="1"/>
              <a:t>needed</a:t>
            </a:r>
            <a:endParaRPr lang="en-GB" sz="3600" b="1" dirty="0"/>
          </a:p>
        </p:txBody>
      </p:sp>
      <p:pic>
        <p:nvPicPr>
          <p:cNvPr id="6" name="Content Placeholder 5"/>
          <p:cNvPicPr>
            <a:picLocks noGrp="1" noChangeAspect="1"/>
          </p:cNvPicPr>
          <p:nvPr>
            <p:ph idx="1"/>
          </p:nvPr>
        </p:nvPicPr>
        <p:blipFill>
          <a:blip r:embed="rId2"/>
          <a:stretch>
            <a:fillRect/>
          </a:stretch>
        </p:blipFill>
        <p:spPr>
          <a:xfrm>
            <a:off x="2279796" y="830025"/>
            <a:ext cx="7632408" cy="5613345"/>
          </a:xfrm>
          <a:prstGeom prst="rect">
            <a:avLst/>
          </a:prstGeom>
        </p:spPr>
      </p:pic>
      <p:sp>
        <p:nvSpPr>
          <p:cNvPr id="4" name="Footer Placeholder 3"/>
          <p:cNvSpPr>
            <a:spLocks noGrp="1"/>
          </p:cNvSpPr>
          <p:nvPr>
            <p:ph type="ftr" sz="quarter" idx="11"/>
          </p:nvPr>
        </p:nvSpPr>
        <p:spPr/>
        <p:txBody>
          <a:bodyPr/>
          <a:lstStyle/>
          <a:p>
            <a:r>
              <a:rPr lang="it-IT" noProof="0"/>
              <a:t>Accel. Technology - Lucio Rossi @ LCF24-SISSA-Trieste</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32</a:t>
            </a:fld>
            <a:endParaRPr lang="fr-FR"/>
          </a:p>
        </p:txBody>
      </p:sp>
      <p:sp>
        <p:nvSpPr>
          <p:cNvPr id="3" name="Date Placeholder 2">
            <a:extLst>
              <a:ext uri="{FF2B5EF4-FFF2-40B4-BE49-F238E27FC236}">
                <a16:creationId xmlns:a16="http://schemas.microsoft.com/office/drawing/2014/main" id="{0E3B91F0-D51D-E08C-D21E-8063BD0E11C7}"/>
              </a:ext>
            </a:extLst>
          </p:cNvPr>
          <p:cNvSpPr>
            <a:spLocks noGrp="1"/>
          </p:cNvSpPr>
          <p:nvPr>
            <p:ph type="dt" sz="half" idx="10"/>
          </p:nvPr>
        </p:nvSpPr>
        <p:spPr/>
        <p:txBody>
          <a:bodyPr/>
          <a:lstStyle/>
          <a:p>
            <a:r>
              <a:rPr lang="en-US"/>
              <a:t>20 Sept 2024 - </a:t>
            </a:r>
          </a:p>
        </p:txBody>
      </p:sp>
    </p:spTree>
    <p:extLst>
      <p:ext uri="{BB962C8B-B14F-4D97-AF65-F5344CB8AC3E}">
        <p14:creationId xmlns:p14="http://schemas.microsoft.com/office/powerpoint/2010/main" val="414606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0F89-106C-533C-1CA6-5F48EA81AD6D}"/>
              </a:ext>
            </a:extLst>
          </p:cNvPr>
          <p:cNvSpPr>
            <a:spLocks noGrp="1"/>
          </p:cNvSpPr>
          <p:nvPr>
            <p:ph type="title"/>
          </p:nvPr>
        </p:nvSpPr>
        <p:spPr>
          <a:xfrm>
            <a:off x="838199" y="365126"/>
            <a:ext cx="10908324" cy="667808"/>
          </a:xfrm>
        </p:spPr>
        <p:txBody>
          <a:bodyPr>
            <a:normAutofit fontScale="90000"/>
          </a:bodyPr>
          <a:lstStyle/>
          <a:p>
            <a:r>
              <a:rPr lang="en-US" dirty="0"/>
              <a:t>HTS – REBCO: ready-to-use material in form of tape </a:t>
            </a:r>
          </a:p>
        </p:txBody>
      </p:sp>
      <p:sp>
        <p:nvSpPr>
          <p:cNvPr id="3" name="Date Placeholder 2">
            <a:extLst>
              <a:ext uri="{FF2B5EF4-FFF2-40B4-BE49-F238E27FC236}">
                <a16:creationId xmlns:a16="http://schemas.microsoft.com/office/drawing/2014/main" id="{AC0944E1-9F2F-F407-30C8-AD1122C13B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A839E012-FD0B-F86C-F780-034683899F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CD5FEE3-5189-65B3-9B07-EAC3AD0ACC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054AD5-5184-D80C-4F33-0A16915896B3}"/>
              </a:ext>
            </a:extLst>
          </p:cNvPr>
          <p:cNvPicPr>
            <a:picLocks noChangeAspect="1"/>
          </p:cNvPicPr>
          <p:nvPr/>
        </p:nvPicPr>
        <p:blipFill>
          <a:blip r:embed="rId2"/>
          <a:stretch>
            <a:fillRect/>
          </a:stretch>
        </p:blipFill>
        <p:spPr>
          <a:xfrm>
            <a:off x="239812" y="1203151"/>
            <a:ext cx="3245262" cy="2088769"/>
          </a:xfrm>
          <a:prstGeom prst="rect">
            <a:avLst/>
          </a:prstGeom>
        </p:spPr>
      </p:pic>
      <p:pic>
        <p:nvPicPr>
          <p:cNvPr id="10" name="Picture 9">
            <a:extLst>
              <a:ext uri="{FF2B5EF4-FFF2-40B4-BE49-F238E27FC236}">
                <a16:creationId xmlns:a16="http://schemas.microsoft.com/office/drawing/2014/main" id="{5ACBB3E4-01FE-8052-0330-2DA71DF580E6}"/>
              </a:ext>
            </a:extLst>
          </p:cNvPr>
          <p:cNvPicPr>
            <a:picLocks noChangeAspect="1"/>
          </p:cNvPicPr>
          <p:nvPr/>
        </p:nvPicPr>
        <p:blipFill>
          <a:blip r:embed="rId3"/>
          <a:stretch>
            <a:fillRect/>
          </a:stretch>
        </p:blipFill>
        <p:spPr>
          <a:xfrm>
            <a:off x="4036758" y="1570672"/>
            <a:ext cx="8155242" cy="4587324"/>
          </a:xfrm>
          <a:prstGeom prst="rect">
            <a:avLst/>
          </a:prstGeom>
        </p:spPr>
      </p:pic>
      <p:pic>
        <p:nvPicPr>
          <p:cNvPr id="11" name="Picture 10">
            <a:extLst>
              <a:ext uri="{FF2B5EF4-FFF2-40B4-BE49-F238E27FC236}">
                <a16:creationId xmlns:a16="http://schemas.microsoft.com/office/drawing/2014/main" id="{58A25F0A-141C-AC41-B02B-C08B2BD0C2F9}"/>
              </a:ext>
            </a:extLst>
          </p:cNvPr>
          <p:cNvPicPr>
            <a:picLocks noChangeAspect="1"/>
          </p:cNvPicPr>
          <p:nvPr/>
        </p:nvPicPr>
        <p:blipFill>
          <a:blip r:embed="rId4"/>
          <a:stretch>
            <a:fillRect/>
          </a:stretch>
        </p:blipFill>
        <p:spPr>
          <a:xfrm>
            <a:off x="69389" y="3566081"/>
            <a:ext cx="6028538" cy="1081456"/>
          </a:xfrm>
          <a:prstGeom prst="rect">
            <a:avLst/>
          </a:prstGeom>
        </p:spPr>
      </p:pic>
      <p:sp>
        <p:nvSpPr>
          <p:cNvPr id="6" name="TextBox 5">
            <a:extLst>
              <a:ext uri="{FF2B5EF4-FFF2-40B4-BE49-F238E27FC236}">
                <a16:creationId xmlns:a16="http://schemas.microsoft.com/office/drawing/2014/main" id="{885ABA48-66B3-821C-8475-A9730C85E1EA}"/>
              </a:ext>
            </a:extLst>
          </p:cNvPr>
          <p:cNvSpPr txBox="1"/>
          <p:nvPr/>
        </p:nvSpPr>
        <p:spPr>
          <a:xfrm>
            <a:off x="69389" y="5213060"/>
            <a:ext cx="5982535" cy="707886"/>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Strong point: at least 4-5 medium-large companies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Driver are FUSION and power applications</a:t>
            </a:r>
          </a:p>
        </p:txBody>
      </p:sp>
    </p:spTree>
    <p:extLst>
      <p:ext uri="{BB962C8B-B14F-4D97-AF65-F5344CB8AC3E}">
        <p14:creationId xmlns:p14="http://schemas.microsoft.com/office/powerpoint/2010/main" val="31031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B5DBF6-74E6-667A-6B44-99AD23BA25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A26A44EE-828E-AFB1-65C2-CD89CFACC3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19E5692-C95E-86F1-69D1-F9982C9F58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AF3227C-CC6C-0ABD-F11C-EAA29A885C64}"/>
              </a:ext>
            </a:extLst>
          </p:cNvPr>
          <p:cNvPicPr>
            <a:picLocks noChangeAspect="1"/>
          </p:cNvPicPr>
          <p:nvPr/>
        </p:nvPicPr>
        <p:blipFill>
          <a:blip r:embed="rId2"/>
          <a:stretch>
            <a:fillRect/>
          </a:stretch>
        </p:blipFill>
        <p:spPr>
          <a:xfrm>
            <a:off x="151446" y="875082"/>
            <a:ext cx="4225586" cy="2950859"/>
          </a:xfrm>
          <a:prstGeom prst="rect">
            <a:avLst/>
          </a:prstGeom>
        </p:spPr>
      </p:pic>
      <p:pic>
        <p:nvPicPr>
          <p:cNvPr id="7" name="Picture 6">
            <a:extLst>
              <a:ext uri="{FF2B5EF4-FFF2-40B4-BE49-F238E27FC236}">
                <a16:creationId xmlns:a16="http://schemas.microsoft.com/office/drawing/2014/main" id="{2461610F-FCD6-E44E-3D55-53F698C9B737}"/>
              </a:ext>
            </a:extLst>
          </p:cNvPr>
          <p:cNvPicPr>
            <a:picLocks noChangeAspect="1"/>
          </p:cNvPicPr>
          <p:nvPr/>
        </p:nvPicPr>
        <p:blipFill>
          <a:blip r:embed="rId3"/>
          <a:stretch>
            <a:fillRect/>
          </a:stretch>
        </p:blipFill>
        <p:spPr>
          <a:xfrm>
            <a:off x="228076" y="3732945"/>
            <a:ext cx="4902123" cy="618991"/>
          </a:xfrm>
          <a:prstGeom prst="rect">
            <a:avLst/>
          </a:prstGeom>
        </p:spPr>
      </p:pic>
      <p:pic>
        <p:nvPicPr>
          <p:cNvPr id="8" name="Picture 7">
            <a:extLst>
              <a:ext uri="{FF2B5EF4-FFF2-40B4-BE49-F238E27FC236}">
                <a16:creationId xmlns:a16="http://schemas.microsoft.com/office/drawing/2014/main" id="{271498F8-7995-4793-CCB0-AED78474D9DB}"/>
              </a:ext>
            </a:extLst>
          </p:cNvPr>
          <p:cNvPicPr>
            <a:picLocks noChangeAspect="1"/>
          </p:cNvPicPr>
          <p:nvPr/>
        </p:nvPicPr>
        <p:blipFill>
          <a:blip r:embed="rId4"/>
          <a:stretch>
            <a:fillRect/>
          </a:stretch>
        </p:blipFill>
        <p:spPr>
          <a:xfrm>
            <a:off x="5130198" y="3649877"/>
            <a:ext cx="4021757" cy="2842997"/>
          </a:xfrm>
          <a:prstGeom prst="rect">
            <a:avLst/>
          </a:prstGeom>
        </p:spPr>
      </p:pic>
      <p:pic>
        <p:nvPicPr>
          <p:cNvPr id="10" name="Picture 9">
            <a:extLst>
              <a:ext uri="{FF2B5EF4-FFF2-40B4-BE49-F238E27FC236}">
                <a16:creationId xmlns:a16="http://schemas.microsoft.com/office/drawing/2014/main" id="{A6561D37-9574-8A94-3180-1389BC0E9E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4111" y="1265160"/>
            <a:ext cx="3986361" cy="2152491"/>
          </a:xfrm>
          <a:prstGeom prst="rect">
            <a:avLst/>
          </a:prstGeom>
          <a:noFill/>
        </p:spPr>
      </p:pic>
      <p:pic>
        <p:nvPicPr>
          <p:cNvPr id="11" name="Picture 10">
            <a:extLst>
              <a:ext uri="{FF2B5EF4-FFF2-40B4-BE49-F238E27FC236}">
                <a16:creationId xmlns:a16="http://schemas.microsoft.com/office/drawing/2014/main" id="{AF7A747B-9F8E-F477-9C98-C3E0C6BF8302}"/>
              </a:ext>
            </a:extLst>
          </p:cNvPr>
          <p:cNvPicPr>
            <a:picLocks noChangeAspect="1"/>
          </p:cNvPicPr>
          <p:nvPr/>
        </p:nvPicPr>
        <p:blipFill>
          <a:blip r:embed="rId6"/>
          <a:stretch>
            <a:fillRect/>
          </a:stretch>
        </p:blipFill>
        <p:spPr>
          <a:xfrm>
            <a:off x="627330" y="4268635"/>
            <a:ext cx="3045752" cy="2105968"/>
          </a:xfrm>
          <a:prstGeom prst="rect">
            <a:avLst/>
          </a:prstGeom>
        </p:spPr>
      </p:pic>
      <p:sp>
        <p:nvSpPr>
          <p:cNvPr id="12" name="TextBox 11">
            <a:extLst>
              <a:ext uri="{FF2B5EF4-FFF2-40B4-BE49-F238E27FC236}">
                <a16:creationId xmlns:a16="http://schemas.microsoft.com/office/drawing/2014/main" id="{2447B167-0304-AFC8-9C81-BF43B3254168}"/>
              </a:ext>
            </a:extLst>
          </p:cNvPr>
          <p:cNvSpPr txBox="1"/>
          <p:nvPr/>
        </p:nvSpPr>
        <p:spPr>
          <a:xfrm>
            <a:off x="566330" y="4486853"/>
            <a:ext cx="543739" cy="30777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4.5 T</a:t>
            </a:r>
          </a:p>
        </p:txBody>
      </p:sp>
      <p:pic>
        <p:nvPicPr>
          <p:cNvPr id="14" name="Picture 13" descr="Logo&#10;&#10;Description automatically generated">
            <a:extLst>
              <a:ext uri="{FF2B5EF4-FFF2-40B4-BE49-F238E27FC236}">
                <a16:creationId xmlns:a16="http://schemas.microsoft.com/office/drawing/2014/main" id="{A450B828-ED7A-28C2-0707-75426D713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1384" y="4094672"/>
            <a:ext cx="2148815" cy="1183339"/>
          </a:xfrm>
          <a:prstGeom prst="rect">
            <a:avLst/>
          </a:prstGeom>
        </p:spPr>
      </p:pic>
      <p:pic>
        <p:nvPicPr>
          <p:cNvPr id="16" name="Picture 15" descr="Logo&#10;&#10;Description automatically generated">
            <a:extLst>
              <a:ext uri="{FF2B5EF4-FFF2-40B4-BE49-F238E27FC236}">
                <a16:creationId xmlns:a16="http://schemas.microsoft.com/office/drawing/2014/main" id="{77BCDDB9-7710-9EC7-3C3C-C15156EFE9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7202" y="1170555"/>
            <a:ext cx="821349" cy="82134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22CB3548-0DBC-7DF7-3FCD-90FD0A270D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9171" y="5830355"/>
            <a:ext cx="1214882" cy="348266"/>
          </a:xfrm>
          <a:prstGeom prst="rect">
            <a:avLst/>
          </a:prstGeom>
        </p:spPr>
      </p:pic>
      <p:sp>
        <p:nvSpPr>
          <p:cNvPr id="2" name="Title 1">
            <a:extLst>
              <a:ext uri="{FF2B5EF4-FFF2-40B4-BE49-F238E27FC236}">
                <a16:creationId xmlns:a16="http://schemas.microsoft.com/office/drawing/2014/main" id="{45A716EE-FEAF-4DDD-99A9-5407D425A65E}"/>
              </a:ext>
            </a:extLst>
          </p:cNvPr>
          <p:cNvSpPr>
            <a:spLocks noGrp="1"/>
          </p:cNvSpPr>
          <p:nvPr>
            <p:ph type="title"/>
          </p:nvPr>
        </p:nvSpPr>
        <p:spPr/>
        <p:txBody>
          <a:bodyPr>
            <a:normAutofit fontScale="90000"/>
          </a:bodyPr>
          <a:lstStyle/>
          <a:p>
            <a:pPr algn="ctr"/>
            <a:r>
              <a:rPr lang="en-US" dirty="0"/>
              <a:t>HTS: EU 2015-1919  --- LBNL 2013 - 2022</a:t>
            </a:r>
          </a:p>
        </p:txBody>
      </p:sp>
      <p:pic>
        <p:nvPicPr>
          <p:cNvPr id="29" name="Picture 28" descr="Graphical user interface&#10;&#10;Description automatically generated">
            <a:extLst>
              <a:ext uri="{FF2B5EF4-FFF2-40B4-BE49-F238E27FC236}">
                <a16:creationId xmlns:a16="http://schemas.microsoft.com/office/drawing/2014/main" id="{15F9BAE4-AEAF-CDA0-0D18-1BA3D00218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3198" y="1506488"/>
            <a:ext cx="3152741" cy="2091664"/>
          </a:xfrm>
          <a:prstGeom prst="rect">
            <a:avLst/>
          </a:prstGeom>
        </p:spPr>
      </p:pic>
      <p:pic>
        <p:nvPicPr>
          <p:cNvPr id="30" name="Picture 29" descr="A picture containing text, indoor&#10;&#10;Description automatically generated">
            <a:extLst>
              <a:ext uri="{FF2B5EF4-FFF2-40B4-BE49-F238E27FC236}">
                <a16:creationId xmlns:a16="http://schemas.microsoft.com/office/drawing/2014/main" id="{AE27B99C-A21A-E4F2-7F4B-08839392B7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2316" y="3561134"/>
            <a:ext cx="3152741" cy="2566615"/>
          </a:xfrm>
          <a:prstGeom prst="rect">
            <a:avLst/>
          </a:prstGeom>
        </p:spPr>
      </p:pic>
      <p:pic>
        <p:nvPicPr>
          <p:cNvPr id="31" name="Picture 30">
            <a:extLst>
              <a:ext uri="{FF2B5EF4-FFF2-40B4-BE49-F238E27FC236}">
                <a16:creationId xmlns:a16="http://schemas.microsoft.com/office/drawing/2014/main" id="{D0AAF9A1-E4EB-0B78-2C8A-C3DF878198E3}"/>
              </a:ext>
            </a:extLst>
          </p:cNvPr>
          <p:cNvPicPr>
            <a:picLocks noChangeAspect="1"/>
          </p:cNvPicPr>
          <p:nvPr/>
        </p:nvPicPr>
        <p:blipFill>
          <a:blip r:embed="rId12"/>
          <a:stretch>
            <a:fillRect/>
          </a:stretch>
        </p:blipFill>
        <p:spPr>
          <a:xfrm>
            <a:off x="10811069" y="928446"/>
            <a:ext cx="919314" cy="572953"/>
          </a:xfrm>
          <a:prstGeom prst="rect">
            <a:avLst/>
          </a:prstGeom>
        </p:spPr>
      </p:pic>
    </p:spTree>
    <p:extLst>
      <p:ext uri="{BB962C8B-B14F-4D97-AF65-F5344CB8AC3E}">
        <p14:creationId xmlns:p14="http://schemas.microsoft.com/office/powerpoint/2010/main" val="1874817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93185866" name="TextBox 393185865"/>
          <p:cNvSpPr txBox="1"/>
          <p:nvPr/>
        </p:nvSpPr>
        <p:spPr bwMode="auto">
          <a:xfrm>
            <a:off x="318655" y="245696"/>
            <a:ext cx="6401432" cy="374141"/>
          </a:xfrm>
          <a:prstGeom prst="rect">
            <a:avLst/>
          </a:prstGeom>
        </p:spPr>
        <p:style>
          <a:lnRef idx="3">
            <a:schemeClr val="lt1"/>
          </a:lnRef>
          <a:fillRef idx="1">
            <a:schemeClr val="dk1"/>
          </a:fillRef>
          <a:effectRef idx="1">
            <a:schemeClr val="dk1"/>
          </a:effectRef>
          <a:fontRef idx="minor">
            <a:schemeClr val="lt1"/>
          </a:fontRef>
        </p:style>
        <p:txBody>
          <a:bodyPr vertOverflow="overflow" horzOverflow="clip" vert="horz" wrap="none" lIns="91440" tIns="45720" rIns="91440" bIns="45720" numCol="1" spcCol="0" rtlCol="0" fromWordArt="0" anchor="t" anchorCtr="0" forceAA="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white"/>
                </a:solidFill>
                <a:effectLst/>
                <a:uLnTx/>
                <a:uFillTx/>
                <a:latin typeface="Calibri" panose="020F0502020204030204"/>
                <a:ea typeface="+mn-ea"/>
                <a:cs typeface="+mn-cs"/>
              </a:rPr>
              <a:t>10T 20K Test Station Magnet with Cloverleaf-End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sz="1800" b="1" i="0" u="none" strike="noStrike" kern="1200" cap="none" spc="0" normalizeH="0" baseline="0" noProof="0" dirty="0">
                <a:ln>
                  <a:noFill/>
                </a:ln>
                <a:solidFill>
                  <a:prstClr val="white"/>
                </a:solidFill>
                <a:effectLst/>
                <a:uLnTx/>
                <a:uFillTx/>
                <a:latin typeface="Calibri" panose="020F0502020204030204"/>
                <a:ea typeface="+mn-ea"/>
                <a:cs typeface="+mn-cs"/>
              </a:rPr>
              <a:t>Design Sketch</a:t>
            </a:r>
          </a:p>
        </p:txBody>
      </p:sp>
      <p:sp>
        <p:nvSpPr>
          <p:cNvPr id="2038285311" name="TextBox 2038285310"/>
          <p:cNvSpPr txBox="1"/>
          <p:nvPr/>
        </p:nvSpPr>
        <p:spPr bwMode="auto">
          <a:xfrm>
            <a:off x="8329273" y="1707497"/>
            <a:ext cx="3601556" cy="1845633"/>
          </a:xfrm>
          <a:prstGeom prst="rect">
            <a:avLst/>
          </a:prstGeom>
        </p:spPr>
        <p:style>
          <a:lnRef idx="1">
            <a:schemeClr val="accent2"/>
          </a:lnRef>
          <a:fillRef idx="2">
            <a:schemeClr val="accent2"/>
          </a:fillRef>
          <a:effectRef idx="1">
            <a:schemeClr val="accent2"/>
          </a:effectRef>
          <a:fontRef idx="minor">
            <a:schemeClr val="dk1"/>
          </a:fontRef>
        </p:style>
        <p:txBody>
          <a:bodyPr vertOverflow="overflow" horzOverflow="clip" vert="horz" wrap="square" lIns="91440" tIns="45720" rIns="91440" bIns="45720" numCol="1" spcCol="0" rtlCol="0" fromWordArt="0" anchor="t" anchorCtr="0" forceAA="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Aperture 80X50 mm</a:t>
            </a:r>
            <a:b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700 mm straight 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B3 B5 geometric field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12 mm wide REBCO tape (stack)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1.2 MJ stored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10 K temperature margin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11 km of HTS tape (~1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550 A/mm</a:t>
            </a:r>
            <a:r>
              <a:rPr kumimoji="0" sz="14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sz="1400" b="0" i="0" u="none" strike="noStrike" kern="1200" cap="none" spc="0" normalizeH="0" baseline="0" noProof="0" dirty="0">
                <a:ln>
                  <a:noFill/>
                </a:ln>
                <a:solidFill>
                  <a:prstClr val="black"/>
                </a:solidFill>
                <a:effectLst/>
                <a:uLnTx/>
                <a:uFillTx/>
                <a:latin typeface="Calibri" panose="020F0502020204030204"/>
                <a:ea typeface="+mn-ea"/>
                <a:cs typeface="+mn-cs"/>
              </a:rPr>
              <a:t> cable current density</a:t>
            </a:r>
          </a:p>
        </p:txBody>
      </p:sp>
      <p:pic>
        <p:nvPicPr>
          <p:cNvPr id="2008516403" name="Picture 2008516402"/>
          <p:cNvPicPr>
            <a:picLocks noChangeAspect="1"/>
          </p:cNvPicPr>
          <p:nvPr/>
        </p:nvPicPr>
        <p:blipFill>
          <a:blip r:embed="rId2"/>
          <a:stretch/>
        </p:blipFill>
        <p:spPr bwMode="auto">
          <a:xfrm>
            <a:off x="318655" y="826748"/>
            <a:ext cx="3114932" cy="1731069"/>
          </a:xfrm>
          <a:prstGeom prst="rect">
            <a:avLst/>
          </a:prstGeom>
        </p:spPr>
      </p:pic>
      <p:pic>
        <p:nvPicPr>
          <p:cNvPr id="12457233" name="Picture 12457232"/>
          <p:cNvPicPr>
            <a:picLocks noChangeAspect="1"/>
          </p:cNvPicPr>
          <p:nvPr/>
        </p:nvPicPr>
        <p:blipFill>
          <a:blip r:embed="rId3"/>
          <a:stretch/>
        </p:blipFill>
        <p:spPr bwMode="auto">
          <a:xfrm>
            <a:off x="10902528" y="359090"/>
            <a:ext cx="861496" cy="566312"/>
          </a:xfrm>
          <a:prstGeom prst="rect">
            <a:avLst/>
          </a:prstGeom>
        </p:spPr>
      </p:pic>
      <p:pic>
        <p:nvPicPr>
          <p:cNvPr id="1194992926" name="Picture 1194992925"/>
          <p:cNvPicPr>
            <a:picLocks noChangeAspect="1"/>
          </p:cNvPicPr>
          <p:nvPr/>
        </p:nvPicPr>
        <p:blipFill>
          <a:blip r:embed="rId4"/>
          <a:stretch/>
        </p:blipFill>
        <p:spPr bwMode="auto">
          <a:xfrm>
            <a:off x="83459" y="3878031"/>
            <a:ext cx="470394" cy="1364691"/>
          </a:xfrm>
          <a:prstGeom prst="rect">
            <a:avLst/>
          </a:prstGeom>
        </p:spPr>
      </p:pic>
      <p:sp>
        <p:nvSpPr>
          <p:cNvPr id="2122707636" name=" 2122707635"/>
          <p:cNvSpPr/>
          <p:nvPr/>
        </p:nvSpPr>
        <p:spPr bwMode="auto">
          <a:xfrm>
            <a:off x="3653862" y="-2857722"/>
            <a:ext cx="45791"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96929223" name="Picture 1696929222"/>
          <p:cNvPicPr>
            <a:picLocks noChangeAspect="1"/>
          </p:cNvPicPr>
          <p:nvPr/>
        </p:nvPicPr>
        <p:blipFill>
          <a:blip r:embed="rId5"/>
          <a:stretch/>
        </p:blipFill>
        <p:spPr bwMode="auto">
          <a:xfrm>
            <a:off x="7755568" y="245696"/>
            <a:ext cx="2226790" cy="1490745"/>
          </a:xfrm>
          <a:prstGeom prst="rect">
            <a:avLst/>
          </a:prstGeom>
        </p:spPr>
      </p:pic>
      <p:pic>
        <p:nvPicPr>
          <p:cNvPr id="986547735" name="Picture 986547734"/>
          <p:cNvPicPr>
            <a:picLocks noChangeAspect="1"/>
          </p:cNvPicPr>
          <p:nvPr/>
        </p:nvPicPr>
        <p:blipFill>
          <a:blip r:embed="rId5"/>
          <a:srcRect l="49999"/>
          <a:stretch/>
        </p:blipFill>
        <p:spPr bwMode="auto">
          <a:xfrm flipH="1">
            <a:off x="7755568" y="245695"/>
            <a:ext cx="1113395" cy="1490744"/>
          </a:xfrm>
          <a:prstGeom prst="rect">
            <a:avLst/>
          </a:prstGeom>
        </p:spPr>
      </p:pic>
      <p:sp>
        <p:nvSpPr>
          <p:cNvPr id="425357267" name=" 425357266"/>
          <p:cNvSpPr/>
          <p:nvPr/>
        </p:nvSpPr>
        <p:spPr bwMode="auto">
          <a:xfrm>
            <a:off x="-11034000" y="6760945"/>
            <a:ext cx="55224"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44716222" name="Picture 2044716221"/>
          <p:cNvPicPr>
            <a:picLocks noChangeAspect="1"/>
          </p:cNvPicPr>
          <p:nvPr/>
        </p:nvPicPr>
        <p:blipFill>
          <a:blip r:embed="rId6"/>
          <a:srcRect r="67757"/>
          <a:stretch/>
        </p:blipFill>
        <p:spPr bwMode="auto">
          <a:xfrm>
            <a:off x="3490148" y="760576"/>
            <a:ext cx="2231856" cy="975863"/>
          </a:xfrm>
          <a:prstGeom prst="rect">
            <a:avLst/>
          </a:prstGeom>
        </p:spPr>
      </p:pic>
      <p:pic>
        <p:nvPicPr>
          <p:cNvPr id="2008398556" name="Picture 2008398555"/>
          <p:cNvPicPr>
            <a:picLocks noChangeAspect="1"/>
          </p:cNvPicPr>
          <p:nvPr/>
        </p:nvPicPr>
        <p:blipFill>
          <a:blip r:embed="rId7"/>
          <a:stretch/>
        </p:blipFill>
        <p:spPr bwMode="auto">
          <a:xfrm>
            <a:off x="111163" y="746720"/>
            <a:ext cx="9053186" cy="6418163"/>
          </a:xfrm>
          <a:prstGeom prst="rect">
            <a:avLst/>
          </a:prstGeom>
        </p:spPr>
      </p:pic>
      <p:sp>
        <p:nvSpPr>
          <p:cNvPr id="2" name="TextBox 1">
            <a:extLst>
              <a:ext uri="{FF2B5EF4-FFF2-40B4-BE49-F238E27FC236}">
                <a16:creationId xmlns:a16="http://schemas.microsoft.com/office/drawing/2014/main" id="{233D01A7-5FD2-1C52-C31A-DBA7E0D4D86A}"/>
              </a:ext>
            </a:extLst>
          </p:cNvPr>
          <p:cNvSpPr txBox="1"/>
          <p:nvPr/>
        </p:nvSpPr>
        <p:spPr>
          <a:xfrm>
            <a:off x="9966428" y="949717"/>
            <a:ext cx="222679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of J. van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Nugteren</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565A3BD-F1DB-A806-5A3F-6A73BD96AF95}"/>
              </a:ext>
            </a:extLst>
          </p:cNvPr>
          <p:cNvPicPr>
            <a:picLocks noChangeAspect="1"/>
          </p:cNvPicPr>
          <p:nvPr/>
        </p:nvPicPr>
        <p:blipFill>
          <a:blip r:embed="rId8"/>
          <a:stretch>
            <a:fillRect/>
          </a:stretch>
        </p:blipFill>
        <p:spPr>
          <a:xfrm>
            <a:off x="7590254" y="3476677"/>
            <a:ext cx="4415554" cy="3057814"/>
          </a:xfrm>
          <a:prstGeom prst="rect">
            <a:avLst/>
          </a:prstGeom>
        </p:spPr>
      </p:pic>
      <p:sp>
        <p:nvSpPr>
          <p:cNvPr id="4" name="TextBox 3">
            <a:extLst>
              <a:ext uri="{FF2B5EF4-FFF2-40B4-BE49-F238E27FC236}">
                <a16:creationId xmlns:a16="http://schemas.microsoft.com/office/drawing/2014/main" id="{33ABF715-6FDA-831F-A05E-A40285C4B3E7}"/>
              </a:ext>
            </a:extLst>
          </p:cNvPr>
          <p:cNvSpPr txBox="1"/>
          <p:nvPr/>
        </p:nvSpPr>
        <p:spPr>
          <a:xfrm>
            <a:off x="5030234" y="4903275"/>
            <a:ext cx="2477088" cy="163121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Simple assembly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 principle…)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Controlled Insulation </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(NON-insulated)</a:t>
            </a:r>
            <a:b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coi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technology</a:t>
            </a:r>
          </a:p>
        </p:txBody>
      </p:sp>
      <p:sp>
        <p:nvSpPr>
          <p:cNvPr id="16" name="TextBox 15">
            <a:extLst>
              <a:ext uri="{FF2B5EF4-FFF2-40B4-BE49-F238E27FC236}">
                <a16:creationId xmlns:a16="http://schemas.microsoft.com/office/drawing/2014/main" id="{FB1E221F-9CA7-1E21-BA86-10C2023F62BC}"/>
              </a:ext>
            </a:extLst>
          </p:cNvPr>
          <p:cNvSpPr txBox="1"/>
          <p:nvPr/>
        </p:nvSpPr>
        <p:spPr bwMode="auto">
          <a:xfrm>
            <a:off x="9247281" y="6262143"/>
            <a:ext cx="2736422"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J. van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Nugteren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G. Kirby CERN</a:t>
            </a:r>
          </a:p>
        </p:txBody>
      </p:sp>
      <p:pic>
        <p:nvPicPr>
          <p:cNvPr id="5" name="Picture 4">
            <a:extLst>
              <a:ext uri="{FF2B5EF4-FFF2-40B4-BE49-F238E27FC236}">
                <a16:creationId xmlns:a16="http://schemas.microsoft.com/office/drawing/2014/main" id="{D1E4B94D-52B6-1C8B-E23F-A6179D299CF2}"/>
              </a:ext>
            </a:extLst>
          </p:cNvPr>
          <p:cNvPicPr>
            <a:picLocks noChangeAspect="1"/>
          </p:cNvPicPr>
          <p:nvPr/>
        </p:nvPicPr>
        <p:blipFill>
          <a:blip r:embed="rId9"/>
          <a:stretch>
            <a:fillRect/>
          </a:stretch>
        </p:blipFill>
        <p:spPr>
          <a:xfrm>
            <a:off x="83459" y="2485508"/>
            <a:ext cx="1516377" cy="1329081"/>
          </a:xfrm>
          <a:prstGeom prst="rect">
            <a:avLst/>
          </a:prstGeom>
        </p:spPr>
      </p:pic>
      <p:sp>
        <p:nvSpPr>
          <p:cNvPr id="6" name="TextBox 5">
            <a:extLst>
              <a:ext uri="{FF2B5EF4-FFF2-40B4-BE49-F238E27FC236}">
                <a16:creationId xmlns:a16="http://schemas.microsoft.com/office/drawing/2014/main" id="{DA744959-EE50-FAF4-2262-E84839CC680B}"/>
              </a:ext>
            </a:extLst>
          </p:cNvPr>
          <p:cNvSpPr txBox="1"/>
          <p:nvPr/>
        </p:nvSpPr>
        <p:spPr>
          <a:xfrm>
            <a:off x="1623121" y="2909928"/>
            <a:ext cx="1516377" cy="584775"/>
          </a:xfrm>
          <a:prstGeom prst="rect">
            <a:avLst/>
          </a:prstGeom>
          <a:solidFill>
            <a:srgbClr val="64599E"/>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 Campana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&amp; L. Rossi, INFN</a:t>
            </a:r>
          </a:p>
        </p:txBody>
      </p:sp>
      <p:sp>
        <p:nvSpPr>
          <p:cNvPr id="7" name="Date Placeholder 6">
            <a:extLst>
              <a:ext uri="{FF2B5EF4-FFF2-40B4-BE49-F238E27FC236}">
                <a16:creationId xmlns:a16="http://schemas.microsoft.com/office/drawing/2014/main" id="{CE8257CA-831D-6822-160E-D3084D8C6FF9}"/>
              </a:ext>
            </a:extLst>
          </p:cNvPr>
          <p:cNvSpPr>
            <a:spLocks noGrp="1"/>
          </p:cNvSpPr>
          <p:nvPr>
            <p:ph type="dt" sz="half" idx="10"/>
          </p:nvPr>
        </p:nvSpPr>
        <p:spPr/>
        <p:txBody>
          <a:bodyPr/>
          <a:lstStyle/>
          <a:p>
            <a:r>
              <a:rPr lang="en-US"/>
              <a:t>20 Sept 2024 - </a:t>
            </a:r>
          </a:p>
        </p:txBody>
      </p:sp>
      <p:sp>
        <p:nvSpPr>
          <p:cNvPr id="8" name="Footer Placeholder 7">
            <a:extLst>
              <a:ext uri="{FF2B5EF4-FFF2-40B4-BE49-F238E27FC236}">
                <a16:creationId xmlns:a16="http://schemas.microsoft.com/office/drawing/2014/main" id="{02BCB1F8-F239-1D22-DCC3-B109719D7615}"/>
              </a:ext>
            </a:extLst>
          </p:cNvPr>
          <p:cNvSpPr>
            <a:spLocks noGrp="1"/>
          </p:cNvSpPr>
          <p:nvPr>
            <p:ph type="ftr" sz="quarter" idx="11"/>
          </p:nvPr>
        </p:nvSpPr>
        <p:spPr/>
        <p:txBody>
          <a:bodyPr/>
          <a:lstStyle/>
          <a:p>
            <a:r>
              <a:rPr lang="it-IT"/>
              <a:t>Accel. Technology - Lucio Rossi @ LCF24-SISSA-Trieste</a:t>
            </a:r>
            <a:endParaRPr lang="en-US"/>
          </a:p>
        </p:txBody>
      </p:sp>
      <p:sp>
        <p:nvSpPr>
          <p:cNvPr id="9" name="Slide Number Placeholder 8">
            <a:extLst>
              <a:ext uri="{FF2B5EF4-FFF2-40B4-BE49-F238E27FC236}">
                <a16:creationId xmlns:a16="http://schemas.microsoft.com/office/drawing/2014/main" id="{8FECC01B-E660-2F20-4BDF-7B436D0B24BD}"/>
              </a:ext>
            </a:extLst>
          </p:cNvPr>
          <p:cNvSpPr>
            <a:spLocks noGrp="1"/>
          </p:cNvSpPr>
          <p:nvPr>
            <p:ph type="sldNum" sz="quarter" idx="12"/>
          </p:nvPr>
        </p:nvSpPr>
        <p:spPr/>
        <p:txBody>
          <a:bodyPr/>
          <a:lstStyle/>
          <a:p>
            <a:fld id="{8C3D0E04-7EED-4935-AAFA-F1C7031611E0}" type="slidenum">
              <a:rPr lang="en-US" smtClean="0"/>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43216E7-1EBC-B148-B173-EA29524ADA2F}"/>
              </a:ext>
            </a:extLst>
          </p:cNvPr>
          <p:cNvSpPr/>
          <p:nvPr/>
        </p:nvSpPr>
        <p:spPr>
          <a:xfrm>
            <a:off x="4578836" y="1570363"/>
            <a:ext cx="2669693" cy="3366193"/>
          </a:xfrm>
          <a:custGeom>
            <a:avLst/>
            <a:gdLst>
              <a:gd name="connsiteX0" fmla="*/ 0 w 1759226"/>
              <a:gd name="connsiteY0" fmla="*/ 0 h 2872408"/>
              <a:gd name="connsiteX1" fmla="*/ 735496 w 1759226"/>
              <a:gd name="connsiteY1" fmla="*/ 1838739 h 2872408"/>
              <a:gd name="connsiteX2" fmla="*/ 1381539 w 1759226"/>
              <a:gd name="connsiteY2" fmla="*/ 2862469 h 2872408"/>
              <a:gd name="connsiteX3" fmla="*/ 1759226 w 1759226"/>
              <a:gd name="connsiteY3" fmla="*/ 2872408 h 2872408"/>
              <a:gd name="connsiteX4" fmla="*/ 735496 w 1759226"/>
              <a:gd name="connsiteY4" fmla="*/ 188843 h 2872408"/>
              <a:gd name="connsiteX5" fmla="*/ 0 w 1759226"/>
              <a:gd name="connsiteY5" fmla="*/ 0 h 2872408"/>
              <a:gd name="connsiteX0" fmla="*/ 0 w 1849291"/>
              <a:gd name="connsiteY0" fmla="*/ 0 h 3064686"/>
              <a:gd name="connsiteX1" fmla="*/ 825561 w 1849291"/>
              <a:gd name="connsiteY1" fmla="*/ 2031017 h 3064686"/>
              <a:gd name="connsiteX2" fmla="*/ 1471604 w 1849291"/>
              <a:gd name="connsiteY2" fmla="*/ 3054747 h 3064686"/>
              <a:gd name="connsiteX3" fmla="*/ 1849291 w 1849291"/>
              <a:gd name="connsiteY3" fmla="*/ 3064686 h 3064686"/>
              <a:gd name="connsiteX4" fmla="*/ 825561 w 1849291"/>
              <a:gd name="connsiteY4" fmla="*/ 381121 h 3064686"/>
              <a:gd name="connsiteX5" fmla="*/ 0 w 1849291"/>
              <a:gd name="connsiteY5" fmla="*/ 0 h 3064686"/>
              <a:gd name="connsiteX0" fmla="*/ 0 w 1849291"/>
              <a:gd name="connsiteY0" fmla="*/ 0 h 3064686"/>
              <a:gd name="connsiteX1" fmla="*/ 780529 w 1849291"/>
              <a:gd name="connsiteY1" fmla="*/ 1964138 h 3064686"/>
              <a:gd name="connsiteX2" fmla="*/ 1471604 w 1849291"/>
              <a:gd name="connsiteY2" fmla="*/ 3054747 h 3064686"/>
              <a:gd name="connsiteX3" fmla="*/ 1849291 w 1849291"/>
              <a:gd name="connsiteY3" fmla="*/ 3064686 h 3064686"/>
              <a:gd name="connsiteX4" fmla="*/ 825561 w 1849291"/>
              <a:gd name="connsiteY4" fmla="*/ 381121 h 3064686"/>
              <a:gd name="connsiteX5" fmla="*/ 0 w 1849291"/>
              <a:gd name="connsiteY5" fmla="*/ 0 h 3064686"/>
              <a:gd name="connsiteX0" fmla="*/ 0 w 1849291"/>
              <a:gd name="connsiteY0" fmla="*/ 0 h 3064686"/>
              <a:gd name="connsiteX1" fmla="*/ 780529 w 1849291"/>
              <a:gd name="connsiteY1" fmla="*/ 1964138 h 3064686"/>
              <a:gd name="connsiteX2" fmla="*/ 1462599 w 1849291"/>
              <a:gd name="connsiteY2" fmla="*/ 3021308 h 3064686"/>
              <a:gd name="connsiteX3" fmla="*/ 1849291 w 1849291"/>
              <a:gd name="connsiteY3" fmla="*/ 3064686 h 3064686"/>
              <a:gd name="connsiteX4" fmla="*/ 825561 w 1849291"/>
              <a:gd name="connsiteY4" fmla="*/ 381121 h 3064686"/>
              <a:gd name="connsiteX5" fmla="*/ 0 w 1849291"/>
              <a:gd name="connsiteY5" fmla="*/ 0 h 3064686"/>
              <a:gd name="connsiteX0" fmla="*/ 0 w 2840011"/>
              <a:gd name="connsiteY0" fmla="*/ 0 h 3323842"/>
              <a:gd name="connsiteX1" fmla="*/ 780529 w 2840011"/>
              <a:gd name="connsiteY1" fmla="*/ 1964138 h 3323842"/>
              <a:gd name="connsiteX2" fmla="*/ 1462599 w 2840011"/>
              <a:gd name="connsiteY2" fmla="*/ 3021308 h 3323842"/>
              <a:gd name="connsiteX3" fmla="*/ 2840011 w 2840011"/>
              <a:gd name="connsiteY3" fmla="*/ 3323842 h 3323842"/>
              <a:gd name="connsiteX4" fmla="*/ 825561 w 2840011"/>
              <a:gd name="connsiteY4" fmla="*/ 381121 h 3323842"/>
              <a:gd name="connsiteX5" fmla="*/ 0 w 2840011"/>
              <a:gd name="connsiteY5" fmla="*/ 0 h 33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0011" h="3323842">
                <a:moveTo>
                  <a:pt x="0" y="0"/>
                </a:moveTo>
                <a:lnTo>
                  <a:pt x="780529" y="1964138"/>
                </a:lnTo>
                <a:lnTo>
                  <a:pt x="1462599" y="3021308"/>
                </a:lnTo>
                <a:lnTo>
                  <a:pt x="2840011" y="3323842"/>
                </a:lnTo>
                <a:lnTo>
                  <a:pt x="825561" y="381121"/>
                </a:lnTo>
                <a:lnTo>
                  <a:pt x="0" y="0"/>
                </a:lnTo>
                <a:close/>
              </a:path>
            </a:pathLst>
          </a:custGeom>
          <a:gradFill>
            <a:gsLst>
              <a:gs pos="0">
                <a:srgbClr val="FF0000">
                  <a:alpha val="70000"/>
                </a:srgbClr>
              </a:gs>
              <a:gs pos="54000">
                <a:schemeClr val="accent1">
                  <a:lumMod val="29000"/>
                  <a:lumOff val="71000"/>
                  <a:alpha val="40000"/>
                </a:schemeClr>
              </a:gs>
              <a:gs pos="99000">
                <a:schemeClr val="accent1">
                  <a:lumMod val="26000"/>
                  <a:lumOff val="74000"/>
                  <a:alpha val="12000"/>
                </a:schemeClr>
              </a:gs>
            </a:gsLst>
            <a:lin ang="19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914353"/>
            <a:endParaRPr lang="en-US">
              <a:solidFill>
                <a:prstClr val="white"/>
              </a:solidFill>
              <a:latin typeface="Arial"/>
            </a:endParaRPr>
          </a:p>
        </p:txBody>
      </p:sp>
      <p:pic>
        <p:nvPicPr>
          <p:cNvPr id="38" name="Picture 37" descr="Chart, line chart&#10;&#10;Description automatically generated">
            <a:extLst>
              <a:ext uri="{FF2B5EF4-FFF2-40B4-BE49-F238E27FC236}">
                <a16:creationId xmlns:a16="http://schemas.microsoft.com/office/drawing/2014/main" id="{257400AF-791E-D649-AEB7-934433E529A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99543" y="870852"/>
            <a:ext cx="6384833" cy="5327837"/>
          </a:xfrm>
          <a:prstGeom prst="rect">
            <a:avLst/>
          </a:prstGeom>
        </p:spPr>
      </p:pic>
      <p:sp>
        <p:nvSpPr>
          <p:cNvPr id="2" name="TextBox 1">
            <a:extLst>
              <a:ext uri="{FF2B5EF4-FFF2-40B4-BE49-F238E27FC236}">
                <a16:creationId xmlns:a16="http://schemas.microsoft.com/office/drawing/2014/main" id="{1BED5BE2-FAB7-8F40-95E8-465D99885F46}"/>
              </a:ext>
            </a:extLst>
          </p:cNvPr>
          <p:cNvSpPr txBox="1"/>
          <p:nvPr/>
        </p:nvSpPr>
        <p:spPr>
          <a:xfrm>
            <a:off x="2856064" y="6273095"/>
            <a:ext cx="6528582" cy="461665"/>
          </a:xfrm>
          <a:prstGeom prst="rect">
            <a:avLst/>
          </a:prstGeom>
          <a:noFill/>
        </p:spPr>
        <p:txBody>
          <a:bodyPr wrap="none" rtlCol="0">
            <a:spAutoFit/>
          </a:bodyPr>
          <a:lstStyle/>
          <a:p>
            <a:pPr defTabSz="914353"/>
            <a:r>
              <a:rPr lang="en-US" sz="2400" dirty="0">
                <a:solidFill>
                  <a:prstClr val="white"/>
                </a:solidFill>
                <a:latin typeface="Arial"/>
              </a:rPr>
              <a:t>We have to move in parallel along both fronts !</a:t>
            </a:r>
          </a:p>
        </p:txBody>
      </p:sp>
      <p:sp>
        <p:nvSpPr>
          <p:cNvPr id="9" name="Title 8">
            <a:extLst>
              <a:ext uri="{FF2B5EF4-FFF2-40B4-BE49-F238E27FC236}">
                <a16:creationId xmlns:a16="http://schemas.microsoft.com/office/drawing/2014/main" id="{D970B669-00F8-1847-936F-9D3E8870C432}"/>
              </a:ext>
            </a:extLst>
          </p:cNvPr>
          <p:cNvSpPr>
            <a:spLocks noGrp="1"/>
          </p:cNvSpPr>
          <p:nvPr>
            <p:ph type="title"/>
          </p:nvPr>
        </p:nvSpPr>
        <p:spPr/>
        <p:txBody>
          <a:bodyPr>
            <a:noAutofit/>
          </a:bodyPr>
          <a:lstStyle/>
          <a:p>
            <a:r>
              <a:rPr lang="en-US" sz="3600" dirty="0"/>
              <a:t>HFM Objectives</a:t>
            </a:r>
            <a:r>
              <a:rPr lang="en-US" sz="3600" i="1" dirty="0"/>
              <a:t> </a:t>
            </a:r>
            <a:r>
              <a:rPr lang="en-US" sz="3600" dirty="0"/>
              <a:t>(2021-2027)</a:t>
            </a:r>
          </a:p>
        </p:txBody>
      </p:sp>
      <p:sp>
        <p:nvSpPr>
          <p:cNvPr id="13" name="Slide Number Placeholder 5">
            <a:extLst>
              <a:ext uri="{FF2B5EF4-FFF2-40B4-BE49-F238E27FC236}">
                <a16:creationId xmlns:a16="http://schemas.microsoft.com/office/drawing/2014/main" id="{3EEF4706-9D82-9540-AD86-35FC0AE8E1FE}"/>
              </a:ext>
            </a:extLst>
          </p:cNvPr>
          <p:cNvSpPr>
            <a:spLocks noGrp="1"/>
          </p:cNvSpPr>
          <p:nvPr>
            <p:ph type="sldNum" sz="quarter" idx="4"/>
          </p:nvPr>
        </p:nvSpPr>
        <p:spPr>
          <a:xfrm>
            <a:off x="15522372" y="9040143"/>
            <a:ext cx="950878" cy="519289"/>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84200" rtl="0" fontAlgn="auto" latinLnBrk="0" hangingPunct="0">
              <a:lnSpc>
                <a:spcPct val="100000"/>
              </a:lnSpc>
              <a:spcBef>
                <a:spcPts val="0"/>
              </a:spcBef>
              <a:spcAft>
                <a:spcPts val="0"/>
              </a:spcAft>
              <a:buClrTx/>
              <a:buSzTx/>
              <a:buFontTx/>
              <a:buNone/>
              <a:tabLst/>
              <a:defRPr kumimoji="0" sz="128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a:lstStyle>
          <a:p>
            <a:pPr defTabSz="914353"/>
            <a:fld id="{17918391-D411-FE40-AAD7-861AE5233E0E}" type="slidenum">
              <a:rPr lang="en-US" smtClean="0"/>
              <a:pPr defTabSz="914353"/>
              <a:t>36</a:t>
            </a:fld>
            <a:endParaRPr lang="en-US" kern="1200" dirty="0">
              <a:solidFill>
                <a:srgbClr val="0055A0">
                  <a:tint val="75000"/>
                </a:srgbClr>
              </a:solidFill>
              <a:latin typeface="Arial"/>
            </a:endParaRPr>
          </a:p>
        </p:txBody>
      </p:sp>
      <p:grpSp>
        <p:nvGrpSpPr>
          <p:cNvPr id="32" name="Group 31">
            <a:extLst>
              <a:ext uri="{FF2B5EF4-FFF2-40B4-BE49-F238E27FC236}">
                <a16:creationId xmlns:a16="http://schemas.microsoft.com/office/drawing/2014/main" id="{33D07C34-FEE5-4C4B-B551-87E05C17FAF3}"/>
              </a:ext>
            </a:extLst>
          </p:cNvPr>
          <p:cNvGrpSpPr/>
          <p:nvPr/>
        </p:nvGrpSpPr>
        <p:grpSpPr>
          <a:xfrm>
            <a:off x="3626155" y="4424353"/>
            <a:ext cx="6950261" cy="928253"/>
            <a:chOff x="2102079" y="4415917"/>
            <a:chExt cx="6950473" cy="928282"/>
          </a:xfrm>
        </p:grpSpPr>
        <p:sp>
          <p:nvSpPr>
            <p:cNvPr id="12" name="TextBox 11">
              <a:extLst>
                <a:ext uri="{FF2B5EF4-FFF2-40B4-BE49-F238E27FC236}">
                  <a16:creationId xmlns:a16="http://schemas.microsoft.com/office/drawing/2014/main" id="{80CCA8F9-C6F6-8D4A-A921-0624B986C8BC}"/>
                </a:ext>
              </a:extLst>
            </p:cNvPr>
            <p:cNvSpPr txBox="1"/>
            <p:nvPr/>
          </p:nvSpPr>
          <p:spPr>
            <a:xfrm>
              <a:off x="7119631" y="4415917"/>
              <a:ext cx="1932921" cy="923359"/>
            </a:xfrm>
            <a:prstGeom prst="rect">
              <a:avLst/>
            </a:prstGeom>
            <a:noFill/>
          </p:spPr>
          <p:txBody>
            <a:bodyPr wrap="square" rtlCol="0">
              <a:spAutoFit/>
            </a:bodyPr>
            <a:lstStyle/>
            <a:p>
              <a:pPr defTabSz="914353"/>
              <a:r>
                <a:rPr lang="en-US" i="1" dirty="0">
                  <a:solidFill>
                    <a:srgbClr val="4D4D4D">
                      <a:lumMod val="50000"/>
                    </a:srgbClr>
                  </a:solidFill>
                  <a:latin typeface="Arial"/>
                </a:rPr>
                <a:t>Exploration of new concepts and technologies</a:t>
              </a:r>
            </a:p>
          </p:txBody>
        </p:sp>
        <p:cxnSp>
          <p:nvCxnSpPr>
            <p:cNvPr id="27" name="Straight Arrow Connector 26">
              <a:extLst>
                <a:ext uri="{FF2B5EF4-FFF2-40B4-BE49-F238E27FC236}">
                  <a16:creationId xmlns:a16="http://schemas.microsoft.com/office/drawing/2014/main" id="{86A34588-68A2-8845-AD4E-BD8E01708356}"/>
                </a:ext>
              </a:extLst>
            </p:cNvPr>
            <p:cNvCxnSpPr>
              <a:cxnSpLocks/>
            </p:cNvCxnSpPr>
            <p:nvPr/>
          </p:nvCxnSpPr>
          <p:spPr>
            <a:xfrm>
              <a:off x="2102079" y="5344199"/>
              <a:ext cx="6432331" cy="0"/>
            </a:xfrm>
            <a:prstGeom prst="straightConnector1">
              <a:avLst/>
            </a:prstGeom>
            <a:ln w="25400">
              <a:solidFill>
                <a:schemeClr val="accent6">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A8F8796-A8EC-5545-8D74-330B321A20DA}"/>
              </a:ext>
            </a:extLst>
          </p:cNvPr>
          <p:cNvGrpSpPr/>
          <p:nvPr/>
        </p:nvGrpSpPr>
        <p:grpSpPr>
          <a:xfrm>
            <a:off x="3626155" y="742164"/>
            <a:ext cx="3192549" cy="4612487"/>
            <a:chOff x="2102079" y="742082"/>
            <a:chExt cx="3192646" cy="4612628"/>
          </a:xfrm>
        </p:grpSpPr>
        <p:cxnSp>
          <p:nvCxnSpPr>
            <p:cNvPr id="28" name="Straight Arrow Connector 27">
              <a:extLst>
                <a:ext uri="{FF2B5EF4-FFF2-40B4-BE49-F238E27FC236}">
                  <a16:creationId xmlns:a16="http://schemas.microsoft.com/office/drawing/2014/main" id="{1FECD099-53BE-434D-A90A-424A376C7C11}"/>
                </a:ext>
              </a:extLst>
            </p:cNvPr>
            <p:cNvCxnSpPr>
              <a:cxnSpLocks/>
            </p:cNvCxnSpPr>
            <p:nvPr/>
          </p:nvCxnSpPr>
          <p:spPr>
            <a:xfrm flipV="1">
              <a:off x="2102079" y="777764"/>
              <a:ext cx="0" cy="4576946"/>
            </a:xfrm>
            <a:prstGeom prst="straightConnector1">
              <a:avLst/>
            </a:prstGeom>
            <a:ln w="25400">
              <a:solidFill>
                <a:schemeClr val="accent6">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1B24001-4319-ED40-AE84-F255FF206DF5}"/>
                </a:ext>
              </a:extLst>
            </p:cNvPr>
            <p:cNvSpPr txBox="1"/>
            <p:nvPr/>
          </p:nvSpPr>
          <p:spPr>
            <a:xfrm>
              <a:off x="2169814" y="742082"/>
              <a:ext cx="3124911" cy="646351"/>
            </a:xfrm>
            <a:prstGeom prst="rect">
              <a:avLst/>
            </a:prstGeom>
            <a:solidFill>
              <a:schemeClr val="bg1"/>
            </a:solidFill>
          </p:spPr>
          <p:txBody>
            <a:bodyPr wrap="square" rtlCol="0">
              <a:spAutoFit/>
            </a:bodyPr>
            <a:lstStyle/>
            <a:p>
              <a:pPr defTabSz="914353"/>
              <a:r>
                <a:rPr lang="en-US" i="1" dirty="0">
                  <a:solidFill>
                    <a:srgbClr val="4D4D4D">
                      <a:lumMod val="50000"/>
                    </a:srgbClr>
                  </a:solidFill>
                  <a:latin typeface="Arial"/>
                </a:rPr>
                <a:t>Development of robust and cost-efficient processes</a:t>
              </a:r>
            </a:p>
          </p:txBody>
        </p:sp>
      </p:grpSp>
      <p:sp>
        <p:nvSpPr>
          <p:cNvPr id="14" name="TextBox 13">
            <a:extLst>
              <a:ext uri="{FF2B5EF4-FFF2-40B4-BE49-F238E27FC236}">
                <a16:creationId xmlns:a16="http://schemas.microsoft.com/office/drawing/2014/main" id="{774070BD-E8B4-A544-90B4-6D555B7C3144}"/>
              </a:ext>
            </a:extLst>
          </p:cNvPr>
          <p:cNvSpPr txBox="1"/>
          <p:nvPr/>
        </p:nvSpPr>
        <p:spPr>
          <a:xfrm>
            <a:off x="4276841" y="3458709"/>
            <a:ext cx="923651" cy="338554"/>
          </a:xfrm>
          <a:prstGeom prst="rect">
            <a:avLst/>
          </a:prstGeom>
          <a:noFill/>
        </p:spPr>
        <p:txBody>
          <a:bodyPr wrap="none" rtlCol="0">
            <a:spAutoFit/>
          </a:bodyPr>
          <a:lstStyle/>
          <a:p>
            <a:pPr algn="r" defTabSz="914353"/>
            <a:r>
              <a:rPr lang="en-US" sz="1600" dirty="0">
                <a:solidFill>
                  <a:srgbClr val="0055A0"/>
                </a:solidFill>
                <a:latin typeface="Arial"/>
              </a:rPr>
              <a:t>HL-LHC</a:t>
            </a:r>
          </a:p>
        </p:txBody>
      </p:sp>
      <p:sp>
        <p:nvSpPr>
          <p:cNvPr id="15" name="TextBox 14">
            <a:extLst>
              <a:ext uri="{FF2B5EF4-FFF2-40B4-BE49-F238E27FC236}">
                <a16:creationId xmlns:a16="http://schemas.microsoft.com/office/drawing/2014/main" id="{0C25D5D1-94D6-E440-91A8-54240ACE44AA}"/>
              </a:ext>
            </a:extLst>
          </p:cNvPr>
          <p:cNvSpPr txBox="1"/>
          <p:nvPr/>
        </p:nvSpPr>
        <p:spPr>
          <a:xfrm>
            <a:off x="4840698" y="4361002"/>
            <a:ext cx="1026243" cy="584775"/>
          </a:xfrm>
          <a:prstGeom prst="rect">
            <a:avLst/>
          </a:prstGeom>
          <a:noFill/>
        </p:spPr>
        <p:txBody>
          <a:bodyPr wrap="none" rtlCol="0">
            <a:spAutoFit/>
          </a:bodyPr>
          <a:lstStyle/>
          <a:p>
            <a:pPr defTabSz="914353"/>
            <a:r>
              <a:rPr lang="en-US" sz="1600" dirty="0">
                <a:solidFill>
                  <a:srgbClr val="0055A0"/>
                </a:solidFill>
                <a:latin typeface="Arial"/>
              </a:rPr>
              <a:t>Fresca2</a:t>
            </a:r>
          </a:p>
          <a:p>
            <a:pPr defTabSz="914353"/>
            <a:r>
              <a:rPr lang="en-US" sz="1600" dirty="0">
                <a:solidFill>
                  <a:srgbClr val="0055A0"/>
                </a:solidFill>
                <a:latin typeface="Arial"/>
              </a:rPr>
              <a:t>MDPCT1</a:t>
            </a:r>
          </a:p>
        </p:txBody>
      </p:sp>
      <p:sp>
        <p:nvSpPr>
          <p:cNvPr id="34" name="Freeform 33">
            <a:extLst>
              <a:ext uri="{FF2B5EF4-FFF2-40B4-BE49-F238E27FC236}">
                <a16:creationId xmlns:a16="http://schemas.microsoft.com/office/drawing/2014/main" id="{78108359-9A7D-9149-8FF7-A3ADFE22AC7C}"/>
              </a:ext>
            </a:extLst>
          </p:cNvPr>
          <p:cNvSpPr/>
          <p:nvPr/>
        </p:nvSpPr>
        <p:spPr>
          <a:xfrm>
            <a:off x="4253102" y="2159259"/>
            <a:ext cx="569437" cy="223857"/>
          </a:xfrm>
          <a:custGeom>
            <a:avLst/>
            <a:gdLst>
              <a:gd name="connsiteX0" fmla="*/ 0 w 569454"/>
              <a:gd name="connsiteY0" fmla="*/ 0 h 223864"/>
              <a:gd name="connsiteX1" fmla="*/ 569454 w 569454"/>
              <a:gd name="connsiteY1" fmla="*/ 0 h 223864"/>
              <a:gd name="connsiteX2" fmla="*/ 569454 w 569454"/>
              <a:gd name="connsiteY2" fmla="*/ 223864 h 223864"/>
              <a:gd name="connsiteX3" fmla="*/ 0 w 569454"/>
              <a:gd name="connsiteY3" fmla="*/ 223864 h 223864"/>
              <a:gd name="connsiteX4" fmla="*/ 0 w 569454"/>
              <a:gd name="connsiteY4" fmla="*/ 0 h 223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454" h="223864">
                <a:moveTo>
                  <a:pt x="0" y="0"/>
                </a:moveTo>
                <a:lnTo>
                  <a:pt x="569454" y="0"/>
                </a:lnTo>
                <a:lnTo>
                  <a:pt x="569454" y="223864"/>
                </a:lnTo>
                <a:lnTo>
                  <a:pt x="0" y="2238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79" tIns="17779" rIns="17779" bIns="17779" numCol="1" spcCol="1270" anchor="b" anchorCtr="0">
            <a:noAutofit/>
          </a:bodyPr>
          <a:lstStyle/>
          <a:p>
            <a:pPr defTabSz="622268">
              <a:lnSpc>
                <a:spcPct val="90000"/>
              </a:lnSpc>
              <a:spcBef>
                <a:spcPct val="0"/>
              </a:spcBef>
              <a:spcAft>
                <a:spcPct val="35000"/>
              </a:spcAft>
            </a:pPr>
            <a:endParaRPr lang="en-US" sz="1400" dirty="0">
              <a:solidFill>
                <a:srgbClr val="0055A0">
                  <a:hueOff val="0"/>
                  <a:satOff val="0"/>
                  <a:lumOff val="0"/>
                  <a:alphaOff val="0"/>
                </a:srgbClr>
              </a:solidFill>
              <a:latin typeface="Arial"/>
            </a:endParaRPr>
          </a:p>
        </p:txBody>
      </p:sp>
      <p:sp>
        <p:nvSpPr>
          <p:cNvPr id="6" name="TextBox 5">
            <a:extLst>
              <a:ext uri="{FF2B5EF4-FFF2-40B4-BE49-F238E27FC236}">
                <a16:creationId xmlns:a16="http://schemas.microsoft.com/office/drawing/2014/main" id="{1EBFE6EF-A67F-3C4F-8595-3AC0A0C476B4}"/>
              </a:ext>
            </a:extLst>
          </p:cNvPr>
          <p:cNvSpPr txBox="1"/>
          <p:nvPr/>
        </p:nvSpPr>
        <p:spPr>
          <a:xfrm>
            <a:off x="3841848" y="1616465"/>
            <a:ext cx="593432" cy="338554"/>
          </a:xfrm>
          <a:prstGeom prst="rect">
            <a:avLst/>
          </a:prstGeom>
          <a:noFill/>
        </p:spPr>
        <p:txBody>
          <a:bodyPr wrap="none" rtlCol="0">
            <a:spAutoFit/>
          </a:bodyPr>
          <a:lstStyle/>
          <a:p>
            <a:pPr algn="r" defTabSz="914353"/>
            <a:r>
              <a:rPr lang="en-US" sz="1600" dirty="0">
                <a:solidFill>
                  <a:srgbClr val="0055A0"/>
                </a:solidFill>
                <a:latin typeface="Arial"/>
              </a:rPr>
              <a:t>LHC</a:t>
            </a:r>
          </a:p>
        </p:txBody>
      </p:sp>
      <p:grpSp>
        <p:nvGrpSpPr>
          <p:cNvPr id="46" name="Group 45">
            <a:extLst>
              <a:ext uri="{FF2B5EF4-FFF2-40B4-BE49-F238E27FC236}">
                <a16:creationId xmlns:a16="http://schemas.microsoft.com/office/drawing/2014/main" id="{9A804D3C-B840-DC40-80AD-5A23AD124AB7}"/>
              </a:ext>
            </a:extLst>
          </p:cNvPr>
          <p:cNvGrpSpPr/>
          <p:nvPr/>
        </p:nvGrpSpPr>
        <p:grpSpPr>
          <a:xfrm>
            <a:off x="6064479" y="4352830"/>
            <a:ext cx="2371389" cy="400110"/>
            <a:chOff x="4540478" y="4352850"/>
            <a:chExt cx="2371461" cy="400122"/>
          </a:xfrm>
        </p:grpSpPr>
        <p:grpSp>
          <p:nvGrpSpPr>
            <p:cNvPr id="5" name="Group 4">
              <a:extLst>
                <a:ext uri="{FF2B5EF4-FFF2-40B4-BE49-F238E27FC236}">
                  <a16:creationId xmlns:a16="http://schemas.microsoft.com/office/drawing/2014/main" id="{EA95D5A1-936E-7B4E-9B0B-71C06604AD4B}"/>
                </a:ext>
              </a:extLst>
            </p:cNvPr>
            <p:cNvGrpSpPr/>
            <p:nvPr/>
          </p:nvGrpSpPr>
          <p:grpSpPr>
            <a:xfrm>
              <a:off x="4540478" y="4352850"/>
              <a:ext cx="2371461" cy="400122"/>
              <a:chOff x="5034454" y="3703955"/>
              <a:chExt cx="2371461" cy="400122"/>
            </a:xfrm>
          </p:grpSpPr>
          <p:cxnSp>
            <p:nvCxnSpPr>
              <p:cNvPr id="19" name="Straight Arrow Connector 18">
                <a:extLst>
                  <a:ext uri="{FF2B5EF4-FFF2-40B4-BE49-F238E27FC236}">
                    <a16:creationId xmlns:a16="http://schemas.microsoft.com/office/drawing/2014/main" id="{CC67143C-7B74-9042-A3F4-6F58B1D326D6}"/>
                  </a:ext>
                </a:extLst>
              </p:cNvPr>
              <p:cNvCxnSpPr>
                <a:cxnSpLocks/>
              </p:cNvCxnSpPr>
              <p:nvPr/>
            </p:nvCxnSpPr>
            <p:spPr>
              <a:xfrm>
                <a:off x="5034454" y="3999839"/>
                <a:ext cx="201011" cy="0"/>
              </a:xfrm>
              <a:prstGeom prst="straightConnector1">
                <a:avLst/>
              </a:prstGeom>
              <a:ln w="25400">
                <a:solidFill>
                  <a:srgbClr val="FF0000"/>
                </a:solidFill>
                <a:tailEnd type="triangle" w="med" len="lg"/>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101D293-7975-6549-882F-8E8F66AB7E02}"/>
                  </a:ext>
                </a:extLst>
              </p:cNvPr>
              <p:cNvSpPr txBox="1"/>
              <p:nvPr/>
            </p:nvSpPr>
            <p:spPr>
              <a:xfrm>
                <a:off x="5472991" y="3703955"/>
                <a:ext cx="1932924" cy="400122"/>
              </a:xfrm>
              <a:prstGeom prst="rect">
                <a:avLst/>
              </a:prstGeom>
              <a:noFill/>
            </p:spPr>
            <p:txBody>
              <a:bodyPr wrap="square" rtlCol="0">
                <a:spAutoFit/>
              </a:bodyPr>
              <a:lstStyle/>
              <a:p>
                <a:pPr defTabSz="914353"/>
                <a:r>
                  <a:rPr lang="en-US" sz="2000" i="1" dirty="0">
                    <a:solidFill>
                      <a:srgbClr val="FF0000"/>
                    </a:solidFill>
                    <a:latin typeface="Arial"/>
                  </a:rPr>
                  <a:t>Ultimate</a:t>
                </a:r>
                <a:r>
                  <a:rPr lang="en-US" sz="2000" dirty="0">
                    <a:solidFill>
                      <a:srgbClr val="FF0000"/>
                    </a:solidFill>
                    <a:latin typeface="Arial"/>
                  </a:rPr>
                  <a:t> Nb</a:t>
                </a:r>
                <a:r>
                  <a:rPr lang="en-US" sz="2000" baseline="-25000" dirty="0">
                    <a:solidFill>
                      <a:srgbClr val="FF0000"/>
                    </a:solidFill>
                    <a:latin typeface="Arial"/>
                  </a:rPr>
                  <a:t>3</a:t>
                </a:r>
                <a:r>
                  <a:rPr lang="en-US" sz="2000" dirty="0">
                    <a:solidFill>
                      <a:srgbClr val="FF0000"/>
                    </a:solidFill>
                    <a:latin typeface="Arial"/>
                  </a:rPr>
                  <a:t>Sn</a:t>
                </a:r>
              </a:p>
            </p:txBody>
          </p:sp>
        </p:grpSp>
        <p:sp>
          <p:nvSpPr>
            <p:cNvPr id="43" name="Triangle 42">
              <a:extLst>
                <a:ext uri="{FF2B5EF4-FFF2-40B4-BE49-F238E27FC236}">
                  <a16:creationId xmlns:a16="http://schemas.microsoft.com/office/drawing/2014/main" id="{B9DAC61C-C83C-BB49-B931-CE54BBC987A6}"/>
                </a:ext>
              </a:extLst>
            </p:cNvPr>
            <p:cNvSpPr/>
            <p:nvPr/>
          </p:nvSpPr>
          <p:spPr>
            <a:xfrm>
              <a:off x="4759451" y="4492785"/>
              <a:ext cx="216000" cy="216000"/>
            </a:xfrm>
            <a:prstGeom prst="triangle">
              <a:avLst/>
            </a:prstGeom>
            <a:solidFill>
              <a:srgbClr val="FF0000">
                <a:alpha val="70000"/>
              </a:srgbClr>
            </a:solidFill>
            <a:ln w="25400">
              <a:solidFill>
                <a:srgbClr val="FF0000"/>
              </a:solid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914353"/>
              <a:endParaRPr lang="en-US">
                <a:solidFill>
                  <a:prstClr val="white"/>
                </a:solidFill>
                <a:latin typeface="Arial"/>
              </a:endParaRPr>
            </a:p>
          </p:txBody>
        </p:sp>
      </p:grpSp>
      <p:grpSp>
        <p:nvGrpSpPr>
          <p:cNvPr id="47" name="Group 46">
            <a:extLst>
              <a:ext uri="{FF2B5EF4-FFF2-40B4-BE49-F238E27FC236}">
                <a16:creationId xmlns:a16="http://schemas.microsoft.com/office/drawing/2014/main" id="{618775BF-163C-1F40-B8B1-08C8D6869D73}"/>
              </a:ext>
            </a:extLst>
          </p:cNvPr>
          <p:cNvGrpSpPr/>
          <p:nvPr/>
        </p:nvGrpSpPr>
        <p:grpSpPr>
          <a:xfrm>
            <a:off x="6152903" y="4597745"/>
            <a:ext cx="1908883" cy="570086"/>
            <a:chOff x="4628905" y="4597782"/>
            <a:chExt cx="1908941" cy="570104"/>
          </a:xfrm>
        </p:grpSpPr>
        <p:sp>
          <p:nvSpPr>
            <p:cNvPr id="26" name="TextBox 25">
              <a:extLst>
                <a:ext uri="{FF2B5EF4-FFF2-40B4-BE49-F238E27FC236}">
                  <a16:creationId xmlns:a16="http://schemas.microsoft.com/office/drawing/2014/main" id="{9A8AE9C2-1B48-0D4A-8E08-51BA1B0E5632}"/>
                </a:ext>
              </a:extLst>
            </p:cNvPr>
            <p:cNvSpPr txBox="1"/>
            <p:nvPr/>
          </p:nvSpPr>
          <p:spPr>
            <a:xfrm>
              <a:off x="5820370" y="4767764"/>
              <a:ext cx="717476" cy="400122"/>
            </a:xfrm>
            <a:prstGeom prst="rect">
              <a:avLst/>
            </a:prstGeom>
            <a:noFill/>
          </p:spPr>
          <p:txBody>
            <a:bodyPr wrap="square" rtlCol="0">
              <a:spAutoFit/>
            </a:bodyPr>
            <a:lstStyle/>
            <a:p>
              <a:pPr defTabSz="914353"/>
              <a:r>
                <a:rPr lang="en-US" sz="2000" dirty="0">
                  <a:solidFill>
                    <a:srgbClr val="7030A0"/>
                  </a:solidFill>
                  <a:latin typeface="Arial"/>
                </a:rPr>
                <a:t>HTS</a:t>
              </a:r>
            </a:p>
          </p:txBody>
        </p:sp>
        <p:sp>
          <p:nvSpPr>
            <p:cNvPr id="44" name="Shape 43">
              <a:extLst>
                <a:ext uri="{FF2B5EF4-FFF2-40B4-BE49-F238E27FC236}">
                  <a16:creationId xmlns:a16="http://schemas.microsoft.com/office/drawing/2014/main" id="{FA58C20E-1D0B-CA45-8AE3-0191B6D4634C}"/>
                </a:ext>
              </a:extLst>
            </p:cNvPr>
            <p:cNvSpPr/>
            <p:nvPr/>
          </p:nvSpPr>
          <p:spPr>
            <a:xfrm rot="20671414" flipV="1">
              <a:off x="4628905" y="4597782"/>
              <a:ext cx="910622" cy="515513"/>
            </a:xfrm>
            <a:prstGeom prst="swooshArrow">
              <a:avLst>
                <a:gd name="adj1" fmla="val 23406"/>
                <a:gd name="adj2" fmla="val 61979"/>
              </a:avLst>
            </a:prstGeom>
            <a:solidFill>
              <a:srgbClr val="7030A0">
                <a:alpha val="70000"/>
              </a:srgbClr>
            </a:solidFill>
            <a:ln>
              <a:solidFill>
                <a:srgbClr val="7030A0"/>
              </a:solidFill>
            </a:ln>
            <a:effectLst>
              <a:outerShdw blurRad="50800" dist="762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66"/>
            </a:p>
          </p:txBody>
        </p:sp>
        <p:sp>
          <p:nvSpPr>
            <p:cNvPr id="45" name="Triangle 44">
              <a:extLst>
                <a:ext uri="{FF2B5EF4-FFF2-40B4-BE49-F238E27FC236}">
                  <a16:creationId xmlns:a16="http://schemas.microsoft.com/office/drawing/2014/main" id="{7D2E0368-4267-A540-96CD-05F3D2CBF5AA}"/>
                </a:ext>
              </a:extLst>
            </p:cNvPr>
            <p:cNvSpPr/>
            <p:nvPr/>
          </p:nvSpPr>
          <p:spPr>
            <a:xfrm>
              <a:off x="5610388" y="4732521"/>
              <a:ext cx="216000" cy="216000"/>
            </a:xfrm>
            <a:prstGeom prst="triangle">
              <a:avLst/>
            </a:prstGeom>
            <a:solidFill>
              <a:srgbClr val="7030A0">
                <a:alpha val="70000"/>
              </a:srgbClr>
            </a:solidFill>
            <a:ln w="25400">
              <a:solidFill>
                <a:srgbClr val="7030A0"/>
              </a:solid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914353"/>
              <a:endParaRPr lang="en-US">
                <a:solidFill>
                  <a:prstClr val="white"/>
                </a:solidFill>
                <a:latin typeface="Arial"/>
              </a:endParaRPr>
            </a:p>
          </p:txBody>
        </p:sp>
      </p:grpSp>
      <p:grpSp>
        <p:nvGrpSpPr>
          <p:cNvPr id="51" name="Group 50">
            <a:extLst>
              <a:ext uri="{FF2B5EF4-FFF2-40B4-BE49-F238E27FC236}">
                <a16:creationId xmlns:a16="http://schemas.microsoft.com/office/drawing/2014/main" id="{1784FFA7-CDD9-9F46-99A6-B374E9458627}"/>
              </a:ext>
            </a:extLst>
          </p:cNvPr>
          <p:cNvGrpSpPr/>
          <p:nvPr/>
        </p:nvGrpSpPr>
        <p:grpSpPr>
          <a:xfrm>
            <a:off x="5958276" y="3103211"/>
            <a:ext cx="3028066" cy="1455603"/>
            <a:chOff x="4434272" y="3103201"/>
            <a:chExt cx="3028158" cy="1455647"/>
          </a:xfrm>
        </p:grpSpPr>
        <p:sp>
          <p:nvSpPr>
            <p:cNvPr id="10" name="TextBox 9">
              <a:extLst>
                <a:ext uri="{FF2B5EF4-FFF2-40B4-BE49-F238E27FC236}">
                  <a16:creationId xmlns:a16="http://schemas.microsoft.com/office/drawing/2014/main" id="{D3D949FA-F76B-7C4F-B498-863C1C5EEC08}"/>
                </a:ext>
              </a:extLst>
            </p:cNvPr>
            <p:cNvSpPr txBox="1"/>
            <p:nvPr/>
          </p:nvSpPr>
          <p:spPr>
            <a:xfrm>
              <a:off x="4701162" y="3103201"/>
              <a:ext cx="2761268" cy="707907"/>
            </a:xfrm>
            <a:prstGeom prst="rect">
              <a:avLst/>
            </a:prstGeom>
            <a:noFill/>
          </p:spPr>
          <p:txBody>
            <a:bodyPr wrap="square" rtlCol="0">
              <a:spAutoFit/>
            </a:bodyPr>
            <a:lstStyle/>
            <a:p>
              <a:pPr algn="r" defTabSz="914353"/>
              <a:r>
                <a:rPr lang="en-US" sz="2000" dirty="0">
                  <a:solidFill>
                    <a:srgbClr val="00B050"/>
                  </a:solidFill>
                  <a:latin typeface="Arial"/>
                </a:rPr>
                <a:t>Logical step for a next phase (2027-2034)</a:t>
              </a:r>
            </a:p>
          </p:txBody>
        </p:sp>
        <p:sp>
          <p:nvSpPr>
            <p:cNvPr id="39" name="Shape 38">
              <a:extLst>
                <a:ext uri="{FF2B5EF4-FFF2-40B4-BE49-F238E27FC236}">
                  <a16:creationId xmlns:a16="http://schemas.microsoft.com/office/drawing/2014/main" id="{010B31E5-4935-DC47-A1B1-A567C469A7D0}"/>
                </a:ext>
              </a:extLst>
            </p:cNvPr>
            <p:cNvSpPr/>
            <p:nvPr/>
          </p:nvSpPr>
          <p:spPr>
            <a:xfrm rot="15144546" flipV="1">
              <a:off x="4353202" y="3931822"/>
              <a:ext cx="708096" cy="545956"/>
            </a:xfrm>
            <a:prstGeom prst="swooshArrow">
              <a:avLst>
                <a:gd name="adj1" fmla="val 17779"/>
                <a:gd name="adj2" fmla="val 50744"/>
              </a:avLst>
            </a:prstGeom>
            <a:solidFill>
              <a:srgbClr val="00B050">
                <a:alpha val="70000"/>
              </a:srgbClr>
            </a:solidFill>
            <a:ln>
              <a:solidFill>
                <a:srgbClr val="00B050"/>
              </a:solidFill>
            </a:ln>
            <a:effectLst>
              <a:outerShdw blurRad="50800" dist="762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66"/>
            </a:p>
          </p:txBody>
        </p:sp>
        <p:sp>
          <p:nvSpPr>
            <p:cNvPr id="48" name="Triangle 47">
              <a:extLst>
                <a:ext uri="{FF2B5EF4-FFF2-40B4-BE49-F238E27FC236}">
                  <a16:creationId xmlns:a16="http://schemas.microsoft.com/office/drawing/2014/main" id="{A584BBF5-2DF5-1143-BFF5-8021AC63CFD6}"/>
                </a:ext>
              </a:extLst>
            </p:cNvPr>
            <p:cNvSpPr>
              <a:spLocks noChangeAspect="1"/>
            </p:cNvSpPr>
            <p:nvPr/>
          </p:nvSpPr>
          <p:spPr>
            <a:xfrm>
              <a:off x="4440970" y="3337845"/>
              <a:ext cx="396000" cy="396000"/>
            </a:xfrm>
            <a:prstGeom prst="triangle">
              <a:avLst/>
            </a:prstGeom>
            <a:solidFill>
              <a:srgbClr val="00B050">
                <a:alpha val="70000"/>
              </a:srgbClr>
            </a:solidFill>
            <a:ln w="25400">
              <a:solidFill>
                <a:srgbClr val="00B050"/>
              </a:solid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914353"/>
              <a:endParaRPr lang="en-US">
                <a:solidFill>
                  <a:prstClr val="white"/>
                </a:solidFill>
                <a:latin typeface="Arial"/>
              </a:endParaRPr>
            </a:p>
          </p:txBody>
        </p:sp>
      </p:grpSp>
      <p:grpSp>
        <p:nvGrpSpPr>
          <p:cNvPr id="50" name="Group 49">
            <a:extLst>
              <a:ext uri="{FF2B5EF4-FFF2-40B4-BE49-F238E27FC236}">
                <a16:creationId xmlns:a16="http://schemas.microsoft.com/office/drawing/2014/main" id="{9EB873F4-C1DD-F94D-88FB-C2BC78487410}"/>
              </a:ext>
            </a:extLst>
          </p:cNvPr>
          <p:cNvGrpSpPr/>
          <p:nvPr/>
        </p:nvGrpSpPr>
        <p:grpSpPr>
          <a:xfrm>
            <a:off x="4982956" y="1775470"/>
            <a:ext cx="2403391" cy="1473024"/>
            <a:chOff x="3458922" y="1775419"/>
            <a:chExt cx="2403464" cy="1473069"/>
          </a:xfrm>
        </p:grpSpPr>
        <p:sp>
          <p:nvSpPr>
            <p:cNvPr id="21" name="TextBox 20">
              <a:extLst>
                <a:ext uri="{FF2B5EF4-FFF2-40B4-BE49-F238E27FC236}">
                  <a16:creationId xmlns:a16="http://schemas.microsoft.com/office/drawing/2014/main" id="{21757AF1-C632-0447-A2C4-C453D1099864}"/>
                </a:ext>
              </a:extLst>
            </p:cNvPr>
            <p:cNvSpPr txBox="1"/>
            <p:nvPr/>
          </p:nvSpPr>
          <p:spPr>
            <a:xfrm>
              <a:off x="3925466" y="1806405"/>
              <a:ext cx="1936920" cy="400122"/>
            </a:xfrm>
            <a:prstGeom prst="rect">
              <a:avLst/>
            </a:prstGeom>
            <a:noFill/>
          </p:spPr>
          <p:txBody>
            <a:bodyPr wrap="square" rtlCol="0">
              <a:spAutoFit/>
            </a:bodyPr>
            <a:lstStyle/>
            <a:p>
              <a:pPr defTabSz="914353"/>
              <a:r>
                <a:rPr lang="en-US" sz="2000" i="1" dirty="0">
                  <a:solidFill>
                    <a:srgbClr val="0024F4"/>
                  </a:solidFill>
                  <a:latin typeface="Arial"/>
                </a:rPr>
                <a:t>Robust </a:t>
              </a:r>
              <a:r>
                <a:rPr lang="en-US" sz="2000" dirty="0">
                  <a:solidFill>
                    <a:srgbClr val="0024F4"/>
                  </a:solidFill>
                  <a:latin typeface="Arial"/>
                </a:rPr>
                <a:t>Nb</a:t>
              </a:r>
              <a:r>
                <a:rPr lang="en-US" sz="2000" baseline="-25000" dirty="0">
                  <a:solidFill>
                    <a:srgbClr val="0024F4"/>
                  </a:solidFill>
                  <a:latin typeface="Arial"/>
                </a:rPr>
                <a:t>3</a:t>
              </a:r>
              <a:r>
                <a:rPr lang="en-US" sz="2000" dirty="0">
                  <a:solidFill>
                    <a:srgbClr val="0024F4"/>
                  </a:solidFill>
                  <a:latin typeface="Arial"/>
                </a:rPr>
                <a:t>Sn</a:t>
              </a:r>
            </a:p>
          </p:txBody>
        </p:sp>
        <p:sp>
          <p:nvSpPr>
            <p:cNvPr id="35" name="Shape 34">
              <a:extLst>
                <a:ext uri="{FF2B5EF4-FFF2-40B4-BE49-F238E27FC236}">
                  <a16:creationId xmlns:a16="http://schemas.microsoft.com/office/drawing/2014/main" id="{F1C1AAF9-6878-7849-AD31-DF54C02B0E02}"/>
                </a:ext>
              </a:extLst>
            </p:cNvPr>
            <p:cNvSpPr/>
            <p:nvPr/>
          </p:nvSpPr>
          <p:spPr>
            <a:xfrm rot="13790232" flipV="1">
              <a:off x="3460329" y="2340186"/>
              <a:ext cx="906895" cy="909710"/>
            </a:xfrm>
            <a:prstGeom prst="swooshArrow">
              <a:avLst>
                <a:gd name="adj1" fmla="val 18671"/>
                <a:gd name="adj2" fmla="val 41164"/>
              </a:avLst>
            </a:prstGeom>
            <a:solidFill>
              <a:srgbClr val="0024F4">
                <a:alpha val="70000"/>
              </a:srgbClr>
            </a:solidFill>
            <a:ln>
              <a:solidFill>
                <a:srgbClr val="0024F4"/>
              </a:solidFill>
            </a:ln>
            <a:effectLst>
              <a:outerShdw blurRad="50800" dist="762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66"/>
            </a:p>
          </p:txBody>
        </p:sp>
        <p:sp>
          <p:nvSpPr>
            <p:cNvPr id="49" name="Triangle 48">
              <a:extLst>
                <a:ext uri="{FF2B5EF4-FFF2-40B4-BE49-F238E27FC236}">
                  <a16:creationId xmlns:a16="http://schemas.microsoft.com/office/drawing/2014/main" id="{FA1F10AB-8337-A54A-9563-0D48E03E9B23}"/>
                </a:ext>
              </a:extLst>
            </p:cNvPr>
            <p:cNvSpPr>
              <a:spLocks noChangeAspect="1"/>
            </p:cNvSpPr>
            <p:nvPr/>
          </p:nvSpPr>
          <p:spPr>
            <a:xfrm>
              <a:off x="3517423" y="1775419"/>
              <a:ext cx="396000" cy="396000"/>
            </a:xfrm>
            <a:prstGeom prst="triangle">
              <a:avLst/>
            </a:prstGeom>
            <a:solidFill>
              <a:srgbClr val="0024F4">
                <a:alpha val="70000"/>
              </a:srgbClr>
            </a:solidFill>
            <a:ln w="25400">
              <a:solidFill>
                <a:srgbClr val="0024F4"/>
              </a:solid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914353"/>
              <a:endParaRPr lang="en-US">
                <a:solidFill>
                  <a:prstClr val="white"/>
                </a:solidFill>
                <a:latin typeface="Arial"/>
              </a:endParaRPr>
            </a:p>
          </p:txBody>
        </p:sp>
      </p:grpSp>
      <p:sp>
        <p:nvSpPr>
          <p:cNvPr id="4" name="Footer Placeholder 3">
            <a:extLst>
              <a:ext uri="{FF2B5EF4-FFF2-40B4-BE49-F238E27FC236}">
                <a16:creationId xmlns:a16="http://schemas.microsoft.com/office/drawing/2014/main" id="{21F7963E-1DE8-4999-B147-65C0CAF2BE42}"/>
              </a:ext>
            </a:extLst>
          </p:cNvPr>
          <p:cNvSpPr>
            <a:spLocks noGrp="1"/>
          </p:cNvSpPr>
          <p:nvPr>
            <p:ph type="ftr" sz="quarter" idx="3"/>
          </p:nvPr>
        </p:nvSpPr>
        <p:spPr>
          <a:xfrm>
            <a:off x="9828341" y="9040143"/>
            <a:ext cx="5491083" cy="519289"/>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28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a:lstStyle>
          <a:p>
            <a:r>
              <a:rPr lang="it-IT"/>
              <a:t>Accel. Technology - Lucio Rossi @ LCF24-SISSA-Trieste</a:t>
            </a:r>
            <a:endParaRPr lang="en-US" dirty="0"/>
          </a:p>
        </p:txBody>
      </p:sp>
      <p:sp>
        <p:nvSpPr>
          <p:cNvPr id="7" name="Date Placeholder 6">
            <a:extLst>
              <a:ext uri="{FF2B5EF4-FFF2-40B4-BE49-F238E27FC236}">
                <a16:creationId xmlns:a16="http://schemas.microsoft.com/office/drawing/2014/main" id="{438F1158-F0A1-2823-5EDF-EBDB91049A5C}"/>
              </a:ext>
            </a:extLst>
          </p:cNvPr>
          <p:cNvSpPr>
            <a:spLocks noGrp="1"/>
          </p:cNvSpPr>
          <p:nvPr>
            <p:ph type="dt" sz="half" idx="10"/>
          </p:nvPr>
        </p:nvSpPr>
        <p:spPr/>
        <p:txBody>
          <a:bodyPr/>
          <a:lstStyle/>
          <a:p>
            <a:r>
              <a:rPr lang="en-US"/>
              <a:t>20 Sept 2024 - </a:t>
            </a:r>
          </a:p>
        </p:txBody>
      </p:sp>
    </p:spTree>
    <p:extLst>
      <p:ext uri="{BB962C8B-B14F-4D97-AF65-F5344CB8AC3E}">
        <p14:creationId xmlns:p14="http://schemas.microsoft.com/office/powerpoint/2010/main" val="237988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down)">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E44AE2-2C8D-43F8-0D9A-B5A93961C1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7910" y="2462033"/>
            <a:ext cx="3703090" cy="318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E8B7216B-639E-4B85-9DE7-D4C2EE4469BF}"/>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FCC Integrated </a:t>
            </a:r>
            <a:r>
              <a:rPr lang="en-US" sz="3200" kern="0" dirty="0">
                <a:latin typeface="Calibri" panose="020F0502020204030204" pitchFamily="34" charset="0"/>
                <a:cs typeface="Calibri" panose="020F0502020204030204" pitchFamily="34" charset="0"/>
              </a:rPr>
              <a:t>P</a:t>
            </a:r>
            <a:r>
              <a:rPr kumimoji="0" lang="en-US" sz="3200" b="1" i="0" u="none" strike="noStrike" kern="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rogramme</a:t>
            </a:r>
            <a:endParaRPr kumimoji="0" lang="en-US" sz="3200" b="1"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pic>
        <p:nvPicPr>
          <p:cNvPr id="14" name="Picture 13" descr="A picture containing icon&#10;&#10;Description automatically generated">
            <a:extLst>
              <a:ext uri="{FF2B5EF4-FFF2-40B4-BE49-F238E27FC236}">
                <a16:creationId xmlns:a16="http://schemas.microsoft.com/office/drawing/2014/main" id="{9F5200E5-32CA-4E37-8990-34E0C09AF5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29" y="58203"/>
            <a:ext cx="1935386" cy="654292"/>
          </a:xfrm>
          <a:prstGeom prst="rect">
            <a:avLst/>
          </a:prstGeom>
        </p:spPr>
      </p:pic>
      <p:pic>
        <p:nvPicPr>
          <p:cNvPr id="3" name="Picture 2" descr="Diagram&#10;&#10;Description automatically generated">
            <a:extLst>
              <a:ext uri="{FF2B5EF4-FFF2-40B4-BE49-F238E27FC236}">
                <a16:creationId xmlns:a16="http://schemas.microsoft.com/office/drawing/2014/main" id="{7662580A-51D2-D0A2-946B-E55AE11612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6442" y="2462033"/>
            <a:ext cx="2823067" cy="3144813"/>
          </a:xfrm>
          <a:prstGeom prst="rect">
            <a:avLst/>
          </a:prstGeom>
        </p:spPr>
      </p:pic>
      <p:sp>
        <p:nvSpPr>
          <p:cNvPr id="4" name="Content Placeholder 2">
            <a:extLst>
              <a:ext uri="{FF2B5EF4-FFF2-40B4-BE49-F238E27FC236}">
                <a16:creationId xmlns:a16="http://schemas.microsoft.com/office/drawing/2014/main" id="{B92DB9E4-D680-6FA1-A8A4-473DF0931125}"/>
              </a:ext>
            </a:extLst>
          </p:cNvPr>
          <p:cNvSpPr txBox="1">
            <a:spLocks/>
          </p:cNvSpPr>
          <p:nvPr/>
        </p:nvSpPr>
        <p:spPr>
          <a:xfrm>
            <a:off x="5514712" y="3336547"/>
            <a:ext cx="1130532" cy="393482"/>
          </a:xfrm>
          <a:prstGeom prst="rect">
            <a:avLst/>
          </a:prstGeom>
          <a:solidFill>
            <a:schemeClr val="bg1"/>
          </a:solidFill>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FCC-ee</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D6B5AEE2-A6AF-54F9-F52E-2672F1EFBE3A}"/>
              </a:ext>
            </a:extLst>
          </p:cNvPr>
          <p:cNvSpPr/>
          <p:nvPr/>
        </p:nvSpPr>
        <p:spPr>
          <a:xfrm>
            <a:off x="335360" y="6102414"/>
            <a:ext cx="4320480" cy="288032"/>
          </a:xfrm>
          <a:prstGeom prst="rect">
            <a:avLst/>
          </a:prstGeom>
          <a:gradFill flip="none" rotWithShape="1">
            <a:gsLst>
              <a:gs pos="0">
                <a:srgbClr val="0000FF">
                  <a:lumMod val="5000"/>
                  <a:lumOff val="95000"/>
                </a:srgbClr>
              </a:gs>
              <a:gs pos="50000">
                <a:srgbClr val="0000FF">
                  <a:lumMod val="45000"/>
                  <a:lumOff val="55000"/>
                </a:srgbClr>
              </a:gs>
              <a:gs pos="93000">
                <a:srgbClr val="0000FF">
                  <a:lumMod val="45000"/>
                  <a:lumOff val="55000"/>
                </a:srgbClr>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C8E855E4-8C06-8179-2B8D-E0C22B3F9795}"/>
              </a:ext>
            </a:extLst>
          </p:cNvPr>
          <p:cNvSpPr/>
          <p:nvPr/>
        </p:nvSpPr>
        <p:spPr>
          <a:xfrm>
            <a:off x="4655840" y="6102414"/>
            <a:ext cx="2784309" cy="288032"/>
          </a:xfrm>
          <a:prstGeom prst="rect">
            <a:avLst/>
          </a:prstGeom>
          <a:gradFill flip="none" rotWithShape="1">
            <a:gsLst>
              <a:gs pos="0">
                <a:srgbClr val="FFFFFF"/>
              </a:gs>
              <a:gs pos="27000">
                <a:srgbClr val="FF9900"/>
              </a:gs>
              <a:gs pos="85000">
                <a:srgbClr val="FF9900"/>
              </a:gs>
              <a:gs pos="100000">
                <a:srgbClr val="FFFFFF"/>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94EA2CCD-5CED-34BC-F294-67B69938070E}"/>
              </a:ext>
            </a:extLst>
          </p:cNvPr>
          <p:cNvSpPr/>
          <p:nvPr/>
        </p:nvSpPr>
        <p:spPr>
          <a:xfrm>
            <a:off x="7440149" y="6102414"/>
            <a:ext cx="4320480" cy="288032"/>
          </a:xfrm>
          <a:prstGeom prst="rect">
            <a:avLst/>
          </a:prstGeom>
          <a:gradFill flip="none" rotWithShape="1">
            <a:gsLst>
              <a:gs pos="6000">
                <a:srgbClr val="0000FF">
                  <a:lumMod val="5000"/>
                  <a:lumOff val="95000"/>
                </a:srgbClr>
              </a:gs>
              <a:gs pos="37000">
                <a:srgbClr val="40C245">
                  <a:lumMod val="75000"/>
                </a:srgbClr>
              </a:gs>
              <a:gs pos="86000">
                <a:srgbClr val="40C245">
                  <a:lumMod val="75000"/>
                </a:srgbClr>
              </a:gs>
              <a:gs pos="100000">
                <a:srgbClr val="40C245">
                  <a:lumMod val="40000"/>
                  <a:lumOff val="60000"/>
                </a:srgbClr>
              </a:gs>
            </a:gsLst>
            <a:lin ang="0" scaled="1"/>
            <a:tileRect/>
          </a:gradFill>
          <a:ln w="12700" cap="flat" cmpd="sng" algn="ctr">
            <a:noFill/>
            <a:prstDash val="solid"/>
            <a:miter lim="800000"/>
          </a:ln>
          <a:effectLst/>
        </p:spPr>
        <p:txBody>
          <a:bodyPr rtlCol="0" anchor="ctr"/>
          <a:lstStyle/>
          <a:p>
            <a:pPr marL="0" marR="0" lvl="0" indent="0" algn="ctr" defTabSz="91428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53DBC0A7-29FA-9BCE-CB6A-BF537F9F1164}"/>
              </a:ext>
            </a:extLst>
          </p:cNvPr>
          <p:cNvSpPr txBox="1"/>
          <p:nvPr/>
        </p:nvSpPr>
        <p:spPr>
          <a:xfrm>
            <a:off x="1679510" y="6053217"/>
            <a:ext cx="1887556"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2020 - 2046</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CF91467-89AD-4117-FA80-A16269773AED}"/>
              </a:ext>
            </a:extLst>
          </p:cNvPr>
          <p:cNvSpPr txBox="1"/>
          <p:nvPr/>
        </p:nvSpPr>
        <p:spPr>
          <a:xfrm>
            <a:off x="5377213" y="6062270"/>
            <a:ext cx="1725605"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2048 - 2063</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5BFE9794-A28D-9916-65CA-648C937A2357}"/>
              </a:ext>
            </a:extLst>
          </p:cNvPr>
          <p:cNvSpPr txBox="1"/>
          <p:nvPr/>
        </p:nvSpPr>
        <p:spPr>
          <a:xfrm>
            <a:off x="9410927" y="6062270"/>
            <a:ext cx="1240254" cy="379656"/>
          </a:xfrm>
          <a:prstGeom prst="rect">
            <a:avLst/>
          </a:prstGeom>
          <a:noFill/>
        </p:spPr>
        <p:txBody>
          <a:bodyPr wrap="square" rtlCol="0">
            <a:spAutoFit/>
          </a:bodyPr>
          <a:lstStyle/>
          <a:p>
            <a:pPr marL="0" marR="0" lvl="0" indent="0" algn="l" defTabSz="91428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mn-cs"/>
              </a:rPr>
              <a:t>2074 +</a:t>
            </a:r>
            <a:endParaRPr kumimoji="0" lang="en-GB" sz="1867" b="1" i="0" u="none" strike="noStrike" kern="0" cap="none" spc="0" normalizeH="0" baseline="0" noProof="0" dirty="0">
              <a:ln>
                <a:noFill/>
              </a:ln>
              <a:solidFill>
                <a:srgbClr val="FFFFFF"/>
              </a:solidFill>
              <a:effectLst/>
              <a:uLnTx/>
              <a:uFillTx/>
              <a:latin typeface="Arial"/>
              <a:ea typeface="+mn-ea"/>
              <a:cs typeface="+mn-cs"/>
            </a:endParaRPr>
          </a:p>
        </p:txBody>
      </p:sp>
      <p:pic>
        <p:nvPicPr>
          <p:cNvPr id="12" name="Picture 11" descr="Diagram, radar chart&#10;&#10;Description automatically generated">
            <a:extLst>
              <a:ext uri="{FF2B5EF4-FFF2-40B4-BE49-F238E27FC236}">
                <a16:creationId xmlns:a16="http://schemas.microsoft.com/office/drawing/2014/main" id="{CAB6820D-7F89-AA9E-627F-2F076BC02F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33460" y="2555459"/>
            <a:ext cx="3795188" cy="3077180"/>
          </a:xfrm>
          <a:prstGeom prst="rect">
            <a:avLst/>
          </a:prstGeom>
        </p:spPr>
      </p:pic>
      <p:sp>
        <p:nvSpPr>
          <p:cNvPr id="15" name="Content Placeholder 2">
            <a:extLst>
              <a:ext uri="{FF2B5EF4-FFF2-40B4-BE49-F238E27FC236}">
                <a16:creationId xmlns:a16="http://schemas.microsoft.com/office/drawing/2014/main" id="{66B11ACC-554C-4750-AE7A-6884C42941D0}"/>
              </a:ext>
            </a:extLst>
          </p:cNvPr>
          <p:cNvSpPr txBox="1">
            <a:spLocks/>
          </p:cNvSpPr>
          <p:nvPr/>
        </p:nvSpPr>
        <p:spPr>
          <a:xfrm>
            <a:off x="9462860" y="3407974"/>
            <a:ext cx="1211176" cy="394481"/>
          </a:xfrm>
          <a:prstGeom prst="rect">
            <a:avLst/>
          </a:prstGeom>
          <a:solidFill>
            <a:schemeClr val="bg1"/>
          </a:solidFill>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5" marR="0" lvl="0" indent="0" algn="l" defTabSz="914377" rtl="0" eaLnBrk="1" fontAlgn="auto" latinLnBrk="0" hangingPunct="1">
              <a:lnSpc>
                <a:spcPct val="100000"/>
              </a:lnSpc>
              <a:spcBef>
                <a:spcPts val="1000"/>
              </a:spcBef>
              <a:spcAft>
                <a:spcPts val="0"/>
              </a:spcAft>
              <a:buClr>
                <a:srgbClr val="0C377B"/>
              </a:buClr>
              <a:buSzPct val="80000"/>
              <a:buFont typeface="Arial"/>
              <a:buNone/>
              <a:tabLst/>
              <a:defRPr/>
            </a:pPr>
            <a:r>
              <a:rPr kumimoji="0" lang="fr" sz="2000" b="1" i="0" u="none" strike="noStrike" kern="1200" cap="none" spc="0" normalizeH="0" baseline="0" noProof="0" dirty="0">
                <a:ln>
                  <a:noFill/>
                </a:ln>
                <a:solidFill>
                  <a:srgbClr val="FF0000"/>
                </a:solidFill>
                <a:effectLst/>
                <a:uLnTx/>
                <a:uFillTx/>
                <a:latin typeface="Arial"/>
                <a:ea typeface="+mn-ea"/>
                <a:cs typeface="+mn-cs"/>
              </a:rPr>
              <a:t>FCC-hh</a:t>
            </a:r>
            <a:endParaRPr kumimoji="0" lang="fr" sz="2000" b="0" i="0" u="none" strike="noStrike" kern="1200" cap="none" spc="0" normalizeH="0" baseline="0" noProof="0" dirty="0">
              <a:ln>
                <a:noFill/>
              </a:ln>
              <a:solidFill>
                <a:srgbClr val="FF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059ABD7-9005-204D-B98D-AEDE447ABF18}"/>
                  </a:ext>
                </a:extLst>
              </p:cNvPr>
              <p:cNvSpPr txBox="1"/>
              <p:nvPr/>
            </p:nvSpPr>
            <p:spPr>
              <a:xfrm>
                <a:off x="172791" y="1059636"/>
                <a:ext cx="11953328" cy="954107"/>
              </a:xfrm>
              <a:prstGeom prst="rect">
                <a:avLst/>
              </a:prstGeom>
              <a:noFill/>
            </p:spPr>
            <p:txBody>
              <a:bodyPr wrap="square" rtlCol="0">
                <a:spAutoFit/>
              </a:bodyPr>
              <a:lstStyle/>
              <a:p>
                <a:pPr>
                  <a:defRPr/>
                </a:pPr>
                <a:r>
                  <a:rPr lang="en-GB" sz="2000" b="1" dirty="0">
                    <a:solidFill>
                      <a:srgbClr val="0C377B"/>
                    </a:solidFill>
                    <a:latin typeface="Arial"/>
                  </a:rPr>
                  <a:t>Comprehensive long-term programme maximizing physics opportunities:</a:t>
                </a:r>
              </a:p>
              <a:p>
                <a:pPr marL="285750" indent="-285750">
                  <a:buFont typeface="Arial" panose="020B0604020202020204" pitchFamily="34" charset="0"/>
                  <a:buChar char="•"/>
                  <a:defRPr/>
                </a:pPr>
                <a:r>
                  <a:rPr lang="en-GB" b="1" dirty="0">
                    <a:solidFill>
                      <a:srgbClr val="3333FF"/>
                    </a:solidFill>
                    <a:latin typeface="Arial"/>
                  </a:rPr>
                  <a:t>Stage 1: </a:t>
                </a:r>
                <a:r>
                  <a:rPr lang="en-GB" b="1" dirty="0">
                    <a:solidFill>
                      <a:srgbClr val="FF0000"/>
                    </a:solidFill>
                    <a:latin typeface="Arial"/>
                  </a:rPr>
                  <a:t>FCC-ee</a:t>
                </a:r>
                <a:r>
                  <a:rPr lang="en-GB" b="1" dirty="0">
                    <a:solidFill>
                      <a:srgbClr val="3333FF"/>
                    </a:solidFill>
                    <a:latin typeface="Arial"/>
                  </a:rPr>
                  <a:t> (Z, W, H, </a:t>
                </a:r>
                <a14:m>
                  <m:oMath xmlns:m="http://schemas.openxmlformats.org/officeDocument/2006/math">
                    <m:r>
                      <m:rPr>
                        <m:nor/>
                      </m:rPr>
                      <a:rPr lang="en-US" b="1" dirty="0">
                        <a:solidFill>
                          <a:srgbClr val="3333FF"/>
                        </a:solidFill>
                        <a:latin typeface="Cambria Math" panose="02040503050406030204" pitchFamily="18" charset="0"/>
                      </a:rPr>
                      <m:t>t</m:t>
                    </m:r>
                    <m:acc>
                      <m:accPr>
                        <m:chr m:val="̅"/>
                        <m:ctrlPr>
                          <a:rPr lang="en-US" b="1" i="1" dirty="0">
                            <a:solidFill>
                              <a:srgbClr val="3333FF"/>
                            </a:solidFill>
                            <a:latin typeface="Cambria Math" panose="02040503050406030204" pitchFamily="18" charset="0"/>
                          </a:rPr>
                        </m:ctrlPr>
                      </m:accPr>
                      <m:e>
                        <m:r>
                          <m:rPr>
                            <m:nor/>
                          </m:rPr>
                          <a:rPr lang="en-US" b="1" dirty="0">
                            <a:solidFill>
                              <a:srgbClr val="3333FF"/>
                            </a:solidFill>
                            <a:latin typeface="Cambria Math" panose="02040503050406030204" pitchFamily="18" charset="0"/>
                          </a:rPr>
                          <m:t>t</m:t>
                        </m:r>
                      </m:e>
                    </m:acc>
                  </m:oMath>
                </a14:m>
                <a:r>
                  <a:rPr lang="en-GB" b="1" dirty="0">
                    <a:solidFill>
                      <a:srgbClr val="3333FF"/>
                    </a:solidFill>
                    <a:latin typeface="Arial"/>
                  </a:rPr>
                  <a:t>) as </a:t>
                </a:r>
                <a:r>
                  <a:rPr lang="en-GB" b="1" dirty="0">
                    <a:solidFill>
                      <a:srgbClr val="FF0000"/>
                    </a:solidFill>
                    <a:latin typeface="Arial"/>
                  </a:rPr>
                  <a:t>a Higgs factory</a:t>
                </a:r>
                <a:r>
                  <a:rPr lang="en-GB" b="1" dirty="0">
                    <a:solidFill>
                      <a:srgbClr val="3333FF"/>
                    </a:solidFill>
                    <a:latin typeface="Arial"/>
                  </a:rPr>
                  <a:t>, electroweak &amp; top factory at highest luminosities</a:t>
                </a:r>
              </a:p>
              <a:p>
                <a:pPr marL="285750" indent="-285750">
                  <a:buFont typeface="Arial" panose="020B0604020202020204" pitchFamily="34" charset="0"/>
                  <a:buChar char="•"/>
                  <a:defRPr/>
                </a:pPr>
                <a:r>
                  <a:rPr lang="en-GB" b="1" dirty="0">
                    <a:solidFill>
                      <a:srgbClr val="3333FF"/>
                    </a:solidFill>
                    <a:latin typeface="Arial"/>
                  </a:rPr>
                  <a:t>Stage 2: </a:t>
                </a:r>
                <a:r>
                  <a:rPr lang="en-GB" b="1" dirty="0">
                    <a:solidFill>
                      <a:srgbClr val="FF0000"/>
                    </a:solidFill>
                    <a:latin typeface="Arial"/>
                  </a:rPr>
                  <a:t>FCC-hh</a:t>
                </a:r>
                <a:r>
                  <a:rPr lang="en-GB" b="1" dirty="0">
                    <a:solidFill>
                      <a:srgbClr val="3333FF"/>
                    </a:solidFill>
                    <a:latin typeface="Arial"/>
                  </a:rPr>
                  <a:t> (~100 TeV) as natural continuation at energy frontier, </a:t>
                </a:r>
                <a:r>
                  <a:rPr lang="en-GB" b="1" dirty="0">
                    <a:solidFill>
                      <a:srgbClr val="FF0000"/>
                    </a:solidFill>
                    <a:latin typeface="Arial"/>
                  </a:rPr>
                  <a:t>proton-proton</a:t>
                </a:r>
                <a:r>
                  <a:rPr lang="en-GB" b="1" dirty="0">
                    <a:solidFill>
                      <a:srgbClr val="3333FF"/>
                    </a:solidFill>
                    <a:latin typeface="Arial"/>
                  </a:rPr>
                  <a:t> with options</a:t>
                </a:r>
              </a:p>
            </p:txBody>
          </p:sp>
        </mc:Choice>
        <mc:Fallback xmlns="">
          <p:sp>
            <p:nvSpPr>
              <p:cNvPr id="2" name="TextBox 1">
                <a:extLst>
                  <a:ext uri="{FF2B5EF4-FFF2-40B4-BE49-F238E27FC236}">
                    <a16:creationId xmlns:a16="http://schemas.microsoft.com/office/drawing/2014/main" id="{6059ABD7-9005-204D-B98D-AEDE447ABF18}"/>
                  </a:ext>
                </a:extLst>
              </p:cNvPr>
              <p:cNvSpPr txBox="1">
                <a:spLocks noRot="1" noChangeAspect="1" noMove="1" noResize="1" noEditPoints="1" noAdjustHandles="1" noChangeArrowheads="1" noChangeShapeType="1" noTextEdit="1"/>
              </p:cNvSpPr>
              <p:nvPr/>
            </p:nvSpPr>
            <p:spPr>
              <a:xfrm>
                <a:off x="172791" y="1059636"/>
                <a:ext cx="11953328" cy="954107"/>
              </a:xfrm>
              <a:prstGeom prst="rect">
                <a:avLst/>
              </a:prstGeom>
              <a:blipFill>
                <a:blip r:embed="rId7"/>
                <a:stretch>
                  <a:fillRect l="-531" t="-3947" b="-9211"/>
                </a:stretch>
              </a:blipFill>
            </p:spPr>
            <p:txBody>
              <a:bodyPr/>
              <a:lstStyle/>
              <a:p>
                <a:r>
                  <a:rPr lang="en-GB">
                    <a:noFill/>
                  </a:rPr>
                  <a:t> </a:t>
                </a:r>
              </a:p>
            </p:txBody>
          </p:sp>
        </mc:Fallback>
      </mc:AlternateContent>
      <p:sp>
        <p:nvSpPr>
          <p:cNvPr id="11" name="Date Placeholder 10">
            <a:extLst>
              <a:ext uri="{FF2B5EF4-FFF2-40B4-BE49-F238E27FC236}">
                <a16:creationId xmlns:a16="http://schemas.microsoft.com/office/drawing/2014/main" id="{505D534B-CB0D-D5F8-97A1-227C94CA225F}"/>
              </a:ext>
            </a:extLst>
          </p:cNvPr>
          <p:cNvSpPr>
            <a:spLocks noGrp="1"/>
          </p:cNvSpPr>
          <p:nvPr>
            <p:ph type="dt" sz="half" idx="10"/>
          </p:nvPr>
        </p:nvSpPr>
        <p:spPr/>
        <p:txBody>
          <a:bodyPr/>
          <a:lstStyle/>
          <a:p>
            <a:r>
              <a:rPr lang="en-US"/>
              <a:t>20 Sept 2024 - </a:t>
            </a:r>
          </a:p>
        </p:txBody>
      </p:sp>
      <p:sp>
        <p:nvSpPr>
          <p:cNvPr id="16" name="Footer Placeholder 15">
            <a:extLst>
              <a:ext uri="{FF2B5EF4-FFF2-40B4-BE49-F238E27FC236}">
                <a16:creationId xmlns:a16="http://schemas.microsoft.com/office/drawing/2014/main" id="{C7678E27-4E24-D483-25C3-7D704B83B779}"/>
              </a:ext>
            </a:extLst>
          </p:cNvPr>
          <p:cNvSpPr>
            <a:spLocks noGrp="1"/>
          </p:cNvSpPr>
          <p:nvPr>
            <p:ph type="ftr" sz="quarter" idx="11"/>
          </p:nvPr>
        </p:nvSpPr>
        <p:spPr/>
        <p:txBody>
          <a:bodyPr/>
          <a:lstStyle/>
          <a:p>
            <a:r>
              <a:rPr lang="it-IT"/>
              <a:t>Accel. Technology - Lucio Rossi @ LCF24-SISSA-Trieste</a:t>
            </a:r>
            <a:endParaRPr lang="en-US"/>
          </a:p>
        </p:txBody>
      </p:sp>
      <p:sp>
        <p:nvSpPr>
          <p:cNvPr id="17" name="Slide Number Placeholder 16">
            <a:extLst>
              <a:ext uri="{FF2B5EF4-FFF2-40B4-BE49-F238E27FC236}">
                <a16:creationId xmlns:a16="http://schemas.microsoft.com/office/drawing/2014/main" id="{2547D3F1-6B6E-3262-949A-1636F5EA4FB4}"/>
              </a:ext>
            </a:extLst>
          </p:cNvPr>
          <p:cNvSpPr>
            <a:spLocks noGrp="1"/>
          </p:cNvSpPr>
          <p:nvPr>
            <p:ph type="sldNum" sz="quarter" idx="12"/>
          </p:nvPr>
        </p:nvSpPr>
        <p:spPr/>
        <p:txBody>
          <a:bodyPr/>
          <a:lstStyle/>
          <a:p>
            <a:fld id="{8C3D0E04-7EED-4935-AAFA-F1C7031611E0}" type="slidenum">
              <a:rPr lang="en-US" smtClean="0"/>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2FA6FA-2829-4946-713A-6D18E91B41E8}"/>
              </a:ext>
            </a:extLst>
          </p:cNvPr>
          <p:cNvSpPr>
            <a:spLocks noGrp="1"/>
          </p:cNvSpPr>
          <p:nvPr>
            <p:ph type="sldNum" sz="quarter" idx="10"/>
          </p:nvPr>
        </p:nvSpPr>
        <p:spPr/>
        <p:txBody>
          <a:bodyPr/>
          <a:lstStyle/>
          <a:p>
            <a:fld id="{88A1DFE4-5FC5-43BD-BB7E-75EAD82B965F}" type="slidenum">
              <a:rPr lang="en-US" noProof="0" smtClean="0"/>
              <a:pPr/>
              <a:t>38</a:t>
            </a:fld>
            <a:endParaRPr lang="en-US" noProof="0" dirty="0"/>
          </a:p>
        </p:txBody>
      </p:sp>
      <p:sp>
        <p:nvSpPr>
          <p:cNvPr id="5" name="Title 4">
            <a:extLst>
              <a:ext uri="{FF2B5EF4-FFF2-40B4-BE49-F238E27FC236}">
                <a16:creationId xmlns:a16="http://schemas.microsoft.com/office/drawing/2014/main" id="{5B024C97-55CF-06EA-2AE2-E03A1764E4A9}"/>
              </a:ext>
            </a:extLst>
          </p:cNvPr>
          <p:cNvSpPr>
            <a:spLocks noGrp="1"/>
          </p:cNvSpPr>
          <p:nvPr>
            <p:ph type="title"/>
          </p:nvPr>
        </p:nvSpPr>
        <p:spPr/>
        <p:txBody>
          <a:bodyPr/>
          <a:lstStyle/>
          <a:p>
            <a:r>
              <a:rPr lang="en-CH" sz="4000" dirty="0"/>
              <a:t>FCC integrated program - timeline</a:t>
            </a:r>
            <a:endParaRPr lang="en-CH" dirty="0"/>
          </a:p>
        </p:txBody>
      </p:sp>
      <p:graphicFrame>
        <p:nvGraphicFramePr>
          <p:cNvPr id="6" name="Content Placeholder 4">
            <a:extLst>
              <a:ext uri="{FF2B5EF4-FFF2-40B4-BE49-F238E27FC236}">
                <a16:creationId xmlns:a16="http://schemas.microsoft.com/office/drawing/2014/main" id="{A9C05A77-64DA-A721-2B4C-18C1DF98F9A9}"/>
              </a:ext>
            </a:extLst>
          </p:cNvPr>
          <p:cNvGraphicFramePr>
            <a:graphicFrameLocks/>
          </p:cNvGraphicFramePr>
          <p:nvPr/>
        </p:nvGraphicFramePr>
        <p:xfrm>
          <a:off x="211165" y="2225453"/>
          <a:ext cx="11769670" cy="107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C510969-4E9B-F8F7-28A1-457ADB438192}"/>
              </a:ext>
            </a:extLst>
          </p:cNvPr>
          <p:cNvSpPr txBox="1"/>
          <p:nvPr/>
        </p:nvSpPr>
        <p:spPr>
          <a:xfrm>
            <a:off x="7542212" y="3680506"/>
            <a:ext cx="4649787" cy="2339102"/>
          </a:xfrm>
          <a:prstGeom prst="rect">
            <a:avLst/>
          </a:prstGeom>
          <a:noFill/>
          <a:ln>
            <a:noFill/>
            <a:bevel/>
          </a:ln>
          <a:effectLst>
            <a:softEdge rad="0"/>
          </a:effectLst>
        </p:spPr>
        <p:txBody>
          <a:bodyPr wrap="square">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en-US" altLang="en-CH" sz="1600" b="1" i="0" u="none" strike="noStrike" kern="0" cap="none" spc="0" normalizeH="0" baseline="0" noProof="0" dirty="0">
                <a:ln>
                  <a:noFill/>
                </a:ln>
                <a:effectLst/>
                <a:uLnTx/>
                <a:uFillTx/>
              </a:rPr>
              <a:t>“</a:t>
            </a:r>
            <a:r>
              <a:rPr kumimoji="0" lang="en-CH" altLang="en-CH" sz="1600" b="1" i="0" u="none" strike="noStrike" kern="0" cap="none" spc="0" normalizeH="0" baseline="0" noProof="0" dirty="0">
                <a:ln>
                  <a:noFill/>
                </a:ln>
                <a:effectLst/>
                <a:uLnTx/>
                <a:uFillTx/>
              </a:rPr>
              <a:t>Realistic</a:t>
            </a:r>
            <a:r>
              <a:rPr kumimoji="0" lang="en-US" altLang="en-CH" sz="1600" b="1" i="0" u="none" strike="noStrike" kern="0" cap="none" spc="0" normalizeH="0" baseline="0" noProof="0" dirty="0">
                <a:ln>
                  <a:noFill/>
                </a:ln>
                <a:effectLst/>
                <a:uLnTx/>
                <a:uFillTx/>
              </a:rPr>
              <a:t>”</a:t>
            </a:r>
            <a:r>
              <a:rPr kumimoji="0" lang="en-CH" altLang="en-CH" sz="1600" b="1" i="0" u="none" strike="noStrike" kern="0" cap="none" spc="0" normalizeH="0" baseline="0" noProof="0" dirty="0">
                <a:ln>
                  <a:noFill/>
                </a:ln>
                <a:effectLst/>
                <a:uLnTx/>
                <a:uFillTx/>
              </a:rPr>
              <a:t> schedule </a:t>
            </a:r>
            <a:r>
              <a:rPr kumimoji="0" lang="en-CH" altLang="en-CH" sz="1600" b="0" i="0" u="none" strike="noStrike" kern="0" cap="none" spc="0" normalizeH="0" baseline="0" noProof="0" dirty="0">
                <a:ln>
                  <a:noFill/>
                </a:ln>
                <a:effectLst/>
                <a:uLnTx/>
                <a:uFillTx/>
              </a:rPr>
              <a:t>tak</a:t>
            </a:r>
            <a:r>
              <a:rPr kumimoji="0" lang="en-US" altLang="en-CH" sz="1600" b="0" i="0" u="none" strike="noStrike" kern="0" cap="none" spc="0" normalizeH="0" baseline="0" noProof="0" dirty="0" err="1">
                <a:ln>
                  <a:noFill/>
                </a:ln>
                <a:effectLst/>
                <a:uLnTx/>
                <a:uFillTx/>
              </a:rPr>
              <a:t>ing</a:t>
            </a:r>
            <a:r>
              <a:rPr kumimoji="0" lang="en-CH" altLang="en-CH" sz="1600" b="0" i="0" u="none" strike="noStrike" kern="0" cap="none" spc="0" normalizeH="0" baseline="0" noProof="0" dirty="0">
                <a:ln>
                  <a:noFill/>
                </a:ln>
                <a:effectLst/>
                <a:uLnTx/>
                <a:uFillTx/>
              </a:rPr>
              <a:t> into account:</a:t>
            </a:r>
          </a:p>
          <a:p>
            <a:pPr marL="285750" marR="0" lvl="0" indent="-285750" defTabSz="45720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GB" altLang="en-CH" sz="1600" b="0" i="0" u="none" strike="noStrike" kern="0" cap="none" spc="0" normalizeH="0" baseline="0" noProof="0" dirty="0">
                <a:ln>
                  <a:noFill/>
                </a:ln>
                <a:effectLst/>
                <a:uLnTx/>
                <a:uFillTx/>
              </a:rPr>
              <a:t> p</a:t>
            </a:r>
            <a:r>
              <a:rPr kumimoji="0" lang="en-CH" altLang="en-CH" sz="1600" b="0" i="0" u="none" strike="noStrike" kern="0" cap="none" spc="0" normalizeH="0" baseline="0" noProof="0" dirty="0">
                <a:ln>
                  <a:noFill/>
                </a:ln>
                <a:effectLst/>
                <a:uLnTx/>
                <a:uFillTx/>
              </a:rPr>
              <a:t>ast experience in building colliders at CERN</a:t>
            </a:r>
            <a:endParaRPr kumimoji="0" lang="en-US" altLang="en-CH" sz="1600" b="0" i="0" u="none" strike="noStrike" kern="0" cap="none" spc="0" normalizeH="0" baseline="0" noProof="0" dirty="0">
              <a:ln>
                <a:noFill/>
              </a:ln>
              <a:effectLst/>
              <a:uLnTx/>
              <a:uFillTx/>
            </a:endParaRPr>
          </a:p>
          <a:p>
            <a:pPr marL="285750" marR="0" lvl="0" indent="-285750" defTabSz="45720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CH" altLang="en-CH" sz="1600" b="0" i="0" u="none" strike="noStrike" kern="0" cap="none" spc="0" normalizeH="0" baseline="0" noProof="0" dirty="0">
                <a:ln>
                  <a:noFill/>
                </a:ln>
                <a:effectLst/>
                <a:uLnTx/>
                <a:uFillTx/>
              </a:rPr>
              <a:t> </a:t>
            </a:r>
            <a:r>
              <a:rPr kumimoji="0" lang="en-US" altLang="en-CH" sz="1600" b="0" i="0" u="none" strike="noStrike" kern="0" cap="none" spc="0" normalizeH="0" baseline="0" noProof="0" dirty="0">
                <a:ln>
                  <a:noFill/>
                </a:ln>
                <a:effectLst/>
                <a:uLnTx/>
                <a:uFillTx/>
              </a:rPr>
              <a:t>a</a:t>
            </a:r>
            <a:r>
              <a:rPr kumimoji="0" lang="en-CH" altLang="en-CH" sz="1600" b="0" i="0" u="none" strike="noStrike" kern="0" cap="none" spc="0" normalizeH="0" baseline="0" noProof="0" dirty="0">
                <a:ln>
                  <a:noFill/>
                </a:ln>
                <a:effectLst/>
                <a:uLnTx/>
                <a:uFillTx/>
              </a:rPr>
              <a:t>pproval timeline: ESPP, </a:t>
            </a:r>
            <a:r>
              <a:rPr kumimoji="0" lang="en-US" altLang="en-CH" sz="1600" b="0" i="0" u="none" strike="noStrike" kern="0" cap="none" spc="0" normalizeH="0" baseline="0" noProof="0" dirty="0">
                <a:ln>
                  <a:noFill/>
                </a:ln>
                <a:effectLst/>
                <a:uLnTx/>
                <a:uFillTx/>
              </a:rPr>
              <a:t>C</a:t>
            </a:r>
            <a:r>
              <a:rPr kumimoji="0" lang="en-CH" altLang="en-CH" sz="1600" b="0" i="0" u="none" strike="noStrike" kern="0" cap="none" spc="0" normalizeH="0" baseline="0" noProof="0" dirty="0">
                <a:ln>
                  <a:noFill/>
                </a:ln>
                <a:effectLst/>
                <a:uLnTx/>
                <a:uFillTx/>
              </a:rPr>
              <a:t>ouncil decision</a:t>
            </a:r>
          </a:p>
          <a:p>
            <a:pPr marL="285750" marR="0" lvl="0" indent="-285750" defTabSz="45720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GB" altLang="en-CH" sz="1600" b="0" i="0" u="none" strike="noStrike" kern="0" cap="none" spc="0" normalizeH="0" baseline="0" noProof="0" dirty="0">
                <a:ln>
                  <a:noFill/>
                </a:ln>
                <a:effectLst/>
                <a:uLnTx/>
                <a:uFillTx/>
              </a:rPr>
              <a:t> </a:t>
            </a:r>
            <a:r>
              <a:rPr lang="en-GB" altLang="en-CH" sz="1600" kern="0" dirty="0"/>
              <a:t>t</a:t>
            </a:r>
            <a:r>
              <a:rPr kumimoji="0" lang="en-CH" altLang="en-CH" sz="1600" b="0" i="0" u="none" strike="noStrike" kern="0" cap="none" spc="0" normalizeH="0" baseline="0" noProof="0" dirty="0">
                <a:ln>
                  <a:noFill/>
                </a:ln>
                <a:effectLst/>
                <a:uLnTx/>
                <a:uFillTx/>
              </a:rPr>
              <a:t>hat HL-LHC will run until 2041 </a:t>
            </a:r>
            <a:endParaRPr kumimoji="0" lang="en-US" altLang="en-CH" sz="1600" b="0" i="0" u="none" strike="noStrike" kern="0" cap="none" spc="0" normalizeH="0" baseline="0" noProof="0" dirty="0">
              <a:ln>
                <a:noFill/>
              </a:ln>
              <a:effectLst/>
              <a:uLnTx/>
              <a:uFillTx/>
            </a:endParaRPr>
          </a:p>
          <a:p>
            <a:pPr marR="0" lvl="0" defTabSz="457200" eaLnBrk="0" fontAlgn="base" latinLnBrk="0" hangingPunct="0">
              <a:lnSpc>
                <a:spcPct val="100000"/>
              </a:lnSpc>
              <a:spcBef>
                <a:spcPts val="1200"/>
              </a:spcBef>
              <a:spcAft>
                <a:spcPct val="0"/>
              </a:spcAft>
              <a:buClrTx/>
              <a:buSzTx/>
              <a:tabLst/>
              <a:defRPr/>
            </a:pPr>
            <a:endParaRPr kumimoji="0" lang="en-CH" altLang="en-CH" sz="1600" b="0" i="0" u="none" strike="noStrike" kern="0" cap="none" spc="0" normalizeH="0" baseline="0" noProof="0" dirty="0">
              <a:ln>
                <a:noFill/>
              </a:ln>
              <a:effectLst/>
              <a:uLnTx/>
              <a:uFillTx/>
            </a:endParaRPr>
          </a:p>
          <a:p>
            <a:pPr marL="0" marR="0" lvl="0" indent="0" defTabSz="457200" eaLnBrk="0" fontAlgn="base" latinLnBrk="0" hangingPunct="0">
              <a:lnSpc>
                <a:spcPct val="100000"/>
              </a:lnSpc>
              <a:spcBef>
                <a:spcPts val="1200"/>
              </a:spcBef>
              <a:spcAft>
                <a:spcPct val="0"/>
              </a:spcAft>
              <a:buClrTx/>
              <a:buSzTx/>
              <a:buFontTx/>
              <a:buNone/>
              <a:tabLst/>
              <a:defRPr/>
            </a:pPr>
            <a:r>
              <a:rPr lang="en-US" altLang="en-CH" sz="1600" kern="0" dirty="0">
                <a:sym typeface="Wingdings" pitchFamily="2" charset="2"/>
              </a:rPr>
              <a:t>C</a:t>
            </a:r>
            <a:r>
              <a:rPr kumimoji="0" lang="en-CH" altLang="en-CH" sz="1600" b="0" i="0" u="none" strike="noStrike" kern="0" cap="none" spc="0" normalizeH="0" baseline="0" noProof="0" dirty="0">
                <a:ln>
                  <a:noFill/>
                </a:ln>
                <a:effectLst/>
                <a:uLnTx/>
                <a:uFillTx/>
              </a:rPr>
              <a:t>an be accelerated if more resources available</a:t>
            </a:r>
          </a:p>
        </p:txBody>
      </p:sp>
      <p:sp>
        <p:nvSpPr>
          <p:cNvPr id="8" name="TextBox 7">
            <a:extLst>
              <a:ext uri="{FF2B5EF4-FFF2-40B4-BE49-F238E27FC236}">
                <a16:creationId xmlns:a16="http://schemas.microsoft.com/office/drawing/2014/main" id="{07651BAE-6978-9E69-C748-2F40B9E49081}"/>
              </a:ext>
            </a:extLst>
          </p:cNvPr>
          <p:cNvSpPr txBox="1"/>
          <p:nvPr/>
        </p:nvSpPr>
        <p:spPr>
          <a:xfrm>
            <a:off x="455884" y="1842488"/>
            <a:ext cx="506405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0" cap="none" spc="0" normalizeH="0" baseline="0" noProof="0" dirty="0">
                <a:ln>
                  <a:noFill/>
                </a:ln>
                <a:effectLst/>
                <a:uLnTx/>
                <a:uFillTx/>
                <a:ea typeface="+mn-ea"/>
                <a:cs typeface="+mn-cs"/>
              </a:rPr>
              <a:t>FCC Conceptual Design Study started in 2014</a:t>
            </a:r>
            <a:r>
              <a:rPr kumimoji="0" lang="en-GB" sz="1200" b="0" i="0" u="none" strike="noStrike" kern="0" cap="none" spc="0" normalizeH="0" baseline="0" noProof="0" dirty="0">
                <a:ln>
                  <a:noFill/>
                </a:ln>
                <a:effectLst/>
                <a:uLnTx/>
                <a:uFillTx/>
                <a:ea typeface="+mn-ea"/>
                <a:cs typeface="+mn-cs"/>
              </a:rPr>
              <a:t> l</a:t>
            </a:r>
            <a:r>
              <a:rPr kumimoji="0" lang="en-CH" sz="1200" b="0" i="0" u="none" strike="noStrike" kern="0" cap="none" spc="0" normalizeH="0" baseline="0" noProof="0" dirty="0">
                <a:ln>
                  <a:noFill/>
                </a:ln>
                <a:effectLst/>
                <a:uLnTx/>
                <a:uFillTx/>
                <a:ea typeface="+mn-ea"/>
                <a:cs typeface="+mn-cs"/>
              </a:rPr>
              <a:t>eading to CDR in 2018</a:t>
            </a:r>
          </a:p>
        </p:txBody>
      </p:sp>
      <p:pic>
        <p:nvPicPr>
          <p:cNvPr id="3" name="Picture 5" descr="Diagram, timeline&#10;&#10;Description automatically generated">
            <a:extLst>
              <a:ext uri="{FF2B5EF4-FFF2-40B4-BE49-F238E27FC236}">
                <a16:creationId xmlns:a16="http://schemas.microsoft.com/office/drawing/2014/main" id="{9AF422E3-6E05-89EB-15A9-060201FEA2C5}"/>
              </a:ext>
            </a:extLst>
          </p:cNvPr>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5406" y="3571475"/>
            <a:ext cx="7154505" cy="2392231"/>
          </a:xfrm>
          <a:prstGeom prst="rect">
            <a:avLst/>
          </a:prstGeom>
          <a:noFill/>
          <a:ln w="9525">
            <a:solidFill>
              <a:srgbClr val="2F2F2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58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27159-6B7C-9E01-6E14-F538680C48DC}"/>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82BEDE7F-3FC6-54CF-01EF-0D800E4B33BD}"/>
              </a:ext>
            </a:extLst>
          </p:cNvPr>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 Sept 2024 - </a:t>
            </a:r>
            <a:endParaRPr lang="en-US" sz="1050" dirty="0">
              <a:latin typeface="Times"/>
              <a:cs typeface="Times"/>
            </a:endParaRPr>
          </a:p>
        </p:txBody>
      </p:sp>
      <p:sp>
        <p:nvSpPr>
          <p:cNvPr id="4" name="Footer Placeholder 3">
            <a:extLst>
              <a:ext uri="{FF2B5EF4-FFF2-40B4-BE49-F238E27FC236}">
                <a16:creationId xmlns:a16="http://schemas.microsoft.com/office/drawing/2014/main" id="{F3DDF30E-B5B6-8AEA-DB4F-9007501BD108}"/>
              </a:ext>
            </a:extLst>
          </p:cNvPr>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Accel. Technology - Lucio Rossi @ LCF24-SISSA-Trieste</a:t>
            </a:r>
            <a:endParaRPr lang="en-US" sz="1050" dirty="0">
              <a:latin typeface="Times"/>
              <a:cs typeface="Times"/>
            </a:endParaRPr>
          </a:p>
        </p:txBody>
      </p:sp>
      <p:sp>
        <p:nvSpPr>
          <p:cNvPr id="5" name="Slide Number Placeholder 4">
            <a:extLst>
              <a:ext uri="{FF2B5EF4-FFF2-40B4-BE49-F238E27FC236}">
                <a16:creationId xmlns:a16="http://schemas.microsoft.com/office/drawing/2014/main" id="{203494A1-E166-B18D-DF51-0051E0AB56F1}"/>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39</a:t>
            </a:fld>
            <a:endParaRPr lang="en-US"/>
          </a:p>
        </p:txBody>
      </p:sp>
      <p:sp>
        <p:nvSpPr>
          <p:cNvPr id="7" name="Title 1">
            <a:extLst>
              <a:ext uri="{FF2B5EF4-FFF2-40B4-BE49-F238E27FC236}">
                <a16:creationId xmlns:a16="http://schemas.microsoft.com/office/drawing/2014/main" id="{426C651B-2EEF-995A-996A-2AF298D7CD7A}"/>
              </a:ext>
            </a:extLst>
          </p:cNvPr>
          <p:cNvSpPr>
            <a:spLocks noGrp="1"/>
          </p:cNvSpPr>
          <p:nvPr>
            <p:ph type="title"/>
          </p:nvPr>
        </p:nvSpPr>
        <p:spPr>
          <a:xfrm>
            <a:off x="1724642" y="130498"/>
            <a:ext cx="8788764" cy="728886"/>
          </a:xfrm>
        </p:spPr>
        <p:txBody>
          <a:bodyPr>
            <a:normAutofit/>
          </a:bodyPr>
          <a:lstStyle/>
          <a:p>
            <a:pPr algn="ctr"/>
            <a:r>
              <a:rPr lang="en-US" dirty="0">
                <a:latin typeface="Times"/>
                <a:cs typeface="Times"/>
              </a:rPr>
              <a:t>HFM targets for Nb</a:t>
            </a:r>
            <a:r>
              <a:rPr lang="en-US" baseline="-25000" dirty="0">
                <a:latin typeface="Times"/>
                <a:cs typeface="Times"/>
              </a:rPr>
              <a:t>3</a:t>
            </a:r>
            <a:r>
              <a:rPr lang="en-US" dirty="0">
                <a:latin typeface="Times"/>
                <a:cs typeface="Times"/>
              </a:rPr>
              <a:t>Sn magnets</a:t>
            </a:r>
            <a:endParaRPr lang="en-GB" dirty="0">
              <a:latin typeface="Times"/>
              <a:cs typeface="Times"/>
            </a:endParaRPr>
          </a:p>
        </p:txBody>
      </p:sp>
      <p:sp>
        <p:nvSpPr>
          <p:cNvPr id="8" name="Content Placeholder 2">
            <a:extLst>
              <a:ext uri="{FF2B5EF4-FFF2-40B4-BE49-F238E27FC236}">
                <a16:creationId xmlns:a16="http://schemas.microsoft.com/office/drawing/2014/main" id="{5B8613B1-AD47-7361-A44C-C7983E0BEE2B}"/>
              </a:ext>
            </a:extLst>
          </p:cNvPr>
          <p:cNvSpPr txBox="1">
            <a:spLocks/>
          </p:cNvSpPr>
          <p:nvPr/>
        </p:nvSpPr>
        <p:spPr>
          <a:xfrm>
            <a:off x="1787138" y="907526"/>
            <a:ext cx="8663775" cy="5243295"/>
          </a:xfrm>
          <a:prstGeom prst="rect">
            <a:avLst/>
          </a:prstGeom>
        </p:spPr>
        <p:txBody>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Calibri" panose="020F0502020204030204" pitchFamily="34" charset="0"/>
                <a:ea typeface="+mn-ea"/>
                <a:cs typeface="Calibri" panose="020F0502020204030204" pitchFamily="34" charset="0"/>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Calibri" panose="020F0502020204030204" pitchFamily="34" charset="0"/>
                <a:ea typeface="+mn-ea"/>
                <a:cs typeface="Calibri" panose="020F0502020204030204" pitchFamily="34" charset="0"/>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Calibri" panose="020F0502020204030204" pitchFamily="34" charset="0"/>
                <a:ea typeface="+mn-ea"/>
                <a:cs typeface="Calibri" panose="020F0502020204030204" pitchFamily="34" charset="0"/>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sz="2400" dirty="0">
                <a:latin typeface="Times"/>
                <a:cs typeface="Times"/>
              </a:rPr>
              <a:t>With the present lattice 14 T gives </a:t>
            </a:r>
            <a:r>
              <a:rPr lang="en-GB" sz="2400" dirty="0">
                <a:solidFill>
                  <a:srgbClr val="CA1100"/>
                </a:solidFill>
                <a:latin typeface="Times"/>
                <a:cs typeface="Times"/>
              </a:rPr>
              <a:t>85 </a:t>
            </a:r>
            <a:r>
              <a:rPr lang="en-GB" sz="2400" dirty="0" err="1">
                <a:solidFill>
                  <a:srgbClr val="CA1100"/>
                </a:solidFill>
                <a:latin typeface="Times"/>
                <a:cs typeface="Times"/>
              </a:rPr>
              <a:t>TeV</a:t>
            </a:r>
            <a:r>
              <a:rPr lang="en-GB" sz="2400" dirty="0">
                <a:solidFill>
                  <a:srgbClr val="CA1100"/>
                </a:solidFill>
                <a:latin typeface="Times"/>
                <a:cs typeface="Times"/>
              </a:rPr>
              <a:t> </a:t>
            </a:r>
            <a:r>
              <a:rPr lang="en-GB" sz="2400" dirty="0" err="1">
                <a:solidFill>
                  <a:srgbClr val="CA1100"/>
                </a:solidFill>
                <a:latin typeface="Times"/>
                <a:cs typeface="Times"/>
              </a:rPr>
              <a:t>c.o.m</a:t>
            </a:r>
            <a:endParaRPr lang="en-GB" sz="1800" dirty="0">
              <a:latin typeface="Times"/>
              <a:cs typeface="Times"/>
            </a:endParaRPr>
          </a:p>
          <a:p>
            <a:pPr lvl="1"/>
            <a:endParaRPr lang="en-GB" sz="1800" dirty="0">
              <a:latin typeface="Times"/>
              <a:cs typeface="Times"/>
            </a:endParaRPr>
          </a:p>
          <a:p>
            <a:pPr lvl="1"/>
            <a:endParaRPr lang="en-GB" sz="1800" dirty="0">
              <a:latin typeface="Times"/>
              <a:cs typeface="Times"/>
            </a:endParaRPr>
          </a:p>
          <a:p>
            <a:pPr lvl="1"/>
            <a:endParaRPr lang="en-GB" sz="1800" dirty="0">
              <a:latin typeface="Times"/>
              <a:cs typeface="Times"/>
            </a:endParaRPr>
          </a:p>
          <a:p>
            <a:pPr lvl="1"/>
            <a:endParaRPr lang="en-GB" sz="1800" dirty="0">
              <a:latin typeface="Times"/>
              <a:cs typeface="Times"/>
            </a:endParaRPr>
          </a:p>
          <a:p>
            <a:pPr lvl="1"/>
            <a:endParaRPr lang="en-GB" sz="1800" dirty="0">
              <a:latin typeface="Times"/>
              <a:cs typeface="Times"/>
            </a:endParaRPr>
          </a:p>
          <a:p>
            <a:pPr lvl="1"/>
            <a:endParaRPr lang="en-GB" sz="1800" dirty="0">
              <a:latin typeface="Times"/>
              <a:cs typeface="Times"/>
            </a:endParaRPr>
          </a:p>
          <a:p>
            <a:pPr lvl="1"/>
            <a:endParaRPr lang="en-GB" sz="1800" dirty="0">
              <a:latin typeface="Times"/>
              <a:cs typeface="Times"/>
            </a:endParaRPr>
          </a:p>
          <a:p>
            <a:pPr marL="448056" lvl="1" indent="0">
              <a:buNone/>
            </a:pPr>
            <a:endParaRPr lang="en-GB" sz="1800" dirty="0">
              <a:latin typeface="Times"/>
              <a:cs typeface="Times"/>
            </a:endParaRPr>
          </a:p>
          <a:p>
            <a:endParaRPr lang="en-GB" sz="2200" dirty="0">
              <a:latin typeface="Times"/>
              <a:cs typeface="Times"/>
            </a:endParaRPr>
          </a:p>
          <a:p>
            <a:r>
              <a:rPr lang="en-GB" sz="2200" dirty="0">
                <a:latin typeface="Times"/>
                <a:cs typeface="Times"/>
              </a:rPr>
              <a:t>A further optimization of the filling factor from 0.83 to 0.87 could be a viable option – </a:t>
            </a:r>
            <a:r>
              <a:rPr lang="en-GB" sz="2200" dirty="0">
                <a:solidFill>
                  <a:srgbClr val="B81011"/>
                </a:solidFill>
                <a:latin typeface="Times"/>
                <a:cs typeface="Times"/>
              </a:rPr>
              <a:t>90 </a:t>
            </a:r>
            <a:r>
              <a:rPr lang="en-GB" sz="2200" dirty="0" err="1">
                <a:solidFill>
                  <a:srgbClr val="B81011"/>
                </a:solidFill>
                <a:latin typeface="Times"/>
                <a:cs typeface="Times"/>
              </a:rPr>
              <a:t>TeV</a:t>
            </a:r>
            <a:r>
              <a:rPr lang="en-GB" sz="2200" dirty="0">
                <a:solidFill>
                  <a:srgbClr val="B81011"/>
                </a:solidFill>
                <a:latin typeface="Times"/>
                <a:cs typeface="Times"/>
              </a:rPr>
              <a:t> can be achieved with 14 T, and work is </a:t>
            </a:r>
            <a:r>
              <a:rPr lang="en-GB" sz="2200" dirty="0" err="1">
                <a:solidFill>
                  <a:srgbClr val="B81011"/>
                </a:solidFill>
                <a:latin typeface="Times"/>
                <a:cs typeface="Times"/>
              </a:rPr>
              <a:t>ongoing</a:t>
            </a:r>
            <a:r>
              <a:rPr lang="en-GB" sz="2200" dirty="0">
                <a:solidFill>
                  <a:srgbClr val="B81011"/>
                </a:solidFill>
                <a:latin typeface="Times"/>
                <a:cs typeface="Times"/>
              </a:rPr>
              <a:t> in the optics team </a:t>
            </a:r>
            <a:r>
              <a:rPr lang="en-GB" sz="2200" dirty="0">
                <a:solidFill>
                  <a:srgbClr val="008000"/>
                </a:solidFill>
                <a:latin typeface="Times"/>
                <a:cs typeface="Times"/>
              </a:rPr>
              <a:t>(see talk by G. P. </a:t>
            </a:r>
            <a:r>
              <a:rPr lang="en-GB" sz="2200" dirty="0" err="1">
                <a:solidFill>
                  <a:srgbClr val="008000"/>
                </a:solidFill>
                <a:latin typeface="Times"/>
                <a:cs typeface="Times"/>
              </a:rPr>
              <a:t>Segurana</a:t>
            </a:r>
            <a:r>
              <a:rPr lang="en-GB" sz="2200" dirty="0">
                <a:solidFill>
                  <a:srgbClr val="008000"/>
                </a:solidFill>
                <a:latin typeface="Times"/>
                <a:cs typeface="Times"/>
              </a:rPr>
              <a:t>)</a:t>
            </a:r>
          </a:p>
          <a:p>
            <a:pPr lvl="1"/>
            <a:r>
              <a:rPr lang="en-GB" sz="1800" dirty="0">
                <a:latin typeface="Times"/>
                <a:cs typeface="Times"/>
              </a:rPr>
              <a:t>Longer cells give less and less powerful quads, leaving more space to dipoles</a:t>
            </a:r>
          </a:p>
          <a:p>
            <a:pPr lvl="1"/>
            <a:r>
              <a:rPr lang="en-GB" sz="1800" dirty="0">
                <a:latin typeface="Times"/>
                <a:cs typeface="Times"/>
              </a:rPr>
              <a:t>We should </a:t>
            </a:r>
            <a:r>
              <a:rPr lang="en-GB" sz="1800" dirty="0">
                <a:solidFill>
                  <a:srgbClr val="B81011"/>
                </a:solidFill>
                <a:latin typeface="Times"/>
                <a:cs typeface="Times"/>
              </a:rPr>
              <a:t>consider correctors in HTS – ideal test bed for a first application</a:t>
            </a:r>
            <a:endParaRPr lang="en-GB" sz="1800" dirty="0">
              <a:latin typeface="Times"/>
              <a:cs typeface="Times"/>
            </a:endParaRPr>
          </a:p>
        </p:txBody>
      </p:sp>
      <p:graphicFrame>
        <p:nvGraphicFramePr>
          <p:cNvPr id="2" name="Table 1"/>
          <p:cNvGraphicFramePr>
            <a:graphicFrameLocks noGrp="1"/>
          </p:cNvGraphicFramePr>
          <p:nvPr/>
        </p:nvGraphicFramePr>
        <p:xfrm>
          <a:off x="1973022" y="1509060"/>
          <a:ext cx="8319174" cy="2560320"/>
        </p:xfrm>
        <a:graphic>
          <a:graphicData uri="http://schemas.openxmlformats.org/drawingml/2006/table">
            <a:tbl>
              <a:tblPr firstRow="1" bandRow="1">
                <a:tableStyleId>{5C22544A-7EE6-4342-B048-85BDC9FD1C3A}</a:tableStyleId>
              </a:tblPr>
              <a:tblGrid>
                <a:gridCol w="2501690">
                  <a:extLst>
                    <a:ext uri="{9D8B030D-6E8A-4147-A177-3AD203B41FA5}">
                      <a16:colId xmlns:a16="http://schemas.microsoft.com/office/drawing/2014/main" val="20000"/>
                    </a:ext>
                  </a:extLst>
                </a:gridCol>
                <a:gridCol w="1657896">
                  <a:extLst>
                    <a:ext uri="{9D8B030D-6E8A-4147-A177-3AD203B41FA5}">
                      <a16:colId xmlns:a16="http://schemas.microsoft.com/office/drawing/2014/main" val="20001"/>
                    </a:ext>
                  </a:extLst>
                </a:gridCol>
                <a:gridCol w="2079794">
                  <a:extLst>
                    <a:ext uri="{9D8B030D-6E8A-4147-A177-3AD203B41FA5}">
                      <a16:colId xmlns:a16="http://schemas.microsoft.com/office/drawing/2014/main" val="20002"/>
                    </a:ext>
                  </a:extLst>
                </a:gridCol>
                <a:gridCol w="2079794">
                  <a:extLst>
                    <a:ext uri="{9D8B030D-6E8A-4147-A177-3AD203B41FA5}">
                      <a16:colId xmlns:a16="http://schemas.microsoft.com/office/drawing/2014/main" val="20003"/>
                    </a:ext>
                  </a:extLst>
                </a:gridCol>
              </a:tblGrid>
              <a:tr h="306259">
                <a:tc>
                  <a:txBody>
                    <a:bodyPr/>
                    <a:lstStyle/>
                    <a:p>
                      <a:pPr algn="ctr"/>
                      <a:endParaRPr lang="en-US" dirty="0">
                        <a:solidFill>
                          <a:schemeClr val="tx1"/>
                        </a:solidFill>
                        <a:latin typeface="Times"/>
                        <a:cs typeface="Times"/>
                      </a:endParaRPr>
                    </a:p>
                  </a:txBody>
                  <a:tcPr/>
                </a:tc>
                <a:tc>
                  <a:txBody>
                    <a:bodyPr/>
                    <a:lstStyle/>
                    <a:p>
                      <a:pPr algn="ctr"/>
                      <a:r>
                        <a:rPr lang="en-US" dirty="0">
                          <a:solidFill>
                            <a:schemeClr val="tx1"/>
                          </a:solidFill>
                          <a:latin typeface="Times"/>
                          <a:cs typeface="Times"/>
                        </a:rPr>
                        <a:t>CDR</a:t>
                      </a:r>
                    </a:p>
                  </a:txBody>
                  <a:tcPr/>
                </a:tc>
                <a:tc>
                  <a:txBody>
                    <a:bodyPr/>
                    <a:lstStyle/>
                    <a:p>
                      <a:pPr algn="ctr"/>
                      <a:r>
                        <a:rPr lang="en-US" dirty="0">
                          <a:solidFill>
                            <a:schemeClr val="tx1"/>
                          </a:solidFill>
                          <a:latin typeface="Times"/>
                          <a:cs typeface="Times"/>
                        </a:rPr>
                        <a:t>2024-I</a:t>
                      </a:r>
                    </a:p>
                  </a:txBody>
                  <a:tcPr/>
                </a:tc>
                <a:tc>
                  <a:txBody>
                    <a:bodyPr/>
                    <a:lstStyle/>
                    <a:p>
                      <a:pPr algn="ctr"/>
                      <a:r>
                        <a:rPr lang="en-US" dirty="0">
                          <a:solidFill>
                            <a:schemeClr val="tx1"/>
                          </a:solidFill>
                          <a:latin typeface="Times"/>
                          <a:cs typeface="Times"/>
                        </a:rPr>
                        <a:t>2024-II</a:t>
                      </a:r>
                    </a:p>
                  </a:txBody>
                  <a:tcPr/>
                </a:tc>
                <a:extLst>
                  <a:ext uri="{0D108BD9-81ED-4DB2-BD59-A6C34878D82A}">
                    <a16:rowId xmlns:a16="http://schemas.microsoft.com/office/drawing/2014/main" val="10000"/>
                  </a:ext>
                </a:extLst>
              </a:tr>
              <a:tr h="306259">
                <a:tc>
                  <a:txBody>
                    <a:bodyPr/>
                    <a:lstStyle/>
                    <a:p>
                      <a:pPr algn="ctr"/>
                      <a:r>
                        <a:rPr lang="en-US" dirty="0">
                          <a:solidFill>
                            <a:schemeClr val="tx1"/>
                          </a:solidFill>
                          <a:latin typeface="Times"/>
                          <a:cs typeface="Times"/>
                        </a:rPr>
                        <a:t>Dipole field (T)</a:t>
                      </a:r>
                    </a:p>
                  </a:txBody>
                  <a:tcPr/>
                </a:tc>
                <a:tc>
                  <a:txBody>
                    <a:bodyPr/>
                    <a:lstStyle/>
                    <a:p>
                      <a:pPr algn="ctr"/>
                      <a:r>
                        <a:rPr lang="en-US" dirty="0">
                          <a:solidFill>
                            <a:schemeClr val="tx1"/>
                          </a:solidFill>
                          <a:latin typeface="Times"/>
                          <a:cs typeface="Times"/>
                        </a:rPr>
                        <a:t>16.0</a:t>
                      </a:r>
                    </a:p>
                  </a:txBody>
                  <a:tcPr/>
                </a:tc>
                <a:tc>
                  <a:txBody>
                    <a:bodyPr/>
                    <a:lstStyle/>
                    <a:p>
                      <a:pPr algn="ctr"/>
                      <a:r>
                        <a:rPr lang="en-US" dirty="0">
                          <a:solidFill>
                            <a:schemeClr val="tx1"/>
                          </a:solidFill>
                          <a:latin typeface="Times"/>
                          <a:cs typeface="Times"/>
                        </a:rPr>
                        <a:t>14.0</a:t>
                      </a:r>
                    </a:p>
                  </a:txBody>
                  <a:tcPr/>
                </a:tc>
                <a:tc>
                  <a:txBody>
                    <a:bodyPr/>
                    <a:lstStyle/>
                    <a:p>
                      <a:pPr algn="ctr"/>
                      <a:r>
                        <a:rPr lang="en-US" dirty="0">
                          <a:solidFill>
                            <a:schemeClr val="tx1"/>
                          </a:solidFill>
                          <a:latin typeface="Times"/>
                          <a:cs typeface="Times"/>
                        </a:rPr>
                        <a:t>14.0</a:t>
                      </a:r>
                    </a:p>
                  </a:txBody>
                  <a:tcPr/>
                </a:tc>
                <a:extLst>
                  <a:ext uri="{0D108BD9-81ED-4DB2-BD59-A6C34878D82A}">
                    <a16:rowId xmlns:a16="http://schemas.microsoft.com/office/drawing/2014/main" val="10001"/>
                  </a:ext>
                </a:extLst>
              </a:tr>
              <a:tr h="306259">
                <a:tc>
                  <a:txBody>
                    <a:bodyPr/>
                    <a:lstStyle/>
                    <a:p>
                      <a:pPr algn="ctr"/>
                      <a:r>
                        <a:rPr lang="en-US" dirty="0">
                          <a:solidFill>
                            <a:schemeClr val="tx1"/>
                          </a:solidFill>
                          <a:latin typeface="Times"/>
                          <a:cs typeface="Times"/>
                        </a:rPr>
                        <a:t>Tunnel length (km)</a:t>
                      </a:r>
                    </a:p>
                  </a:txBody>
                  <a:tcPr/>
                </a:tc>
                <a:tc>
                  <a:txBody>
                    <a:bodyPr/>
                    <a:lstStyle/>
                    <a:p>
                      <a:pPr algn="ctr"/>
                      <a:r>
                        <a:rPr lang="en-US" dirty="0">
                          <a:solidFill>
                            <a:schemeClr val="tx1"/>
                          </a:solidFill>
                          <a:latin typeface="Times"/>
                          <a:cs typeface="Times"/>
                        </a:rPr>
                        <a:t>100</a:t>
                      </a:r>
                    </a:p>
                  </a:txBody>
                  <a:tcPr/>
                </a:tc>
                <a:tc>
                  <a:txBody>
                    <a:bodyPr/>
                    <a:lstStyle/>
                    <a:p>
                      <a:pPr algn="ctr"/>
                      <a:r>
                        <a:rPr lang="en-US" dirty="0">
                          <a:solidFill>
                            <a:schemeClr val="tx1"/>
                          </a:solidFill>
                          <a:latin typeface="Times"/>
                          <a:cs typeface="Times"/>
                        </a:rPr>
                        <a:t>90.7</a:t>
                      </a:r>
                    </a:p>
                  </a:txBody>
                  <a:tcPr/>
                </a:tc>
                <a:tc>
                  <a:txBody>
                    <a:bodyPr/>
                    <a:lstStyle/>
                    <a:p>
                      <a:pPr algn="ctr"/>
                      <a:r>
                        <a:rPr lang="en-US" dirty="0">
                          <a:solidFill>
                            <a:schemeClr val="tx1"/>
                          </a:solidFill>
                          <a:latin typeface="Times"/>
                          <a:cs typeface="Times"/>
                        </a:rPr>
                        <a:t>90.7</a:t>
                      </a:r>
                    </a:p>
                  </a:txBody>
                  <a:tcPr/>
                </a:tc>
                <a:extLst>
                  <a:ext uri="{0D108BD9-81ED-4DB2-BD59-A6C34878D82A}">
                    <a16:rowId xmlns:a16="http://schemas.microsoft.com/office/drawing/2014/main" val="10002"/>
                  </a:ext>
                </a:extLst>
              </a:tr>
              <a:tr h="306259">
                <a:tc>
                  <a:txBody>
                    <a:bodyPr/>
                    <a:lstStyle/>
                    <a:p>
                      <a:pPr algn="ctr"/>
                      <a:r>
                        <a:rPr lang="en-US" dirty="0">
                          <a:solidFill>
                            <a:schemeClr val="tx1"/>
                          </a:solidFill>
                          <a:latin typeface="Times"/>
                          <a:cs typeface="Times"/>
                        </a:rPr>
                        <a:t>Arc length (km)</a:t>
                      </a:r>
                    </a:p>
                  </a:txBody>
                  <a:tcPr/>
                </a:tc>
                <a:tc>
                  <a:txBody>
                    <a:bodyPr/>
                    <a:lstStyle/>
                    <a:p>
                      <a:pPr algn="ctr"/>
                      <a:r>
                        <a:rPr lang="en-US" dirty="0">
                          <a:solidFill>
                            <a:schemeClr val="tx1"/>
                          </a:solidFill>
                          <a:latin typeface="Times"/>
                          <a:cs typeface="Times"/>
                        </a:rPr>
                        <a:t>82.0</a:t>
                      </a:r>
                    </a:p>
                  </a:txBody>
                  <a:tcPr/>
                </a:tc>
                <a:tc>
                  <a:txBody>
                    <a:bodyPr/>
                    <a:lstStyle/>
                    <a:p>
                      <a:pPr algn="ctr"/>
                      <a:r>
                        <a:rPr lang="en-US" dirty="0">
                          <a:solidFill>
                            <a:schemeClr val="tx1"/>
                          </a:solidFill>
                          <a:latin typeface="Times"/>
                          <a:cs typeface="Times"/>
                        </a:rPr>
                        <a:t>76.9</a:t>
                      </a:r>
                    </a:p>
                  </a:txBody>
                  <a:tcPr/>
                </a:tc>
                <a:tc>
                  <a:txBody>
                    <a:bodyPr/>
                    <a:lstStyle/>
                    <a:p>
                      <a:pPr algn="ctr"/>
                      <a:r>
                        <a:rPr lang="en-US" dirty="0">
                          <a:solidFill>
                            <a:schemeClr val="tx1"/>
                          </a:solidFill>
                          <a:latin typeface="Times"/>
                          <a:cs typeface="Times"/>
                        </a:rPr>
                        <a:t>76.9</a:t>
                      </a:r>
                    </a:p>
                  </a:txBody>
                  <a:tcPr/>
                </a:tc>
                <a:extLst>
                  <a:ext uri="{0D108BD9-81ED-4DB2-BD59-A6C34878D82A}">
                    <a16:rowId xmlns:a16="http://schemas.microsoft.com/office/drawing/2014/main" val="10003"/>
                  </a:ext>
                </a:extLst>
              </a:tr>
              <a:tr h="306259">
                <a:tc>
                  <a:txBody>
                    <a:bodyPr/>
                    <a:lstStyle/>
                    <a:p>
                      <a:pPr algn="ctr"/>
                      <a:r>
                        <a:rPr lang="en-US" dirty="0">
                          <a:solidFill>
                            <a:schemeClr val="tx1"/>
                          </a:solidFill>
                          <a:latin typeface="Times"/>
                          <a:cs typeface="Times"/>
                        </a:rPr>
                        <a:t>Arc</a:t>
                      </a:r>
                      <a:r>
                        <a:rPr lang="en-US" baseline="0" dirty="0">
                          <a:solidFill>
                            <a:schemeClr val="tx1"/>
                          </a:solidFill>
                          <a:latin typeface="Times"/>
                          <a:cs typeface="Times"/>
                        </a:rPr>
                        <a:t> f</a:t>
                      </a:r>
                      <a:r>
                        <a:rPr lang="en-US" dirty="0">
                          <a:solidFill>
                            <a:schemeClr val="tx1"/>
                          </a:solidFill>
                          <a:latin typeface="Times"/>
                          <a:cs typeface="Times"/>
                        </a:rPr>
                        <a:t>illing factor (</a:t>
                      </a:r>
                      <a:r>
                        <a:rPr lang="en-US" dirty="0" err="1">
                          <a:solidFill>
                            <a:schemeClr val="tx1"/>
                          </a:solidFill>
                          <a:latin typeface="Times"/>
                          <a:cs typeface="Times"/>
                        </a:rPr>
                        <a:t>adim</a:t>
                      </a:r>
                      <a:r>
                        <a:rPr lang="en-US" dirty="0">
                          <a:solidFill>
                            <a:schemeClr val="tx1"/>
                          </a:solidFill>
                          <a:latin typeface="Times"/>
                          <a:cs typeface="Times"/>
                        </a:rPr>
                        <a:t>)</a:t>
                      </a:r>
                    </a:p>
                  </a:txBody>
                  <a:tcPr/>
                </a:tc>
                <a:tc>
                  <a:txBody>
                    <a:bodyPr/>
                    <a:lstStyle/>
                    <a:p>
                      <a:pPr algn="ctr"/>
                      <a:r>
                        <a:rPr lang="en-US" dirty="0">
                          <a:solidFill>
                            <a:schemeClr val="tx1"/>
                          </a:solidFill>
                          <a:latin typeface="Times"/>
                          <a:cs typeface="Times"/>
                        </a:rPr>
                        <a:t>0.80</a:t>
                      </a:r>
                    </a:p>
                  </a:txBody>
                  <a:tcPr/>
                </a:tc>
                <a:tc>
                  <a:txBody>
                    <a:bodyPr/>
                    <a:lstStyle/>
                    <a:p>
                      <a:pPr algn="ctr"/>
                      <a:r>
                        <a:rPr lang="en-US" dirty="0">
                          <a:solidFill>
                            <a:schemeClr val="tx1"/>
                          </a:solidFill>
                          <a:latin typeface="Times"/>
                          <a:cs typeface="Times"/>
                        </a:rPr>
                        <a:t>0.83</a:t>
                      </a:r>
                    </a:p>
                  </a:txBody>
                  <a:tcPr/>
                </a:tc>
                <a:tc>
                  <a:txBody>
                    <a:bodyPr/>
                    <a:lstStyle/>
                    <a:p>
                      <a:pPr algn="ctr"/>
                      <a:r>
                        <a:rPr lang="en-US" dirty="0">
                          <a:solidFill>
                            <a:schemeClr val="tx1"/>
                          </a:solidFill>
                          <a:latin typeface="Times"/>
                          <a:cs typeface="Times"/>
                        </a:rPr>
                        <a:t>0.87</a:t>
                      </a:r>
                    </a:p>
                  </a:txBody>
                  <a:tcPr/>
                </a:tc>
                <a:extLst>
                  <a:ext uri="{0D108BD9-81ED-4DB2-BD59-A6C34878D82A}">
                    <a16:rowId xmlns:a16="http://schemas.microsoft.com/office/drawing/2014/main" val="10004"/>
                  </a:ext>
                </a:extLst>
              </a:tr>
              <a:tr h="306259">
                <a:tc>
                  <a:txBody>
                    <a:bodyPr/>
                    <a:lstStyle/>
                    <a:p>
                      <a:pPr algn="ctr"/>
                      <a:r>
                        <a:rPr lang="en-US" dirty="0">
                          <a:solidFill>
                            <a:srgbClr val="B81011"/>
                          </a:solidFill>
                          <a:latin typeface="Times"/>
                          <a:cs typeface="Times"/>
                        </a:rPr>
                        <a:t>Energy </a:t>
                      </a:r>
                      <a:r>
                        <a:rPr lang="en-US" dirty="0" err="1">
                          <a:solidFill>
                            <a:srgbClr val="B81011"/>
                          </a:solidFill>
                          <a:latin typeface="Times"/>
                          <a:cs typeface="Times"/>
                        </a:rPr>
                        <a:t>c.o.m</a:t>
                      </a:r>
                      <a:r>
                        <a:rPr lang="en-US" baseline="0" dirty="0">
                          <a:solidFill>
                            <a:srgbClr val="B81011"/>
                          </a:solidFill>
                          <a:latin typeface="Times"/>
                          <a:cs typeface="Times"/>
                        </a:rPr>
                        <a:t> (</a:t>
                      </a:r>
                      <a:r>
                        <a:rPr lang="en-US" baseline="0" dirty="0" err="1">
                          <a:solidFill>
                            <a:srgbClr val="B81011"/>
                          </a:solidFill>
                          <a:latin typeface="Times"/>
                          <a:cs typeface="Times"/>
                        </a:rPr>
                        <a:t>TeV</a:t>
                      </a:r>
                      <a:r>
                        <a:rPr lang="en-US" baseline="0" dirty="0">
                          <a:solidFill>
                            <a:srgbClr val="B81011"/>
                          </a:solidFill>
                          <a:latin typeface="Times"/>
                          <a:cs typeface="Times"/>
                        </a:rPr>
                        <a:t>)</a:t>
                      </a:r>
                      <a:endParaRPr lang="en-US" dirty="0">
                        <a:solidFill>
                          <a:srgbClr val="B81011"/>
                        </a:solidFill>
                        <a:latin typeface="Times"/>
                        <a:cs typeface="Times"/>
                      </a:endParaRPr>
                    </a:p>
                  </a:txBody>
                  <a:tcPr/>
                </a:tc>
                <a:tc>
                  <a:txBody>
                    <a:bodyPr/>
                    <a:lstStyle/>
                    <a:p>
                      <a:pPr algn="ctr"/>
                      <a:r>
                        <a:rPr lang="en-US" dirty="0">
                          <a:solidFill>
                            <a:srgbClr val="B81011"/>
                          </a:solidFill>
                          <a:latin typeface="Times"/>
                          <a:cs typeface="Times"/>
                        </a:rPr>
                        <a:t>100</a:t>
                      </a:r>
                    </a:p>
                  </a:txBody>
                  <a:tcPr/>
                </a:tc>
                <a:tc>
                  <a:txBody>
                    <a:bodyPr/>
                    <a:lstStyle/>
                    <a:p>
                      <a:pPr algn="ctr"/>
                      <a:r>
                        <a:rPr lang="en-US" dirty="0">
                          <a:solidFill>
                            <a:srgbClr val="B81011"/>
                          </a:solidFill>
                          <a:latin typeface="Times"/>
                          <a:cs typeface="Times"/>
                        </a:rPr>
                        <a:t>85</a:t>
                      </a:r>
                    </a:p>
                  </a:txBody>
                  <a:tcPr/>
                </a:tc>
                <a:tc>
                  <a:txBody>
                    <a:bodyPr/>
                    <a:lstStyle/>
                    <a:p>
                      <a:pPr algn="ctr"/>
                      <a:r>
                        <a:rPr lang="en-US" dirty="0">
                          <a:solidFill>
                            <a:srgbClr val="B81011"/>
                          </a:solidFill>
                          <a:latin typeface="Times"/>
                          <a:cs typeface="Times"/>
                        </a:rPr>
                        <a:t>90</a:t>
                      </a:r>
                    </a:p>
                  </a:txBody>
                  <a:tcPr/>
                </a:tc>
                <a:extLst>
                  <a:ext uri="{0D108BD9-81ED-4DB2-BD59-A6C34878D82A}">
                    <a16:rowId xmlns:a16="http://schemas.microsoft.com/office/drawing/2014/main" val="10005"/>
                  </a:ext>
                </a:extLst>
              </a:tr>
              <a:tr h="306259">
                <a:tc>
                  <a:txBody>
                    <a:bodyPr/>
                    <a:lstStyle/>
                    <a:p>
                      <a:pPr algn="ctr"/>
                      <a:r>
                        <a:rPr lang="en-US" dirty="0" err="1">
                          <a:solidFill>
                            <a:schemeClr val="tx1"/>
                          </a:solidFill>
                          <a:latin typeface="Times"/>
                          <a:cs typeface="Times"/>
                        </a:rPr>
                        <a:t>Loadline</a:t>
                      </a:r>
                      <a:r>
                        <a:rPr lang="en-US" baseline="0" dirty="0">
                          <a:solidFill>
                            <a:schemeClr val="tx1"/>
                          </a:solidFill>
                          <a:latin typeface="Times"/>
                          <a:cs typeface="Times"/>
                        </a:rPr>
                        <a:t> margin</a:t>
                      </a:r>
                      <a:endParaRPr lang="en-US" dirty="0">
                        <a:solidFill>
                          <a:schemeClr val="tx1"/>
                        </a:solidFill>
                        <a:latin typeface="Times"/>
                        <a:cs typeface="Times"/>
                      </a:endParaRPr>
                    </a:p>
                  </a:txBody>
                  <a:tcPr/>
                </a:tc>
                <a:tc>
                  <a:txBody>
                    <a:bodyPr/>
                    <a:lstStyle/>
                    <a:p>
                      <a:pPr algn="ctr"/>
                      <a:r>
                        <a:rPr lang="en-US" dirty="0">
                          <a:solidFill>
                            <a:schemeClr val="tx1"/>
                          </a:solidFill>
                          <a:latin typeface="Times"/>
                          <a:cs typeface="Times"/>
                        </a:rPr>
                        <a:t>86%</a:t>
                      </a:r>
                    </a:p>
                  </a:txBody>
                  <a:tcPr/>
                </a:tc>
                <a:tc>
                  <a:txBody>
                    <a:bodyPr/>
                    <a:lstStyle/>
                    <a:p>
                      <a:pPr algn="ctr"/>
                      <a:r>
                        <a:rPr lang="en-US" dirty="0">
                          <a:solidFill>
                            <a:schemeClr val="tx1"/>
                          </a:solidFill>
                          <a:latin typeface="Times"/>
                          <a:cs typeface="Times"/>
                        </a:rPr>
                        <a:t>80%</a:t>
                      </a:r>
                    </a:p>
                  </a:txBody>
                  <a:tcPr/>
                </a:tc>
                <a:tc>
                  <a:txBody>
                    <a:bodyPr/>
                    <a:lstStyle/>
                    <a:p>
                      <a:pPr algn="ctr"/>
                      <a:r>
                        <a:rPr lang="en-US" dirty="0">
                          <a:solidFill>
                            <a:schemeClr val="tx1"/>
                          </a:solidFill>
                          <a:latin typeface="Times"/>
                          <a:cs typeface="Times"/>
                        </a:rPr>
                        <a:t>80%</a:t>
                      </a:r>
                    </a:p>
                  </a:txBody>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B041002B-2C11-A985-E847-8CBA12FA1EEE}"/>
              </a:ext>
            </a:extLst>
          </p:cNvPr>
          <p:cNvSpPr txBox="1"/>
          <p:nvPr/>
        </p:nvSpPr>
        <p:spPr>
          <a:xfrm>
            <a:off x="10016057" y="4033645"/>
            <a:ext cx="1866601"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a:t>
            </a:r>
            <a:r>
              <a:rPr lang="en-US" sz="1200" b="1" dirty="0">
                <a:solidFill>
                  <a:prstClr val="black"/>
                </a:solidFill>
                <a:latin typeface="Calibri" panose="020F0502020204030204"/>
              </a:rPr>
              <a:t>E. </a:t>
            </a:r>
            <a:r>
              <a:rPr lang="en-US" sz="1200" b="1" dirty="0" err="1">
                <a:solidFill>
                  <a:prstClr val="black"/>
                </a:solidFill>
                <a:latin typeface="Calibri" panose="020F0502020204030204"/>
              </a:rPr>
              <a:t>Todesco</a:t>
            </a:r>
            <a:r>
              <a:rPr lang="en-US" sz="1200" b="1" dirty="0">
                <a:solidFill>
                  <a:prstClr val="black"/>
                </a:solidFill>
                <a:latin typeface="Calibri" panose="020F0502020204030204"/>
              </a:rPr>
              <a:t>, CERN</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97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5808664" y="6524625"/>
            <a:ext cx="4791075" cy="247650"/>
          </a:xfrm>
          <a:prstGeom prst="rect">
            <a:avLst/>
          </a:prstGeom>
        </p:spPr>
        <p:txBody>
          <a:bodyPr/>
          <a:lstStyle/>
          <a:p>
            <a:r>
              <a:rPr lang="en-US"/>
              <a:t>Lucio Rossi – ASC 2006 – </a:t>
            </a:r>
            <a:fld id="{4A9A5E34-70A6-40A2-852F-A182656903B1}" type="slidenum">
              <a:rPr lang="en-US"/>
              <a:pPr/>
              <a:t>4</a:t>
            </a:fld>
            <a:endParaRPr lang="en-US"/>
          </a:p>
        </p:txBody>
      </p:sp>
      <p:sp>
        <p:nvSpPr>
          <p:cNvPr id="397315" name="Rectangle 3"/>
          <p:cNvSpPr>
            <a:spLocks noGrp="1" noChangeArrowheads="1"/>
          </p:cNvSpPr>
          <p:nvPr>
            <p:ph type="body" idx="1"/>
          </p:nvPr>
        </p:nvSpPr>
        <p:spPr>
          <a:xfrm>
            <a:off x="838200" y="1447800"/>
            <a:ext cx="8534400" cy="4800600"/>
          </a:xfrm>
        </p:spPr>
        <p:txBody>
          <a:bodyPr/>
          <a:lstStyle/>
          <a:p>
            <a:r>
              <a:rPr lang="en-GB" sz="2100" u="sng" dirty="0"/>
              <a:t>Circular Accelerators</a:t>
            </a:r>
            <a:endParaRPr lang="en-GB" sz="2100" dirty="0"/>
          </a:p>
          <a:p>
            <a:pPr lvl="1">
              <a:buFontTx/>
              <a:buNone/>
            </a:pPr>
            <a:r>
              <a:rPr lang="en-GB" sz="2000" dirty="0"/>
              <a:t>		</a:t>
            </a:r>
            <a:r>
              <a:rPr lang="en-GB" sz="2000" dirty="0" err="1"/>
              <a:t>E</a:t>
            </a:r>
            <a:r>
              <a:rPr lang="en-GB" sz="2000" baseline="-25000" dirty="0" err="1"/>
              <a:t>beam</a:t>
            </a:r>
            <a:r>
              <a:rPr lang="en-GB" sz="2000" dirty="0"/>
              <a:t>  =  0.3  </a:t>
            </a:r>
            <a:r>
              <a:rPr lang="en-GB" sz="2000" b="1" i="1" dirty="0"/>
              <a:t>B</a:t>
            </a:r>
            <a:r>
              <a:rPr lang="en-GB" sz="2000" dirty="0"/>
              <a:t>   r   </a:t>
            </a:r>
            <a:r>
              <a:rPr lang="en-GB" sz="2000" dirty="0">
                <a:solidFill>
                  <a:srgbClr val="FF3300"/>
                </a:solidFill>
              </a:rPr>
              <a:t>[</a:t>
            </a:r>
            <a:r>
              <a:rPr lang="en-GB" sz="2000" dirty="0" err="1">
                <a:solidFill>
                  <a:srgbClr val="FF3300"/>
                </a:solidFill>
              </a:rPr>
              <a:t>GeV</a:t>
            </a:r>
            <a:r>
              <a:rPr lang="en-GB" sz="2000" dirty="0">
                <a:solidFill>
                  <a:srgbClr val="FF3300"/>
                </a:solidFill>
              </a:rPr>
              <a:t>] [T] [m]</a:t>
            </a:r>
            <a:r>
              <a:rPr lang="en-GB" sz="2000" dirty="0"/>
              <a:t> </a:t>
            </a:r>
          </a:p>
          <a:p>
            <a:pPr lvl="1">
              <a:buFontTx/>
              <a:buNone/>
            </a:pPr>
            <a:r>
              <a:rPr lang="en-GB" sz="2000" dirty="0"/>
              <a:t>	   </a:t>
            </a:r>
            <a:r>
              <a:rPr lang="en-GB" sz="2000" dirty="0">
                <a:sym typeface="Wingdings" pitchFamily="2" charset="2"/>
              </a:rPr>
              <a:t></a:t>
            </a:r>
            <a:r>
              <a:rPr lang="en-GB" sz="2000" dirty="0"/>
              <a:t> superconducting bending and focussing magnets</a:t>
            </a:r>
          </a:p>
          <a:p>
            <a:pPr lvl="2"/>
            <a:r>
              <a:rPr lang="en-GB" sz="1800" dirty="0"/>
              <a:t>high-energy hadron synchrotrons</a:t>
            </a:r>
          </a:p>
          <a:p>
            <a:pPr lvl="2"/>
            <a:endParaRPr lang="en-GB" sz="1800" dirty="0"/>
          </a:p>
          <a:p>
            <a:pPr lvl="2"/>
            <a:endParaRPr lang="en-GB" sz="1800" dirty="0"/>
          </a:p>
          <a:p>
            <a:pPr lvl="2"/>
            <a:endParaRPr lang="en-GB" sz="1800" dirty="0"/>
          </a:p>
          <a:p>
            <a:r>
              <a:rPr lang="en-GB" sz="2100" u="sng" dirty="0"/>
              <a:t>Linear Accelerators</a:t>
            </a:r>
            <a:endParaRPr lang="en-GB" sz="2100" dirty="0"/>
          </a:p>
          <a:p>
            <a:pPr lvl="1">
              <a:buFontTx/>
              <a:buNone/>
            </a:pPr>
            <a:r>
              <a:rPr lang="en-GB" sz="2000" dirty="0"/>
              <a:t>		</a:t>
            </a:r>
            <a:r>
              <a:rPr lang="en-GB" sz="2000" dirty="0" err="1"/>
              <a:t>E</a:t>
            </a:r>
            <a:r>
              <a:rPr lang="en-GB" sz="2000" baseline="-25000" dirty="0" err="1"/>
              <a:t>beam</a:t>
            </a:r>
            <a:r>
              <a:rPr lang="en-GB" sz="2000" dirty="0"/>
              <a:t>     =     </a:t>
            </a:r>
            <a:r>
              <a:rPr lang="en-GB" sz="2000" b="1" i="1" dirty="0"/>
              <a:t>E</a:t>
            </a:r>
            <a:r>
              <a:rPr lang="en-GB" sz="2000" dirty="0"/>
              <a:t>      L   </a:t>
            </a:r>
            <a:r>
              <a:rPr lang="en-GB" sz="2000" dirty="0">
                <a:solidFill>
                  <a:srgbClr val="FF3300"/>
                </a:solidFill>
              </a:rPr>
              <a:t>[MeV]  [MV/m] [m]</a:t>
            </a:r>
            <a:endParaRPr lang="en-GB" sz="2000" dirty="0"/>
          </a:p>
          <a:p>
            <a:pPr lvl="1">
              <a:buFontTx/>
              <a:buNone/>
            </a:pPr>
            <a:r>
              <a:rPr lang="en-GB" sz="2000" dirty="0">
                <a:sym typeface="Wingdings" pitchFamily="2" charset="2"/>
              </a:rPr>
              <a:t>		</a:t>
            </a:r>
            <a:r>
              <a:rPr lang="en-GB" sz="2000" dirty="0"/>
              <a:t> superconducting acceleration cavities</a:t>
            </a:r>
          </a:p>
          <a:p>
            <a:pPr lvl="2"/>
            <a:r>
              <a:rPr lang="en-GB" sz="1800" dirty="0"/>
              <a:t>high-energy e</a:t>
            </a:r>
            <a:r>
              <a:rPr lang="en-GB" sz="1800" baseline="30000" dirty="0"/>
              <a:t>+</a:t>
            </a:r>
            <a:r>
              <a:rPr lang="en-GB" sz="1800" dirty="0"/>
              <a:t>-e</a:t>
            </a:r>
            <a:r>
              <a:rPr lang="en-GB" sz="1800" baseline="30000" dirty="0"/>
              <a:t>-</a:t>
            </a:r>
            <a:r>
              <a:rPr lang="en-GB" sz="1800" dirty="0" err="1"/>
              <a:t>linacs</a:t>
            </a:r>
            <a:r>
              <a:rPr lang="en-GB" sz="1800" dirty="0"/>
              <a:t>                                </a:t>
            </a:r>
          </a:p>
        </p:txBody>
      </p:sp>
      <p:graphicFrame>
        <p:nvGraphicFramePr>
          <p:cNvPr id="397316" name="Object 4"/>
          <p:cNvGraphicFramePr>
            <a:graphicFrameLocks noChangeAspect="1"/>
          </p:cNvGraphicFramePr>
          <p:nvPr/>
        </p:nvGraphicFramePr>
        <p:xfrm>
          <a:off x="6038851" y="3321051"/>
          <a:ext cx="112713" cy="214313"/>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39731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1" y="3321051"/>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97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564" y="4604353"/>
            <a:ext cx="5079903" cy="157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7322" name="Picture 10"/>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89059" y="1019114"/>
            <a:ext cx="4829539" cy="3414216"/>
          </a:xfrm>
          <a:prstGeom prst="rect">
            <a:avLst/>
          </a:prstGeom>
          <a:noFill/>
          <a:extLst>
            <a:ext uri="{909E8E84-426E-40DD-AFC4-6F175D3DCCD1}">
              <a14:hiddenFill xmlns:a14="http://schemas.microsoft.com/office/drawing/2010/main">
                <a:solidFill>
                  <a:srgbClr val="FFFFFF"/>
                </a:solidFill>
              </a14:hiddenFill>
            </a:ext>
          </a:extLst>
        </p:spPr>
      </p:pic>
      <p:sp>
        <p:nvSpPr>
          <p:cNvPr id="397327" name="Rectangle 15"/>
          <p:cNvSpPr>
            <a:spLocks noChangeArrowheads="1"/>
          </p:cNvSpPr>
          <p:nvPr/>
        </p:nvSpPr>
        <p:spPr bwMode="auto">
          <a:xfrm>
            <a:off x="1928814" y="76200"/>
            <a:ext cx="82819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GB" sz="2800">
                <a:solidFill>
                  <a:srgbClr val="FFFFFF"/>
                </a:solidFill>
                <a:latin typeface="Felix Titling" pitchFamily="82" charset="0"/>
              </a:rPr>
              <a:t>Rationale </a:t>
            </a:r>
            <a:r>
              <a:rPr lang="en-GB" sz="2800">
                <a:solidFill>
                  <a:srgbClr val="FFFFFF"/>
                </a:solidFill>
                <a:latin typeface="Book Antiqua" pitchFamily="18" charset="0"/>
              </a:rPr>
              <a:t>for </a:t>
            </a:r>
            <a:br>
              <a:rPr lang="en-GB" sz="2800">
                <a:solidFill>
                  <a:srgbClr val="FFFFFF"/>
                </a:solidFill>
                <a:latin typeface="Book Antiqua" pitchFamily="18" charset="0"/>
              </a:rPr>
            </a:br>
            <a:r>
              <a:rPr lang="en-GB" sz="2800">
                <a:solidFill>
                  <a:srgbClr val="FFFFFF"/>
                </a:solidFill>
                <a:latin typeface="Felix Titling" pitchFamily="82" charset="0"/>
              </a:rPr>
              <a:t>superconductivity </a:t>
            </a:r>
            <a:r>
              <a:rPr lang="en-GB" sz="2800">
                <a:solidFill>
                  <a:srgbClr val="FFFFFF"/>
                </a:solidFill>
                <a:latin typeface="Book Antiqua" pitchFamily="18" charset="0"/>
              </a:rPr>
              <a:t>in </a:t>
            </a:r>
            <a:r>
              <a:rPr lang="en-GB" sz="2800">
                <a:solidFill>
                  <a:srgbClr val="FFFFFF"/>
                </a:solidFill>
                <a:latin typeface="Felix Titling" pitchFamily="82" charset="0"/>
              </a:rPr>
              <a:t>accelerators</a:t>
            </a:r>
          </a:p>
        </p:txBody>
      </p:sp>
      <p:sp>
        <p:nvSpPr>
          <p:cNvPr id="2" name="Title 1"/>
          <p:cNvSpPr>
            <a:spLocks noGrp="1"/>
          </p:cNvSpPr>
          <p:nvPr>
            <p:ph type="title"/>
          </p:nvPr>
        </p:nvSpPr>
        <p:spPr/>
        <p:txBody>
          <a:bodyPr/>
          <a:lstStyle/>
          <a:p>
            <a:r>
              <a:rPr lang="en-GB" dirty="0"/>
              <a:t>Superconducting accelerators</a:t>
            </a:r>
          </a:p>
        </p:txBody>
      </p:sp>
      <p:sp>
        <p:nvSpPr>
          <p:cNvPr id="3" name="Footer Placeholder 2"/>
          <p:cNvSpPr>
            <a:spLocks noGrp="1"/>
          </p:cNvSpPr>
          <p:nvPr>
            <p:ph type="ftr" sz="quarter" idx="11"/>
          </p:nvPr>
        </p:nvSpPr>
        <p:spPr/>
        <p:txBody>
          <a:bodyPr/>
          <a:lstStyle/>
          <a:p>
            <a:r>
              <a:rPr lang="it-IT" noProof="0"/>
              <a:t>Accel. Technology - Lucio Rossi @ LCF24-SISSA-Trieste</a:t>
            </a:r>
            <a:endParaRPr lang="en-GB" noProof="0"/>
          </a:p>
        </p:txBody>
      </p:sp>
      <p:sp>
        <p:nvSpPr>
          <p:cNvPr id="4" name="Date Placeholder 3">
            <a:extLst>
              <a:ext uri="{FF2B5EF4-FFF2-40B4-BE49-F238E27FC236}">
                <a16:creationId xmlns:a16="http://schemas.microsoft.com/office/drawing/2014/main" id="{252D72D4-7595-F285-AD95-10F17D506DFA}"/>
              </a:ext>
            </a:extLst>
          </p:cNvPr>
          <p:cNvSpPr>
            <a:spLocks noGrp="1"/>
          </p:cNvSpPr>
          <p:nvPr>
            <p:ph type="dt" sz="half" idx="10"/>
          </p:nvPr>
        </p:nvSpPr>
        <p:spPr/>
        <p:txBody>
          <a:bodyPr/>
          <a:lstStyle/>
          <a:p>
            <a:r>
              <a:rPr lang="en-US"/>
              <a:t>20 Sept 2024 - </a:t>
            </a:r>
          </a:p>
        </p:txBody>
      </p:sp>
    </p:spTree>
    <p:extLst>
      <p:ext uri="{BB962C8B-B14F-4D97-AF65-F5344CB8AC3E}">
        <p14:creationId xmlns:p14="http://schemas.microsoft.com/office/powerpoint/2010/main" val="987098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FCFE47-E017-DC70-4D8E-D18E8A539602}"/>
              </a:ext>
            </a:extLst>
          </p:cNvPr>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 Sept 2024 - </a:t>
            </a:r>
            <a:endParaRPr lang="en-US" sz="1050" dirty="0">
              <a:latin typeface="Times"/>
              <a:cs typeface="Times"/>
            </a:endParaRPr>
          </a:p>
        </p:txBody>
      </p:sp>
      <p:sp>
        <p:nvSpPr>
          <p:cNvPr id="4" name="Footer Placeholder 3">
            <a:extLst>
              <a:ext uri="{FF2B5EF4-FFF2-40B4-BE49-F238E27FC236}">
                <a16:creationId xmlns:a16="http://schemas.microsoft.com/office/drawing/2014/main" id="{77F60FC0-C8F8-CBBE-645D-A8EAC083B432}"/>
              </a:ext>
            </a:extLst>
          </p:cNvPr>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Accel. Technology - Lucio Rossi @ LCF24-SISSA-Trieste</a:t>
            </a:r>
            <a:endParaRPr lang="en-US" sz="1050" dirty="0">
              <a:latin typeface="Times"/>
              <a:cs typeface="Times"/>
            </a:endParaRPr>
          </a:p>
        </p:txBody>
      </p:sp>
      <p:sp>
        <p:nvSpPr>
          <p:cNvPr id="5" name="Slide Number Placeholder 4">
            <a:extLst>
              <a:ext uri="{FF2B5EF4-FFF2-40B4-BE49-F238E27FC236}">
                <a16:creationId xmlns:a16="http://schemas.microsoft.com/office/drawing/2014/main" id="{EAF21D37-A999-F344-1F63-766A38C90E98}"/>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40</a:t>
            </a:fld>
            <a:endParaRPr lang="en-US"/>
          </a:p>
        </p:txBody>
      </p:sp>
      <p:sp>
        <p:nvSpPr>
          <p:cNvPr id="7" name="Title 1">
            <a:extLst>
              <a:ext uri="{FF2B5EF4-FFF2-40B4-BE49-F238E27FC236}">
                <a16:creationId xmlns:a16="http://schemas.microsoft.com/office/drawing/2014/main" id="{43369F84-AA25-D514-77F9-3CA62036B85B}"/>
              </a:ext>
            </a:extLst>
          </p:cNvPr>
          <p:cNvSpPr>
            <a:spLocks noGrp="1"/>
          </p:cNvSpPr>
          <p:nvPr>
            <p:ph type="title"/>
          </p:nvPr>
        </p:nvSpPr>
        <p:spPr>
          <a:xfrm>
            <a:off x="1719398" y="140038"/>
            <a:ext cx="8719620" cy="940443"/>
          </a:xfrm>
        </p:spPr>
        <p:txBody>
          <a:bodyPr>
            <a:normAutofit/>
          </a:bodyPr>
          <a:lstStyle/>
          <a:p>
            <a:pPr algn="ctr"/>
            <a:r>
              <a:rPr lang="en-US" sz="4000" dirty="0">
                <a:latin typeface="Times"/>
                <a:cs typeface="Times"/>
              </a:rPr>
              <a:t>Roadmap to full scale prototypes</a:t>
            </a:r>
            <a:endParaRPr lang="en-GB" sz="4000" dirty="0">
              <a:latin typeface="Times"/>
              <a:cs typeface="Times"/>
            </a:endParaRPr>
          </a:p>
        </p:txBody>
      </p:sp>
      <p:sp>
        <p:nvSpPr>
          <p:cNvPr id="8" name="Content Placeholder 2">
            <a:extLst>
              <a:ext uri="{FF2B5EF4-FFF2-40B4-BE49-F238E27FC236}">
                <a16:creationId xmlns:a16="http://schemas.microsoft.com/office/drawing/2014/main" id="{03DCBA80-C3D9-3E0B-E3E6-961012F8A5B2}"/>
              </a:ext>
            </a:extLst>
          </p:cNvPr>
          <p:cNvSpPr txBox="1">
            <a:spLocks/>
          </p:cNvSpPr>
          <p:nvPr/>
        </p:nvSpPr>
        <p:spPr>
          <a:xfrm>
            <a:off x="1530404" y="1123412"/>
            <a:ext cx="9131192" cy="4869616"/>
          </a:xfrm>
          <a:prstGeom prst="rect">
            <a:avLst/>
          </a:prstGeom>
        </p:spPr>
        <p:txBody>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Calibri" panose="020F0502020204030204" pitchFamily="34" charset="0"/>
                <a:ea typeface="+mn-ea"/>
                <a:cs typeface="Calibri" panose="020F0502020204030204" pitchFamily="34" charset="0"/>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Calibri" panose="020F0502020204030204" pitchFamily="34" charset="0"/>
                <a:ea typeface="+mn-ea"/>
                <a:cs typeface="Calibri" panose="020F0502020204030204" pitchFamily="34" charset="0"/>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Calibri" panose="020F0502020204030204" pitchFamily="34" charset="0"/>
                <a:ea typeface="+mn-ea"/>
                <a:cs typeface="Calibri" panose="020F0502020204030204" pitchFamily="34" charset="0"/>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sz="1800" dirty="0">
                <a:latin typeface="Times"/>
                <a:cs typeface="Times"/>
              </a:rPr>
              <a:t>At the horizon of HL-LHC </a:t>
            </a:r>
            <a:r>
              <a:rPr lang="en-GB" sz="1800" dirty="0" err="1">
                <a:latin typeface="Times"/>
                <a:cs typeface="Times"/>
              </a:rPr>
              <a:t>RunIV</a:t>
            </a:r>
            <a:r>
              <a:rPr lang="en-GB" sz="1800" dirty="0">
                <a:latin typeface="Times"/>
                <a:cs typeface="Times"/>
              </a:rPr>
              <a:t>, we shall </a:t>
            </a:r>
            <a:r>
              <a:rPr lang="en-GB" sz="1800" dirty="0">
                <a:solidFill>
                  <a:srgbClr val="B81011"/>
                </a:solidFill>
                <a:latin typeface="Times"/>
                <a:cs typeface="Times"/>
              </a:rPr>
              <a:t>select one or two designs</a:t>
            </a:r>
            <a:r>
              <a:rPr lang="en-GB" sz="1800" dirty="0">
                <a:latin typeface="Times"/>
                <a:cs typeface="Times"/>
              </a:rPr>
              <a:t>, and have a short model program (at least five models) to explore performance reproducibility </a:t>
            </a:r>
            <a:r>
              <a:rPr lang="en-GB" sz="1600" dirty="0">
                <a:latin typeface="Times"/>
                <a:cs typeface="Times"/>
              </a:rPr>
              <a:t>This should take about 4 years</a:t>
            </a:r>
          </a:p>
          <a:p>
            <a:r>
              <a:rPr lang="en-GB" sz="1800" dirty="0">
                <a:latin typeface="Times"/>
                <a:cs typeface="Times"/>
              </a:rPr>
              <a:t>During </a:t>
            </a:r>
            <a:r>
              <a:rPr lang="en-GB" sz="1800" dirty="0" err="1">
                <a:latin typeface="Times"/>
                <a:cs typeface="Times"/>
              </a:rPr>
              <a:t>RunV</a:t>
            </a:r>
            <a:r>
              <a:rPr lang="en-GB" sz="1800" dirty="0">
                <a:latin typeface="Times"/>
                <a:cs typeface="Times"/>
              </a:rPr>
              <a:t>, we shall </a:t>
            </a:r>
            <a:r>
              <a:rPr lang="en-GB" sz="1800" dirty="0">
                <a:solidFill>
                  <a:srgbClr val="B81011"/>
                </a:solidFill>
                <a:latin typeface="Times"/>
                <a:cs typeface="Times"/>
              </a:rPr>
              <a:t>launch the scaling to 15 m</a:t>
            </a:r>
            <a:endParaRPr lang="en-GB" sz="1800" dirty="0">
              <a:latin typeface="Times"/>
              <a:cs typeface="Times"/>
            </a:endParaRPr>
          </a:p>
          <a:p>
            <a:pPr lvl="1"/>
            <a:r>
              <a:rPr lang="en-GB" sz="1400" dirty="0">
                <a:latin typeface="Times"/>
                <a:cs typeface="Times"/>
              </a:rPr>
              <a:t>To be completed at the end of the decade, when we shall be ready for industrialization</a:t>
            </a:r>
          </a:p>
          <a:p>
            <a:pPr lvl="1"/>
            <a:r>
              <a:rPr lang="en-GB" sz="1400" dirty="0">
                <a:latin typeface="Times"/>
                <a:cs typeface="Times"/>
              </a:rPr>
              <a:t>One could also involve industry already in this phase</a:t>
            </a:r>
          </a:p>
        </p:txBody>
      </p:sp>
      <p:grpSp>
        <p:nvGrpSpPr>
          <p:cNvPr id="2" name="Group 1"/>
          <p:cNvGrpSpPr/>
          <p:nvPr/>
        </p:nvGrpSpPr>
        <p:grpSpPr>
          <a:xfrm>
            <a:off x="1524000" y="2548224"/>
            <a:ext cx="9144000" cy="3617503"/>
            <a:chOff x="0" y="2496911"/>
            <a:chExt cx="9144000" cy="3617503"/>
          </a:xfrm>
        </p:grpSpPr>
        <p:grpSp>
          <p:nvGrpSpPr>
            <p:cNvPr id="9" name="Group 8"/>
            <p:cNvGrpSpPr/>
            <p:nvPr/>
          </p:nvGrpSpPr>
          <p:grpSpPr>
            <a:xfrm>
              <a:off x="0" y="3571273"/>
              <a:ext cx="9144000" cy="2543141"/>
              <a:chOff x="0" y="1275606"/>
              <a:chExt cx="9144000" cy="2543141"/>
            </a:xfrm>
          </p:grpSpPr>
          <p:sp>
            <p:nvSpPr>
              <p:cNvPr id="10" name="Chevron 9"/>
              <p:cNvSpPr/>
              <p:nvPr/>
            </p:nvSpPr>
            <p:spPr>
              <a:xfrm>
                <a:off x="0" y="2141698"/>
                <a:ext cx="2658169" cy="715634"/>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solidFill>
                    <a:latin typeface="Times"/>
                    <a:cs typeface="Times"/>
                  </a:rPr>
                  <a:t>Ongoing 12 T and 14 T short models (seven designs, 1 or 2 of each type)</a:t>
                </a:r>
              </a:p>
            </p:txBody>
          </p:sp>
          <p:sp>
            <p:nvSpPr>
              <p:cNvPr id="11" name="Chevron 10"/>
              <p:cNvSpPr/>
              <p:nvPr/>
            </p:nvSpPr>
            <p:spPr>
              <a:xfrm>
                <a:off x="1966189" y="1275606"/>
                <a:ext cx="2356984" cy="936104"/>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4D4D4D"/>
                    </a:solidFill>
                    <a:latin typeface="Times"/>
                    <a:cs typeface="Times"/>
                  </a:rPr>
                  <a:t>Short model program on two selected designs</a:t>
                </a:r>
              </a:p>
              <a:p>
                <a:pPr algn="ctr"/>
                <a:r>
                  <a:rPr lang="en-US" sz="1400" dirty="0">
                    <a:solidFill>
                      <a:srgbClr val="4D4D4D"/>
                    </a:solidFill>
                    <a:latin typeface="Times"/>
                    <a:cs typeface="Times"/>
                  </a:rPr>
                  <a:t>(&gt;5 of each type)</a:t>
                </a:r>
              </a:p>
            </p:txBody>
          </p:sp>
          <p:cxnSp>
            <p:nvCxnSpPr>
              <p:cNvPr id="14" name="Straight Arrow Connector 13"/>
              <p:cNvCxnSpPr/>
              <p:nvPr/>
            </p:nvCxnSpPr>
            <p:spPr>
              <a:xfrm flipV="1">
                <a:off x="4114974" y="1758383"/>
                <a:ext cx="12802" cy="1603569"/>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27186" y="2596577"/>
                <a:ext cx="1980029" cy="523220"/>
              </a:xfrm>
              <a:prstGeom prst="rect">
                <a:avLst/>
              </a:prstGeom>
              <a:noFill/>
              <a:ln w="12700">
                <a:solidFill>
                  <a:schemeClr val="tx1"/>
                </a:solidFill>
              </a:ln>
            </p:spPr>
            <p:txBody>
              <a:bodyPr wrap="none" rtlCol="0">
                <a:spAutoFit/>
              </a:bodyPr>
              <a:lstStyle/>
              <a:p>
                <a:r>
                  <a:rPr lang="en-US" sz="1400" dirty="0">
                    <a:solidFill>
                      <a:srgbClr val="000000"/>
                    </a:solidFill>
                    <a:latin typeface="Times"/>
                    <a:cs typeface="Times"/>
                  </a:rPr>
                  <a:t>Selection of final design </a:t>
                </a:r>
              </a:p>
              <a:p>
                <a:r>
                  <a:rPr lang="en-US" sz="1400" dirty="0">
                    <a:solidFill>
                      <a:srgbClr val="000000"/>
                    </a:solidFill>
                    <a:latin typeface="Times"/>
                    <a:cs typeface="Times"/>
                  </a:rPr>
                  <a:t>to start long magnets</a:t>
                </a:r>
              </a:p>
            </p:txBody>
          </p:sp>
          <p:grpSp>
            <p:nvGrpSpPr>
              <p:cNvPr id="25" name="Group 24"/>
              <p:cNvGrpSpPr/>
              <p:nvPr/>
            </p:nvGrpSpPr>
            <p:grpSpPr>
              <a:xfrm>
                <a:off x="71500" y="3363838"/>
                <a:ext cx="9072500" cy="454909"/>
                <a:chOff x="71500" y="3363838"/>
                <a:chExt cx="9072500" cy="454909"/>
              </a:xfrm>
            </p:grpSpPr>
            <p:grpSp>
              <p:nvGrpSpPr>
                <p:cNvPr id="26" name="Group 25"/>
                <p:cNvGrpSpPr/>
                <p:nvPr/>
              </p:nvGrpSpPr>
              <p:grpSpPr>
                <a:xfrm>
                  <a:off x="71500" y="3363838"/>
                  <a:ext cx="9072500" cy="216024"/>
                  <a:chOff x="71500" y="3435846"/>
                  <a:chExt cx="9072500" cy="216024"/>
                </a:xfrm>
              </p:grpSpPr>
              <p:sp>
                <p:nvSpPr>
                  <p:cNvPr id="31" name="Rectangle 30"/>
                  <p:cNvSpPr/>
                  <p:nvPr/>
                </p:nvSpPr>
                <p:spPr>
                  <a:xfrm>
                    <a:off x="71500"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2024</a:t>
                    </a:r>
                  </a:p>
                </p:txBody>
              </p:sp>
              <p:sp>
                <p:nvSpPr>
                  <p:cNvPr id="32" name="Rectangle 31"/>
                  <p:cNvSpPr/>
                  <p:nvPr/>
                </p:nvSpPr>
                <p:spPr>
                  <a:xfrm>
                    <a:off x="575556"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2025</a:t>
                    </a:r>
                  </a:p>
                </p:txBody>
              </p:sp>
              <p:sp>
                <p:nvSpPr>
                  <p:cNvPr id="33" name="Rectangle 32"/>
                  <p:cNvSpPr/>
                  <p:nvPr/>
                </p:nvSpPr>
                <p:spPr>
                  <a:xfrm>
                    <a:off x="1079612"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2026</a:t>
                    </a:r>
                  </a:p>
                </p:txBody>
              </p:sp>
              <p:sp>
                <p:nvSpPr>
                  <p:cNvPr id="34" name="Rectangle 33"/>
                  <p:cNvSpPr/>
                  <p:nvPr/>
                </p:nvSpPr>
                <p:spPr>
                  <a:xfrm>
                    <a:off x="1583668"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2027</a:t>
                    </a:r>
                  </a:p>
                </p:txBody>
              </p:sp>
              <p:sp>
                <p:nvSpPr>
                  <p:cNvPr id="35" name="Rectangle 34"/>
                  <p:cNvSpPr/>
                  <p:nvPr/>
                </p:nvSpPr>
                <p:spPr>
                  <a:xfrm>
                    <a:off x="2087724"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2028</a:t>
                    </a:r>
                  </a:p>
                </p:txBody>
              </p:sp>
              <p:sp>
                <p:nvSpPr>
                  <p:cNvPr id="36" name="Rectangle 35"/>
                  <p:cNvSpPr/>
                  <p:nvPr/>
                </p:nvSpPr>
                <p:spPr>
                  <a:xfrm>
                    <a:off x="2591780"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2029</a:t>
                    </a:r>
                  </a:p>
                </p:txBody>
              </p:sp>
              <p:sp>
                <p:nvSpPr>
                  <p:cNvPr id="37" name="Rectangle 36"/>
                  <p:cNvSpPr/>
                  <p:nvPr/>
                </p:nvSpPr>
                <p:spPr>
                  <a:xfrm>
                    <a:off x="3095836"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2030</a:t>
                    </a:r>
                  </a:p>
                </p:txBody>
              </p:sp>
              <p:sp>
                <p:nvSpPr>
                  <p:cNvPr id="38" name="Rectangle 37"/>
                  <p:cNvSpPr/>
                  <p:nvPr/>
                </p:nvSpPr>
                <p:spPr>
                  <a:xfrm>
                    <a:off x="3599892"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2031</a:t>
                    </a:r>
                  </a:p>
                </p:txBody>
              </p:sp>
              <p:sp>
                <p:nvSpPr>
                  <p:cNvPr id="39" name="Rectangle 38"/>
                  <p:cNvSpPr/>
                  <p:nvPr/>
                </p:nvSpPr>
                <p:spPr>
                  <a:xfrm>
                    <a:off x="4103948"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2032</a:t>
                    </a:r>
                  </a:p>
                </p:txBody>
              </p:sp>
              <p:sp>
                <p:nvSpPr>
                  <p:cNvPr id="40" name="Rectangle 39"/>
                  <p:cNvSpPr/>
                  <p:nvPr/>
                </p:nvSpPr>
                <p:spPr>
                  <a:xfrm>
                    <a:off x="4608429"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2033</a:t>
                    </a:r>
                  </a:p>
                </p:txBody>
              </p:sp>
              <p:sp>
                <p:nvSpPr>
                  <p:cNvPr id="41" name="Rectangle 40"/>
                  <p:cNvSpPr/>
                  <p:nvPr/>
                </p:nvSpPr>
                <p:spPr>
                  <a:xfrm>
                    <a:off x="5112485"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2034</a:t>
                    </a:r>
                  </a:p>
                </p:txBody>
              </p:sp>
              <p:sp>
                <p:nvSpPr>
                  <p:cNvPr id="42" name="Rectangle 41"/>
                  <p:cNvSpPr/>
                  <p:nvPr/>
                </p:nvSpPr>
                <p:spPr>
                  <a:xfrm>
                    <a:off x="5616541"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2035</a:t>
                    </a:r>
                  </a:p>
                </p:txBody>
              </p:sp>
              <p:sp>
                <p:nvSpPr>
                  <p:cNvPr id="43" name="Rectangle 42"/>
                  <p:cNvSpPr/>
                  <p:nvPr/>
                </p:nvSpPr>
                <p:spPr>
                  <a:xfrm>
                    <a:off x="6120172"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2036</a:t>
                    </a:r>
                  </a:p>
                </p:txBody>
              </p:sp>
              <p:sp>
                <p:nvSpPr>
                  <p:cNvPr id="44" name="Rectangle 43"/>
                  <p:cNvSpPr/>
                  <p:nvPr/>
                </p:nvSpPr>
                <p:spPr>
                  <a:xfrm>
                    <a:off x="6624228"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2037</a:t>
                    </a:r>
                  </a:p>
                </p:txBody>
              </p:sp>
              <p:sp>
                <p:nvSpPr>
                  <p:cNvPr id="45" name="Rectangle 44"/>
                  <p:cNvSpPr/>
                  <p:nvPr/>
                </p:nvSpPr>
                <p:spPr>
                  <a:xfrm>
                    <a:off x="7128284"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2038</a:t>
                    </a:r>
                  </a:p>
                </p:txBody>
              </p:sp>
              <p:sp>
                <p:nvSpPr>
                  <p:cNvPr id="46" name="Rectangle 45"/>
                  <p:cNvSpPr/>
                  <p:nvPr/>
                </p:nvSpPr>
                <p:spPr>
                  <a:xfrm>
                    <a:off x="7632340"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2039</a:t>
                    </a:r>
                  </a:p>
                </p:txBody>
              </p:sp>
              <p:sp>
                <p:nvSpPr>
                  <p:cNvPr id="47" name="Rectangle 46"/>
                  <p:cNvSpPr/>
                  <p:nvPr/>
                </p:nvSpPr>
                <p:spPr>
                  <a:xfrm>
                    <a:off x="8136396"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2040</a:t>
                    </a:r>
                  </a:p>
                </p:txBody>
              </p:sp>
              <p:sp>
                <p:nvSpPr>
                  <p:cNvPr id="48" name="Rectangle 47"/>
                  <p:cNvSpPr/>
                  <p:nvPr/>
                </p:nvSpPr>
                <p:spPr>
                  <a:xfrm>
                    <a:off x="8639944"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2041</a:t>
                    </a:r>
                  </a:p>
                </p:txBody>
              </p:sp>
            </p:grpSp>
            <p:sp>
              <p:nvSpPr>
                <p:cNvPr id="27" name="Rectangle 26"/>
                <p:cNvSpPr/>
                <p:nvPr/>
              </p:nvSpPr>
              <p:spPr>
                <a:xfrm>
                  <a:off x="71500" y="3598767"/>
                  <a:ext cx="1012261" cy="219980"/>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LHC </a:t>
                  </a:r>
                  <a:r>
                    <a:rPr lang="en-US" sz="1200" dirty="0" err="1">
                      <a:solidFill>
                        <a:srgbClr val="000000"/>
                      </a:solidFill>
                      <a:latin typeface="Times"/>
                      <a:cs typeface="Times"/>
                    </a:rPr>
                    <a:t>RunIII</a:t>
                  </a:r>
                  <a:endParaRPr lang="en-US" sz="1200" dirty="0">
                    <a:solidFill>
                      <a:srgbClr val="000000"/>
                    </a:solidFill>
                    <a:latin typeface="Times"/>
                    <a:cs typeface="Times"/>
                  </a:endParaRPr>
                </a:p>
              </p:txBody>
            </p:sp>
            <p:sp>
              <p:nvSpPr>
                <p:cNvPr id="28" name="Rectangle 27"/>
                <p:cNvSpPr/>
                <p:nvPr/>
              </p:nvSpPr>
              <p:spPr>
                <a:xfrm>
                  <a:off x="2584136" y="3602724"/>
                  <a:ext cx="2023868" cy="212067"/>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HL-LHC </a:t>
                  </a:r>
                  <a:r>
                    <a:rPr lang="en-US" sz="1200" dirty="0" err="1">
                      <a:solidFill>
                        <a:srgbClr val="000000"/>
                      </a:solidFill>
                      <a:latin typeface="Times"/>
                      <a:cs typeface="Times"/>
                    </a:rPr>
                    <a:t>RunIV</a:t>
                  </a:r>
                  <a:endParaRPr lang="en-US" sz="1200" dirty="0">
                    <a:solidFill>
                      <a:srgbClr val="000000"/>
                    </a:solidFill>
                    <a:latin typeface="Times"/>
                    <a:cs typeface="Times"/>
                  </a:endParaRPr>
                </a:p>
              </p:txBody>
            </p:sp>
            <p:sp>
              <p:nvSpPr>
                <p:cNvPr id="29" name="Rectangle 28"/>
                <p:cNvSpPr/>
                <p:nvPr/>
              </p:nvSpPr>
              <p:spPr>
                <a:xfrm>
                  <a:off x="5616540" y="3598766"/>
                  <a:ext cx="2015799" cy="219981"/>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HL-LHC </a:t>
                  </a:r>
                  <a:r>
                    <a:rPr lang="en-US" sz="1200" dirty="0" err="1">
                      <a:solidFill>
                        <a:srgbClr val="000000"/>
                      </a:solidFill>
                      <a:latin typeface="Times"/>
                      <a:cs typeface="Times"/>
                    </a:rPr>
                    <a:t>RunV</a:t>
                  </a:r>
                  <a:endParaRPr lang="en-US" sz="1200" dirty="0">
                    <a:solidFill>
                      <a:srgbClr val="000000"/>
                    </a:solidFill>
                    <a:latin typeface="Times"/>
                    <a:cs typeface="Times"/>
                  </a:endParaRPr>
                </a:p>
              </p:txBody>
            </p:sp>
            <p:sp>
              <p:nvSpPr>
                <p:cNvPr id="30" name="Rectangle 29"/>
                <p:cNvSpPr/>
                <p:nvPr/>
              </p:nvSpPr>
              <p:spPr>
                <a:xfrm>
                  <a:off x="8121840" y="3592991"/>
                  <a:ext cx="1015756" cy="216024"/>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rgbClr val="000000"/>
                      </a:solidFill>
                      <a:latin typeface="Times"/>
                      <a:cs typeface="Times"/>
                    </a:rPr>
                    <a:t>HL-LHC </a:t>
                  </a:r>
                  <a:r>
                    <a:rPr lang="en-US" sz="900" dirty="0" err="1">
                      <a:solidFill>
                        <a:srgbClr val="000000"/>
                      </a:solidFill>
                      <a:latin typeface="Times"/>
                      <a:cs typeface="Times"/>
                    </a:rPr>
                    <a:t>RunVI</a:t>
                  </a:r>
                  <a:endParaRPr lang="en-US" sz="900" dirty="0">
                    <a:solidFill>
                      <a:srgbClr val="000000"/>
                    </a:solidFill>
                    <a:latin typeface="Times"/>
                    <a:cs typeface="Times"/>
                  </a:endParaRPr>
                </a:p>
              </p:txBody>
            </p:sp>
          </p:grpSp>
        </p:grpSp>
        <p:sp>
          <p:nvSpPr>
            <p:cNvPr id="49" name="Chevron 48"/>
            <p:cNvSpPr/>
            <p:nvPr/>
          </p:nvSpPr>
          <p:spPr>
            <a:xfrm>
              <a:off x="4030078" y="3162648"/>
              <a:ext cx="2821053"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D4D4D"/>
                  </a:solidFill>
                  <a:latin typeface="Times"/>
                  <a:cs typeface="Times"/>
                </a:rPr>
                <a:t>5 m long prototypes of one selected design</a:t>
              </a:r>
            </a:p>
            <a:p>
              <a:pPr algn="ctr"/>
              <a:r>
                <a:rPr lang="en-US" sz="1600" dirty="0">
                  <a:solidFill>
                    <a:srgbClr val="4D4D4D"/>
                  </a:solidFill>
                  <a:latin typeface="Times"/>
                  <a:cs typeface="Times"/>
                </a:rPr>
                <a:t>(&gt;5 of each type)</a:t>
              </a:r>
            </a:p>
          </p:txBody>
        </p:sp>
        <p:sp>
          <p:nvSpPr>
            <p:cNvPr id="50" name="Chevron 49"/>
            <p:cNvSpPr/>
            <p:nvPr/>
          </p:nvSpPr>
          <p:spPr>
            <a:xfrm>
              <a:off x="6045116" y="2496911"/>
              <a:ext cx="3098884"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4D4D4D"/>
                  </a:solidFill>
                  <a:latin typeface="Times"/>
                  <a:cs typeface="Times"/>
                </a:rPr>
                <a:t>15 m long prototypes (&gt;5 of each type)</a:t>
              </a:r>
            </a:p>
          </p:txBody>
        </p:sp>
      </p:grpSp>
      <p:sp>
        <p:nvSpPr>
          <p:cNvPr id="6" name="TextBox 5">
            <a:extLst>
              <a:ext uri="{FF2B5EF4-FFF2-40B4-BE49-F238E27FC236}">
                <a16:creationId xmlns:a16="http://schemas.microsoft.com/office/drawing/2014/main" id="{095C2931-CD7E-1B03-3BAB-F13284CC300B}"/>
              </a:ext>
            </a:extLst>
          </p:cNvPr>
          <p:cNvSpPr txBox="1"/>
          <p:nvPr/>
        </p:nvSpPr>
        <p:spPr>
          <a:xfrm>
            <a:off x="9370598" y="4666558"/>
            <a:ext cx="1866601"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a:t>
            </a:r>
            <a:r>
              <a:rPr lang="en-US" sz="1200" b="1" dirty="0">
                <a:solidFill>
                  <a:prstClr val="black"/>
                </a:solidFill>
                <a:latin typeface="Calibri" panose="020F0502020204030204"/>
              </a:rPr>
              <a:t>E. </a:t>
            </a:r>
            <a:r>
              <a:rPr lang="en-US" sz="1200" b="1" dirty="0" err="1">
                <a:solidFill>
                  <a:prstClr val="black"/>
                </a:solidFill>
                <a:latin typeface="Calibri" panose="020F0502020204030204"/>
              </a:rPr>
              <a:t>Todesco</a:t>
            </a:r>
            <a:r>
              <a:rPr lang="en-US" sz="1200" b="1" dirty="0">
                <a:solidFill>
                  <a:prstClr val="black"/>
                </a:solidFill>
                <a:latin typeface="Calibri" panose="020F0502020204030204"/>
              </a:rPr>
              <a:t>, CERN</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44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FCFE47-E017-DC70-4D8E-D18E8A539602}"/>
              </a:ext>
            </a:extLst>
          </p:cNvPr>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 Sept 2024 - </a:t>
            </a:r>
            <a:endParaRPr lang="en-US" sz="1050" dirty="0">
              <a:latin typeface="Times"/>
              <a:cs typeface="Times"/>
            </a:endParaRPr>
          </a:p>
        </p:txBody>
      </p:sp>
      <p:sp>
        <p:nvSpPr>
          <p:cNvPr id="4" name="Footer Placeholder 3">
            <a:extLst>
              <a:ext uri="{FF2B5EF4-FFF2-40B4-BE49-F238E27FC236}">
                <a16:creationId xmlns:a16="http://schemas.microsoft.com/office/drawing/2014/main" id="{77F60FC0-C8F8-CBBE-645D-A8EAC083B432}"/>
              </a:ext>
            </a:extLst>
          </p:cNvPr>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Accel. Technology - Lucio Rossi @ LCF24-SISSA-Trieste</a:t>
            </a:r>
            <a:endParaRPr lang="en-US" sz="1050" dirty="0">
              <a:latin typeface="Times"/>
              <a:cs typeface="Times"/>
            </a:endParaRPr>
          </a:p>
        </p:txBody>
      </p:sp>
      <p:sp>
        <p:nvSpPr>
          <p:cNvPr id="5" name="Slide Number Placeholder 4">
            <a:extLst>
              <a:ext uri="{FF2B5EF4-FFF2-40B4-BE49-F238E27FC236}">
                <a16:creationId xmlns:a16="http://schemas.microsoft.com/office/drawing/2014/main" id="{EAF21D37-A999-F344-1F63-766A38C90E98}"/>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41</a:t>
            </a:fld>
            <a:endParaRPr lang="en-US"/>
          </a:p>
        </p:txBody>
      </p:sp>
      <p:sp>
        <p:nvSpPr>
          <p:cNvPr id="7" name="Title 1">
            <a:extLst>
              <a:ext uri="{FF2B5EF4-FFF2-40B4-BE49-F238E27FC236}">
                <a16:creationId xmlns:a16="http://schemas.microsoft.com/office/drawing/2014/main" id="{43369F84-AA25-D514-77F9-3CA62036B85B}"/>
              </a:ext>
            </a:extLst>
          </p:cNvPr>
          <p:cNvSpPr>
            <a:spLocks noGrp="1"/>
          </p:cNvSpPr>
          <p:nvPr>
            <p:ph type="title"/>
          </p:nvPr>
        </p:nvSpPr>
        <p:spPr>
          <a:xfrm>
            <a:off x="1719398" y="140038"/>
            <a:ext cx="8719620" cy="940443"/>
          </a:xfrm>
        </p:spPr>
        <p:txBody>
          <a:bodyPr>
            <a:noAutofit/>
          </a:bodyPr>
          <a:lstStyle/>
          <a:p>
            <a:pPr algn="ctr"/>
            <a:r>
              <a:rPr lang="en-US" sz="3200" dirty="0">
                <a:solidFill>
                  <a:schemeClr val="tx2"/>
                </a:solidFill>
                <a:latin typeface="Times"/>
                <a:cs typeface="Times"/>
              </a:rPr>
              <a:t>Industrialization, production, and commissioning</a:t>
            </a:r>
            <a:endParaRPr lang="en-GB" sz="3200" dirty="0">
              <a:solidFill>
                <a:schemeClr val="tx2"/>
              </a:solidFill>
              <a:latin typeface="Times"/>
              <a:cs typeface="Times"/>
            </a:endParaRPr>
          </a:p>
        </p:txBody>
      </p:sp>
      <p:sp>
        <p:nvSpPr>
          <p:cNvPr id="8" name="Content Placeholder 2">
            <a:extLst>
              <a:ext uri="{FF2B5EF4-FFF2-40B4-BE49-F238E27FC236}">
                <a16:creationId xmlns:a16="http://schemas.microsoft.com/office/drawing/2014/main" id="{03DCBA80-C3D9-3E0B-E3E6-961012F8A5B2}"/>
              </a:ext>
            </a:extLst>
          </p:cNvPr>
          <p:cNvSpPr txBox="1">
            <a:spLocks/>
          </p:cNvSpPr>
          <p:nvPr/>
        </p:nvSpPr>
        <p:spPr>
          <a:xfrm>
            <a:off x="1981200" y="1123412"/>
            <a:ext cx="8226854" cy="4869616"/>
          </a:xfrm>
          <a:prstGeom prst="rect">
            <a:avLst/>
          </a:prstGeom>
        </p:spPr>
        <p:txBody>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Calibri" panose="020F0502020204030204" pitchFamily="34" charset="0"/>
                <a:ea typeface="+mn-ea"/>
                <a:cs typeface="Calibri" panose="020F0502020204030204" pitchFamily="34" charset="0"/>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Calibri" panose="020F0502020204030204" pitchFamily="34" charset="0"/>
                <a:ea typeface="+mn-ea"/>
                <a:cs typeface="Calibri" panose="020F0502020204030204" pitchFamily="34" charset="0"/>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Calibri" panose="020F0502020204030204" pitchFamily="34" charset="0"/>
                <a:ea typeface="+mn-ea"/>
                <a:cs typeface="Calibri" panose="020F0502020204030204" pitchFamily="34" charset="0"/>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sz="2400" dirty="0">
                <a:latin typeface="Times"/>
                <a:cs typeface="Times"/>
              </a:rPr>
              <a:t>At the end of HL-LHC, tender for the series</a:t>
            </a:r>
          </a:p>
          <a:p>
            <a:pPr lvl="1"/>
            <a:r>
              <a:rPr lang="en-GB" sz="1800" dirty="0">
                <a:latin typeface="Times"/>
                <a:cs typeface="Times"/>
              </a:rPr>
              <a:t>Production and test over nine years</a:t>
            </a:r>
          </a:p>
          <a:p>
            <a:pPr lvl="1"/>
            <a:r>
              <a:rPr lang="en-GB" sz="1800" dirty="0">
                <a:latin typeface="Times"/>
                <a:cs typeface="Times"/>
              </a:rPr>
              <a:t>Installation and commissioning in parallel</a:t>
            </a:r>
          </a:p>
        </p:txBody>
      </p:sp>
      <p:grpSp>
        <p:nvGrpSpPr>
          <p:cNvPr id="51" name="Group 50"/>
          <p:cNvGrpSpPr/>
          <p:nvPr/>
        </p:nvGrpSpPr>
        <p:grpSpPr>
          <a:xfrm>
            <a:off x="1524000" y="2865639"/>
            <a:ext cx="9144000" cy="3357360"/>
            <a:chOff x="0" y="1317882"/>
            <a:chExt cx="9144000" cy="2496909"/>
          </a:xfrm>
        </p:grpSpPr>
        <p:grpSp>
          <p:nvGrpSpPr>
            <p:cNvPr id="52" name="Group 51"/>
            <p:cNvGrpSpPr/>
            <p:nvPr/>
          </p:nvGrpSpPr>
          <p:grpSpPr>
            <a:xfrm>
              <a:off x="71500" y="3363838"/>
              <a:ext cx="9072500" cy="216024"/>
              <a:chOff x="71500" y="3435846"/>
              <a:chExt cx="9072500" cy="216024"/>
            </a:xfrm>
          </p:grpSpPr>
          <p:sp>
            <p:nvSpPr>
              <p:cNvPr id="66" name="Rectangle 65"/>
              <p:cNvSpPr/>
              <p:nvPr/>
            </p:nvSpPr>
            <p:spPr>
              <a:xfrm>
                <a:off x="71500"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2040</a:t>
                </a:r>
              </a:p>
            </p:txBody>
          </p:sp>
          <p:sp>
            <p:nvSpPr>
              <p:cNvPr id="67" name="Rectangle 66"/>
              <p:cNvSpPr/>
              <p:nvPr/>
            </p:nvSpPr>
            <p:spPr>
              <a:xfrm>
                <a:off x="575556"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2041</a:t>
                </a:r>
              </a:p>
            </p:txBody>
          </p:sp>
          <p:sp>
            <p:nvSpPr>
              <p:cNvPr id="68" name="Rectangle 67"/>
              <p:cNvSpPr/>
              <p:nvPr/>
            </p:nvSpPr>
            <p:spPr>
              <a:xfrm>
                <a:off x="1079612"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2042</a:t>
                </a:r>
              </a:p>
            </p:txBody>
          </p:sp>
          <p:sp>
            <p:nvSpPr>
              <p:cNvPr id="69" name="Rectangle 68"/>
              <p:cNvSpPr/>
              <p:nvPr/>
            </p:nvSpPr>
            <p:spPr>
              <a:xfrm>
                <a:off x="1583668"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2043</a:t>
                </a:r>
              </a:p>
            </p:txBody>
          </p:sp>
          <p:sp>
            <p:nvSpPr>
              <p:cNvPr id="70" name="Rectangle 69"/>
              <p:cNvSpPr/>
              <p:nvPr/>
            </p:nvSpPr>
            <p:spPr>
              <a:xfrm>
                <a:off x="2087724"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2044</a:t>
                </a:r>
              </a:p>
            </p:txBody>
          </p:sp>
          <p:sp>
            <p:nvSpPr>
              <p:cNvPr id="71" name="Rectangle 70"/>
              <p:cNvSpPr/>
              <p:nvPr/>
            </p:nvSpPr>
            <p:spPr>
              <a:xfrm>
                <a:off x="2591780"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2045</a:t>
                </a:r>
              </a:p>
            </p:txBody>
          </p:sp>
          <p:sp>
            <p:nvSpPr>
              <p:cNvPr id="72" name="Rectangle 71"/>
              <p:cNvSpPr/>
              <p:nvPr/>
            </p:nvSpPr>
            <p:spPr>
              <a:xfrm>
                <a:off x="3095836"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2046</a:t>
                </a:r>
              </a:p>
            </p:txBody>
          </p:sp>
          <p:sp>
            <p:nvSpPr>
              <p:cNvPr id="73" name="Rectangle 72"/>
              <p:cNvSpPr/>
              <p:nvPr/>
            </p:nvSpPr>
            <p:spPr>
              <a:xfrm>
                <a:off x="3599892"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2047</a:t>
                </a:r>
              </a:p>
            </p:txBody>
          </p:sp>
          <p:sp>
            <p:nvSpPr>
              <p:cNvPr id="74" name="Rectangle 73"/>
              <p:cNvSpPr/>
              <p:nvPr/>
            </p:nvSpPr>
            <p:spPr>
              <a:xfrm>
                <a:off x="4103948"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2048</a:t>
                </a:r>
              </a:p>
            </p:txBody>
          </p:sp>
          <p:sp>
            <p:nvSpPr>
              <p:cNvPr id="75" name="Rectangle 74"/>
              <p:cNvSpPr/>
              <p:nvPr/>
            </p:nvSpPr>
            <p:spPr>
              <a:xfrm>
                <a:off x="4608429"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2049</a:t>
                </a:r>
              </a:p>
            </p:txBody>
          </p:sp>
          <p:sp>
            <p:nvSpPr>
              <p:cNvPr id="76" name="Rectangle 75"/>
              <p:cNvSpPr/>
              <p:nvPr/>
            </p:nvSpPr>
            <p:spPr>
              <a:xfrm>
                <a:off x="5112485"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2050</a:t>
                </a:r>
              </a:p>
            </p:txBody>
          </p:sp>
          <p:sp>
            <p:nvSpPr>
              <p:cNvPr id="77" name="Rectangle 76"/>
              <p:cNvSpPr/>
              <p:nvPr/>
            </p:nvSpPr>
            <p:spPr>
              <a:xfrm>
                <a:off x="5616541"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2051</a:t>
                </a:r>
              </a:p>
            </p:txBody>
          </p:sp>
          <p:sp>
            <p:nvSpPr>
              <p:cNvPr id="78" name="Rectangle 77"/>
              <p:cNvSpPr/>
              <p:nvPr/>
            </p:nvSpPr>
            <p:spPr>
              <a:xfrm>
                <a:off x="6120172"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2052</a:t>
                </a:r>
              </a:p>
            </p:txBody>
          </p:sp>
          <p:sp>
            <p:nvSpPr>
              <p:cNvPr id="79" name="Rectangle 78"/>
              <p:cNvSpPr/>
              <p:nvPr/>
            </p:nvSpPr>
            <p:spPr>
              <a:xfrm>
                <a:off x="6624228"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2053</a:t>
                </a:r>
              </a:p>
            </p:txBody>
          </p:sp>
          <p:sp>
            <p:nvSpPr>
              <p:cNvPr id="80" name="Rectangle 79"/>
              <p:cNvSpPr/>
              <p:nvPr/>
            </p:nvSpPr>
            <p:spPr>
              <a:xfrm>
                <a:off x="7128284"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2054</a:t>
                </a:r>
              </a:p>
            </p:txBody>
          </p:sp>
          <p:sp>
            <p:nvSpPr>
              <p:cNvPr id="81" name="Rectangle 80"/>
              <p:cNvSpPr/>
              <p:nvPr/>
            </p:nvSpPr>
            <p:spPr>
              <a:xfrm>
                <a:off x="7632340"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2055</a:t>
                </a:r>
              </a:p>
            </p:txBody>
          </p:sp>
          <p:sp>
            <p:nvSpPr>
              <p:cNvPr id="82" name="Rectangle 81"/>
              <p:cNvSpPr/>
              <p:nvPr/>
            </p:nvSpPr>
            <p:spPr>
              <a:xfrm>
                <a:off x="8136396"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2056</a:t>
                </a:r>
              </a:p>
            </p:txBody>
          </p:sp>
          <p:sp>
            <p:nvSpPr>
              <p:cNvPr id="83" name="Rectangle 82"/>
              <p:cNvSpPr/>
              <p:nvPr/>
            </p:nvSpPr>
            <p:spPr>
              <a:xfrm>
                <a:off x="8639944" y="3435846"/>
                <a:ext cx="504056"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2057</a:t>
                </a:r>
              </a:p>
            </p:txBody>
          </p:sp>
        </p:grpSp>
        <p:grpSp>
          <p:nvGrpSpPr>
            <p:cNvPr id="53" name="Group 52"/>
            <p:cNvGrpSpPr/>
            <p:nvPr/>
          </p:nvGrpSpPr>
          <p:grpSpPr>
            <a:xfrm>
              <a:off x="0" y="1317882"/>
              <a:ext cx="8047497" cy="2496909"/>
              <a:chOff x="0" y="1317882"/>
              <a:chExt cx="8047497" cy="2496909"/>
            </a:xfrm>
          </p:grpSpPr>
          <p:sp>
            <p:nvSpPr>
              <p:cNvPr id="54" name="Chevron 53"/>
              <p:cNvSpPr/>
              <p:nvPr/>
            </p:nvSpPr>
            <p:spPr>
              <a:xfrm>
                <a:off x="0" y="2161892"/>
                <a:ext cx="2771800" cy="713398"/>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6"/>
                    </a:solidFill>
                    <a:latin typeface="Times"/>
                    <a:cs typeface="Times"/>
                  </a:rPr>
                  <a:t>Industrialization (pre-series magnets)</a:t>
                </a:r>
              </a:p>
            </p:txBody>
          </p:sp>
          <p:sp>
            <p:nvSpPr>
              <p:cNvPr id="55" name="Chevron 54"/>
              <p:cNvSpPr/>
              <p:nvPr/>
            </p:nvSpPr>
            <p:spPr>
              <a:xfrm>
                <a:off x="2407568" y="1687545"/>
                <a:ext cx="4536504" cy="597838"/>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4D4D4D"/>
                    </a:solidFill>
                    <a:latin typeface="Times"/>
                    <a:cs typeface="Times"/>
                  </a:rPr>
                  <a:t>Production and test</a:t>
                </a:r>
              </a:p>
            </p:txBody>
          </p:sp>
          <p:sp>
            <p:nvSpPr>
              <p:cNvPr id="56" name="Chevron 55"/>
              <p:cNvSpPr/>
              <p:nvPr/>
            </p:nvSpPr>
            <p:spPr>
              <a:xfrm>
                <a:off x="3510993" y="1317882"/>
                <a:ext cx="4536504" cy="432048"/>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4D4D4D"/>
                    </a:solidFill>
                    <a:latin typeface="Times"/>
                    <a:cs typeface="Times"/>
                  </a:rPr>
                  <a:t>Installation and commissioning</a:t>
                </a:r>
              </a:p>
            </p:txBody>
          </p:sp>
          <p:cxnSp>
            <p:nvCxnSpPr>
              <p:cNvPr id="57" name="Straight Arrow Connector 56"/>
              <p:cNvCxnSpPr/>
              <p:nvPr/>
            </p:nvCxnSpPr>
            <p:spPr>
              <a:xfrm flipV="1">
                <a:off x="2082800" y="2879723"/>
                <a:ext cx="0" cy="450292"/>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426244" y="2992487"/>
                <a:ext cx="1653273" cy="228897"/>
              </a:xfrm>
              <a:prstGeom prst="rect">
                <a:avLst/>
              </a:prstGeom>
              <a:noFill/>
              <a:ln w="12700">
                <a:solidFill>
                  <a:schemeClr val="tx1"/>
                </a:solidFill>
              </a:ln>
            </p:spPr>
            <p:txBody>
              <a:bodyPr wrap="none" rtlCol="0">
                <a:spAutoFit/>
              </a:bodyPr>
              <a:lstStyle/>
              <a:p>
                <a:r>
                  <a:rPr lang="en-US" sz="1400" dirty="0">
                    <a:solidFill>
                      <a:srgbClr val="000000"/>
                    </a:solidFill>
                    <a:latin typeface="Times"/>
                    <a:cs typeface="Times"/>
                  </a:rPr>
                  <a:t>Tender for the series</a:t>
                </a:r>
              </a:p>
            </p:txBody>
          </p:sp>
          <p:sp>
            <p:nvSpPr>
              <p:cNvPr id="63" name="Rectangle 62"/>
              <p:cNvSpPr/>
              <p:nvPr/>
            </p:nvSpPr>
            <p:spPr>
              <a:xfrm>
                <a:off x="71500" y="3598767"/>
                <a:ext cx="1512168" cy="216024"/>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LHC </a:t>
                </a:r>
                <a:r>
                  <a:rPr lang="en-US" sz="1200" dirty="0" err="1">
                    <a:solidFill>
                      <a:srgbClr val="000000"/>
                    </a:solidFill>
                    <a:latin typeface="Times"/>
                    <a:cs typeface="Times"/>
                  </a:rPr>
                  <a:t>RunVI</a:t>
                </a:r>
                <a:endParaRPr lang="en-US" sz="1200" dirty="0">
                  <a:solidFill>
                    <a:srgbClr val="000000"/>
                  </a:solidFill>
                  <a:latin typeface="Times"/>
                  <a:cs typeface="Times"/>
                </a:endParaRPr>
              </a:p>
            </p:txBody>
          </p:sp>
        </p:grpSp>
      </p:grpSp>
      <p:sp>
        <p:nvSpPr>
          <p:cNvPr id="2" name="TextBox 1">
            <a:extLst>
              <a:ext uri="{FF2B5EF4-FFF2-40B4-BE49-F238E27FC236}">
                <a16:creationId xmlns:a16="http://schemas.microsoft.com/office/drawing/2014/main" id="{1CA00CFF-6809-C3C2-6484-151E771918BB}"/>
              </a:ext>
            </a:extLst>
          </p:cNvPr>
          <p:cNvSpPr txBox="1"/>
          <p:nvPr/>
        </p:nvSpPr>
        <p:spPr>
          <a:xfrm>
            <a:off x="9370598" y="4666558"/>
            <a:ext cx="1866601"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a:t>
            </a:r>
            <a:r>
              <a:rPr lang="en-US" sz="1200" b="1" dirty="0">
                <a:solidFill>
                  <a:prstClr val="black"/>
                </a:solidFill>
                <a:latin typeface="Calibri" panose="020F0502020204030204"/>
              </a:rPr>
              <a:t>E. </a:t>
            </a:r>
            <a:r>
              <a:rPr lang="en-US" sz="1200" b="1" dirty="0" err="1">
                <a:solidFill>
                  <a:prstClr val="black"/>
                </a:solidFill>
                <a:latin typeface="Calibri" panose="020F0502020204030204"/>
              </a:rPr>
              <a:t>Todesco</a:t>
            </a:r>
            <a:r>
              <a:rPr lang="en-US" sz="1200" b="1" dirty="0">
                <a:solidFill>
                  <a:prstClr val="black"/>
                </a:solidFill>
                <a:latin typeface="Calibri" panose="020F0502020204030204"/>
              </a:rPr>
              <a:t>, CERN</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FCFE47-E017-DC70-4D8E-D18E8A539602}"/>
              </a:ext>
            </a:extLst>
          </p:cNvPr>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 Sept 2024 - </a:t>
            </a:r>
            <a:endParaRPr lang="en-US" sz="1050" dirty="0">
              <a:latin typeface="Times"/>
              <a:cs typeface="Times"/>
            </a:endParaRPr>
          </a:p>
        </p:txBody>
      </p:sp>
      <p:sp>
        <p:nvSpPr>
          <p:cNvPr id="4" name="Footer Placeholder 3">
            <a:extLst>
              <a:ext uri="{FF2B5EF4-FFF2-40B4-BE49-F238E27FC236}">
                <a16:creationId xmlns:a16="http://schemas.microsoft.com/office/drawing/2014/main" id="{77F60FC0-C8F8-CBBE-645D-A8EAC083B432}"/>
              </a:ext>
            </a:extLst>
          </p:cNvPr>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Accel. Technology - Lucio Rossi @ LCF24-SISSA-Trieste</a:t>
            </a:r>
            <a:endParaRPr lang="en-US" sz="1050" dirty="0">
              <a:latin typeface="Times"/>
              <a:cs typeface="Times"/>
            </a:endParaRPr>
          </a:p>
        </p:txBody>
      </p:sp>
      <p:sp>
        <p:nvSpPr>
          <p:cNvPr id="5" name="Slide Number Placeholder 4">
            <a:extLst>
              <a:ext uri="{FF2B5EF4-FFF2-40B4-BE49-F238E27FC236}">
                <a16:creationId xmlns:a16="http://schemas.microsoft.com/office/drawing/2014/main" id="{EAF21D37-A999-F344-1F63-766A38C90E98}"/>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42</a:t>
            </a:fld>
            <a:endParaRPr lang="en-US"/>
          </a:p>
        </p:txBody>
      </p:sp>
      <p:sp>
        <p:nvSpPr>
          <p:cNvPr id="7" name="Title 1">
            <a:extLst>
              <a:ext uri="{FF2B5EF4-FFF2-40B4-BE49-F238E27FC236}">
                <a16:creationId xmlns:a16="http://schemas.microsoft.com/office/drawing/2014/main" id="{43369F84-AA25-D514-77F9-3CA62036B85B}"/>
              </a:ext>
            </a:extLst>
          </p:cNvPr>
          <p:cNvSpPr>
            <a:spLocks noGrp="1"/>
          </p:cNvSpPr>
          <p:nvPr>
            <p:ph type="title"/>
          </p:nvPr>
        </p:nvSpPr>
        <p:spPr>
          <a:xfrm>
            <a:off x="1719398" y="140038"/>
            <a:ext cx="8719620" cy="940443"/>
          </a:xfrm>
        </p:spPr>
        <p:txBody>
          <a:bodyPr>
            <a:noAutofit/>
          </a:bodyPr>
          <a:lstStyle/>
          <a:p>
            <a:pPr algn="ctr"/>
            <a:r>
              <a:rPr lang="en-US" sz="3200" dirty="0">
                <a:solidFill>
                  <a:schemeClr val="tx2"/>
                </a:solidFill>
                <a:latin typeface="Times"/>
                <a:cs typeface="Times"/>
              </a:rPr>
              <a:t>Can we go faster ?</a:t>
            </a:r>
            <a:endParaRPr lang="en-GB" sz="3200" dirty="0">
              <a:solidFill>
                <a:schemeClr val="tx2"/>
              </a:solidFill>
              <a:latin typeface="Times"/>
              <a:cs typeface="Times"/>
            </a:endParaRPr>
          </a:p>
        </p:txBody>
      </p:sp>
      <p:sp>
        <p:nvSpPr>
          <p:cNvPr id="8" name="Content Placeholder 2">
            <a:extLst>
              <a:ext uri="{FF2B5EF4-FFF2-40B4-BE49-F238E27FC236}">
                <a16:creationId xmlns:a16="http://schemas.microsoft.com/office/drawing/2014/main" id="{03DCBA80-C3D9-3E0B-E3E6-961012F8A5B2}"/>
              </a:ext>
            </a:extLst>
          </p:cNvPr>
          <p:cNvSpPr txBox="1">
            <a:spLocks/>
          </p:cNvSpPr>
          <p:nvPr/>
        </p:nvSpPr>
        <p:spPr>
          <a:xfrm>
            <a:off x="1380565" y="1461246"/>
            <a:ext cx="9610164" cy="4531781"/>
          </a:xfrm>
          <a:prstGeom prst="rect">
            <a:avLst/>
          </a:prstGeom>
        </p:spPr>
        <p:txBody>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Calibri" panose="020F0502020204030204" pitchFamily="34" charset="0"/>
                <a:ea typeface="+mn-ea"/>
                <a:cs typeface="Calibri" panose="020F0502020204030204" pitchFamily="34" charset="0"/>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Calibri" panose="020F0502020204030204" pitchFamily="34" charset="0"/>
                <a:ea typeface="+mn-ea"/>
                <a:cs typeface="Calibri" panose="020F0502020204030204" pitchFamily="34" charset="0"/>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Calibri" panose="020F0502020204030204" pitchFamily="34" charset="0"/>
                <a:ea typeface="+mn-ea"/>
                <a:cs typeface="Calibri" panose="020F0502020204030204" pitchFamily="34" charset="0"/>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Calibri" panose="020F0502020204030204" pitchFamily="34" charset="0"/>
                <a:ea typeface="+mn-ea"/>
                <a:cs typeface="Calibri" panose="020F0502020204030204" pitchFamily="34" charset="0"/>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sz="2400" dirty="0">
                <a:latin typeface="Times"/>
                <a:cs typeface="Times"/>
              </a:rPr>
              <a:t>Can we have shorten the timeline by 10 years, so to fit the 2045 date for the FCC-</a:t>
            </a:r>
            <a:r>
              <a:rPr lang="en-GB" sz="2400" dirty="0" err="1">
                <a:latin typeface="Times"/>
                <a:cs typeface="Times"/>
              </a:rPr>
              <a:t>hh</a:t>
            </a:r>
            <a:r>
              <a:rPr lang="en-GB" sz="2400" dirty="0">
                <a:latin typeface="Times"/>
                <a:cs typeface="Times"/>
              </a:rPr>
              <a:t> right after HL-LHC?</a:t>
            </a:r>
            <a:endParaRPr lang="en-GB" sz="1400" dirty="0">
              <a:latin typeface="Times"/>
              <a:cs typeface="Times"/>
            </a:endParaRPr>
          </a:p>
          <a:p>
            <a:pPr lvl="1"/>
            <a:r>
              <a:rPr lang="en-GB" sz="2000" dirty="0">
                <a:latin typeface="Times"/>
                <a:cs typeface="Times"/>
              </a:rPr>
              <a:t>Yes, but with some risks and additional cost</a:t>
            </a:r>
          </a:p>
          <a:p>
            <a:pPr lvl="1"/>
            <a:r>
              <a:rPr lang="en-GB" sz="2000" dirty="0">
                <a:latin typeface="Times"/>
                <a:cs typeface="Times"/>
              </a:rPr>
              <a:t>Go more in parallel between short models and </a:t>
            </a:r>
            <a:r>
              <a:rPr lang="en-GB" sz="2000" dirty="0" err="1">
                <a:latin typeface="Times"/>
                <a:cs typeface="Times"/>
              </a:rPr>
              <a:t>prototpye</a:t>
            </a:r>
            <a:endParaRPr lang="en-GB" sz="2000" dirty="0">
              <a:latin typeface="Times"/>
              <a:cs typeface="Times"/>
            </a:endParaRPr>
          </a:p>
          <a:p>
            <a:pPr lvl="1"/>
            <a:r>
              <a:rPr lang="en-GB" sz="2000" dirty="0">
                <a:latin typeface="Times"/>
                <a:cs typeface="Times"/>
              </a:rPr>
              <a:t>Go in parallel in the scaling to 5 m and to 15 m</a:t>
            </a:r>
          </a:p>
          <a:p>
            <a:pPr lvl="1"/>
            <a:r>
              <a:rPr lang="en-GB" sz="2000" dirty="0">
                <a:latin typeface="Times"/>
                <a:cs typeface="Times"/>
              </a:rPr>
              <a:t>Involve industry in prototypes (as done for LHC)</a:t>
            </a:r>
          </a:p>
          <a:p>
            <a:pPr lvl="1"/>
            <a:r>
              <a:rPr lang="en-GB" sz="2000" dirty="0">
                <a:latin typeface="Times"/>
                <a:cs typeface="Times"/>
              </a:rPr>
              <a:t>The present baseline assumes that scaling in length is not straightforward, as it has been for HL-LHC and that the HL-LHC experience does not apply</a:t>
            </a:r>
          </a:p>
          <a:p>
            <a:r>
              <a:rPr lang="en-GB" sz="2400" dirty="0">
                <a:latin typeface="Times"/>
                <a:cs typeface="Times"/>
              </a:rPr>
              <a:t>The present priority is to get to a short model program for one (or max two) design asap</a:t>
            </a:r>
          </a:p>
        </p:txBody>
      </p:sp>
      <p:sp>
        <p:nvSpPr>
          <p:cNvPr id="2" name="TextBox 1">
            <a:extLst>
              <a:ext uri="{FF2B5EF4-FFF2-40B4-BE49-F238E27FC236}">
                <a16:creationId xmlns:a16="http://schemas.microsoft.com/office/drawing/2014/main" id="{972F2C65-95E1-EC44-C08C-A52BCE0A6B54}"/>
              </a:ext>
            </a:extLst>
          </p:cNvPr>
          <p:cNvSpPr txBox="1"/>
          <p:nvPr/>
        </p:nvSpPr>
        <p:spPr>
          <a:xfrm>
            <a:off x="9549892" y="5119755"/>
            <a:ext cx="1866601" cy="27699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a:t>
            </a:r>
            <a:r>
              <a:rPr lang="en-US" sz="1200" b="1" dirty="0">
                <a:solidFill>
                  <a:prstClr val="black"/>
                </a:solidFill>
                <a:latin typeface="Calibri" panose="020F0502020204030204"/>
              </a:rPr>
              <a:t>E. </a:t>
            </a:r>
            <a:r>
              <a:rPr lang="en-US" sz="1200" b="1" dirty="0" err="1">
                <a:solidFill>
                  <a:prstClr val="black"/>
                </a:solidFill>
                <a:latin typeface="Calibri" panose="020F0502020204030204"/>
              </a:rPr>
              <a:t>Todesco</a:t>
            </a:r>
            <a:r>
              <a:rPr lang="en-US" sz="1200" b="1" dirty="0">
                <a:solidFill>
                  <a:prstClr val="black"/>
                </a:solidFill>
                <a:latin typeface="Calibri" panose="020F0502020204030204"/>
              </a:rPr>
              <a:t>, CERN</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68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How long </a:t>
            </a:r>
            <a:r>
              <a:rPr lang="fr-CH" dirty="0" err="1"/>
              <a:t>it</a:t>
            </a:r>
            <a:r>
              <a:rPr lang="fr-CH" dirty="0"/>
              <a:t> </a:t>
            </a:r>
            <a:r>
              <a:rPr lang="fr-CH" dirty="0" err="1"/>
              <a:t>will</a:t>
            </a:r>
            <a:r>
              <a:rPr lang="fr-CH" dirty="0"/>
              <a:t> </a:t>
            </a:r>
            <a:r>
              <a:rPr lang="fr-CH" dirty="0" err="1"/>
              <a:t>take</a:t>
            </a:r>
            <a:r>
              <a:rPr lang="fr-CH" dirty="0"/>
              <a:t>?</a:t>
            </a:r>
            <a:endParaRPr lang="en-GB" dirty="0"/>
          </a:p>
        </p:txBody>
      </p:sp>
      <p:pic>
        <p:nvPicPr>
          <p:cNvPr id="3" name="Picture 2" descr="C:\MzDocuments\Lep_Buch\LEPFigures\FigChap14\LHC.bmp"/>
          <p:cNvPicPr>
            <a:picLocks noChangeAspect="1" noChangeArrowheads="1"/>
          </p:cNvPicPr>
          <p:nvPr/>
        </p:nvPicPr>
        <p:blipFill>
          <a:blip r:embed="rId2" cstate="print"/>
          <a:srcRect/>
          <a:stretch>
            <a:fillRect/>
          </a:stretch>
        </p:blipFill>
        <p:spPr bwMode="auto">
          <a:xfrm>
            <a:off x="1847529" y="4676480"/>
            <a:ext cx="1240899" cy="1434619"/>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8161" y="4681296"/>
            <a:ext cx="2136944" cy="1490502"/>
          </a:xfrm>
          <a:prstGeom prst="rect">
            <a:avLst/>
          </a:prstGeom>
        </p:spPr>
      </p:pic>
      <p:pic>
        <p:nvPicPr>
          <p:cNvPr id="5" name="Picture 4" descr="First beam with all.jpg"/>
          <p:cNvPicPr>
            <a:picLocks noChangeAspect="1"/>
          </p:cNvPicPr>
          <p:nvPr/>
        </p:nvPicPr>
        <p:blipFill>
          <a:blip r:embed="rId4" cstate="print"/>
          <a:stretch>
            <a:fillRect/>
          </a:stretch>
        </p:blipFill>
        <p:spPr>
          <a:xfrm>
            <a:off x="7765439" y="4908404"/>
            <a:ext cx="1893244" cy="1260208"/>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552" y="1870937"/>
            <a:ext cx="7875137" cy="2891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4-vtx.png"/>
          <p:cNvPicPr preferRelativeResize="0">
            <a:picLocks noChangeAspect="1"/>
          </p:cNvPicPr>
          <p:nvPr/>
        </p:nvPicPr>
        <p:blipFill>
          <a:blip r:embed="rId6" cstate="print"/>
          <a:srcRect/>
          <a:stretch>
            <a:fillRect/>
          </a:stretch>
        </p:blipFill>
        <p:spPr bwMode="auto">
          <a:xfrm>
            <a:off x="8938247" y="1628800"/>
            <a:ext cx="1714095" cy="1008112"/>
          </a:xfrm>
          <a:prstGeom prst="rect">
            <a:avLst/>
          </a:prstGeom>
          <a:noFill/>
          <a:ln w="38100">
            <a:solidFill>
              <a:srgbClr val="CC0000"/>
            </a:solidFill>
            <a:miter lim="800000"/>
            <a:headEnd/>
            <a:tailEnd/>
          </a:ln>
        </p:spPr>
      </p:pic>
      <p:sp>
        <p:nvSpPr>
          <p:cNvPr id="8" name="Date Placeholder 7">
            <a:extLst>
              <a:ext uri="{FF2B5EF4-FFF2-40B4-BE49-F238E27FC236}">
                <a16:creationId xmlns:a16="http://schemas.microsoft.com/office/drawing/2014/main" id="{B2DD48EA-01E3-D5B5-A73A-F7FDDC8B3FC1}"/>
              </a:ext>
            </a:extLst>
          </p:cNvPr>
          <p:cNvSpPr>
            <a:spLocks noGrp="1"/>
          </p:cNvSpPr>
          <p:nvPr>
            <p:ph type="dt" sz="half" idx="10"/>
          </p:nvPr>
        </p:nvSpPr>
        <p:spPr/>
        <p:txBody>
          <a:bodyPr/>
          <a:lstStyle/>
          <a:p>
            <a:r>
              <a:rPr lang="en-US"/>
              <a:t>20 Sept 2024 - </a:t>
            </a:r>
          </a:p>
        </p:txBody>
      </p:sp>
      <p:sp>
        <p:nvSpPr>
          <p:cNvPr id="9" name="Footer Placeholder 8">
            <a:extLst>
              <a:ext uri="{FF2B5EF4-FFF2-40B4-BE49-F238E27FC236}">
                <a16:creationId xmlns:a16="http://schemas.microsoft.com/office/drawing/2014/main" id="{524DAF34-0AFE-2492-221F-62DE5A75BECD}"/>
              </a:ext>
            </a:extLst>
          </p:cNvPr>
          <p:cNvSpPr>
            <a:spLocks noGrp="1"/>
          </p:cNvSpPr>
          <p:nvPr>
            <p:ph type="ftr" sz="quarter" idx="11"/>
          </p:nvPr>
        </p:nvSpPr>
        <p:spPr/>
        <p:txBody>
          <a:bodyPr/>
          <a:lstStyle/>
          <a:p>
            <a:r>
              <a:rPr lang="it-IT"/>
              <a:t>Accel. Technology - Lucio Rossi @ LCF24-SISSA-Trieste</a:t>
            </a:r>
            <a:endParaRPr lang="en-US"/>
          </a:p>
        </p:txBody>
      </p:sp>
      <p:sp>
        <p:nvSpPr>
          <p:cNvPr id="10" name="Slide Number Placeholder 9">
            <a:extLst>
              <a:ext uri="{FF2B5EF4-FFF2-40B4-BE49-F238E27FC236}">
                <a16:creationId xmlns:a16="http://schemas.microsoft.com/office/drawing/2014/main" id="{BAE48790-38EF-F04B-A0B0-ED5E9A12D4FC}"/>
              </a:ext>
            </a:extLst>
          </p:cNvPr>
          <p:cNvSpPr>
            <a:spLocks noGrp="1"/>
          </p:cNvSpPr>
          <p:nvPr>
            <p:ph type="sldNum" sz="quarter" idx="12"/>
          </p:nvPr>
        </p:nvSpPr>
        <p:spPr/>
        <p:txBody>
          <a:bodyPr/>
          <a:lstStyle/>
          <a:p>
            <a:fld id="{8C3D0E04-7EED-4935-AAFA-F1C7031611E0}" type="slidenum">
              <a:rPr lang="en-US" smtClean="0"/>
              <a:t>43</a:t>
            </a:fld>
            <a:endParaRPr lang="en-US"/>
          </a:p>
        </p:txBody>
      </p:sp>
    </p:spTree>
    <p:extLst>
      <p:ext uri="{BB962C8B-B14F-4D97-AF65-F5344CB8AC3E}">
        <p14:creationId xmlns:p14="http://schemas.microsoft.com/office/powerpoint/2010/main" val="798457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1F6C-9BCB-4593-5139-2A802CA68460}"/>
              </a:ext>
            </a:extLst>
          </p:cNvPr>
          <p:cNvSpPr>
            <a:spLocks noGrp="1"/>
          </p:cNvSpPr>
          <p:nvPr>
            <p:ph type="title"/>
          </p:nvPr>
        </p:nvSpPr>
        <p:spPr/>
        <p:txBody>
          <a:bodyPr/>
          <a:lstStyle/>
          <a:p>
            <a:r>
              <a:rPr lang="en-GB" dirty="0"/>
              <a:t>High Luminosity LHC (HL-LHC)</a:t>
            </a:r>
          </a:p>
        </p:txBody>
      </p:sp>
      <p:sp>
        <p:nvSpPr>
          <p:cNvPr id="3" name="Slide Number Placeholder 2">
            <a:extLst>
              <a:ext uri="{FF2B5EF4-FFF2-40B4-BE49-F238E27FC236}">
                <a16:creationId xmlns:a16="http://schemas.microsoft.com/office/drawing/2014/main" id="{D5379C69-4B37-3575-0EE2-FFAF0AD74B51}"/>
              </a:ext>
            </a:extLst>
          </p:cNvPr>
          <p:cNvSpPr>
            <a:spLocks noGrp="1"/>
          </p:cNvSpPr>
          <p:nvPr>
            <p:ph type="sldNum" sz="quarter" idx="12"/>
          </p:nvPr>
        </p:nvSpPr>
        <p:spPr/>
        <p:txBody>
          <a:bodyPr/>
          <a:lstStyle/>
          <a:p>
            <a:fld id="{36B5EA5A-BC32-A742-B11B-8E7414D5B535}" type="slidenum">
              <a:rPr lang="en-US" smtClean="0"/>
              <a:pPr/>
              <a:t>44</a:t>
            </a:fld>
            <a:endParaRPr lang="en-US"/>
          </a:p>
        </p:txBody>
      </p:sp>
      <p:pic>
        <p:nvPicPr>
          <p:cNvPr id="4" name="Picture 3">
            <a:extLst>
              <a:ext uri="{FF2B5EF4-FFF2-40B4-BE49-F238E27FC236}">
                <a16:creationId xmlns:a16="http://schemas.microsoft.com/office/drawing/2014/main" id="{5D77290F-64ED-1946-F108-55A85E3B8618}"/>
              </a:ext>
            </a:extLst>
          </p:cNvPr>
          <p:cNvPicPr>
            <a:picLocks noChangeAspect="1"/>
          </p:cNvPicPr>
          <p:nvPr/>
        </p:nvPicPr>
        <p:blipFill>
          <a:blip r:embed="rId2"/>
          <a:stretch>
            <a:fillRect/>
          </a:stretch>
        </p:blipFill>
        <p:spPr>
          <a:xfrm>
            <a:off x="356873" y="1123433"/>
            <a:ext cx="11446975" cy="3891515"/>
          </a:xfrm>
          <a:prstGeom prst="rect">
            <a:avLst/>
          </a:prstGeom>
        </p:spPr>
      </p:pic>
      <p:grpSp>
        <p:nvGrpSpPr>
          <p:cNvPr id="5" name="Group 4">
            <a:extLst>
              <a:ext uri="{FF2B5EF4-FFF2-40B4-BE49-F238E27FC236}">
                <a16:creationId xmlns:a16="http://schemas.microsoft.com/office/drawing/2014/main" id="{B89BCA04-7F98-65E9-E7A3-3A2C26620D67}"/>
              </a:ext>
            </a:extLst>
          </p:cNvPr>
          <p:cNvGrpSpPr>
            <a:grpSpLocks/>
          </p:cNvGrpSpPr>
          <p:nvPr/>
        </p:nvGrpSpPr>
        <p:grpSpPr bwMode="auto">
          <a:xfrm>
            <a:off x="1739830" y="3936706"/>
            <a:ext cx="4461350" cy="2248817"/>
            <a:chOff x="969622" y="3068960"/>
            <a:chExt cx="4462228" cy="2249231"/>
          </a:xfrm>
        </p:grpSpPr>
        <p:cxnSp>
          <p:nvCxnSpPr>
            <p:cNvPr id="6" name="Straight Arrow Connector 10">
              <a:extLst>
                <a:ext uri="{FF2B5EF4-FFF2-40B4-BE49-F238E27FC236}">
                  <a16:creationId xmlns:a16="http://schemas.microsoft.com/office/drawing/2014/main" id="{EE7F9D2E-76F1-7077-8C7A-834030B667DF}"/>
                </a:ext>
              </a:extLst>
            </p:cNvPr>
            <p:cNvCxnSpPr>
              <a:cxnSpLocks noChangeShapeType="1"/>
            </p:cNvCxnSpPr>
            <p:nvPr/>
          </p:nvCxnSpPr>
          <p:spPr bwMode="auto">
            <a:xfrm flipV="1">
              <a:off x="4572000" y="3068960"/>
              <a:ext cx="0" cy="1418080"/>
            </a:xfrm>
            <a:prstGeom prst="straightConnector1">
              <a:avLst/>
            </a:prstGeom>
            <a:noFill/>
            <a:ln w="38100" algn="ctr">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4">
              <a:extLst>
                <a:ext uri="{FF2B5EF4-FFF2-40B4-BE49-F238E27FC236}">
                  <a16:creationId xmlns:a16="http://schemas.microsoft.com/office/drawing/2014/main" id="{06816848-A083-BC65-90D3-FA472EDBED58}"/>
                </a:ext>
              </a:extLst>
            </p:cNvPr>
            <p:cNvSpPr txBox="1">
              <a:spLocks noChangeArrowheads="1"/>
            </p:cNvSpPr>
            <p:nvPr/>
          </p:nvSpPr>
          <p:spPr bwMode="auto">
            <a:xfrm>
              <a:off x="969622" y="4487041"/>
              <a:ext cx="4462228" cy="831150"/>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oot" altLang="root" sz="1600" b="1">
                  <a:solidFill>
                    <a:schemeClr val="tx2"/>
                  </a:solidFill>
                </a:rPr>
                <a:t>LS2</a:t>
              </a:r>
              <a:r>
                <a:rPr lang="en-US" altLang="root" sz="1600" b="1" dirty="0">
                  <a:solidFill>
                    <a:schemeClr val="tx2"/>
                  </a:solidFill>
                </a:rPr>
                <a:t> </a:t>
              </a:r>
              <a:endParaRPr lang="root" altLang="root" sz="1600" b="1" dirty="0">
                <a:solidFill>
                  <a:schemeClr val="tx2"/>
                </a:solidFill>
              </a:endParaRPr>
            </a:p>
            <a:p>
              <a:r>
                <a:rPr lang="en-GB" altLang="root" sz="1600" dirty="0">
                  <a:solidFill>
                    <a:schemeClr val="tx2"/>
                  </a:solidFill>
                </a:rPr>
                <a:t>L</a:t>
              </a:r>
              <a:r>
                <a:rPr lang="root" altLang="root" sz="1600" dirty="0">
                  <a:solidFill>
                    <a:schemeClr val="tx2"/>
                  </a:solidFill>
                </a:rPr>
                <a:t>HC Injectors Upgrade (LIU) completed</a:t>
              </a:r>
            </a:p>
            <a:p>
              <a:r>
                <a:rPr lang="root" altLang="root" sz="1600" dirty="0">
                  <a:solidFill>
                    <a:schemeClr val="tx2"/>
                  </a:solidFill>
                </a:rPr>
                <a:t>Phase-1 upgrades: major for LHCb and ALICE </a:t>
              </a:r>
            </a:p>
          </p:txBody>
        </p:sp>
      </p:grpSp>
      <p:grpSp>
        <p:nvGrpSpPr>
          <p:cNvPr id="9" name="Group 8">
            <a:extLst>
              <a:ext uri="{FF2B5EF4-FFF2-40B4-BE49-F238E27FC236}">
                <a16:creationId xmlns:a16="http://schemas.microsoft.com/office/drawing/2014/main" id="{DF0C4C55-E338-4727-433D-9BCE4E8B23CA}"/>
              </a:ext>
            </a:extLst>
          </p:cNvPr>
          <p:cNvGrpSpPr>
            <a:grpSpLocks/>
          </p:cNvGrpSpPr>
          <p:nvPr/>
        </p:nvGrpSpPr>
        <p:grpSpPr bwMode="auto">
          <a:xfrm>
            <a:off x="6638260" y="3936705"/>
            <a:ext cx="3679854" cy="2248817"/>
            <a:chOff x="5022764" y="2082508"/>
            <a:chExt cx="3680147" cy="2249896"/>
          </a:xfrm>
        </p:grpSpPr>
        <p:cxnSp>
          <p:nvCxnSpPr>
            <p:cNvPr id="10" name="Straight Arrow Connector 28">
              <a:extLst>
                <a:ext uri="{FF2B5EF4-FFF2-40B4-BE49-F238E27FC236}">
                  <a16:creationId xmlns:a16="http://schemas.microsoft.com/office/drawing/2014/main" id="{E69E3B42-0099-3EA2-DBBA-4F7272BAF971}"/>
                </a:ext>
              </a:extLst>
            </p:cNvPr>
            <p:cNvCxnSpPr>
              <a:cxnSpLocks noChangeShapeType="1"/>
            </p:cNvCxnSpPr>
            <p:nvPr/>
          </p:nvCxnSpPr>
          <p:spPr bwMode="auto">
            <a:xfrm flipV="1">
              <a:off x="7236296" y="2082508"/>
              <a:ext cx="0" cy="1742596"/>
            </a:xfrm>
            <a:prstGeom prst="straightConnector1">
              <a:avLst/>
            </a:prstGeom>
            <a:noFill/>
            <a:ln w="38100" algn="ctr">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20">
              <a:extLst>
                <a:ext uri="{FF2B5EF4-FFF2-40B4-BE49-F238E27FC236}">
                  <a16:creationId xmlns:a16="http://schemas.microsoft.com/office/drawing/2014/main" id="{6527D32D-6A8F-ADA3-FD94-7506F8F9D41A}"/>
                </a:ext>
              </a:extLst>
            </p:cNvPr>
            <p:cNvSpPr txBox="1">
              <a:spLocks noChangeArrowheads="1"/>
            </p:cNvSpPr>
            <p:nvPr/>
          </p:nvSpPr>
          <p:spPr bwMode="auto">
            <a:xfrm>
              <a:off x="5022764" y="3501008"/>
              <a:ext cx="3680147" cy="831396"/>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oot" altLang="root" sz="1600" b="1" dirty="0">
                  <a:solidFill>
                    <a:schemeClr val="tx2"/>
                  </a:solidFill>
                </a:rPr>
                <a:t>LS3</a:t>
              </a:r>
            </a:p>
            <a:p>
              <a:r>
                <a:rPr lang="en-GB" altLang="root" sz="1600" dirty="0">
                  <a:solidFill>
                    <a:schemeClr val="tx2"/>
                  </a:solidFill>
                </a:rPr>
                <a:t>I</a:t>
              </a:r>
              <a:r>
                <a:rPr lang="root" altLang="root" sz="1600">
                  <a:solidFill>
                    <a:schemeClr val="tx2"/>
                  </a:solidFill>
                </a:rPr>
                <a:t>nstallation </a:t>
              </a:r>
              <a:r>
                <a:rPr lang="root" altLang="root" sz="1600" dirty="0">
                  <a:solidFill>
                    <a:schemeClr val="tx2"/>
                  </a:solidFill>
                </a:rPr>
                <a:t>of HL-LHC machine </a:t>
              </a:r>
            </a:p>
            <a:p>
              <a:r>
                <a:rPr lang="root" altLang="root" sz="1600" dirty="0">
                  <a:solidFill>
                    <a:schemeClr val="tx2"/>
                  </a:solidFill>
                </a:rPr>
                <a:t>Phase-2 upgrades of ATLAS and CMS</a:t>
              </a:r>
            </a:p>
          </p:txBody>
        </p:sp>
      </p:grpSp>
      <p:sp>
        <p:nvSpPr>
          <p:cNvPr id="8" name="Date Placeholder 7">
            <a:extLst>
              <a:ext uri="{FF2B5EF4-FFF2-40B4-BE49-F238E27FC236}">
                <a16:creationId xmlns:a16="http://schemas.microsoft.com/office/drawing/2014/main" id="{A8F4123C-1D44-47D9-297C-852362686B9F}"/>
              </a:ext>
            </a:extLst>
          </p:cNvPr>
          <p:cNvSpPr>
            <a:spLocks noGrp="1"/>
          </p:cNvSpPr>
          <p:nvPr>
            <p:ph type="dt" sz="half" idx="10"/>
          </p:nvPr>
        </p:nvSpPr>
        <p:spPr/>
        <p:txBody>
          <a:bodyPr/>
          <a:lstStyle/>
          <a:p>
            <a:r>
              <a:rPr lang="en-US"/>
              <a:t>20 Sept 2024 - </a:t>
            </a:r>
          </a:p>
        </p:txBody>
      </p:sp>
      <p:sp>
        <p:nvSpPr>
          <p:cNvPr id="12" name="Footer Placeholder 11">
            <a:extLst>
              <a:ext uri="{FF2B5EF4-FFF2-40B4-BE49-F238E27FC236}">
                <a16:creationId xmlns:a16="http://schemas.microsoft.com/office/drawing/2014/main" id="{E138B90B-8ED7-C272-6C6E-2D504F59C48D}"/>
              </a:ext>
            </a:extLst>
          </p:cNvPr>
          <p:cNvSpPr>
            <a:spLocks noGrp="1"/>
          </p:cNvSpPr>
          <p:nvPr>
            <p:ph type="ftr" sz="quarter" idx="11"/>
          </p:nvPr>
        </p:nvSpPr>
        <p:spPr/>
        <p:txBody>
          <a:bodyPr/>
          <a:lstStyle/>
          <a:p>
            <a:r>
              <a:rPr lang="it-IT"/>
              <a:t>Accel. Technology - Lucio Rossi @ LCF24-SISSA-Trieste</a:t>
            </a:r>
            <a:endParaRPr lang="en-US"/>
          </a:p>
        </p:txBody>
      </p:sp>
    </p:spTree>
    <p:extLst>
      <p:ext uri="{BB962C8B-B14F-4D97-AF65-F5344CB8AC3E}">
        <p14:creationId xmlns:p14="http://schemas.microsoft.com/office/powerpoint/2010/main" val="369680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it-IT" noProof="0"/>
              <a:t>Accel. Technology - Lucio Rossi @ LCF24-SISSA-Trieste</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45</a:t>
            </a:fld>
            <a:endParaRPr lang="fr-FR"/>
          </a:p>
        </p:txBody>
      </p:sp>
      <p:pic>
        <p:nvPicPr>
          <p:cNvPr id="5" name="Picture 4"/>
          <p:cNvPicPr>
            <a:picLocks noChangeAspect="1"/>
          </p:cNvPicPr>
          <p:nvPr/>
        </p:nvPicPr>
        <p:blipFill>
          <a:blip r:embed="rId2"/>
          <a:stretch>
            <a:fillRect/>
          </a:stretch>
        </p:blipFill>
        <p:spPr>
          <a:xfrm>
            <a:off x="86949" y="609887"/>
            <a:ext cx="9505056" cy="5900431"/>
          </a:xfrm>
          <a:prstGeom prst="rect">
            <a:avLst/>
          </a:prstGeom>
        </p:spPr>
      </p:pic>
      <p:cxnSp>
        <p:nvCxnSpPr>
          <p:cNvPr id="6" name="Straight Connector 5"/>
          <p:cNvCxnSpPr/>
          <p:nvPr/>
        </p:nvCxnSpPr>
        <p:spPr>
          <a:xfrm>
            <a:off x="7632171" y="3271911"/>
            <a:ext cx="1064999" cy="32763"/>
          </a:xfrm>
          <a:prstGeom prst="line">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8784299" y="3038503"/>
            <a:ext cx="1007435" cy="480053"/>
          </a:xfrm>
          <a:prstGeom prst="ellipse">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fr-CH" sz="1467" b="1" dirty="0"/>
              <a:t>LHC1.5</a:t>
            </a:r>
            <a:endParaRPr lang="en-GB" sz="1467" b="1" dirty="0"/>
          </a:p>
        </p:txBody>
      </p:sp>
      <p:sp>
        <p:nvSpPr>
          <p:cNvPr id="13" name="TextBox 12"/>
          <p:cNvSpPr txBox="1"/>
          <p:nvPr/>
        </p:nvSpPr>
        <p:spPr>
          <a:xfrm>
            <a:off x="9679135" y="2873787"/>
            <a:ext cx="2496277"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CH" sz="1600" b="1" dirty="0"/>
              <a:t>12 T Nb</a:t>
            </a:r>
            <a:r>
              <a:rPr lang="fr-CH" sz="1600" b="1" baseline="-25000" dirty="0"/>
              <a:t>3</a:t>
            </a:r>
            <a:r>
              <a:rPr lang="fr-CH" sz="1600" b="1" dirty="0"/>
              <a:t>Sn </a:t>
            </a:r>
            <a:r>
              <a:rPr lang="fr-CH" sz="1600" b="1" dirty="0" err="1"/>
              <a:t>dipoles</a:t>
            </a:r>
            <a:r>
              <a:rPr lang="fr-CH" sz="1600" b="1" dirty="0"/>
              <a:t> </a:t>
            </a:r>
            <a:r>
              <a:rPr lang="fr-CH" sz="1600" dirty="0"/>
              <a:t>HiLumi </a:t>
            </a:r>
            <a:r>
              <a:rPr lang="fr-CH" sz="1600" dirty="0" err="1"/>
              <a:t>technology</a:t>
            </a:r>
            <a:r>
              <a:rPr lang="fr-CH" sz="1600" dirty="0"/>
              <a:t> in LHC: </a:t>
            </a:r>
            <a:r>
              <a:rPr lang="fr-CH" sz="1600" b="1" dirty="0"/>
              <a:t>22 </a:t>
            </a:r>
            <a:r>
              <a:rPr lang="fr-CH" sz="1600" b="1" dirty="0" err="1"/>
              <a:t>TeV</a:t>
            </a:r>
            <a:r>
              <a:rPr lang="fr-CH" sz="1600" b="1" dirty="0"/>
              <a:t> </a:t>
            </a:r>
            <a:r>
              <a:rPr lang="fr-CH" sz="1600" b="1" dirty="0" err="1"/>
              <a:t>c.o.m</a:t>
            </a:r>
            <a:r>
              <a:rPr lang="fr-CH" sz="1600" b="1" dirty="0"/>
              <a:t>.</a:t>
            </a:r>
            <a:endParaRPr lang="en-GB" sz="1600" b="1" dirty="0"/>
          </a:p>
        </p:txBody>
      </p:sp>
      <p:sp>
        <p:nvSpPr>
          <p:cNvPr id="14" name="TextBox 13"/>
          <p:cNvSpPr txBox="1"/>
          <p:nvPr/>
        </p:nvSpPr>
        <p:spPr>
          <a:xfrm>
            <a:off x="9627908" y="3792425"/>
            <a:ext cx="2547504"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CH" sz="1600" dirty="0"/>
              <a:t>7 T  Nb-Ti </a:t>
            </a:r>
            <a:r>
              <a:rPr lang="fr-CH" sz="1600" dirty="0" err="1"/>
              <a:t>dipole</a:t>
            </a:r>
            <a:r>
              <a:rPr lang="fr-CH" sz="1600" dirty="0"/>
              <a:t> (</a:t>
            </a:r>
            <a:r>
              <a:rPr lang="fr-CH" sz="1600" dirty="0" err="1"/>
              <a:t>low</a:t>
            </a:r>
            <a:r>
              <a:rPr lang="fr-CH" sz="1600" dirty="0"/>
              <a:t> </a:t>
            </a:r>
            <a:r>
              <a:rPr lang="fr-CH" sz="1600" dirty="0" err="1"/>
              <a:t>cost</a:t>
            </a:r>
            <a:r>
              <a:rPr lang="fr-CH" sz="1600" dirty="0"/>
              <a:t> LHC, 4.2 K):</a:t>
            </a:r>
          </a:p>
          <a:p>
            <a:r>
              <a:rPr lang="fr-CH" sz="1600" b="1" dirty="0"/>
              <a:t>44 </a:t>
            </a:r>
            <a:r>
              <a:rPr lang="fr-CH" sz="1600" b="1" dirty="0" err="1"/>
              <a:t>TeV</a:t>
            </a:r>
            <a:r>
              <a:rPr lang="fr-CH" sz="1600" b="1" dirty="0"/>
              <a:t> </a:t>
            </a:r>
            <a:r>
              <a:rPr lang="fr-CH" sz="1600" b="1" dirty="0" err="1"/>
              <a:t>c.o.m</a:t>
            </a:r>
            <a:r>
              <a:rPr lang="fr-CH" sz="1600" b="1" dirty="0"/>
              <a:t>. (100 km)</a:t>
            </a:r>
            <a:endParaRPr lang="en-GB" sz="1600" b="1" dirty="0"/>
          </a:p>
        </p:txBody>
      </p:sp>
      <p:sp>
        <p:nvSpPr>
          <p:cNvPr id="15" name="Oval 14"/>
          <p:cNvSpPr/>
          <p:nvPr/>
        </p:nvSpPr>
        <p:spPr>
          <a:xfrm>
            <a:off x="8769184" y="3792426"/>
            <a:ext cx="1007435" cy="771005"/>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fr-CH" sz="1467" b="1" dirty="0">
                <a:solidFill>
                  <a:srgbClr val="C00000"/>
                </a:solidFill>
              </a:rPr>
              <a:t>Energy tripler 100km</a:t>
            </a:r>
            <a:endParaRPr lang="en-GB" sz="1467" b="1" dirty="0">
              <a:solidFill>
                <a:srgbClr val="C00000"/>
              </a:solidFill>
            </a:endParaRPr>
          </a:p>
        </p:txBody>
      </p:sp>
      <p:cxnSp>
        <p:nvCxnSpPr>
          <p:cNvPr id="16" name="Straight Connector 15"/>
          <p:cNvCxnSpPr/>
          <p:nvPr/>
        </p:nvCxnSpPr>
        <p:spPr>
          <a:xfrm>
            <a:off x="5451613" y="3945389"/>
            <a:ext cx="3332687" cy="226161"/>
          </a:xfrm>
          <a:prstGeom prst="line">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27382" y="180000"/>
            <a:ext cx="11648031" cy="720000"/>
          </a:xfrm>
        </p:spPr>
        <p:txBody>
          <a:bodyPr/>
          <a:lstStyle/>
          <a:p>
            <a:r>
              <a:rPr lang="fr-CH" sz="3200" dirty="0"/>
              <a:t>High Energy LHC «standard»: 16 T </a:t>
            </a:r>
            <a:r>
              <a:rPr lang="fr-CH" sz="3200" dirty="0">
                <a:sym typeface="Symbol" panose="05050102010706020507" pitchFamily="18" charset="2"/>
              </a:rPr>
              <a:t> 26 TeV </a:t>
            </a:r>
            <a:r>
              <a:rPr lang="fr-CH" sz="3200" dirty="0" err="1">
                <a:sym typeface="Symbol" panose="05050102010706020507" pitchFamily="18" charset="2"/>
              </a:rPr>
              <a:t>c.o.m</a:t>
            </a:r>
            <a:r>
              <a:rPr lang="fr-CH" sz="3200" dirty="0">
                <a:sym typeface="Symbol" panose="05050102010706020507" pitchFamily="18" charset="2"/>
              </a:rPr>
              <a:t>.</a:t>
            </a:r>
            <a:br>
              <a:rPr lang="fr-CH" sz="3200" dirty="0">
                <a:sym typeface="Symbol" panose="05050102010706020507" pitchFamily="18" charset="2"/>
              </a:rPr>
            </a:br>
            <a:r>
              <a:rPr lang="fr-CH" sz="3200" dirty="0">
                <a:sym typeface="Symbol" panose="05050102010706020507" pitchFamily="18" charset="2"/>
              </a:rPr>
              <a:t>Are </a:t>
            </a:r>
            <a:r>
              <a:rPr lang="fr-CH" sz="3200" dirty="0" err="1">
                <a:sym typeface="Symbol" panose="05050102010706020507" pitchFamily="18" charset="2"/>
              </a:rPr>
              <a:t>there</a:t>
            </a:r>
            <a:r>
              <a:rPr lang="fr-CH" sz="3200" dirty="0">
                <a:sym typeface="Symbol" panose="05050102010706020507" pitchFamily="18" charset="2"/>
              </a:rPr>
              <a:t> </a:t>
            </a:r>
            <a:r>
              <a:rPr lang="fr-CH" sz="3200" dirty="0" err="1">
                <a:sym typeface="Symbol" panose="05050102010706020507" pitchFamily="18" charset="2"/>
              </a:rPr>
              <a:t>other</a:t>
            </a:r>
            <a:r>
              <a:rPr lang="fr-CH" sz="3200" dirty="0">
                <a:sym typeface="Symbol" panose="05050102010706020507" pitchFamily="18" charset="2"/>
              </a:rPr>
              <a:t> </a:t>
            </a:r>
            <a:r>
              <a:rPr lang="fr-CH" sz="3200" dirty="0" err="1">
                <a:sym typeface="Symbol" panose="05050102010706020507" pitchFamily="18" charset="2"/>
              </a:rPr>
              <a:t>possibilty</a:t>
            </a:r>
            <a:r>
              <a:rPr lang="fr-CH" sz="3200" dirty="0">
                <a:sym typeface="Symbol" panose="05050102010706020507" pitchFamily="18" charset="2"/>
              </a:rPr>
              <a:t> </a:t>
            </a:r>
            <a:r>
              <a:rPr lang="fr-CH" sz="3200" dirty="0" err="1">
                <a:sym typeface="Symbol" panose="05050102010706020507" pitchFamily="18" charset="2"/>
              </a:rPr>
              <a:t>re-usign</a:t>
            </a:r>
            <a:r>
              <a:rPr lang="fr-CH" sz="3200" dirty="0">
                <a:sym typeface="Symbol" panose="05050102010706020507" pitchFamily="18" charset="2"/>
              </a:rPr>
              <a:t> LHC? </a:t>
            </a:r>
            <a:r>
              <a:rPr lang="fr-CH" sz="3200" dirty="0" err="1">
                <a:sym typeface="Symbol" panose="05050102010706020507" pitchFamily="18" charset="2"/>
              </a:rPr>
              <a:t>Yes</a:t>
            </a:r>
            <a:r>
              <a:rPr lang="fr-CH" sz="3200" dirty="0">
                <a:sym typeface="Symbol" panose="05050102010706020507" pitchFamily="18" charset="2"/>
              </a:rPr>
              <a:t>…</a:t>
            </a:r>
            <a:endParaRPr lang="en-GB" sz="3200" dirty="0"/>
          </a:p>
        </p:txBody>
      </p:sp>
      <p:sp>
        <p:nvSpPr>
          <p:cNvPr id="7" name="TextBox 6"/>
          <p:cNvSpPr txBox="1"/>
          <p:nvPr/>
        </p:nvSpPr>
        <p:spPr>
          <a:xfrm>
            <a:off x="9149146" y="5528482"/>
            <a:ext cx="806631" cy="461665"/>
          </a:xfrm>
          <a:prstGeom prst="rect">
            <a:avLst/>
          </a:prstGeom>
          <a:noFill/>
        </p:spPr>
        <p:txBody>
          <a:bodyPr wrap="none" rtlCol="0">
            <a:spAutoFit/>
          </a:bodyPr>
          <a:lstStyle/>
          <a:p>
            <a:r>
              <a:rPr lang="fr-CH" sz="2400" dirty="0"/>
              <a:t>2050</a:t>
            </a:r>
            <a:endParaRPr lang="en-GB" sz="2400" dirty="0"/>
          </a:p>
        </p:txBody>
      </p:sp>
      <p:sp>
        <p:nvSpPr>
          <p:cNvPr id="8" name="TextBox 7"/>
          <p:cNvSpPr txBox="1"/>
          <p:nvPr/>
        </p:nvSpPr>
        <p:spPr>
          <a:xfrm>
            <a:off x="4751299" y="2571479"/>
            <a:ext cx="358313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CH" sz="1600" b="1" dirty="0"/>
              <a:t>In LHC, 14 T </a:t>
            </a:r>
            <a:r>
              <a:rPr lang="fr-CH" sz="1600" b="1" dirty="0" err="1"/>
              <a:t>dipoles</a:t>
            </a:r>
            <a:r>
              <a:rPr lang="fr-CH" sz="1600" b="1" dirty="0"/>
              <a:t> </a:t>
            </a:r>
            <a:r>
              <a:rPr lang="fr-CH" sz="1600" b="1" dirty="0" err="1"/>
              <a:t>give</a:t>
            </a:r>
            <a:r>
              <a:rPr lang="fr-CH" sz="1600" b="1" dirty="0"/>
              <a:t> 25 </a:t>
            </a:r>
            <a:r>
              <a:rPr lang="fr-CH" sz="1600" b="1" dirty="0" err="1"/>
              <a:t>TeV</a:t>
            </a:r>
            <a:endParaRPr lang="fr-CH" sz="1600" b="1" dirty="0"/>
          </a:p>
          <a:p>
            <a:r>
              <a:rPr lang="fr-CH" sz="1600" b="1" dirty="0"/>
              <a:t>But </a:t>
            </a:r>
            <a:r>
              <a:rPr lang="fr-CH" sz="1600" b="1" dirty="0" err="1"/>
              <a:t>timeline</a:t>
            </a:r>
            <a:r>
              <a:rPr lang="fr-CH" sz="1600" b="1" dirty="0"/>
              <a:t> </a:t>
            </a:r>
            <a:r>
              <a:rPr lang="fr-CH" sz="1600" b="1" dirty="0" err="1"/>
              <a:t>is</a:t>
            </a:r>
            <a:r>
              <a:rPr lang="fr-CH" sz="1600" b="1" dirty="0"/>
              <a:t> NOT the </a:t>
            </a:r>
            <a:r>
              <a:rPr lang="fr-CH" sz="1600" b="1" dirty="0" err="1"/>
              <a:t>same</a:t>
            </a:r>
            <a:endParaRPr lang="en-GB" sz="1600" b="1" dirty="0"/>
          </a:p>
        </p:txBody>
      </p:sp>
      <p:cxnSp>
        <p:nvCxnSpPr>
          <p:cNvPr id="10" name="Straight Connector 9"/>
          <p:cNvCxnSpPr>
            <a:cxnSpLocks/>
            <a:endCxn id="17" idx="3"/>
          </p:cNvCxnSpPr>
          <p:nvPr/>
        </p:nvCxnSpPr>
        <p:spPr>
          <a:xfrm flipV="1">
            <a:off x="9345598" y="2282254"/>
            <a:ext cx="757714" cy="266508"/>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9955777" y="1872503"/>
            <a:ext cx="1007435" cy="480053"/>
          </a:xfrm>
          <a:prstGeom prst="ellipse">
            <a:avLst/>
          </a:prstGeom>
          <a:solidFill>
            <a:schemeClr val="accent4">
              <a:lumMod val="60000"/>
              <a:lumOff val="40000"/>
            </a:schemeClr>
          </a:solidFill>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fr-CH" sz="1467" b="1" dirty="0"/>
              <a:t>HTS</a:t>
            </a:r>
            <a:endParaRPr lang="en-GB" sz="1467" b="1" dirty="0"/>
          </a:p>
        </p:txBody>
      </p:sp>
      <p:sp>
        <p:nvSpPr>
          <p:cNvPr id="9" name="Date Placeholder 8">
            <a:extLst>
              <a:ext uri="{FF2B5EF4-FFF2-40B4-BE49-F238E27FC236}">
                <a16:creationId xmlns:a16="http://schemas.microsoft.com/office/drawing/2014/main" id="{B8E2C5ED-EAF7-62E0-FDD1-2EB1AF8AEE81}"/>
              </a:ext>
            </a:extLst>
          </p:cNvPr>
          <p:cNvSpPr>
            <a:spLocks noGrp="1"/>
          </p:cNvSpPr>
          <p:nvPr>
            <p:ph type="dt" sz="half" idx="10"/>
          </p:nvPr>
        </p:nvSpPr>
        <p:spPr/>
        <p:txBody>
          <a:bodyPr/>
          <a:lstStyle/>
          <a:p>
            <a:r>
              <a:rPr lang="en-US"/>
              <a:t>20 Sept 2024 - </a:t>
            </a:r>
          </a:p>
        </p:txBody>
      </p:sp>
    </p:spTree>
    <p:extLst>
      <p:ext uri="{BB962C8B-B14F-4D97-AF65-F5344CB8AC3E}">
        <p14:creationId xmlns:p14="http://schemas.microsoft.com/office/powerpoint/2010/main" val="40217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8"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600" b="1" i="0" u="none" strike="noStrike" kern="1200" cap="none" spc="0" normalizeH="0" baseline="0" noProof="0">
                <a:ln>
                  <a:noFill/>
                </a:ln>
                <a:solidFill>
                  <a:prstClr val="white"/>
                </a:solidFill>
                <a:effectLst/>
                <a:uLnTx/>
                <a:uFillTx/>
                <a:latin typeface="Arial Narrow"/>
                <a:ea typeface="+mn-ea"/>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GB" sz="1600" b="1" i="0" u="none" strike="noStrike" kern="1200" cap="none" spc="0" normalizeH="0" baseline="0" noProof="0" dirty="0">
              <a:ln>
                <a:noFill/>
              </a:ln>
              <a:solidFill>
                <a:prstClr val="white"/>
              </a:solidFill>
              <a:effectLst/>
              <a:uLnTx/>
              <a:uFillTx/>
              <a:latin typeface="Arial Narrow"/>
              <a:ea typeface="+mn-ea"/>
            </a:endParaRPr>
          </a:p>
        </p:txBody>
      </p:sp>
      <p:sp>
        <p:nvSpPr>
          <p:cNvPr id="12" name="Titre 11"/>
          <p:cNvSpPr>
            <a:spLocks noGrp="1"/>
          </p:cNvSpPr>
          <p:nvPr>
            <p:ph type="title"/>
          </p:nvPr>
        </p:nvSpPr>
        <p:spPr>
          <a:xfrm>
            <a:off x="1743968" y="100922"/>
            <a:ext cx="9042400" cy="850243"/>
          </a:xfrm>
        </p:spPr>
        <p:txBody>
          <a:bodyPr/>
          <a:lstStyle/>
          <a:p>
            <a:r>
              <a:rPr lang="en-GB" sz="4000" dirty="0"/>
              <a:t>Muon Collider: 3 T </a:t>
            </a:r>
            <a:r>
              <a:rPr lang="en-GB" sz="4000" dirty="0">
                <a:sym typeface="Wingdings" panose="05000000000000000000" pitchFamily="2" charset="2"/>
              </a:rPr>
              <a:t> 10-14 </a:t>
            </a:r>
            <a:r>
              <a:rPr lang="en-GB" sz="4000" dirty="0" err="1">
                <a:sym typeface="Wingdings" panose="05000000000000000000" pitchFamily="2" charset="2"/>
              </a:rPr>
              <a:t>TeV</a:t>
            </a:r>
            <a:endParaRPr lang="en-GB" sz="4000" dirty="0"/>
          </a:p>
        </p:txBody>
      </p:sp>
      <p:sp>
        <p:nvSpPr>
          <p:cNvPr id="5" name="Espace réservé du numéro de diapositive 3"/>
          <p:cNvSpPr txBox="1">
            <a:spLocks/>
          </p:cNvSpPr>
          <p:nvPr/>
        </p:nvSpPr>
        <p:spPr>
          <a:xfrm>
            <a:off x="10176768" y="6073743"/>
            <a:ext cx="609600" cy="365125"/>
          </a:xfrm>
          <a:prstGeom prst="rect">
            <a:avLst/>
          </a:prstGeom>
        </p:spPr>
        <p:txBody>
          <a:bodyPr vert="horz" lIns="121920" tIns="60960" rIns="121920" bIns="6096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600" b="1" i="0" u="none" strike="noStrike" kern="1200" cap="none" spc="0" normalizeH="0" baseline="0" noProof="0">
                <a:ln>
                  <a:noFill/>
                </a:ln>
                <a:solidFill>
                  <a:prstClr val="white"/>
                </a:solidFill>
                <a:effectLst/>
                <a:uLnTx/>
                <a:uFillTx/>
                <a:latin typeface="Arial Narrow"/>
                <a:ea typeface="+mn-ea"/>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GB" sz="1600" b="1" i="0" u="none" strike="noStrike" kern="1200" cap="none" spc="0" normalizeH="0" baseline="0" noProof="0" dirty="0">
              <a:ln>
                <a:noFill/>
              </a:ln>
              <a:solidFill>
                <a:prstClr val="white"/>
              </a:solidFill>
              <a:effectLst/>
              <a:uLnTx/>
              <a:uFillTx/>
              <a:latin typeface="Arial Narrow"/>
              <a:ea typeface="+mn-ea"/>
            </a:endParaRPr>
          </a:p>
        </p:txBody>
      </p:sp>
      <p:sp>
        <p:nvSpPr>
          <p:cNvPr id="52" name="Espace réservé du pied de page 4"/>
          <p:cNvSpPr>
            <a:spLocks noGrp="1"/>
          </p:cNvSpPr>
          <p:nvPr>
            <p:ph type="ftr" sz="quarter" idx="3"/>
          </p:nvPr>
        </p:nvSpPr>
        <p:spPr>
          <a:xfrm>
            <a:off x="527381" y="6597352"/>
            <a:ext cx="9889099" cy="327552"/>
          </a:xfrm>
          <a:prstGeom prst="rect">
            <a:avLst/>
          </a:prstGeom>
        </p:spPr>
        <p:txBody>
          <a:bodyPr lIns="0" tIns="0" rIns="0" bIns="0"/>
          <a:lstStyle>
            <a:lvl1pPr algn="ctr">
              <a:defRPr sz="1600">
                <a:latin typeface="Arial Narrow"/>
                <a:cs typeface="Arial Narrow"/>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a:ea typeface="+mn-ea"/>
                <a:cs typeface="Calibri"/>
              </a:rPr>
              <a:t>Accel. Technology - Lucio Rossi @ LCF24-SISSA-Trieste</a:t>
            </a:r>
            <a:endParaRPr kumimoji="0" lang="en-GB"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7" name="Picture 6" descr="p4.tiff"/>
          <p:cNvPicPr>
            <a:picLocks noChangeAspect="1"/>
          </p:cNvPicPr>
          <p:nvPr/>
        </p:nvPicPr>
        <p:blipFill>
          <a:blip r:embed="rId2" cstate="print">
            <a:extLst>
              <a:ext uri="{28A0092B-C50C-407E-A947-70E740481C1C}">
                <a14:useLocalDpi xmlns:a14="http://schemas.microsoft.com/office/drawing/2010/main"/>
              </a:ext>
            </a:extLst>
          </a:blip>
          <a:srcRect b="50107"/>
          <a:stretch>
            <a:fillRect/>
          </a:stretch>
        </p:blipFill>
        <p:spPr>
          <a:xfrm>
            <a:off x="47328" y="1663079"/>
            <a:ext cx="12095989" cy="2592288"/>
          </a:xfrm>
          <a:prstGeom prst="rect">
            <a:avLst/>
          </a:prstGeom>
        </p:spPr>
      </p:pic>
      <p:sp>
        <p:nvSpPr>
          <p:cNvPr id="26" name="TextBox 25"/>
          <p:cNvSpPr txBox="1"/>
          <p:nvPr/>
        </p:nvSpPr>
        <p:spPr>
          <a:xfrm>
            <a:off x="149455" y="4545016"/>
            <a:ext cx="2927647" cy="684452"/>
          </a:xfrm>
          <a:prstGeom prst="rect">
            <a:avLst/>
          </a:prstGeom>
          <a:solidFill>
            <a:schemeClr val="bg1">
              <a:lumMod val="85000"/>
            </a:schemeClr>
          </a:solidFill>
        </p:spPr>
        <p:txBody>
          <a:bodyPr wrap="square" lIns="108747" tIns="54373" rIns="108747" bIns="54373"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Short, intense proton bunch</a:t>
            </a:r>
          </a:p>
        </p:txBody>
      </p:sp>
      <p:sp>
        <p:nvSpPr>
          <p:cNvPr id="27" name="TextBox 26"/>
          <p:cNvSpPr txBox="1"/>
          <p:nvPr/>
        </p:nvSpPr>
        <p:spPr>
          <a:xfrm>
            <a:off x="4474090" y="4567262"/>
            <a:ext cx="2870049" cy="684452"/>
          </a:xfrm>
          <a:prstGeom prst="rect">
            <a:avLst/>
          </a:prstGeom>
          <a:solidFill>
            <a:srgbClr val="F1FF84"/>
          </a:solidFill>
        </p:spPr>
        <p:txBody>
          <a:bodyPr wrap="square" lIns="108747" tIns="54373" rIns="108747" bIns="54373"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prstClr val="black"/>
                </a:solidFill>
                <a:effectLst/>
                <a:uLnTx/>
                <a:uFillTx/>
                <a:latin typeface="Arial"/>
                <a:ea typeface="+mn-ea"/>
                <a:cs typeface="+mn-cs"/>
              </a:rPr>
              <a:t>Ionisation</a:t>
            </a:r>
            <a:r>
              <a:rPr kumimoji="0" lang="en-US" sz="1867" b="0" i="0" u="none" strike="noStrike" kern="1200" cap="none" spc="0" normalizeH="0" baseline="0" noProof="0" dirty="0">
                <a:ln>
                  <a:noFill/>
                </a:ln>
                <a:solidFill>
                  <a:prstClr val="black"/>
                </a:solidFill>
                <a:effectLst/>
                <a:uLnTx/>
                <a:uFillTx/>
                <a:latin typeface="Arial"/>
                <a:ea typeface="+mn-ea"/>
                <a:cs typeface="+mn-cs"/>
              </a:rPr>
              <a:t> cooling of </a:t>
            </a:r>
            <a:r>
              <a:rPr kumimoji="0" lang="en-US" sz="1867" b="0" i="0" u="none" strike="noStrike" kern="1200" cap="none" spc="0" normalizeH="0" baseline="0" noProof="0" dirty="0" err="1">
                <a:ln>
                  <a:noFill/>
                </a:ln>
                <a:solidFill>
                  <a:prstClr val="black"/>
                </a:solidFill>
                <a:effectLst/>
                <a:uLnTx/>
                <a:uFillTx/>
                <a:latin typeface="Arial"/>
                <a:ea typeface="+mn-ea"/>
                <a:cs typeface="+mn-cs"/>
              </a:rPr>
              <a:t>muon</a:t>
            </a:r>
            <a:r>
              <a:rPr kumimoji="0" lang="en-US" sz="1867" b="0" i="0" u="none" strike="noStrike" kern="1200" cap="none" spc="0" normalizeH="0" baseline="0" noProof="0" dirty="0">
                <a:ln>
                  <a:noFill/>
                </a:ln>
                <a:solidFill>
                  <a:prstClr val="black"/>
                </a:solidFill>
                <a:effectLst/>
                <a:uLnTx/>
                <a:uFillTx/>
                <a:latin typeface="Arial"/>
                <a:ea typeface="+mn-ea"/>
                <a:cs typeface="+mn-cs"/>
              </a:rPr>
              <a:t> in matter</a:t>
            </a:r>
          </a:p>
        </p:txBody>
      </p:sp>
      <p:sp>
        <p:nvSpPr>
          <p:cNvPr id="28" name="TextBox 27"/>
          <p:cNvSpPr txBox="1"/>
          <p:nvPr/>
        </p:nvSpPr>
        <p:spPr>
          <a:xfrm>
            <a:off x="7440149" y="4567262"/>
            <a:ext cx="2880320" cy="684452"/>
          </a:xfrm>
          <a:prstGeom prst="rect">
            <a:avLst/>
          </a:prstGeom>
          <a:solidFill>
            <a:srgbClr val="FFAEB3"/>
          </a:solidFill>
        </p:spPr>
        <p:txBody>
          <a:bodyPr wrap="square" lIns="108747" tIns="54373" rIns="108747" bIns="54373"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Acceleration to collision energy</a:t>
            </a:r>
          </a:p>
        </p:txBody>
      </p:sp>
      <p:sp>
        <p:nvSpPr>
          <p:cNvPr id="29" name="TextBox 28"/>
          <p:cNvSpPr txBox="1"/>
          <p:nvPr/>
        </p:nvSpPr>
        <p:spPr>
          <a:xfrm>
            <a:off x="10408389" y="4642780"/>
            <a:ext cx="1648044" cy="397131"/>
          </a:xfrm>
          <a:prstGeom prst="rect">
            <a:avLst/>
          </a:prstGeom>
          <a:solidFill>
            <a:srgbClr val="CCFFCC"/>
          </a:solidFill>
        </p:spPr>
        <p:txBody>
          <a:bodyPr wrap="square" lIns="108747" tIns="54373" rIns="108747" bIns="54373"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Collision</a:t>
            </a:r>
          </a:p>
        </p:txBody>
      </p:sp>
      <p:sp>
        <p:nvSpPr>
          <p:cNvPr id="31" name="TextBox 30"/>
          <p:cNvSpPr txBox="1"/>
          <p:nvPr/>
        </p:nvSpPr>
        <p:spPr>
          <a:xfrm>
            <a:off x="1181572" y="1134754"/>
            <a:ext cx="9455084" cy="469260"/>
          </a:xfrm>
          <a:prstGeom prst="rect">
            <a:avLst/>
          </a:prstGeom>
          <a:solidFill>
            <a:srgbClr val="FFDB32"/>
          </a:solidFill>
        </p:spPr>
        <p:txBody>
          <a:bodyPr wrap="square" lIns="98964" tIns="49481" rIns="98964" bIns="49481"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
                <a:ea typeface="+mn-ea"/>
                <a:cs typeface="+mn-cs"/>
              </a:rPr>
              <a:t>Would be easy if the muons did not decay</a:t>
            </a:r>
            <a:r>
              <a:rPr kumimoji="0" lang="en-US" sz="2400" b="0" i="0" u="none" strike="noStrike" kern="1200" cap="none" spc="0" normalizeH="0" baseline="0" noProof="0" dirty="0">
                <a:ln>
                  <a:noFill/>
                </a:ln>
                <a:solidFill>
                  <a:prstClr val="black"/>
                </a:solidFill>
                <a:effectLst/>
                <a:uLnTx/>
                <a:uFillTx/>
                <a:latin typeface="Arial"/>
                <a:ea typeface="+mn-ea"/>
                <a:cs typeface="+mn-cs"/>
              </a:rPr>
              <a:t>: lifetime is τ = γ x 2.2 </a:t>
            </a:r>
            <a:r>
              <a:rPr kumimoji="0" lang="en-US" sz="2400" b="0" i="0" u="none" strike="noStrike" kern="1200" cap="none" spc="0" normalizeH="0" baseline="0" noProof="0" dirty="0" err="1">
                <a:ln>
                  <a:noFill/>
                </a:ln>
                <a:solidFill>
                  <a:prstClr val="black"/>
                </a:solidFill>
                <a:effectLst/>
                <a:uLnTx/>
                <a:uFillTx/>
                <a:latin typeface="Arial"/>
                <a:ea typeface="+mn-ea"/>
                <a:cs typeface="+mn-cs"/>
              </a:rPr>
              <a:t>μs</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TextBox 32"/>
          <p:cNvSpPr txBox="1"/>
          <p:nvPr/>
        </p:nvSpPr>
        <p:spPr>
          <a:xfrm>
            <a:off x="2108572" y="5347598"/>
            <a:ext cx="3331129" cy="961916"/>
          </a:xfrm>
          <a:prstGeom prst="rect">
            <a:avLst/>
          </a:prstGeom>
          <a:solidFill>
            <a:schemeClr val="accent5">
              <a:lumMod val="20000"/>
              <a:lumOff val="80000"/>
            </a:schemeClr>
          </a:solidFill>
        </p:spPr>
        <p:txBody>
          <a:bodyPr wrap="square" lIns="98983" tIns="49491" rIns="98983" bIns="49491"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Protons produce </a:t>
            </a:r>
            <a:r>
              <a:rPr kumimoji="0" lang="en-US" sz="1867" b="0" i="0" u="none" strike="noStrike" kern="1200" cap="none" spc="0" normalizeH="0" baseline="0" noProof="0" dirty="0" err="1">
                <a:ln>
                  <a:noFill/>
                </a:ln>
                <a:solidFill>
                  <a:prstClr val="black"/>
                </a:solidFill>
                <a:effectLst/>
                <a:uLnTx/>
                <a:uFillTx/>
                <a:latin typeface="Arial"/>
                <a:ea typeface="+mn-ea"/>
                <a:cs typeface="+mn-cs"/>
              </a:rPr>
              <a:t>pions</a:t>
            </a:r>
            <a:r>
              <a:rPr kumimoji="0" lang="en-US" sz="1867" b="0" i="0" u="none" strike="noStrike" kern="1200" cap="none" spc="0" normalizeH="0" baseline="0" noProof="0" dirty="0">
                <a:ln>
                  <a:noFill/>
                </a:ln>
                <a:solidFill>
                  <a:prstClr val="black"/>
                </a:solidFill>
                <a:effectLst/>
                <a:uLnTx/>
                <a:uFillTx/>
                <a:latin typeface="Arial"/>
                <a:ea typeface="+mn-ea"/>
                <a:cs typeface="+mn-cs"/>
              </a:rPr>
              <a:t> which decay into </a:t>
            </a:r>
            <a:r>
              <a:rPr kumimoji="0" lang="en-US" sz="1867" b="0" i="0" u="none" strike="noStrike" kern="1200" cap="none" spc="0" normalizeH="0" baseline="0" noProof="0" dirty="0" err="1">
                <a:ln>
                  <a:noFill/>
                </a:ln>
                <a:solidFill>
                  <a:prstClr val="black"/>
                </a:solidFill>
                <a:effectLst/>
                <a:uLnTx/>
                <a:uFillTx/>
                <a:latin typeface="Arial"/>
                <a:ea typeface="+mn-ea"/>
                <a:cs typeface="+mn-cs"/>
              </a:rPr>
              <a:t>muons</a:t>
            </a:r>
            <a:endParaRPr kumimoji="0" lang="en-US" sz="1867"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prstClr val="black"/>
                </a:solidFill>
                <a:effectLst/>
                <a:uLnTx/>
                <a:uFillTx/>
                <a:latin typeface="Arial"/>
                <a:ea typeface="+mn-ea"/>
                <a:cs typeface="+mn-cs"/>
              </a:rPr>
              <a:t>muons</a:t>
            </a:r>
            <a:r>
              <a:rPr kumimoji="0" lang="en-US" sz="1867" b="0" i="0" u="none" strike="noStrike" kern="1200" cap="none" spc="0" normalizeH="0" baseline="0" noProof="0" dirty="0">
                <a:ln>
                  <a:noFill/>
                </a:ln>
                <a:solidFill>
                  <a:prstClr val="black"/>
                </a:solidFill>
                <a:effectLst/>
                <a:uLnTx/>
                <a:uFillTx/>
                <a:latin typeface="Arial"/>
                <a:ea typeface="+mn-ea"/>
                <a:cs typeface="+mn-cs"/>
              </a:rPr>
              <a:t> are captured</a:t>
            </a:r>
          </a:p>
        </p:txBody>
      </p:sp>
    </p:spTree>
    <p:extLst>
      <p:ext uri="{BB962C8B-B14F-4D97-AF65-F5344CB8AC3E}">
        <p14:creationId xmlns:p14="http://schemas.microsoft.com/office/powerpoint/2010/main" val="3989769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600" b="1" i="0" u="none" strike="noStrike" kern="1200" cap="none" spc="0" normalizeH="0" baseline="0" noProof="0" smtClean="0">
                <a:ln>
                  <a:noFill/>
                </a:ln>
                <a:solidFill>
                  <a:prstClr val="white"/>
                </a:solidFill>
                <a:effectLst/>
                <a:uLnTx/>
                <a:uFillTx/>
                <a:latin typeface="Arial Narrow"/>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600" b="1" i="0" u="none" strike="noStrike" kern="1200" cap="none" spc="0" normalizeH="0" baseline="0" noProof="0" dirty="0">
              <a:ln>
                <a:noFill/>
              </a:ln>
              <a:solidFill>
                <a:prstClr val="white"/>
              </a:solidFill>
              <a:effectLst/>
              <a:uLnTx/>
              <a:uFillTx/>
              <a:latin typeface="Arial Narrow"/>
              <a:ea typeface="+mn-ea"/>
            </a:endParaRPr>
          </a:p>
        </p:txBody>
      </p:sp>
      <p:sp>
        <p:nvSpPr>
          <p:cNvPr id="12" name="Titre 11"/>
          <p:cNvSpPr>
            <a:spLocks noGrp="1"/>
          </p:cNvSpPr>
          <p:nvPr>
            <p:ph type="title"/>
          </p:nvPr>
        </p:nvSpPr>
        <p:spPr>
          <a:xfrm>
            <a:off x="1727200" y="-27384"/>
            <a:ext cx="9042400" cy="576064"/>
          </a:xfrm>
        </p:spPr>
        <p:txBody>
          <a:bodyPr/>
          <a:lstStyle/>
          <a:p>
            <a:r>
              <a:rPr lang="en-GB" sz="4267" dirty="0">
                <a:latin typeface="Calibri"/>
                <a:cs typeface="Calibri"/>
              </a:rPr>
              <a:t>Sustainability</a:t>
            </a:r>
          </a:p>
        </p:txBody>
      </p:sp>
      <p:sp>
        <p:nvSpPr>
          <p:cNvPr id="5" name="Espace réservé du numéro de diapositive 3"/>
          <p:cNvSpPr txBox="1">
            <a:spLocks/>
          </p:cNvSpPr>
          <p:nvPr/>
        </p:nvSpPr>
        <p:spPr>
          <a:xfrm>
            <a:off x="10176768" y="6073743"/>
            <a:ext cx="609600" cy="365125"/>
          </a:xfrm>
          <a:prstGeom prst="rect">
            <a:avLst/>
          </a:prstGeom>
        </p:spPr>
        <p:txBody>
          <a:bodyPr vert="horz" lIns="121920" tIns="60960" rIns="121920" bIns="6096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600" b="1" i="0" u="none" strike="noStrike" kern="1200" cap="none" spc="0" normalizeH="0" baseline="0" noProof="0">
                <a:ln>
                  <a:noFill/>
                </a:ln>
                <a:solidFill>
                  <a:prstClr val="white"/>
                </a:solidFill>
                <a:effectLst/>
                <a:uLnTx/>
                <a:uFillTx/>
                <a:latin typeface="Arial Narrow"/>
                <a:ea typeface="+mn-ea"/>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600" b="1" i="0" u="none" strike="noStrike" kern="1200" cap="none" spc="0" normalizeH="0" baseline="0" noProof="0" dirty="0">
              <a:ln>
                <a:noFill/>
              </a:ln>
              <a:solidFill>
                <a:prstClr val="white"/>
              </a:solidFill>
              <a:effectLst/>
              <a:uLnTx/>
              <a:uFillTx/>
              <a:latin typeface="Arial Narrow"/>
              <a:ea typeface="+mn-ea"/>
            </a:endParaRPr>
          </a:p>
        </p:txBody>
      </p:sp>
      <p:sp>
        <p:nvSpPr>
          <p:cNvPr id="52" name="Espace réservé du pied de page 4"/>
          <p:cNvSpPr>
            <a:spLocks noGrp="1"/>
          </p:cNvSpPr>
          <p:nvPr>
            <p:ph type="ftr" sz="quarter" idx="3"/>
          </p:nvPr>
        </p:nvSpPr>
        <p:spPr>
          <a:xfrm>
            <a:off x="527381" y="6597352"/>
            <a:ext cx="9889099" cy="327552"/>
          </a:xfrm>
          <a:prstGeom prst="rect">
            <a:avLst/>
          </a:prstGeom>
        </p:spPr>
        <p:txBody>
          <a:bodyPr lIns="0" tIns="0" rIns="0" bIns="0"/>
          <a:lstStyle>
            <a:lvl1pPr algn="ctr">
              <a:defRPr sz="1600">
                <a:latin typeface="Arial Narrow"/>
                <a:cs typeface="Arial Narrow"/>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a:ea typeface="+mn-ea"/>
                <a:cs typeface="Calibri"/>
              </a:rPr>
              <a:t>Accel. Technology - Lucio Rossi @ LCF24-SISSA-Trieste</a:t>
            </a:r>
            <a:endParaRPr kumimoji="0" lang="en-GB"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14" name="Picture 13" descr="efficiency.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93802" y="582217"/>
            <a:ext cx="5184576" cy="3252419"/>
          </a:xfrm>
          <a:prstGeom prst="rect">
            <a:avLst/>
          </a:prstGeom>
        </p:spPr>
      </p:pic>
      <p:sp>
        <p:nvSpPr>
          <p:cNvPr id="16" name="TextBox 15"/>
          <p:cNvSpPr txBox="1"/>
          <p:nvPr/>
        </p:nvSpPr>
        <p:spPr>
          <a:xfrm>
            <a:off x="736033" y="3989275"/>
            <a:ext cx="7296811" cy="2408418"/>
          </a:xfrm>
          <a:prstGeom prst="rect">
            <a:avLst/>
          </a:prstGeom>
          <a:solidFill>
            <a:schemeClr val="accent5">
              <a:lumMod val="20000"/>
              <a:lumOff val="80000"/>
            </a:schemeClr>
          </a:solidFill>
        </p:spPr>
        <p:txBody>
          <a:bodyPr wrap="square" lIns="108777" tIns="54389" rIns="108777" bIns="543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err="1">
                <a:ln>
                  <a:noFill/>
                </a:ln>
                <a:solidFill>
                  <a:srgbClr val="000000"/>
                </a:solidFill>
                <a:effectLst/>
                <a:uLnTx/>
                <a:uFillTx/>
                <a:latin typeface="Calibri"/>
                <a:ea typeface="+mn-ea"/>
                <a:cs typeface="Calibri"/>
              </a:rPr>
              <a:t>Muon</a:t>
            </a:r>
            <a:r>
              <a:rPr kumimoji="0" lang="en-US" sz="1867" b="1" i="0" u="none" strike="noStrike" kern="1200" cap="none" spc="0" normalizeH="0" baseline="0" noProof="0" dirty="0">
                <a:ln>
                  <a:noFill/>
                </a:ln>
                <a:solidFill>
                  <a:srgbClr val="000000"/>
                </a:solidFill>
                <a:effectLst/>
                <a:uLnTx/>
                <a:uFillTx/>
                <a:latin typeface="Calibri"/>
                <a:ea typeface="+mn-ea"/>
                <a:cs typeface="Calibri"/>
              </a:rPr>
              <a:t> Collider: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a:ea typeface="+mn-ea"/>
                <a:cs typeface="Calibri"/>
              </a:rPr>
              <a:t>Acceleration and collision in multiple turns in rings promises</a:t>
            </a:r>
          </a:p>
          <a:p>
            <a:pPr marL="309403" marR="0" lvl="0" indent="-309403" algn="l" defTabSz="914400" rtl="0" eaLnBrk="1" fontAlgn="auto" latinLnBrk="0" hangingPunct="1">
              <a:lnSpc>
                <a:spcPct val="100000"/>
              </a:lnSpc>
              <a:spcBef>
                <a:spcPts val="0"/>
              </a:spcBef>
              <a:spcAft>
                <a:spcPts val="0"/>
              </a:spcAft>
              <a:buClrTx/>
              <a:buSzTx/>
              <a:buFont typeface="Arial"/>
              <a:buChar char="•"/>
              <a:tabLst/>
              <a:defRPr/>
            </a:pPr>
            <a:r>
              <a:rPr kumimoji="0" lang="en-US" sz="1867" b="1" i="0" u="none" strike="noStrike" kern="1200" cap="none" spc="0" normalizeH="0" baseline="0" noProof="0" dirty="0">
                <a:ln>
                  <a:noFill/>
                </a:ln>
                <a:solidFill>
                  <a:srgbClr val="000000"/>
                </a:solidFill>
                <a:effectLst/>
                <a:uLnTx/>
                <a:uFillTx/>
                <a:latin typeface="Calibri"/>
                <a:ea typeface="+mn-ea"/>
                <a:cs typeface="Calibri"/>
              </a:rPr>
              <a:t>Power efficiency</a:t>
            </a:r>
          </a:p>
          <a:p>
            <a:pPr marL="309403" marR="0" lvl="0" indent="-309403" algn="l" defTabSz="914400" rtl="0" eaLnBrk="1" fontAlgn="auto" latinLnBrk="0" hangingPunct="1">
              <a:lnSpc>
                <a:spcPct val="100000"/>
              </a:lnSpc>
              <a:spcBef>
                <a:spcPts val="0"/>
              </a:spcBef>
              <a:spcAft>
                <a:spcPts val="0"/>
              </a:spcAft>
              <a:buClrTx/>
              <a:buSzTx/>
              <a:buFont typeface="Arial"/>
              <a:buChar char="•"/>
              <a:tabLst/>
              <a:defRPr/>
            </a:pPr>
            <a:r>
              <a:rPr kumimoji="0" lang="en-US" sz="1867" b="1" i="0" u="none" strike="noStrike" kern="1200" cap="none" spc="0" normalizeH="0" baseline="0" noProof="0" dirty="0">
                <a:ln>
                  <a:noFill/>
                </a:ln>
                <a:solidFill>
                  <a:srgbClr val="000000"/>
                </a:solidFill>
                <a:effectLst/>
                <a:uLnTx/>
                <a:uFillTx/>
                <a:latin typeface="Calibri"/>
                <a:ea typeface="+mn-ea"/>
                <a:cs typeface="Calibri"/>
              </a:rPr>
              <a:t>Compact tunnels, </a:t>
            </a:r>
            <a:r>
              <a:rPr kumimoji="0" lang="en-US" sz="1867" b="0" i="0" u="none" strike="noStrike" kern="1200" cap="none" spc="0" normalizeH="0" baseline="0" noProof="0" dirty="0">
                <a:ln>
                  <a:noFill/>
                </a:ln>
                <a:solidFill>
                  <a:srgbClr val="000000"/>
                </a:solidFill>
                <a:effectLst/>
                <a:uLnTx/>
                <a:uFillTx/>
                <a:latin typeface="Calibri"/>
                <a:ea typeface="+mn-ea"/>
                <a:cs typeface="Calibri"/>
              </a:rPr>
              <a:t>10 </a:t>
            </a:r>
            <a:r>
              <a:rPr kumimoji="0" lang="en-US" sz="1867" b="0" i="0" u="none" strike="noStrike" kern="1200" cap="none" spc="0" normalizeH="0" baseline="0" noProof="0" dirty="0" err="1">
                <a:ln>
                  <a:noFill/>
                </a:ln>
                <a:solidFill>
                  <a:srgbClr val="000000"/>
                </a:solidFill>
                <a:effectLst/>
                <a:uLnTx/>
                <a:uFillTx/>
                <a:latin typeface="Calibri"/>
                <a:ea typeface="+mn-ea"/>
                <a:cs typeface="Calibri"/>
              </a:rPr>
              <a:t>TeV</a:t>
            </a:r>
            <a:r>
              <a:rPr kumimoji="0" lang="en-US" sz="1867" b="0" i="0" u="none" strike="noStrike" kern="1200" cap="none" spc="0" normalizeH="0" baseline="0" noProof="0" dirty="0">
                <a:ln>
                  <a:noFill/>
                </a:ln>
                <a:solidFill>
                  <a:srgbClr val="000000"/>
                </a:solidFill>
                <a:effectLst/>
                <a:uLnTx/>
                <a:uFillTx/>
                <a:latin typeface="Calibri"/>
                <a:ea typeface="+mn-ea"/>
                <a:cs typeface="Calibri"/>
              </a:rPr>
              <a:t> similar to 3 </a:t>
            </a:r>
            <a:r>
              <a:rPr kumimoji="0" lang="en-US" sz="1867" b="0" i="0" u="none" strike="noStrike" kern="1200" cap="none" spc="0" normalizeH="0" baseline="0" noProof="0" dirty="0" err="1">
                <a:ln>
                  <a:noFill/>
                </a:ln>
                <a:solidFill>
                  <a:srgbClr val="000000"/>
                </a:solidFill>
                <a:effectLst/>
                <a:uLnTx/>
                <a:uFillTx/>
                <a:latin typeface="Calibri"/>
                <a:ea typeface="+mn-ea"/>
                <a:cs typeface="Calibri"/>
              </a:rPr>
              <a:t>TeV</a:t>
            </a:r>
            <a:r>
              <a:rPr kumimoji="0" lang="en-US" sz="1867" b="0" i="0" u="none" strike="noStrike" kern="1200" cap="none" spc="0" normalizeH="0" baseline="0" noProof="0" dirty="0">
                <a:ln>
                  <a:noFill/>
                </a:ln>
                <a:solidFill>
                  <a:srgbClr val="000000"/>
                </a:solidFill>
                <a:effectLst/>
                <a:uLnTx/>
                <a:uFillTx/>
                <a:latin typeface="Calibri"/>
                <a:ea typeface="+mn-ea"/>
                <a:cs typeface="Calibri"/>
              </a:rPr>
              <a:t> CLIC</a:t>
            </a:r>
          </a:p>
          <a:p>
            <a:pPr marL="371069" marR="0" lvl="0" indent="-371069" algn="l" defTabSz="914400" rtl="0" eaLnBrk="1" fontAlgn="auto" latinLnBrk="0" hangingPunct="1">
              <a:lnSpc>
                <a:spcPct val="100000"/>
              </a:lnSpc>
              <a:spcBef>
                <a:spcPts val="0"/>
              </a:spcBef>
              <a:spcAft>
                <a:spcPts val="0"/>
              </a:spcAft>
              <a:buClrTx/>
              <a:buSzTx/>
              <a:buFont typeface="Arial"/>
              <a:buChar char="•"/>
              <a:tabLst/>
              <a:defRPr/>
            </a:pPr>
            <a:r>
              <a:rPr kumimoji="0" lang="en-US" sz="1867" b="1" i="0" u="none" strike="noStrike" kern="1200" cap="none" spc="0" normalizeH="0" baseline="0" noProof="0" dirty="0">
                <a:ln>
                  <a:noFill/>
                </a:ln>
                <a:solidFill>
                  <a:srgbClr val="000000"/>
                </a:solidFill>
                <a:effectLst/>
                <a:uLnTx/>
                <a:uFillTx/>
                <a:latin typeface="Calibri"/>
                <a:ea typeface="+mn-ea"/>
                <a:cs typeface="Calibri"/>
              </a:rPr>
              <a:t>Cost effectiveness</a:t>
            </a:r>
          </a:p>
          <a:p>
            <a:pPr marL="371069" marR="0" lvl="0" indent="-371069" algn="l" defTabSz="914400" rtl="0" eaLnBrk="1" fontAlgn="auto" latinLnBrk="0" hangingPunct="1">
              <a:lnSpc>
                <a:spcPct val="100000"/>
              </a:lnSpc>
              <a:spcBef>
                <a:spcPts val="0"/>
              </a:spcBef>
              <a:spcAft>
                <a:spcPts val="0"/>
              </a:spcAft>
              <a:buClrTx/>
              <a:buSzTx/>
              <a:buFont typeface="Arial"/>
              <a:buChar char="•"/>
              <a:tabLst/>
              <a:defRPr/>
            </a:pPr>
            <a:r>
              <a:rPr kumimoji="0" lang="en-US" sz="1867" b="1" i="0" u="none" strike="noStrike" kern="1200" cap="none" spc="0" normalizeH="0" baseline="0" noProof="0" dirty="0">
                <a:ln>
                  <a:noFill/>
                </a:ln>
                <a:solidFill>
                  <a:srgbClr val="000000"/>
                </a:solidFill>
                <a:effectLst/>
                <a:uLnTx/>
                <a:uFillTx/>
                <a:latin typeface="Calibri"/>
                <a:ea typeface="+mn-ea"/>
                <a:cs typeface="Calibri"/>
              </a:rPr>
              <a:t>Natural staging</a:t>
            </a:r>
            <a:r>
              <a:rPr kumimoji="0" lang="en-US" sz="1867" b="0" i="0" u="none" strike="noStrike" kern="1200" cap="none" spc="0" normalizeH="0" baseline="0" noProof="0" dirty="0">
                <a:ln>
                  <a:noFill/>
                </a:ln>
                <a:solidFill>
                  <a:srgbClr val="000000"/>
                </a:solidFill>
                <a:effectLst/>
                <a:uLnTx/>
                <a:uFillTx/>
                <a:latin typeface="Calibri"/>
                <a:ea typeface="+mn-ea"/>
                <a:cs typeface="Calibri"/>
              </a:rPr>
              <a:t> is natural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a:ea typeface="+mn-ea"/>
                <a:cs typeface="Calibri"/>
              </a:rPr>
              <a:t>S</a:t>
            </a:r>
            <a:r>
              <a:rPr kumimoji="0" lang="en-US" sz="1867" b="1" i="0" u="none" strike="noStrike" kern="1200" cap="none" spc="0" normalizeH="0" baseline="0" noProof="0" dirty="0">
                <a:ln>
                  <a:noFill/>
                </a:ln>
                <a:solidFill>
                  <a:srgbClr val="000000"/>
                </a:solidFill>
                <a:effectLst/>
                <a:uLnTx/>
                <a:uFillTx/>
                <a:latin typeface="Calibri"/>
                <a:ea typeface="+mn-ea"/>
                <a:cs typeface="Calibri"/>
              </a:rPr>
              <a:t>ynergies</a:t>
            </a:r>
            <a:r>
              <a:rPr kumimoji="0" lang="en-US" sz="1867" b="0" i="0" u="none" strike="noStrike" kern="1200" cap="none" spc="0" normalizeH="0" baseline="0" noProof="0" dirty="0">
                <a:ln>
                  <a:noFill/>
                </a:ln>
                <a:solidFill>
                  <a:srgbClr val="000000"/>
                </a:solidFill>
                <a:effectLst/>
                <a:uLnTx/>
                <a:uFillTx/>
                <a:latin typeface="Calibri"/>
                <a:ea typeface="+mn-ea"/>
                <a:cs typeface="Calibri"/>
              </a:rPr>
              <a:t> exist (neutrino/</a:t>
            </a:r>
            <a:r>
              <a:rPr kumimoji="0" lang="en-US" sz="1867" b="0" i="0" u="none" strike="noStrike" kern="1200" cap="none" spc="0" normalizeH="0" baseline="0" noProof="0" dirty="0" err="1">
                <a:ln>
                  <a:noFill/>
                </a:ln>
                <a:solidFill>
                  <a:srgbClr val="000000"/>
                </a:solidFill>
                <a:effectLst/>
                <a:uLnTx/>
                <a:uFillTx/>
                <a:latin typeface="Calibri"/>
                <a:ea typeface="+mn-ea"/>
                <a:cs typeface="Calibri"/>
              </a:rPr>
              <a:t>higgs</a:t>
            </a:r>
            <a:r>
              <a:rPr kumimoji="0" lang="en-US" sz="1867" b="0" i="0" u="none" strike="noStrike" kern="1200" cap="none" spc="0" normalizeH="0" baseline="0" noProof="0" dirty="0">
                <a:ln>
                  <a:noFill/>
                </a:ln>
                <a:solidFill>
                  <a:srgbClr val="000000"/>
                </a:solidFill>
                <a:effectLst/>
                <a:uLnTx/>
                <a:uFillTx/>
                <a:latin typeface="Calibri"/>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a:ea typeface="+mn-ea"/>
                <a:cs typeface="Calibri"/>
              </a:rPr>
              <a:t>Unique opportunity for a </a:t>
            </a:r>
            <a:r>
              <a:rPr kumimoji="0" lang="en-US" sz="1867" b="1" i="0" u="none" strike="noStrike" kern="1200" cap="none" spc="0" normalizeH="0" baseline="0" noProof="0" dirty="0">
                <a:ln>
                  <a:noFill/>
                </a:ln>
                <a:solidFill>
                  <a:srgbClr val="000000"/>
                </a:solidFill>
                <a:effectLst/>
                <a:uLnTx/>
                <a:uFillTx/>
                <a:latin typeface="Calibri"/>
                <a:ea typeface="+mn-ea"/>
                <a:cs typeface="Calibri"/>
              </a:rPr>
              <a:t>high-energy, high-luminosity lepton collider</a:t>
            </a:r>
          </a:p>
        </p:txBody>
      </p:sp>
      <p:pic>
        <p:nvPicPr>
          <p:cNvPr id="10" name="Picture 9" descr="layou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13" y="740701"/>
            <a:ext cx="4490360" cy="3168219"/>
          </a:xfrm>
          <a:prstGeom prst="rect">
            <a:avLst/>
          </a:prstGeom>
        </p:spPr>
      </p:pic>
      <p:pic>
        <p:nvPicPr>
          <p:cNvPr id="3" name="Picture 2">
            <a:extLst>
              <a:ext uri="{FF2B5EF4-FFF2-40B4-BE49-F238E27FC236}">
                <a16:creationId xmlns:a16="http://schemas.microsoft.com/office/drawing/2014/main" id="{87A1AB7B-AD7F-0C7C-1262-AA924B82C30C}"/>
              </a:ext>
            </a:extLst>
          </p:cNvPr>
          <p:cNvPicPr>
            <a:picLocks noChangeAspect="1"/>
          </p:cNvPicPr>
          <p:nvPr/>
        </p:nvPicPr>
        <p:blipFill>
          <a:blip r:embed="rId4"/>
          <a:stretch>
            <a:fillRect/>
          </a:stretch>
        </p:blipFill>
        <p:spPr>
          <a:xfrm>
            <a:off x="7710111" y="4071193"/>
            <a:ext cx="3778331" cy="2526159"/>
          </a:xfrm>
          <a:prstGeom prst="rect">
            <a:avLst/>
          </a:prstGeom>
        </p:spPr>
      </p:pic>
      <p:pic>
        <p:nvPicPr>
          <p:cNvPr id="13" name="Picture 12" descr="p0.tiff">
            <a:extLst>
              <a:ext uri="{FF2B5EF4-FFF2-40B4-BE49-F238E27FC236}">
                <a16:creationId xmlns:a16="http://schemas.microsoft.com/office/drawing/2014/main" id="{2173439E-973B-46B4-F2D9-DCD5958AFB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51130" y="1624612"/>
            <a:ext cx="2454495" cy="1370649"/>
          </a:xfrm>
          <a:prstGeom prst="rect">
            <a:avLst/>
          </a:prstGeom>
        </p:spPr>
      </p:pic>
      <p:sp>
        <p:nvSpPr>
          <p:cNvPr id="2" name="TextBox 1">
            <a:extLst>
              <a:ext uri="{FF2B5EF4-FFF2-40B4-BE49-F238E27FC236}">
                <a16:creationId xmlns:a16="http://schemas.microsoft.com/office/drawing/2014/main" id="{62376310-3CDE-AD12-D86A-4E3571D07266}"/>
              </a:ext>
            </a:extLst>
          </p:cNvPr>
          <p:cNvSpPr txBox="1"/>
          <p:nvPr/>
        </p:nvSpPr>
        <p:spPr>
          <a:xfrm>
            <a:off x="8443765" y="3512337"/>
            <a:ext cx="3736985"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Technically limited timeline: 2045 ?</a:t>
            </a:r>
          </a:p>
        </p:txBody>
      </p:sp>
      <p:sp>
        <p:nvSpPr>
          <p:cNvPr id="6" name="TextBox 5">
            <a:extLst>
              <a:ext uri="{FF2B5EF4-FFF2-40B4-BE49-F238E27FC236}">
                <a16:creationId xmlns:a16="http://schemas.microsoft.com/office/drawing/2014/main" id="{630B0177-7501-B9D6-13DD-22ABB31D9422}"/>
              </a:ext>
            </a:extLst>
          </p:cNvPr>
          <p:cNvSpPr txBox="1"/>
          <p:nvPr/>
        </p:nvSpPr>
        <p:spPr>
          <a:xfrm>
            <a:off x="10001011" y="334856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35819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600" b="1" i="0" u="none" strike="noStrike" kern="1200" cap="none" spc="0" normalizeH="0" baseline="0" noProof="0" smtClean="0">
                <a:ln>
                  <a:noFill/>
                </a:ln>
                <a:solidFill>
                  <a:prstClr val="white"/>
                </a:solidFill>
                <a:effectLst/>
                <a:uLnTx/>
                <a:uFillTx/>
                <a:latin typeface="Arial Narrow"/>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600" b="1" i="0" u="none" strike="noStrike" kern="1200" cap="none" spc="0" normalizeH="0" baseline="0" noProof="0" dirty="0">
              <a:ln>
                <a:noFill/>
              </a:ln>
              <a:solidFill>
                <a:prstClr val="white"/>
              </a:solidFill>
              <a:effectLst/>
              <a:uLnTx/>
              <a:uFillTx/>
              <a:latin typeface="Arial Narrow"/>
              <a:ea typeface="+mn-ea"/>
            </a:endParaRPr>
          </a:p>
        </p:txBody>
      </p:sp>
      <p:sp>
        <p:nvSpPr>
          <p:cNvPr id="12" name="Titre 11"/>
          <p:cNvSpPr>
            <a:spLocks noGrp="1"/>
          </p:cNvSpPr>
          <p:nvPr>
            <p:ph type="title"/>
          </p:nvPr>
        </p:nvSpPr>
        <p:spPr>
          <a:xfrm>
            <a:off x="1727200" y="-27384"/>
            <a:ext cx="9042400" cy="576064"/>
          </a:xfrm>
        </p:spPr>
        <p:txBody>
          <a:bodyPr/>
          <a:lstStyle/>
          <a:p>
            <a:r>
              <a:rPr lang="en-GB" sz="4267" dirty="0">
                <a:latin typeface="Calibri"/>
                <a:cs typeface="Calibri"/>
              </a:rPr>
              <a:t>Key Challenges</a:t>
            </a:r>
          </a:p>
        </p:txBody>
      </p:sp>
      <p:sp>
        <p:nvSpPr>
          <p:cNvPr id="5" name="Espace réservé du numéro de diapositive 3"/>
          <p:cNvSpPr txBox="1">
            <a:spLocks/>
          </p:cNvSpPr>
          <p:nvPr/>
        </p:nvSpPr>
        <p:spPr>
          <a:xfrm>
            <a:off x="10176768" y="6073743"/>
            <a:ext cx="609600" cy="365125"/>
          </a:xfrm>
          <a:prstGeom prst="rect">
            <a:avLst/>
          </a:prstGeom>
        </p:spPr>
        <p:txBody>
          <a:bodyPr vert="horz" lIns="121920" tIns="60960" rIns="121920" bIns="6096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600" b="1" i="0" u="none" strike="noStrike" kern="1200" cap="none" spc="0" normalizeH="0" baseline="0" noProof="0">
                <a:ln>
                  <a:noFill/>
                </a:ln>
                <a:solidFill>
                  <a:prstClr val="white"/>
                </a:solidFill>
                <a:effectLst/>
                <a:uLnTx/>
                <a:uFillTx/>
                <a:latin typeface="Arial Narrow"/>
                <a:ea typeface="+mn-ea"/>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600" b="1" i="0" u="none" strike="noStrike" kern="1200" cap="none" spc="0" normalizeH="0" baseline="0" noProof="0" dirty="0">
              <a:ln>
                <a:noFill/>
              </a:ln>
              <a:solidFill>
                <a:prstClr val="white"/>
              </a:solidFill>
              <a:effectLst/>
              <a:uLnTx/>
              <a:uFillTx/>
              <a:latin typeface="Arial Narrow"/>
              <a:ea typeface="+mn-ea"/>
            </a:endParaRPr>
          </a:p>
        </p:txBody>
      </p:sp>
      <p:sp>
        <p:nvSpPr>
          <p:cNvPr id="52" name="Espace réservé du pied de page 4"/>
          <p:cNvSpPr>
            <a:spLocks noGrp="1"/>
          </p:cNvSpPr>
          <p:nvPr>
            <p:ph type="ftr" sz="quarter" idx="3"/>
          </p:nvPr>
        </p:nvSpPr>
        <p:spPr>
          <a:xfrm>
            <a:off x="527381" y="6597352"/>
            <a:ext cx="9889099" cy="327552"/>
          </a:xfrm>
          <a:prstGeom prst="rect">
            <a:avLst/>
          </a:prstGeom>
        </p:spPr>
        <p:txBody>
          <a:bodyPr lIns="0" tIns="0" rIns="0" bIns="0"/>
          <a:lstStyle>
            <a:lvl1pPr algn="ctr">
              <a:defRPr sz="1600">
                <a:latin typeface="Arial Narrow"/>
                <a:cs typeface="Arial Narrow"/>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rial Narrow"/>
                <a:ea typeface="+mn-ea"/>
              </a:rPr>
              <a:t>Accel. Technology - Lucio Rossi @ LCF24-SISSA-Trieste</a:t>
            </a:r>
            <a:endParaRPr kumimoji="0" lang="en-GB" sz="1600" b="0" i="0" u="none" strike="noStrike" kern="1200" cap="none" spc="0" normalizeH="0" baseline="0" noProof="0" dirty="0">
              <a:ln>
                <a:noFill/>
              </a:ln>
              <a:solidFill>
                <a:prstClr val="black"/>
              </a:solidFill>
              <a:effectLst/>
              <a:uLnTx/>
              <a:uFillTx/>
              <a:latin typeface="Arial Narrow"/>
              <a:ea typeface="+mn-ea"/>
            </a:endParaRPr>
          </a:p>
        </p:txBody>
      </p:sp>
      <p:pic>
        <p:nvPicPr>
          <p:cNvPr id="7" name="image2.png">
            <a:extLst>
              <a:ext uri="{FF2B5EF4-FFF2-40B4-BE49-F238E27FC236}">
                <a16:creationId xmlns:a16="http://schemas.microsoft.com/office/drawing/2014/main" id="{460D35FC-A939-0F44-99A1-EF13C47784B9}"/>
              </a:ext>
            </a:extLst>
          </p:cNvPr>
          <p:cNvPicPr/>
          <p:nvPr/>
        </p:nvPicPr>
        <p:blipFill>
          <a:blip r:embed="rId2"/>
          <a:srcRect/>
          <a:stretch>
            <a:fillRect/>
          </a:stretch>
        </p:blipFill>
        <p:spPr>
          <a:xfrm>
            <a:off x="891965" y="836712"/>
            <a:ext cx="9140472" cy="4294963"/>
          </a:xfrm>
          <a:prstGeom prst="rect">
            <a:avLst/>
          </a:prstGeom>
          <a:ln/>
        </p:spPr>
      </p:pic>
      <p:sp>
        <p:nvSpPr>
          <p:cNvPr id="8" name="TextBox 7"/>
          <p:cNvSpPr txBox="1"/>
          <p:nvPr/>
        </p:nvSpPr>
        <p:spPr>
          <a:xfrm>
            <a:off x="93046" y="5541235"/>
            <a:ext cx="6098965" cy="1120042"/>
          </a:xfrm>
          <a:prstGeom prst="rect">
            <a:avLst/>
          </a:prstGeom>
          <a:solidFill>
            <a:schemeClr val="accent5">
              <a:lumMod val="20000"/>
              <a:lumOff val="80000"/>
            </a:schemeClr>
          </a:solidFill>
        </p:spPr>
        <p:txBody>
          <a:bodyPr wrap="square" lIns="134039" tIns="67020" rIns="134039" bIns="670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a:ea typeface="+mn-ea"/>
                <a:cs typeface="+mn-cs"/>
              </a:rPr>
              <a:t>3</a:t>
            </a:r>
            <a:r>
              <a:rPr kumimoji="0" lang="en-US" sz="2133" b="1" i="0" u="none" strike="noStrike" kern="1200" cap="none" spc="0" normalizeH="0" baseline="0" noProof="0" dirty="0">
                <a:ln>
                  <a:noFill/>
                </a:ln>
                <a:solidFill>
                  <a:prstClr val="black"/>
                </a:solidFill>
                <a:effectLst/>
                <a:uLnTx/>
                <a:uFillTx/>
                <a:latin typeface="Calibri"/>
                <a:ea typeface="+mn-ea"/>
                <a:cs typeface="Calibri"/>
              </a:rPr>
              <a:t>) Cost</a:t>
            </a:r>
            <a:r>
              <a:rPr kumimoji="0" lang="en-US" sz="2133" b="0" i="0" u="none" strike="noStrike" kern="1200" cap="none" spc="0" normalizeH="0" baseline="0" noProof="0" dirty="0">
                <a:ln>
                  <a:noFill/>
                </a:ln>
                <a:solidFill>
                  <a:prstClr val="black"/>
                </a:solidFill>
                <a:effectLst/>
                <a:uLnTx/>
                <a:uFillTx/>
                <a:latin typeface="Calibri"/>
                <a:ea typeface="+mn-ea"/>
                <a:cs typeface="Calibri"/>
              </a:rPr>
              <a:t> and </a:t>
            </a:r>
            <a:r>
              <a:rPr kumimoji="0" lang="en-US" sz="2133" b="1" i="0" u="none" strike="noStrike" kern="1200" cap="none" spc="0" normalizeH="0" baseline="0" noProof="0" dirty="0">
                <a:ln>
                  <a:noFill/>
                </a:ln>
                <a:solidFill>
                  <a:prstClr val="black"/>
                </a:solidFill>
                <a:effectLst/>
                <a:uLnTx/>
                <a:uFillTx/>
                <a:latin typeface="Calibri"/>
                <a:ea typeface="+mn-ea"/>
                <a:cs typeface="Calibri"/>
              </a:rPr>
              <a:t>power</a:t>
            </a:r>
            <a:r>
              <a:rPr kumimoji="0" lang="en-US" sz="2133" b="0" i="0" u="none" strike="noStrike" kern="1200" cap="none" spc="0" normalizeH="0" baseline="0" noProof="0" dirty="0">
                <a:ln>
                  <a:noFill/>
                </a:ln>
                <a:solidFill>
                  <a:prstClr val="black"/>
                </a:solidFill>
                <a:effectLst/>
                <a:uLnTx/>
                <a:uFillTx/>
                <a:latin typeface="Calibri"/>
                <a:ea typeface="+mn-ea"/>
                <a:cs typeface="Calibri"/>
              </a:rPr>
              <a:t> consumption limit energy reach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e.g. 35 km accelerator for 10 </a:t>
            </a:r>
            <a:r>
              <a:rPr kumimoji="0" lang="en-US" sz="2133" b="0" i="0" u="none" strike="noStrike" kern="1200" cap="none" spc="0" normalizeH="0" baseline="0" noProof="0" dirty="0" err="1">
                <a:ln>
                  <a:noFill/>
                </a:ln>
                <a:solidFill>
                  <a:prstClr val="black"/>
                </a:solidFill>
                <a:effectLst/>
                <a:uLnTx/>
                <a:uFillTx/>
                <a:latin typeface="Calibri"/>
                <a:ea typeface="+mn-ea"/>
                <a:cs typeface="Calibri"/>
              </a:rPr>
              <a:t>TeV</a:t>
            </a:r>
            <a:r>
              <a:rPr kumimoji="0" lang="en-US" sz="2133" b="0" i="0" u="none" strike="noStrike" kern="1200" cap="none" spc="0" normalizeH="0" baseline="0" noProof="0" dirty="0">
                <a:ln>
                  <a:noFill/>
                </a:ln>
                <a:solidFill>
                  <a:prstClr val="black"/>
                </a:solidFill>
                <a:effectLst/>
                <a:uLnTx/>
                <a:uFillTx/>
                <a:latin typeface="Calibri"/>
                <a:ea typeface="+mn-ea"/>
                <a:cs typeface="Calibri"/>
              </a:rPr>
              <a:t>, 10 km collider 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Also impacts </a:t>
            </a:r>
            <a:r>
              <a:rPr kumimoji="0" lang="en-US" sz="2133" b="1" i="0" u="none" strike="noStrike" kern="1200" cap="none" spc="0" normalizeH="0" baseline="0" noProof="0" dirty="0">
                <a:ln>
                  <a:noFill/>
                </a:ln>
                <a:solidFill>
                  <a:prstClr val="black"/>
                </a:solidFill>
                <a:effectLst/>
                <a:uLnTx/>
                <a:uFillTx/>
                <a:latin typeface="Calibri"/>
                <a:ea typeface="+mn-ea"/>
                <a:cs typeface="Calibri"/>
              </a:rPr>
              <a:t>beam quality</a:t>
            </a:r>
          </a:p>
        </p:txBody>
      </p:sp>
      <p:sp>
        <p:nvSpPr>
          <p:cNvPr id="9" name="TextBox 8"/>
          <p:cNvSpPr txBox="1"/>
          <p:nvPr/>
        </p:nvSpPr>
        <p:spPr>
          <a:xfrm>
            <a:off x="573099" y="1142297"/>
            <a:ext cx="3986731" cy="1120042"/>
          </a:xfrm>
          <a:prstGeom prst="rect">
            <a:avLst/>
          </a:prstGeom>
          <a:solidFill>
            <a:srgbClr val="FCD5B5"/>
          </a:solidFill>
        </p:spPr>
        <p:txBody>
          <a:bodyPr wrap="square" lIns="134039" tIns="67020" rIns="134039" bIns="670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4) Drives the </a:t>
            </a:r>
            <a:r>
              <a:rPr kumimoji="0" lang="en-US" sz="2133" b="1" i="0" u="none" strike="noStrike" kern="1200" cap="none" spc="0" normalizeH="0" baseline="0" noProof="0" dirty="0">
                <a:ln>
                  <a:noFill/>
                </a:ln>
                <a:solidFill>
                  <a:prstClr val="black"/>
                </a:solidFill>
                <a:effectLst/>
                <a:uLnTx/>
                <a:uFillTx/>
                <a:latin typeface="Calibri"/>
                <a:ea typeface="+mn-ea"/>
                <a:cs typeface="Calibri"/>
              </a:rPr>
              <a:t>beam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MAP put much effort in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err="1">
                <a:ln>
                  <a:noFill/>
                </a:ln>
                <a:solidFill>
                  <a:prstClr val="black"/>
                </a:solidFill>
                <a:effectLst/>
                <a:uLnTx/>
                <a:uFillTx/>
                <a:latin typeface="Calibri"/>
                <a:ea typeface="+mn-ea"/>
                <a:cs typeface="Calibri"/>
              </a:rPr>
              <a:t>optimise</a:t>
            </a:r>
            <a:r>
              <a:rPr kumimoji="0" lang="en-US" sz="2133" b="0" i="1" u="none" strike="noStrike" kern="1200" cap="none" spc="0" normalizeH="0" baseline="0" noProof="0" dirty="0">
                <a:ln>
                  <a:noFill/>
                </a:ln>
                <a:solidFill>
                  <a:prstClr val="black"/>
                </a:solidFill>
                <a:effectLst/>
                <a:uLnTx/>
                <a:uFillTx/>
                <a:latin typeface="Calibri"/>
                <a:ea typeface="+mn-ea"/>
                <a:cs typeface="Calibri"/>
              </a:rPr>
              <a:t> as much as possible</a:t>
            </a:r>
          </a:p>
        </p:txBody>
      </p:sp>
      <p:cxnSp>
        <p:nvCxnSpPr>
          <p:cNvPr id="10" name="Straight Arrow Connector 9"/>
          <p:cNvCxnSpPr/>
          <p:nvPr/>
        </p:nvCxnSpPr>
        <p:spPr>
          <a:xfrm>
            <a:off x="2543605" y="2262530"/>
            <a:ext cx="864096" cy="782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8" idx="0"/>
          </p:cNvCxnSpPr>
          <p:nvPr/>
        </p:nvCxnSpPr>
        <p:spPr>
          <a:xfrm flipV="1">
            <a:off x="3142529" y="4765131"/>
            <a:ext cx="3241503" cy="7761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8" idx="0"/>
          </p:cNvCxnSpPr>
          <p:nvPr/>
        </p:nvCxnSpPr>
        <p:spPr>
          <a:xfrm flipV="1">
            <a:off x="3142529" y="5061184"/>
            <a:ext cx="4393631" cy="480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634677" y="5061182"/>
            <a:ext cx="3548955" cy="1120042"/>
          </a:xfrm>
          <a:prstGeom prst="rect">
            <a:avLst/>
          </a:prstGeom>
          <a:solidFill>
            <a:schemeClr val="accent1">
              <a:lumMod val="40000"/>
              <a:lumOff val="60000"/>
            </a:schemeClr>
          </a:solidFill>
        </p:spPr>
        <p:txBody>
          <a:bodyPr wrap="square" lIns="134039" tIns="67020" rIns="134039" bIns="670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a:ea typeface="+mn-ea"/>
                <a:cs typeface="Calibri"/>
              </a:rPr>
              <a:t>1) Dense neutrino flux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mitigated by mover system and site selection</a:t>
            </a:r>
          </a:p>
        </p:txBody>
      </p:sp>
      <p:sp>
        <p:nvSpPr>
          <p:cNvPr id="15" name="TextBox 14"/>
          <p:cNvSpPr txBox="1"/>
          <p:nvPr/>
        </p:nvSpPr>
        <p:spPr>
          <a:xfrm>
            <a:off x="9552385" y="1388924"/>
            <a:ext cx="2584572" cy="791811"/>
          </a:xfrm>
          <a:prstGeom prst="rect">
            <a:avLst/>
          </a:prstGeom>
          <a:solidFill>
            <a:schemeClr val="accent3">
              <a:lumMod val="40000"/>
              <a:lumOff val="60000"/>
            </a:schemeClr>
          </a:solidFill>
        </p:spPr>
        <p:txBody>
          <a:bodyPr wrap="square" lIns="134039" tIns="67020" rIns="134039" bIns="670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a:ea typeface="+mn-ea"/>
                <a:cs typeface="Calibri"/>
              </a:rPr>
              <a:t>2) Beam-induced background</a:t>
            </a:r>
            <a:endParaRPr kumimoji="0" lang="en-US" sz="2133" b="0" i="0" u="none" strike="noStrike" kern="1200" cap="none" spc="0" normalizeH="0" baseline="0" noProof="0" dirty="0">
              <a:ln>
                <a:noFill/>
              </a:ln>
              <a:solidFill>
                <a:prstClr val="black"/>
              </a:solidFill>
              <a:effectLst/>
              <a:uLnTx/>
              <a:uFillTx/>
              <a:latin typeface="Calibri"/>
              <a:ea typeface="+mn-ea"/>
              <a:cs typeface="Calibri"/>
            </a:endParaRPr>
          </a:p>
        </p:txBody>
      </p:sp>
      <p:cxnSp>
        <p:nvCxnSpPr>
          <p:cNvPr id="16" name="Straight Arrow Connector 15"/>
          <p:cNvCxnSpPr/>
          <p:nvPr/>
        </p:nvCxnSpPr>
        <p:spPr>
          <a:xfrm flipH="1" flipV="1">
            <a:off x="7248128" y="4389107"/>
            <a:ext cx="1386549" cy="685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5" idx="1"/>
          </p:cNvCxnSpPr>
          <p:nvPr/>
        </p:nvCxnSpPr>
        <p:spPr>
          <a:xfrm flipH="1" flipV="1">
            <a:off x="7248128" y="1508788"/>
            <a:ext cx="2304257" cy="2760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724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600" b="1" i="0" u="none" strike="noStrike" kern="1200" cap="none" spc="0" normalizeH="0" baseline="0" noProof="0" smtClean="0">
                <a:ln>
                  <a:noFill/>
                </a:ln>
                <a:solidFill>
                  <a:prstClr val="white"/>
                </a:solidFill>
                <a:effectLst/>
                <a:uLnTx/>
                <a:uFillTx/>
                <a:latin typeface="Arial Narrow"/>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600" b="1" i="0" u="none" strike="noStrike" kern="1200" cap="none" spc="0" normalizeH="0" baseline="0" noProof="0" dirty="0">
              <a:ln>
                <a:noFill/>
              </a:ln>
              <a:solidFill>
                <a:prstClr val="white"/>
              </a:solidFill>
              <a:effectLst/>
              <a:uLnTx/>
              <a:uFillTx/>
              <a:latin typeface="Arial Narrow"/>
              <a:ea typeface="+mn-ea"/>
            </a:endParaRPr>
          </a:p>
        </p:txBody>
      </p:sp>
      <p:sp>
        <p:nvSpPr>
          <p:cNvPr id="12" name="Titre 11"/>
          <p:cNvSpPr>
            <a:spLocks noGrp="1"/>
          </p:cNvSpPr>
          <p:nvPr>
            <p:ph type="title"/>
          </p:nvPr>
        </p:nvSpPr>
        <p:spPr>
          <a:xfrm>
            <a:off x="1727200" y="-27384"/>
            <a:ext cx="9042400" cy="576064"/>
          </a:xfrm>
        </p:spPr>
        <p:txBody>
          <a:bodyPr/>
          <a:lstStyle/>
          <a:p>
            <a:r>
              <a:rPr lang="en-GB" sz="4267" dirty="0">
                <a:latin typeface="Calibri"/>
                <a:cs typeface="Calibri"/>
              </a:rPr>
              <a:t>Cooling Principle</a:t>
            </a:r>
          </a:p>
        </p:txBody>
      </p:sp>
      <p:sp>
        <p:nvSpPr>
          <p:cNvPr id="52" name="Espace réservé du pied de page 4"/>
          <p:cNvSpPr>
            <a:spLocks noGrp="1"/>
          </p:cNvSpPr>
          <p:nvPr>
            <p:ph type="ftr" sz="quarter" idx="3"/>
          </p:nvPr>
        </p:nvSpPr>
        <p:spPr>
          <a:xfrm>
            <a:off x="527381" y="6597352"/>
            <a:ext cx="9889099" cy="327552"/>
          </a:xfrm>
          <a:prstGeom prst="rect">
            <a:avLst/>
          </a:prstGeom>
        </p:spPr>
        <p:txBody>
          <a:bodyPr lIns="0" tIns="0" rIns="0" bIns="0"/>
          <a:lstStyle>
            <a:lvl1pPr algn="ctr">
              <a:defRPr sz="1600">
                <a:latin typeface="Arial Narrow"/>
                <a:cs typeface="Arial Narrow"/>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a:ea typeface="+mn-ea"/>
                <a:cs typeface="Calibri"/>
              </a:rPr>
              <a:t>Accel. Technology - Lucio Rossi @ LCF24-SISSA-Trieste</a:t>
            </a:r>
            <a:endParaRPr kumimoji="0" lang="en-GB"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4" name="Picture 23" descr="damping.eps"/>
          <p:cNvPicPr>
            <a:picLocks noChangeAspect="1"/>
          </p:cNvPicPr>
          <p:nvPr/>
        </p:nvPicPr>
        <p:blipFill rotWithShape="1">
          <a:blip r:embed="rId2"/>
          <a:srcRect t="25926" b="10091"/>
          <a:stretch/>
        </p:blipFill>
        <p:spPr>
          <a:xfrm>
            <a:off x="626512" y="3390669"/>
            <a:ext cx="4128459" cy="998439"/>
          </a:xfrm>
          <a:prstGeom prst="rect">
            <a:avLst/>
          </a:prstGeom>
        </p:spPr>
      </p:pic>
      <p:pic>
        <p:nvPicPr>
          <p:cNvPr id="20" name="Picture 19" descr="p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9" y="1182423"/>
            <a:ext cx="6051792" cy="2207756"/>
          </a:xfrm>
          <a:prstGeom prst="rect">
            <a:avLst/>
          </a:prstGeom>
        </p:spPr>
      </p:pic>
      <p:pic>
        <p:nvPicPr>
          <p:cNvPr id="9" name="Picture 8">
            <a:extLst>
              <a:ext uri="{FF2B5EF4-FFF2-40B4-BE49-F238E27FC236}">
                <a16:creationId xmlns:a16="http://schemas.microsoft.com/office/drawing/2014/main" id="{9AB7E28F-0043-EC44-B82C-53A100CA76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43055" y="4671452"/>
            <a:ext cx="2552076" cy="1930552"/>
          </a:xfrm>
          <a:prstGeom prst="rect">
            <a:avLst/>
          </a:prstGeom>
          <a:ln>
            <a:solidFill>
              <a:schemeClr val="bg1">
                <a:lumMod val="75000"/>
              </a:schemeClr>
            </a:solidFill>
          </a:ln>
        </p:spPr>
      </p:pic>
      <p:sp>
        <p:nvSpPr>
          <p:cNvPr id="10" name="TextBox 9"/>
          <p:cNvSpPr txBox="1"/>
          <p:nvPr/>
        </p:nvSpPr>
        <p:spPr>
          <a:xfrm>
            <a:off x="69574" y="5025034"/>
            <a:ext cx="3707296" cy="1284543"/>
          </a:xfrm>
          <a:prstGeom prst="rect">
            <a:avLst/>
          </a:prstGeom>
          <a:noFill/>
        </p:spPr>
        <p:txBody>
          <a:bodyPr wrap="square" lIns="133945" tIns="66973" rIns="133945" bIns="6697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err="1">
                <a:ln>
                  <a:noFill/>
                </a:ln>
                <a:solidFill>
                  <a:prstClr val="black"/>
                </a:solidFill>
                <a:effectLst/>
                <a:uLnTx/>
                <a:uFillTx/>
                <a:latin typeface="Calibri"/>
                <a:ea typeface="+mn-ea"/>
                <a:cs typeface="Calibri"/>
              </a:rPr>
              <a:t>MuCool</a:t>
            </a:r>
            <a:r>
              <a:rPr kumimoji="0" lang="en-US" sz="1867" b="0" i="0" u="none" strike="noStrike" kern="1200" cap="none" spc="0" normalizeH="0" baseline="0" noProof="0" dirty="0">
                <a:ln>
                  <a:noFill/>
                </a:ln>
                <a:solidFill>
                  <a:prstClr val="black"/>
                </a:solidFill>
                <a:effectLst/>
                <a:uLnTx/>
                <a:uFillTx/>
                <a:latin typeface="Calibri"/>
                <a:ea typeface="+mn-ea"/>
                <a:cs typeface="Calibri"/>
              </a:rPr>
              <a:t>: FNAL demonstrated cavity with &gt;50 MV/m in 5 T solenoid</a:t>
            </a:r>
          </a:p>
          <a:p>
            <a:pPr marL="418571" marR="0" lvl="0" indent="-418571" algn="l" defTabSz="914400" rtl="0" eaLnBrk="1" fontAlgn="auto" latinLnBrk="0" hangingPunct="1">
              <a:lnSpc>
                <a:spcPct val="100000"/>
              </a:lnSpc>
              <a:spcBef>
                <a:spcPts val="0"/>
              </a:spcBef>
              <a:spcAft>
                <a:spcPts val="0"/>
              </a:spcAft>
              <a:buClrTx/>
              <a:buSzTx/>
              <a:buFont typeface="Arial"/>
              <a:buChar char="•"/>
              <a:tabLst/>
              <a:defRPr/>
            </a:pPr>
            <a:r>
              <a:rPr kumimoji="0" lang="en-US" sz="1867" b="0" i="0" u="none" strike="noStrike" kern="1200" cap="none" spc="0" normalizeH="0" baseline="0" noProof="0" dirty="0">
                <a:ln>
                  <a:noFill/>
                </a:ln>
                <a:solidFill>
                  <a:prstClr val="black"/>
                </a:solidFill>
                <a:effectLst/>
                <a:uLnTx/>
                <a:uFillTx/>
                <a:latin typeface="Calibri"/>
                <a:ea typeface="+mn-ea"/>
                <a:cs typeface="Calibri"/>
              </a:rPr>
              <a:t>H2-filled copper cavities</a:t>
            </a:r>
          </a:p>
          <a:p>
            <a:pPr marL="418571" marR="0" lvl="0" indent="-418571" algn="l" defTabSz="914400" rtl="0" eaLnBrk="1" fontAlgn="auto" latinLnBrk="0" hangingPunct="1">
              <a:lnSpc>
                <a:spcPct val="100000"/>
              </a:lnSpc>
              <a:spcBef>
                <a:spcPts val="0"/>
              </a:spcBef>
              <a:spcAft>
                <a:spcPts val="0"/>
              </a:spcAft>
              <a:buClrTx/>
              <a:buSzTx/>
              <a:buFont typeface="Arial"/>
              <a:buChar char="•"/>
              <a:tabLst/>
              <a:defRPr/>
            </a:pPr>
            <a:r>
              <a:rPr kumimoji="0" lang="en-US" sz="1867" b="0" i="0" u="none" strike="noStrike" kern="1200" cap="none" spc="0" normalizeH="0" baseline="0" noProof="0" dirty="0">
                <a:ln>
                  <a:noFill/>
                </a:ln>
                <a:solidFill>
                  <a:prstClr val="black"/>
                </a:solidFill>
                <a:effectLst/>
                <a:uLnTx/>
                <a:uFillTx/>
                <a:latin typeface="Calibri"/>
                <a:ea typeface="+mn-ea"/>
                <a:cs typeface="Calibri"/>
              </a:rPr>
              <a:t>Cavities with Be end caps</a:t>
            </a:r>
          </a:p>
        </p:txBody>
      </p:sp>
      <p:pic>
        <p:nvPicPr>
          <p:cNvPr id="15" name="Picture 14" descr="Step-4-labels.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28182" y="1316766"/>
            <a:ext cx="4207261" cy="1235229"/>
          </a:xfrm>
          <a:prstGeom prst="rect">
            <a:avLst/>
          </a:prstGeom>
        </p:spPr>
      </p:pic>
      <p:pic>
        <p:nvPicPr>
          <p:cNvPr id="16" name="Picture 15" descr="IMG_8674-1.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80309" y="2564904"/>
            <a:ext cx="2848464" cy="1900776"/>
          </a:xfrm>
          <a:prstGeom prst="rect">
            <a:avLst/>
          </a:prstGeom>
        </p:spPr>
      </p:pic>
      <p:sp>
        <p:nvSpPr>
          <p:cNvPr id="17" name="TextBox 16"/>
          <p:cNvSpPr txBox="1"/>
          <p:nvPr/>
        </p:nvSpPr>
        <p:spPr>
          <a:xfrm>
            <a:off x="5815967" y="2994622"/>
            <a:ext cx="2941533" cy="1284571"/>
          </a:xfrm>
          <a:prstGeom prst="rect">
            <a:avLst/>
          </a:prstGeom>
          <a:solidFill>
            <a:schemeClr val="accent5">
              <a:lumMod val="40000"/>
              <a:lumOff val="60000"/>
            </a:schemeClr>
          </a:solidFill>
        </p:spPr>
        <p:txBody>
          <a:bodyPr wrap="square" lIns="133969" tIns="66987" rIns="133969" bIns="6698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Calibri"/>
              </a:rPr>
              <a:t>Principle of </a:t>
            </a:r>
            <a:r>
              <a:rPr kumimoji="0" lang="en-US" sz="1867" b="0" i="0" u="none" strike="noStrike" kern="1200" cap="none" spc="0" normalizeH="0" baseline="0" noProof="0" dirty="0" err="1">
                <a:ln>
                  <a:noFill/>
                </a:ln>
                <a:solidFill>
                  <a:prstClr val="black"/>
                </a:solidFill>
                <a:effectLst/>
                <a:uLnTx/>
                <a:uFillTx/>
                <a:latin typeface="Calibri"/>
                <a:ea typeface="+mn-ea"/>
                <a:cs typeface="Calibri"/>
              </a:rPr>
              <a:t>ionisation</a:t>
            </a:r>
            <a:r>
              <a:rPr kumimoji="0" lang="en-US" sz="1867" b="0" i="0" u="none" strike="noStrike" kern="1200" cap="none" spc="0" normalizeH="0" baseline="0" noProof="0" dirty="0">
                <a:ln>
                  <a:noFill/>
                </a:ln>
                <a:solidFill>
                  <a:prstClr val="black"/>
                </a:solidFill>
                <a:effectLst/>
                <a:uLnTx/>
                <a:uFillTx/>
                <a:latin typeface="Calibri"/>
                <a:ea typeface="+mn-ea"/>
                <a:cs typeface="Calibri"/>
              </a:rPr>
              <a:t> cooling with no RF has been demonstrated in </a:t>
            </a:r>
            <a:r>
              <a:rPr kumimoji="0" lang="en-US" sz="1867" b="1" i="0" u="none" strike="noStrike" kern="1200" cap="none" spc="0" normalizeH="0" baseline="0" noProof="0" dirty="0">
                <a:ln>
                  <a:noFill/>
                </a:ln>
                <a:solidFill>
                  <a:prstClr val="black"/>
                </a:solidFill>
                <a:effectLst/>
                <a:uLnTx/>
                <a:uFillTx/>
                <a:latin typeface="Calibri"/>
                <a:ea typeface="+mn-ea"/>
                <a:cs typeface="Calibri"/>
              </a:rPr>
              <a:t>MICE at RAL</a:t>
            </a:r>
          </a:p>
        </p:txBody>
      </p:sp>
      <p:sp>
        <p:nvSpPr>
          <p:cNvPr id="18" name="Rectangle 17"/>
          <p:cNvSpPr/>
          <p:nvPr/>
        </p:nvSpPr>
        <p:spPr>
          <a:xfrm>
            <a:off x="5428983" y="4294600"/>
            <a:ext cx="3328517" cy="381504"/>
          </a:xfrm>
          <a:prstGeom prst="rect">
            <a:avLst/>
          </a:prstGeom>
          <a:solidFill>
            <a:srgbClr val="FDEADA"/>
          </a:solidFill>
        </p:spPr>
        <p:txBody>
          <a:bodyPr wrap="square" lIns="133969" tIns="66987" rIns="133969" bIns="6698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Nature vol. 578, p. 53-59 (2020)</a:t>
            </a:r>
          </a:p>
        </p:txBody>
      </p:sp>
      <p:sp>
        <p:nvSpPr>
          <p:cNvPr id="3" name="Rectangle: Rounded Corners 2">
            <a:extLst>
              <a:ext uri="{FF2B5EF4-FFF2-40B4-BE49-F238E27FC236}">
                <a16:creationId xmlns:a16="http://schemas.microsoft.com/office/drawing/2014/main" id="{45984FB8-E772-45B8-9914-37B087A98F4D}"/>
              </a:ext>
            </a:extLst>
          </p:cNvPr>
          <p:cNvSpPr/>
          <p:nvPr/>
        </p:nvSpPr>
        <p:spPr>
          <a:xfrm>
            <a:off x="6301212" y="4691510"/>
            <a:ext cx="5634231" cy="184740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Needs cooling of orders of magnitude in 6D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Demonstrated 10% </a:t>
            </a:r>
            <a:r>
              <a:rPr kumimoji="0" lang="el-GR" sz="1800" b="1" i="0" u="none" strike="noStrike" kern="1200" cap="none" spc="0" normalizeH="0" baseline="0" noProof="0" dirty="0">
                <a:ln>
                  <a:noFill/>
                </a:ln>
                <a:solidFill>
                  <a:prstClr val="white"/>
                </a:solidFill>
                <a:effectLst/>
                <a:uLnTx/>
                <a:uFillTx/>
                <a:latin typeface="Arial"/>
                <a:ea typeface="+mn-ea"/>
                <a:cs typeface="+mn-cs"/>
              </a:rPr>
              <a:t>ε</a:t>
            </a:r>
            <a:r>
              <a:rPr kumimoji="0" lang="en-US" sz="1800" b="1" i="0" u="none" strike="noStrike" kern="1200" cap="none" spc="0" normalizeH="0" baseline="0" noProof="0" dirty="0">
                <a:ln>
                  <a:noFill/>
                </a:ln>
                <a:solidFill>
                  <a:prstClr val="white"/>
                </a:solidFill>
                <a:effectLst/>
                <a:uLnTx/>
                <a:uFillTx/>
                <a:latin typeface="Arial"/>
                <a:ea typeface="+mn-ea"/>
                <a:cs typeface="+mn-cs"/>
                <a:sym typeface="Symbol" panose="05050102010706020507" pitchFamily="18" charset="2"/>
              </a:rPr>
              <a:t> reduction i</a:t>
            </a:r>
            <a:r>
              <a:rPr kumimoji="0" lang="en-US" sz="1800" b="1" i="0" u="none" strike="noStrike" kern="1200" cap="none" spc="0" normalizeH="0" baseline="0" noProof="0" dirty="0">
                <a:ln>
                  <a:noFill/>
                </a:ln>
                <a:solidFill>
                  <a:prstClr val="white"/>
                </a:solidFill>
                <a:effectLst/>
                <a:uLnTx/>
                <a:uFillTx/>
                <a:latin typeface="Arial"/>
                <a:ea typeface="+mn-ea"/>
                <a:cs typeface="+mn-cs"/>
              </a:rPr>
              <a:t>n 2D… consistent with prediction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No RF in solenoids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Solenoids weaker than needed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Need to develop full cooling demonstrator</a:t>
            </a:r>
          </a:p>
        </p:txBody>
      </p:sp>
    </p:spTree>
    <p:extLst>
      <p:ext uri="{BB962C8B-B14F-4D97-AF65-F5344CB8AC3E}">
        <p14:creationId xmlns:p14="http://schemas.microsoft.com/office/powerpoint/2010/main" val="1558682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AEF-1108-5C84-B04F-94769F8800A6}"/>
              </a:ext>
            </a:extLst>
          </p:cNvPr>
          <p:cNvSpPr>
            <a:spLocks noGrp="1"/>
          </p:cNvSpPr>
          <p:nvPr>
            <p:ph type="title"/>
          </p:nvPr>
        </p:nvSpPr>
        <p:spPr>
          <a:xfrm>
            <a:off x="839788" y="365125"/>
            <a:ext cx="10515600" cy="1147153"/>
          </a:xfrm>
        </p:spPr>
        <p:txBody>
          <a:bodyPr>
            <a:normAutofit/>
          </a:bodyPr>
          <a:lstStyle/>
          <a:p>
            <a:r>
              <a:rPr lang="en-US" sz="3600" dirty="0"/>
              <a:t>Superconductivity : performance AND sustainability </a:t>
            </a:r>
          </a:p>
        </p:txBody>
      </p:sp>
      <p:sp>
        <p:nvSpPr>
          <p:cNvPr id="4" name="Text Placeholder 3">
            <a:extLst>
              <a:ext uri="{FF2B5EF4-FFF2-40B4-BE49-F238E27FC236}">
                <a16:creationId xmlns:a16="http://schemas.microsoft.com/office/drawing/2014/main" id="{3470865D-4EAC-608C-D51B-61B006F5F45D}"/>
              </a:ext>
            </a:extLst>
          </p:cNvPr>
          <p:cNvSpPr>
            <a:spLocks noGrp="1"/>
          </p:cNvSpPr>
          <p:nvPr>
            <p:ph type="body" idx="1"/>
          </p:nvPr>
        </p:nvSpPr>
        <p:spPr>
          <a:xfrm>
            <a:off x="780910" y="1509607"/>
            <a:ext cx="5157787" cy="823912"/>
          </a:xfrm>
        </p:spPr>
        <p:txBody>
          <a:bodyPr/>
          <a:lstStyle/>
          <a:p>
            <a:r>
              <a:rPr lang="fr-CH" sz="2400" dirty="0" err="1">
                <a:solidFill>
                  <a:srgbClr val="00B050"/>
                </a:solidFill>
              </a:rPr>
              <a:t>Superconducting</a:t>
            </a:r>
            <a:r>
              <a:rPr lang="fr-CH" sz="2400" dirty="0">
                <a:solidFill>
                  <a:srgbClr val="00B050"/>
                </a:solidFill>
              </a:rPr>
              <a:t> LHC</a:t>
            </a:r>
          </a:p>
          <a:p>
            <a:endParaRPr lang="en-GB" sz="2400" dirty="0">
              <a:solidFill>
                <a:srgbClr val="00B050"/>
              </a:solidFill>
            </a:endParaRPr>
          </a:p>
        </p:txBody>
      </p:sp>
      <p:sp>
        <p:nvSpPr>
          <p:cNvPr id="5" name="Content Placeholder 4">
            <a:extLst>
              <a:ext uri="{FF2B5EF4-FFF2-40B4-BE49-F238E27FC236}">
                <a16:creationId xmlns:a16="http://schemas.microsoft.com/office/drawing/2014/main" id="{6110E41F-5248-302F-8516-AD1A33A33687}"/>
              </a:ext>
            </a:extLst>
          </p:cNvPr>
          <p:cNvSpPr>
            <a:spLocks noGrp="1"/>
          </p:cNvSpPr>
          <p:nvPr>
            <p:ph sz="half" idx="2"/>
          </p:nvPr>
        </p:nvSpPr>
        <p:spPr/>
        <p:txBody>
          <a:bodyPr>
            <a:normAutofit/>
          </a:bodyPr>
          <a:lstStyle/>
          <a:p>
            <a:r>
              <a:rPr lang="fr-CH" dirty="0"/>
              <a:t>Tunnel: 27 km</a:t>
            </a:r>
          </a:p>
          <a:p>
            <a:r>
              <a:rPr lang="fr-CH" dirty="0"/>
              <a:t>Field : 8.3 T</a:t>
            </a:r>
          </a:p>
          <a:p>
            <a:r>
              <a:rPr lang="fr-CH" dirty="0" err="1"/>
              <a:t>Cryoplant</a:t>
            </a:r>
            <a:r>
              <a:rPr lang="fr-CH" dirty="0"/>
              <a:t> power at the plug: 40 MW: </a:t>
            </a:r>
            <a:r>
              <a:rPr lang="fr-CH" b="1" dirty="0" err="1"/>
              <a:t>always</a:t>
            </a:r>
            <a:r>
              <a:rPr lang="fr-CH" b="1" dirty="0"/>
              <a:t> on</a:t>
            </a:r>
          </a:p>
          <a:p>
            <a:r>
              <a:rPr lang="fr-CH" dirty="0">
                <a:sym typeface="Symbol" panose="05050102010706020507" pitchFamily="18" charset="2"/>
              </a:rPr>
              <a:t> 7</a:t>
            </a:r>
            <a:r>
              <a:rPr lang="fr-CH" dirty="0"/>
              <a:t>0 MW for LHC. 150 MW for  the </a:t>
            </a:r>
            <a:r>
              <a:rPr lang="fr-CH" dirty="0" err="1"/>
              <a:t>accelerator</a:t>
            </a:r>
            <a:r>
              <a:rPr lang="fr-CH" dirty="0"/>
              <a:t> </a:t>
            </a:r>
            <a:r>
              <a:rPr lang="fr-CH" dirty="0" err="1"/>
              <a:t>complex</a:t>
            </a:r>
            <a:endParaRPr lang="fr-CH" dirty="0"/>
          </a:p>
          <a:p>
            <a:r>
              <a:rPr lang="fr-CH" dirty="0"/>
              <a:t>180 MW for the </a:t>
            </a:r>
            <a:r>
              <a:rPr lang="fr-CH" dirty="0" err="1"/>
              <a:t>whole</a:t>
            </a:r>
            <a:r>
              <a:rPr lang="fr-CH" dirty="0"/>
              <a:t> CERN </a:t>
            </a:r>
            <a:r>
              <a:rPr lang="fr-CH" dirty="0" err="1"/>
              <a:t>complex</a:t>
            </a:r>
            <a:endParaRPr lang="en-GB" dirty="0"/>
          </a:p>
          <a:p>
            <a:pPr marL="0" indent="0">
              <a:buNone/>
            </a:pPr>
            <a:endParaRPr lang="en-US" dirty="0"/>
          </a:p>
        </p:txBody>
      </p:sp>
      <p:sp>
        <p:nvSpPr>
          <p:cNvPr id="6" name="Text Placeholder 5">
            <a:extLst>
              <a:ext uri="{FF2B5EF4-FFF2-40B4-BE49-F238E27FC236}">
                <a16:creationId xmlns:a16="http://schemas.microsoft.com/office/drawing/2014/main" id="{A55A5715-6D1F-7EAC-976D-CEF9AD82AE01}"/>
              </a:ext>
            </a:extLst>
          </p:cNvPr>
          <p:cNvSpPr>
            <a:spLocks noGrp="1"/>
          </p:cNvSpPr>
          <p:nvPr>
            <p:ph type="body" sz="quarter" idx="3"/>
          </p:nvPr>
        </p:nvSpPr>
        <p:spPr>
          <a:xfrm>
            <a:off x="6169024" y="1543368"/>
            <a:ext cx="5183188" cy="823912"/>
          </a:xfrm>
        </p:spPr>
        <p:txBody>
          <a:bodyPr/>
          <a:lstStyle/>
          <a:p>
            <a:r>
              <a:rPr lang="fr-CH" dirty="0" err="1">
                <a:solidFill>
                  <a:srgbClr val="C00000"/>
                </a:solidFill>
              </a:rPr>
              <a:t>Normal</a:t>
            </a:r>
            <a:r>
              <a:rPr lang="fr-CH" sz="2400" dirty="0" err="1">
                <a:solidFill>
                  <a:srgbClr val="C00000"/>
                </a:solidFill>
              </a:rPr>
              <a:t>conducting</a:t>
            </a:r>
            <a:r>
              <a:rPr lang="fr-CH" sz="2400" dirty="0">
                <a:solidFill>
                  <a:srgbClr val="C00000"/>
                </a:solidFill>
              </a:rPr>
              <a:t> LHC</a:t>
            </a:r>
          </a:p>
          <a:p>
            <a:endParaRPr lang="en-GB" sz="2400" dirty="0">
              <a:solidFill>
                <a:srgbClr val="C00000"/>
              </a:solidFill>
            </a:endParaRPr>
          </a:p>
        </p:txBody>
      </p:sp>
      <p:sp>
        <p:nvSpPr>
          <p:cNvPr id="7" name="Content Placeholder 6">
            <a:extLst>
              <a:ext uri="{FF2B5EF4-FFF2-40B4-BE49-F238E27FC236}">
                <a16:creationId xmlns:a16="http://schemas.microsoft.com/office/drawing/2014/main" id="{DD691B29-0FEF-68E1-EDAE-CD11D91A9401}"/>
              </a:ext>
            </a:extLst>
          </p:cNvPr>
          <p:cNvSpPr>
            <a:spLocks noGrp="1"/>
          </p:cNvSpPr>
          <p:nvPr>
            <p:ph sz="quarter" idx="4"/>
          </p:nvPr>
        </p:nvSpPr>
        <p:spPr>
          <a:xfrm>
            <a:off x="6346825" y="2505075"/>
            <a:ext cx="5183188" cy="3684588"/>
          </a:xfrm>
        </p:spPr>
        <p:txBody>
          <a:bodyPr>
            <a:normAutofit/>
          </a:bodyPr>
          <a:lstStyle/>
          <a:p>
            <a:r>
              <a:rPr lang="fr-CH" sz="2800" dirty="0"/>
              <a:t>Tunnel 120 km</a:t>
            </a:r>
          </a:p>
          <a:p>
            <a:r>
              <a:rPr lang="fr-CH" sz="2800" dirty="0"/>
              <a:t>Field : 1.8 T</a:t>
            </a:r>
          </a:p>
          <a:p>
            <a:r>
              <a:rPr lang="fr-CH" sz="2800" dirty="0" err="1"/>
              <a:t>Dissipated</a:t>
            </a:r>
            <a:r>
              <a:rPr lang="fr-CH" sz="2800" dirty="0"/>
              <a:t> power at collision: </a:t>
            </a:r>
            <a:r>
              <a:rPr lang="fr-CH" sz="2800" dirty="0">
                <a:sym typeface="Symbol"/>
              </a:rPr>
              <a:t> 2,200 MW</a:t>
            </a:r>
          </a:p>
          <a:p>
            <a:r>
              <a:rPr lang="fr-CH" sz="2800" dirty="0" err="1">
                <a:sym typeface="Symbol"/>
              </a:rPr>
              <a:t>Average</a:t>
            </a:r>
            <a:r>
              <a:rPr lang="fr-CH" sz="2800" dirty="0">
                <a:sym typeface="Symbol"/>
              </a:rPr>
              <a:t> power (0.4 coefficient): 900 MW </a:t>
            </a:r>
            <a:r>
              <a:rPr lang="fr-CH" sz="2800" dirty="0" err="1">
                <a:sym typeface="Symbol"/>
              </a:rPr>
              <a:t>only</a:t>
            </a:r>
            <a:r>
              <a:rPr lang="fr-CH" sz="2800" dirty="0">
                <a:sym typeface="Symbol"/>
              </a:rPr>
              <a:t> for </a:t>
            </a:r>
            <a:r>
              <a:rPr lang="fr-CH" sz="2800" dirty="0" err="1">
                <a:sym typeface="Symbol"/>
              </a:rPr>
              <a:t>accelerator</a:t>
            </a:r>
            <a:endParaRPr lang="en-GB" sz="2800" dirty="0"/>
          </a:p>
          <a:p>
            <a:endParaRPr lang="en-US" dirty="0"/>
          </a:p>
        </p:txBody>
      </p:sp>
      <p:pic>
        <p:nvPicPr>
          <p:cNvPr id="8" name="Picture 7">
            <a:extLst>
              <a:ext uri="{FF2B5EF4-FFF2-40B4-BE49-F238E27FC236}">
                <a16:creationId xmlns:a16="http://schemas.microsoft.com/office/drawing/2014/main" id="{32786A61-08C8-1175-F4CE-D2B4C874DE2D}"/>
              </a:ext>
            </a:extLst>
          </p:cNvPr>
          <p:cNvPicPr>
            <a:picLocks noChangeAspect="1"/>
          </p:cNvPicPr>
          <p:nvPr/>
        </p:nvPicPr>
        <p:blipFill>
          <a:blip r:embed="rId2"/>
          <a:stretch>
            <a:fillRect/>
          </a:stretch>
        </p:blipFill>
        <p:spPr>
          <a:xfrm>
            <a:off x="3569551" y="1885735"/>
            <a:ext cx="2135643" cy="1576450"/>
          </a:xfrm>
          <a:prstGeom prst="rect">
            <a:avLst/>
          </a:prstGeom>
        </p:spPr>
      </p:pic>
      <p:pic>
        <p:nvPicPr>
          <p:cNvPr id="9" name="Picture 8">
            <a:extLst>
              <a:ext uri="{FF2B5EF4-FFF2-40B4-BE49-F238E27FC236}">
                <a16:creationId xmlns:a16="http://schemas.microsoft.com/office/drawing/2014/main" id="{02E60E14-3A5F-5324-5B0F-F6CB4805F691}"/>
              </a:ext>
            </a:extLst>
          </p:cNvPr>
          <p:cNvPicPr>
            <a:picLocks noChangeAspect="1"/>
          </p:cNvPicPr>
          <p:nvPr/>
        </p:nvPicPr>
        <p:blipFill>
          <a:blip r:embed="rId3"/>
          <a:stretch>
            <a:fillRect/>
          </a:stretch>
        </p:blipFill>
        <p:spPr>
          <a:xfrm>
            <a:off x="9319313" y="1650073"/>
            <a:ext cx="1912887" cy="1902221"/>
          </a:xfrm>
          <a:prstGeom prst="rect">
            <a:avLst/>
          </a:prstGeom>
        </p:spPr>
      </p:pic>
      <p:sp>
        <p:nvSpPr>
          <p:cNvPr id="3" name="Rectangle: Rounded Corners 2">
            <a:extLst>
              <a:ext uri="{FF2B5EF4-FFF2-40B4-BE49-F238E27FC236}">
                <a16:creationId xmlns:a16="http://schemas.microsoft.com/office/drawing/2014/main" id="{5A76EECD-1FF3-F728-1059-706F7DDEE5A8}"/>
              </a:ext>
            </a:extLst>
          </p:cNvPr>
          <p:cNvSpPr/>
          <p:nvPr/>
        </p:nvSpPr>
        <p:spPr>
          <a:xfrm>
            <a:off x="6028267" y="5340527"/>
            <a:ext cx="5501746" cy="1086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However, power is required only when operating while power in SC magnets is needed to keep it cold… a factor 2 favorable in energy for NC</a:t>
            </a:r>
            <a:r>
              <a:rPr lang="en-US" sz="2000" dirty="0">
                <a:sym typeface="Wingdings" panose="05000000000000000000" pitchFamily="2" charset="2"/>
              </a:rPr>
              <a:t> </a:t>
            </a:r>
            <a:endParaRPr lang="en-US" sz="2000" dirty="0"/>
          </a:p>
        </p:txBody>
      </p:sp>
      <p:sp>
        <p:nvSpPr>
          <p:cNvPr id="10" name="Date Placeholder 9">
            <a:extLst>
              <a:ext uri="{FF2B5EF4-FFF2-40B4-BE49-F238E27FC236}">
                <a16:creationId xmlns:a16="http://schemas.microsoft.com/office/drawing/2014/main" id="{6D484F42-1B9C-B815-C510-988578984EB8}"/>
              </a:ext>
            </a:extLst>
          </p:cNvPr>
          <p:cNvSpPr>
            <a:spLocks noGrp="1"/>
          </p:cNvSpPr>
          <p:nvPr>
            <p:ph type="dt" sz="half" idx="10"/>
          </p:nvPr>
        </p:nvSpPr>
        <p:spPr/>
        <p:txBody>
          <a:bodyPr/>
          <a:lstStyle/>
          <a:p>
            <a:r>
              <a:rPr lang="en-US"/>
              <a:t>20 Sept 2024 - </a:t>
            </a:r>
          </a:p>
        </p:txBody>
      </p:sp>
      <p:sp>
        <p:nvSpPr>
          <p:cNvPr id="11" name="Footer Placeholder 10">
            <a:extLst>
              <a:ext uri="{FF2B5EF4-FFF2-40B4-BE49-F238E27FC236}">
                <a16:creationId xmlns:a16="http://schemas.microsoft.com/office/drawing/2014/main" id="{50BF9AE9-1057-76B1-066B-9CC6CDA47379}"/>
              </a:ext>
            </a:extLst>
          </p:cNvPr>
          <p:cNvSpPr>
            <a:spLocks noGrp="1"/>
          </p:cNvSpPr>
          <p:nvPr>
            <p:ph type="ftr" sz="quarter" idx="11"/>
          </p:nvPr>
        </p:nvSpPr>
        <p:spPr/>
        <p:txBody>
          <a:bodyPr/>
          <a:lstStyle/>
          <a:p>
            <a:r>
              <a:rPr lang="it-IT"/>
              <a:t>Accel. Technology - Lucio Rossi @ LCF24-SISSA-Trieste</a:t>
            </a:r>
            <a:endParaRPr lang="en-US"/>
          </a:p>
        </p:txBody>
      </p:sp>
      <p:sp>
        <p:nvSpPr>
          <p:cNvPr id="12" name="Slide Number Placeholder 11">
            <a:extLst>
              <a:ext uri="{FF2B5EF4-FFF2-40B4-BE49-F238E27FC236}">
                <a16:creationId xmlns:a16="http://schemas.microsoft.com/office/drawing/2014/main" id="{107DA1E3-DA92-8D57-D7EA-C9D142979479}"/>
              </a:ext>
            </a:extLst>
          </p:cNvPr>
          <p:cNvSpPr>
            <a:spLocks noGrp="1"/>
          </p:cNvSpPr>
          <p:nvPr>
            <p:ph type="sldNum" sz="quarter" idx="12"/>
          </p:nvPr>
        </p:nvSpPr>
        <p:spPr/>
        <p:txBody>
          <a:bodyPr/>
          <a:lstStyle/>
          <a:p>
            <a:fld id="{55CC5795-B1C2-420D-906D-A23C97D49827}" type="slidenum">
              <a:rPr lang="en-US" smtClean="0"/>
              <a:t>5</a:t>
            </a:fld>
            <a:endParaRPr lang="en-US"/>
          </a:p>
        </p:txBody>
      </p:sp>
    </p:spTree>
    <p:extLst>
      <p:ext uri="{BB962C8B-B14F-4D97-AF65-F5344CB8AC3E}">
        <p14:creationId xmlns:p14="http://schemas.microsoft.com/office/powerpoint/2010/main" val="395726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600" b="1" i="0" u="none" strike="noStrike" kern="1200" cap="none" spc="0" normalizeH="0" baseline="0" noProof="0" smtClean="0">
                <a:ln>
                  <a:noFill/>
                </a:ln>
                <a:solidFill>
                  <a:prstClr val="white"/>
                </a:solidFill>
                <a:effectLst/>
                <a:uLnTx/>
                <a:uFillTx/>
                <a:latin typeface="Arial Narrow"/>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600" b="1" i="0" u="none" strike="noStrike" kern="1200" cap="none" spc="0" normalizeH="0" baseline="0" noProof="0" dirty="0">
              <a:ln>
                <a:noFill/>
              </a:ln>
              <a:solidFill>
                <a:prstClr val="white"/>
              </a:solidFill>
              <a:effectLst/>
              <a:uLnTx/>
              <a:uFillTx/>
              <a:latin typeface="Arial Narrow"/>
              <a:ea typeface="+mn-ea"/>
            </a:endParaRPr>
          </a:p>
        </p:txBody>
      </p:sp>
      <p:sp>
        <p:nvSpPr>
          <p:cNvPr id="12" name="Titre 11"/>
          <p:cNvSpPr>
            <a:spLocks noGrp="1"/>
          </p:cNvSpPr>
          <p:nvPr>
            <p:ph type="title"/>
          </p:nvPr>
        </p:nvSpPr>
        <p:spPr>
          <a:xfrm>
            <a:off x="1574800" y="171268"/>
            <a:ext cx="9042400" cy="576064"/>
          </a:xfrm>
        </p:spPr>
        <p:txBody>
          <a:bodyPr/>
          <a:lstStyle/>
          <a:p>
            <a:r>
              <a:rPr lang="en-GB" sz="3600" dirty="0">
                <a:latin typeface="Calibri"/>
                <a:cs typeface="Calibri"/>
              </a:rPr>
              <a:t>Demonstrator Facility is vital for Muon-Collider </a:t>
            </a:r>
          </a:p>
        </p:txBody>
      </p:sp>
      <p:sp>
        <p:nvSpPr>
          <p:cNvPr id="5" name="Espace réservé du numéro de diapositive 3"/>
          <p:cNvSpPr txBox="1">
            <a:spLocks/>
          </p:cNvSpPr>
          <p:nvPr/>
        </p:nvSpPr>
        <p:spPr>
          <a:xfrm>
            <a:off x="10176768" y="6073743"/>
            <a:ext cx="609600" cy="365125"/>
          </a:xfrm>
          <a:prstGeom prst="rect">
            <a:avLst/>
          </a:prstGeom>
        </p:spPr>
        <p:txBody>
          <a:bodyPr vert="horz" lIns="121920" tIns="60960" rIns="121920" bIns="6096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600" b="1" i="0" u="none" strike="noStrike" kern="1200" cap="none" spc="0" normalizeH="0" baseline="0" noProof="0">
                <a:ln>
                  <a:noFill/>
                </a:ln>
                <a:solidFill>
                  <a:prstClr val="white"/>
                </a:solidFill>
                <a:effectLst/>
                <a:uLnTx/>
                <a:uFillTx/>
                <a:latin typeface="Arial Narrow"/>
                <a:ea typeface="+mn-ea"/>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600" b="1" i="0" u="none" strike="noStrike" kern="1200" cap="none" spc="0" normalizeH="0" baseline="0" noProof="0" dirty="0">
              <a:ln>
                <a:noFill/>
              </a:ln>
              <a:solidFill>
                <a:prstClr val="white"/>
              </a:solidFill>
              <a:effectLst/>
              <a:uLnTx/>
              <a:uFillTx/>
              <a:latin typeface="Arial Narrow"/>
              <a:ea typeface="+mn-ea"/>
            </a:endParaRPr>
          </a:p>
        </p:txBody>
      </p:sp>
      <p:sp>
        <p:nvSpPr>
          <p:cNvPr id="52" name="Espace réservé du pied de page 4"/>
          <p:cNvSpPr>
            <a:spLocks noGrp="1"/>
          </p:cNvSpPr>
          <p:nvPr>
            <p:ph type="ftr" sz="quarter" idx="3"/>
          </p:nvPr>
        </p:nvSpPr>
        <p:spPr>
          <a:xfrm>
            <a:off x="527381" y="6597352"/>
            <a:ext cx="9889099" cy="327552"/>
          </a:xfrm>
          <a:prstGeom prst="rect">
            <a:avLst/>
          </a:prstGeom>
        </p:spPr>
        <p:txBody>
          <a:bodyPr lIns="0" tIns="0" rIns="0" bIns="0"/>
          <a:lstStyle>
            <a:lvl1pPr algn="ctr">
              <a:defRPr sz="1600">
                <a:latin typeface="Arial Narrow"/>
                <a:cs typeface="Arial Narrow"/>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a:ea typeface="+mn-ea"/>
                <a:cs typeface="Calibri"/>
              </a:rPr>
              <a:t>Accel. Technology - Lucio Rossi @ LCF24-SISSA-Trieste</a:t>
            </a:r>
            <a:endParaRPr kumimoji="0" lang="en-GB"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6" name="Picture 5"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2584192"/>
            <a:ext cx="7138256" cy="4013161"/>
          </a:xfrm>
          <a:prstGeom prst="rect">
            <a:avLst/>
          </a:prstGeom>
        </p:spPr>
      </p:pic>
      <p:grpSp>
        <p:nvGrpSpPr>
          <p:cNvPr id="7" name="Group 6"/>
          <p:cNvGrpSpPr/>
          <p:nvPr/>
        </p:nvGrpSpPr>
        <p:grpSpPr>
          <a:xfrm>
            <a:off x="7856127" y="3909053"/>
            <a:ext cx="3248272" cy="2516907"/>
            <a:chOff x="1691680" y="1855884"/>
            <a:chExt cx="5409220" cy="3038057"/>
          </a:xfrm>
        </p:grpSpPr>
        <p:pic>
          <p:nvPicPr>
            <p:cNvPr id="8" name="Picture 7"/>
            <p:cNvPicPr>
              <a:picLocks noChangeAspect="1"/>
            </p:cNvPicPr>
            <p:nvPr/>
          </p:nvPicPr>
          <p:blipFill>
            <a:blip r:embed="rId3"/>
            <a:stretch>
              <a:fillRect/>
            </a:stretch>
          </p:blipFill>
          <p:spPr>
            <a:xfrm>
              <a:off x="1860803" y="1855884"/>
              <a:ext cx="5240097" cy="3038057"/>
            </a:xfrm>
            <a:prstGeom prst="rect">
              <a:avLst/>
            </a:prstGeom>
          </p:spPr>
        </p:pic>
        <p:cxnSp>
          <p:nvCxnSpPr>
            <p:cNvPr id="9" name="Straight Arrow Connector 8"/>
            <p:cNvCxnSpPr/>
            <p:nvPr/>
          </p:nvCxnSpPr>
          <p:spPr bwMode="auto">
            <a:xfrm>
              <a:off x="1691680" y="2684388"/>
              <a:ext cx="785223" cy="360040"/>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flipH="1">
            <a:off x="5037103" y="790089"/>
            <a:ext cx="6515947" cy="3017856"/>
            <a:chOff x="6870730" y="1299081"/>
            <a:chExt cx="4032927" cy="1271217"/>
          </a:xfrm>
        </p:grpSpPr>
        <p:sp>
          <p:nvSpPr>
            <p:cNvPr id="11" name="Rectangle 10"/>
            <p:cNvSpPr/>
            <p:nvPr/>
          </p:nvSpPr>
          <p:spPr bwMode="auto">
            <a:xfrm rot="5400000">
              <a:off x="9294383" y="1992754"/>
              <a:ext cx="144000" cy="360000"/>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33" b="1" i="0" u="none" strike="noStrike" kern="1200" cap="none" spc="0" normalizeH="0" baseline="0" noProof="0" dirty="0">
                <a:ln>
                  <a:noFill/>
                </a:ln>
                <a:solidFill>
                  <a:prstClr val="black">
                    <a:lumMod val="50000"/>
                  </a:prstClr>
                </a:solidFill>
                <a:effectLst/>
                <a:uLnTx/>
                <a:uFillTx/>
                <a:latin typeface="Arial Narrow" panose="020B0606020202030204" pitchFamily="34" charset="0"/>
                <a:ea typeface="+mn-ea"/>
                <a:cs typeface="+mn-cs"/>
              </a:endParaRPr>
            </a:p>
          </p:txBody>
        </p:sp>
        <p:sp>
          <p:nvSpPr>
            <p:cNvPr id="13" name="Rectangle 12"/>
            <p:cNvSpPr/>
            <p:nvPr/>
          </p:nvSpPr>
          <p:spPr bwMode="auto">
            <a:xfrm rot="5400000">
              <a:off x="8186873" y="1272754"/>
              <a:ext cx="144000" cy="1800000"/>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33" b="1" i="0" u="none" strike="noStrike" kern="1200" cap="none" spc="0" normalizeH="0" baseline="0" noProof="0" dirty="0">
                <a:ln>
                  <a:noFill/>
                </a:ln>
                <a:solidFill>
                  <a:prstClr val="black">
                    <a:lumMod val="50000"/>
                  </a:prstClr>
                </a:solidFill>
                <a:effectLst/>
                <a:uLnTx/>
                <a:uFillTx/>
                <a:latin typeface="Arial Narrow" panose="020B0606020202030204" pitchFamily="34" charset="0"/>
                <a:ea typeface="+mn-ea"/>
                <a:cs typeface="+mn-cs"/>
              </a:endParaRPr>
            </a:p>
          </p:txBody>
        </p:sp>
        <p:sp>
          <p:nvSpPr>
            <p:cNvPr id="14" name="Rectangle 13"/>
            <p:cNvSpPr/>
            <p:nvPr/>
          </p:nvSpPr>
          <p:spPr bwMode="auto">
            <a:xfrm rot="5400000">
              <a:off x="7172841" y="2082754"/>
              <a:ext cx="144000" cy="180000"/>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33" b="1" i="0" u="none" strike="noStrike" kern="1200" cap="none" spc="0" normalizeH="0" baseline="0" noProof="0" dirty="0">
                <a:ln>
                  <a:noFill/>
                </a:ln>
                <a:solidFill>
                  <a:prstClr val="black">
                    <a:lumMod val="50000"/>
                  </a:prstClr>
                </a:solidFill>
                <a:effectLst/>
                <a:uLnTx/>
                <a:uFillTx/>
                <a:latin typeface="Arial Narrow" panose="020B0606020202030204" pitchFamily="34" charset="0"/>
                <a:ea typeface="+mn-ea"/>
                <a:cs typeface="+mn-cs"/>
              </a:endParaRPr>
            </a:p>
          </p:txBody>
        </p:sp>
        <p:sp>
          <p:nvSpPr>
            <p:cNvPr id="15" name="Rectangle 14"/>
            <p:cNvSpPr/>
            <p:nvPr/>
          </p:nvSpPr>
          <p:spPr bwMode="auto">
            <a:xfrm rot="5400000">
              <a:off x="10068330" y="1990746"/>
              <a:ext cx="144000" cy="360000"/>
            </a:xfrm>
            <a:prstGeom prst="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33" b="1" i="0" u="none" strike="noStrike" kern="1200" cap="none" spc="0" normalizeH="0" baseline="0" noProof="0" dirty="0">
                <a:ln>
                  <a:noFill/>
                </a:ln>
                <a:solidFill>
                  <a:prstClr val="black">
                    <a:lumMod val="50000"/>
                  </a:prstClr>
                </a:solidFill>
                <a:effectLst/>
                <a:uLnTx/>
                <a:uFillTx/>
                <a:latin typeface="Arial Narrow" panose="020B0606020202030204" pitchFamily="34" charset="0"/>
                <a:ea typeface="+mn-ea"/>
                <a:cs typeface="+mn-cs"/>
              </a:endParaRPr>
            </a:p>
          </p:txBody>
        </p:sp>
        <p:sp>
          <p:nvSpPr>
            <p:cNvPr id="16" name="Rectangle 15"/>
            <p:cNvSpPr/>
            <p:nvPr/>
          </p:nvSpPr>
          <p:spPr bwMode="auto">
            <a:xfrm rot="5400000">
              <a:off x="9681893" y="1992754"/>
              <a:ext cx="144000" cy="360000"/>
            </a:xfrm>
            <a:prstGeom prst="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33" b="1" i="0" u="none" strike="noStrike" kern="1200" cap="none" spc="0" normalizeH="0" baseline="0" noProof="0" dirty="0">
                <a:ln>
                  <a:noFill/>
                </a:ln>
                <a:solidFill>
                  <a:prstClr val="black">
                    <a:lumMod val="50000"/>
                  </a:prstClr>
                </a:solidFill>
                <a:effectLst/>
                <a:uLnTx/>
                <a:uFillTx/>
                <a:latin typeface="Arial Narrow" panose="020B0606020202030204" pitchFamily="34" charset="0"/>
                <a:ea typeface="+mn-ea"/>
                <a:cs typeface="+mn-cs"/>
              </a:endParaRPr>
            </a:p>
          </p:txBody>
        </p:sp>
        <p:sp>
          <p:nvSpPr>
            <p:cNvPr id="17" name="TextBox 16"/>
            <p:cNvSpPr txBox="1"/>
            <p:nvPr/>
          </p:nvSpPr>
          <p:spPr>
            <a:xfrm>
              <a:off x="9186383" y="1299081"/>
              <a:ext cx="1564402" cy="5230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lumMod val="50000"/>
                    </a:prstClr>
                  </a:solidFill>
                  <a:effectLst/>
                  <a:uLnTx/>
                  <a:uFillTx/>
                  <a:latin typeface="Calibri"/>
                  <a:ea typeface="+mn-ea"/>
                  <a:cs typeface="Calibri"/>
                </a:rPr>
                <a:t>Target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lumMod val="50000"/>
                    </a:prstClr>
                  </a:solidFill>
                  <a:effectLst/>
                  <a:uLnTx/>
                  <a:uFillTx/>
                  <a:latin typeface="Calibri"/>
                  <a:ea typeface="+mn-ea"/>
                  <a:cs typeface="Calibri"/>
                </a:rPr>
                <a:t>+ horn (1</a:t>
              </a:r>
              <a:r>
                <a:rPr kumimoji="0" lang="en-GB" sz="1867" b="0" i="0" u="none" strike="noStrike" kern="1200" cap="none" spc="0" normalizeH="0" baseline="30000" noProof="0" dirty="0">
                  <a:ln>
                    <a:noFill/>
                  </a:ln>
                  <a:solidFill>
                    <a:prstClr val="black">
                      <a:lumMod val="50000"/>
                    </a:prstClr>
                  </a:solidFill>
                  <a:effectLst/>
                  <a:uLnTx/>
                  <a:uFillTx/>
                  <a:latin typeface="Calibri"/>
                  <a:ea typeface="+mn-ea"/>
                  <a:cs typeface="Calibri"/>
                </a:rPr>
                <a:t>st</a:t>
              </a:r>
              <a:r>
                <a:rPr kumimoji="0" lang="en-GB" sz="1867" b="0" i="0" u="none" strike="noStrike" kern="1200" cap="none" spc="0" normalizeH="0" baseline="0" noProof="0" dirty="0">
                  <a:ln>
                    <a:noFill/>
                  </a:ln>
                  <a:solidFill>
                    <a:prstClr val="black">
                      <a:lumMod val="50000"/>
                    </a:prstClr>
                  </a:solidFill>
                  <a:effectLst/>
                  <a:uLnTx/>
                  <a:uFillTx/>
                  <a:latin typeface="Calibri"/>
                  <a:ea typeface="+mn-ea"/>
                  <a:cs typeface="Calibri"/>
                </a:rPr>
                <a:t> phase)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lumMod val="50000"/>
                    </a:prstClr>
                  </a:solidFill>
                  <a:effectLst/>
                  <a:uLnTx/>
                  <a:uFillTx/>
                  <a:latin typeface="Calibri"/>
                  <a:ea typeface="+mn-ea"/>
                  <a:cs typeface="Calibri"/>
                </a:rPr>
                <a:t>+ superconducting solenoid (2</a:t>
              </a:r>
              <a:r>
                <a:rPr kumimoji="0" lang="en-GB" sz="1867" b="0" i="0" u="none" strike="noStrike" kern="1200" cap="none" spc="0" normalizeH="0" baseline="30000" noProof="0" dirty="0">
                  <a:ln>
                    <a:noFill/>
                  </a:ln>
                  <a:solidFill>
                    <a:prstClr val="black">
                      <a:lumMod val="50000"/>
                    </a:prstClr>
                  </a:solidFill>
                  <a:effectLst/>
                  <a:uLnTx/>
                  <a:uFillTx/>
                  <a:latin typeface="Calibri"/>
                  <a:ea typeface="+mn-ea"/>
                  <a:cs typeface="Calibri"/>
                </a:rPr>
                <a:t>nd</a:t>
              </a:r>
              <a:r>
                <a:rPr kumimoji="0" lang="en-GB" sz="1867" b="0" i="0" u="none" strike="noStrike" kern="1200" cap="none" spc="0" normalizeH="0" baseline="0" noProof="0" dirty="0">
                  <a:ln>
                    <a:noFill/>
                  </a:ln>
                  <a:solidFill>
                    <a:prstClr val="black">
                      <a:lumMod val="50000"/>
                    </a:prstClr>
                  </a:solidFill>
                  <a:effectLst/>
                  <a:uLnTx/>
                  <a:uFillTx/>
                  <a:latin typeface="Calibri"/>
                  <a:ea typeface="+mn-ea"/>
                  <a:cs typeface="Calibri"/>
                </a:rPr>
                <a:t> phase)</a:t>
              </a:r>
            </a:p>
          </p:txBody>
        </p:sp>
        <p:sp>
          <p:nvSpPr>
            <p:cNvPr id="18" name="TextBox 17"/>
            <p:cNvSpPr txBox="1"/>
            <p:nvPr/>
          </p:nvSpPr>
          <p:spPr>
            <a:xfrm>
              <a:off x="8287278" y="2289346"/>
              <a:ext cx="1494631" cy="2809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lumMod val="50000"/>
                    </a:prstClr>
                  </a:solidFill>
                  <a:effectLst/>
                  <a:uLnTx/>
                  <a:uFillTx/>
                  <a:latin typeface="Calibri"/>
                  <a:ea typeface="+mn-ea"/>
                  <a:cs typeface="Calibri"/>
                </a:rPr>
                <a:t>Momentum selection chicane</a:t>
              </a:r>
            </a:p>
          </p:txBody>
        </p:sp>
        <p:sp>
          <p:nvSpPr>
            <p:cNvPr id="19" name="TextBox 18"/>
            <p:cNvSpPr txBox="1"/>
            <p:nvPr/>
          </p:nvSpPr>
          <p:spPr>
            <a:xfrm>
              <a:off x="8099463" y="1461555"/>
              <a:ext cx="1172769" cy="4019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lumMod val="50000"/>
                    </a:prstClr>
                  </a:solidFill>
                  <a:effectLst/>
                  <a:uLnTx/>
                  <a:uFillTx/>
                  <a:latin typeface="Calibri"/>
                  <a:ea typeface="+mn-ea"/>
                  <a:cs typeface="Calibri"/>
                </a:rPr>
                <a:t>Collimation and upstream diagnostics area</a:t>
              </a:r>
            </a:p>
          </p:txBody>
        </p:sp>
        <p:sp>
          <p:nvSpPr>
            <p:cNvPr id="20" name="TextBox 19"/>
            <p:cNvSpPr txBox="1"/>
            <p:nvPr/>
          </p:nvSpPr>
          <p:spPr>
            <a:xfrm>
              <a:off x="7090385" y="2289346"/>
              <a:ext cx="1109430" cy="159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lumMod val="50000"/>
                    </a:prstClr>
                  </a:solidFill>
                  <a:effectLst/>
                  <a:uLnTx/>
                  <a:uFillTx/>
                  <a:latin typeface="Calibri"/>
                  <a:ea typeface="+mn-ea"/>
                  <a:cs typeface="Calibri"/>
                </a:rPr>
                <a:t>Cooling area</a:t>
              </a:r>
            </a:p>
          </p:txBody>
        </p:sp>
        <p:sp>
          <p:nvSpPr>
            <p:cNvPr id="21" name="TextBox 20"/>
            <p:cNvSpPr txBox="1"/>
            <p:nvPr/>
          </p:nvSpPr>
          <p:spPr>
            <a:xfrm>
              <a:off x="6870730" y="1577464"/>
              <a:ext cx="1131026" cy="2809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lumMod val="50000"/>
                    </a:prstClr>
                  </a:solidFill>
                  <a:effectLst/>
                  <a:uLnTx/>
                  <a:uFillTx/>
                  <a:latin typeface="Calibri"/>
                  <a:ea typeface="+mn-ea"/>
                  <a:cs typeface="Calibri"/>
                </a:rPr>
                <a:t>Downstream diagnostics area</a:t>
              </a:r>
            </a:p>
          </p:txBody>
        </p:sp>
        <p:cxnSp>
          <p:nvCxnSpPr>
            <p:cNvPr id="22" name="Straight Arrow Connector 21"/>
            <p:cNvCxnSpPr/>
            <p:nvPr/>
          </p:nvCxnSpPr>
          <p:spPr bwMode="auto">
            <a:xfrm>
              <a:off x="7241269" y="1873282"/>
              <a:ext cx="0" cy="216000"/>
            </a:xfrm>
            <a:prstGeom prst="straightConnector1">
              <a:avLst/>
            </a:prstGeom>
            <a:ln>
              <a:solidFill>
                <a:srgbClr val="00B0F0"/>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cxnSp>
          <p:nvCxnSpPr>
            <p:cNvPr id="23" name="Straight Arrow Connector 22"/>
            <p:cNvCxnSpPr/>
            <p:nvPr/>
          </p:nvCxnSpPr>
          <p:spPr bwMode="auto">
            <a:xfrm>
              <a:off x="9264352" y="1880010"/>
              <a:ext cx="0" cy="216000"/>
            </a:xfrm>
            <a:prstGeom prst="straightConnector1">
              <a:avLst/>
            </a:prstGeom>
            <a:ln>
              <a:solidFill>
                <a:srgbClr val="00B0F0"/>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cxnSp>
          <p:nvCxnSpPr>
            <p:cNvPr id="24" name="Straight Arrow Connector 23"/>
            <p:cNvCxnSpPr/>
            <p:nvPr/>
          </p:nvCxnSpPr>
          <p:spPr bwMode="auto">
            <a:xfrm flipH="1" flipV="1">
              <a:off x="8228821" y="2243762"/>
              <a:ext cx="0" cy="216000"/>
            </a:xfrm>
            <a:prstGeom prst="straightConnector1">
              <a:avLst/>
            </a:prstGeom>
            <a:ln>
              <a:solidFill>
                <a:srgbClr val="00B0F0"/>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cxnSp>
          <p:nvCxnSpPr>
            <p:cNvPr id="25" name="Straight Arrow Connector 24"/>
            <p:cNvCxnSpPr/>
            <p:nvPr/>
          </p:nvCxnSpPr>
          <p:spPr bwMode="auto">
            <a:xfrm flipH="1">
              <a:off x="10153816" y="1848920"/>
              <a:ext cx="0" cy="216000"/>
            </a:xfrm>
            <a:prstGeom prst="straightConnector1">
              <a:avLst/>
            </a:prstGeom>
            <a:ln>
              <a:solidFill>
                <a:srgbClr val="FFC000"/>
              </a:solidFill>
              <a:headEnd type="none"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p:nvPr/>
          </p:nvCxnSpPr>
          <p:spPr bwMode="auto">
            <a:xfrm flipV="1">
              <a:off x="9768408" y="2266334"/>
              <a:ext cx="0" cy="216000"/>
            </a:xfrm>
            <a:prstGeom prst="straightConnector1">
              <a:avLst/>
            </a:prstGeom>
            <a:ln>
              <a:solidFill>
                <a:srgbClr val="00B050"/>
              </a:solidFill>
              <a:headEnd type="none"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27" name="Straight Arrow Connector 26"/>
            <p:cNvCxnSpPr/>
            <p:nvPr/>
          </p:nvCxnSpPr>
          <p:spPr bwMode="auto">
            <a:xfrm flipH="1">
              <a:off x="10363792" y="2170410"/>
              <a:ext cx="539865" cy="0"/>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47328" y="1124745"/>
            <a:ext cx="5236768" cy="2421674"/>
          </a:xfrm>
          <a:prstGeom prst="rect">
            <a:avLst/>
          </a:prstGeom>
          <a:solidFill>
            <a:srgbClr val="FFFFFF"/>
          </a:solidFill>
        </p:spPr>
        <p:txBody>
          <a:bodyPr wrap="square" lIns="121909" tIns="60953" rIns="121909" bIns="6095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Calibri"/>
              </a:rPr>
              <a:t>Planning demonstrator facility with </a:t>
            </a:r>
            <a:r>
              <a:rPr kumimoji="0" lang="en-US" sz="1867" b="0" i="0" u="none" strike="noStrike" kern="1200" cap="none" spc="0" normalizeH="0" baseline="0" noProof="0" dirty="0" err="1">
                <a:ln>
                  <a:noFill/>
                </a:ln>
                <a:solidFill>
                  <a:prstClr val="black"/>
                </a:solidFill>
                <a:effectLst/>
                <a:uLnTx/>
                <a:uFillTx/>
                <a:latin typeface="Calibri"/>
                <a:ea typeface="+mn-ea"/>
                <a:cs typeface="Calibri"/>
              </a:rPr>
              <a:t>muon</a:t>
            </a:r>
            <a:r>
              <a:rPr kumimoji="0" lang="en-US" sz="1867" b="0" i="0" u="none" strike="noStrike" kern="1200" cap="none" spc="0" normalizeH="0" baseline="0" noProof="0" dirty="0">
                <a:ln>
                  <a:noFill/>
                </a:ln>
                <a:solidFill>
                  <a:prstClr val="black"/>
                </a:solidFill>
                <a:effectLst/>
                <a:uLnTx/>
                <a:uFillTx/>
                <a:latin typeface="Calibri"/>
                <a:ea typeface="+mn-ea"/>
                <a:cs typeface="Calibri"/>
              </a:rPr>
              <a:t> production target and cooling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Calibri"/>
              </a:rPr>
              <a:t>Suitable site on CERN land exists that can use PS proton beam</a:t>
            </a:r>
          </a:p>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r>
              <a:rPr kumimoji="0" lang="en-US" sz="1867" b="0" i="0" u="none" strike="noStrike" kern="1200" cap="none" spc="0" normalizeH="0" baseline="0" noProof="0" dirty="0">
                <a:ln>
                  <a:noFill/>
                </a:ln>
                <a:solidFill>
                  <a:prstClr val="black"/>
                </a:solidFill>
                <a:effectLst/>
                <a:uLnTx/>
                <a:uFillTx/>
                <a:latin typeface="Calibri"/>
                <a:ea typeface="+mn-ea"/>
                <a:cs typeface="Calibri"/>
              </a:rPr>
              <a:t>could combine with </a:t>
            </a:r>
            <a:r>
              <a:rPr kumimoji="0" lang="en-US" sz="1867" b="0" i="0" u="none" strike="noStrike" kern="1200" cap="none" spc="0" normalizeH="0" baseline="0" noProof="0" dirty="0" err="1">
                <a:ln>
                  <a:noFill/>
                </a:ln>
                <a:solidFill>
                  <a:prstClr val="black"/>
                </a:solidFill>
                <a:effectLst/>
                <a:uLnTx/>
                <a:uFillTx/>
                <a:latin typeface="Calibri"/>
                <a:ea typeface="+mn-ea"/>
                <a:cs typeface="Calibri"/>
              </a:rPr>
              <a:t>NuStorm</a:t>
            </a:r>
            <a:r>
              <a:rPr kumimoji="0" lang="en-US" sz="1867" b="0" i="0" u="none" strike="noStrike" kern="1200" cap="none" spc="0" normalizeH="0" baseline="0" noProof="0" dirty="0">
                <a:ln>
                  <a:noFill/>
                </a:ln>
                <a:solidFill>
                  <a:prstClr val="black"/>
                </a:solidFill>
                <a:effectLst/>
                <a:uLnTx/>
                <a:uFillTx/>
                <a:latin typeface="Calibri"/>
                <a:ea typeface="+mn-ea"/>
                <a:cs typeface="Calibri"/>
              </a:rPr>
              <a:t> or other 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Calibri"/>
              </a:rPr>
              <a:t>Other sites should be explored (FNAL?)</a:t>
            </a:r>
          </a:p>
        </p:txBody>
      </p:sp>
      <p:sp>
        <p:nvSpPr>
          <p:cNvPr id="30" name="TextBox 29">
            <a:extLst>
              <a:ext uri="{FF2B5EF4-FFF2-40B4-BE49-F238E27FC236}">
                <a16:creationId xmlns:a16="http://schemas.microsoft.com/office/drawing/2014/main" id="{C3F15C61-4839-F44A-927E-1417EAA8D046}"/>
              </a:ext>
            </a:extLst>
          </p:cNvPr>
          <p:cNvSpPr txBox="1"/>
          <p:nvPr/>
        </p:nvSpPr>
        <p:spPr>
          <a:xfrm>
            <a:off x="10480608" y="6073743"/>
            <a:ext cx="1711392" cy="379656"/>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Calibri"/>
              </a:rPr>
              <a:t>R. </a:t>
            </a:r>
            <a:r>
              <a:rPr kumimoji="0" lang="en-US" sz="1867" b="0" i="0" u="none" strike="noStrike" kern="1200" cap="none" spc="0" normalizeH="0" baseline="0" noProof="0" dirty="0" err="1">
                <a:ln>
                  <a:noFill/>
                </a:ln>
                <a:solidFill>
                  <a:prstClr val="black"/>
                </a:solidFill>
                <a:effectLst/>
                <a:uLnTx/>
                <a:uFillTx/>
                <a:latin typeface="Calibri"/>
                <a:ea typeface="+mn-ea"/>
                <a:cs typeface="Calibri"/>
              </a:rPr>
              <a:t>Losito</a:t>
            </a:r>
            <a:r>
              <a:rPr kumimoji="0" lang="en-US" sz="1867" b="0" i="0" u="none" strike="noStrike" kern="1200" cap="none" spc="0" normalizeH="0" baseline="0" noProof="0" dirty="0">
                <a:ln>
                  <a:noFill/>
                </a:ln>
                <a:solidFill>
                  <a:prstClr val="black"/>
                </a:solidFill>
                <a:effectLst/>
                <a:uLnTx/>
                <a:uFillTx/>
                <a:latin typeface="Calibri"/>
                <a:ea typeface="+mn-ea"/>
                <a:cs typeface="Calibri"/>
              </a:rPr>
              <a:t> et al.</a:t>
            </a:r>
          </a:p>
        </p:txBody>
      </p:sp>
    </p:spTree>
    <p:extLst>
      <p:ext uri="{BB962C8B-B14F-4D97-AF65-F5344CB8AC3E}">
        <p14:creationId xmlns:p14="http://schemas.microsoft.com/office/powerpoint/2010/main" val="812299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laceHolder 1"/>
          <p:cNvSpPr>
            <a:spLocks noGrp="1"/>
          </p:cNvSpPr>
          <p:nvPr>
            <p:ph type="title"/>
          </p:nvPr>
        </p:nvSpPr>
        <p:spPr>
          <a:prstGeom prst="rect">
            <a:avLst/>
          </a:prstGeom>
          <a:noFill/>
          <a:ln w="0">
            <a:noFill/>
          </a:ln>
        </p:spPr>
        <p:txBody>
          <a:bodyPr lIns="98880" tIns="49440" rIns="98880" bIns="49440" anchor="t">
            <a:noAutofit/>
          </a:bodyPr>
          <a:lstStyle/>
          <a:p>
            <a:r>
              <a:rPr lang="en-US" spc="-1" dirty="0">
                <a:solidFill>
                  <a:srgbClr val="000000"/>
                </a:solidFill>
              </a:rPr>
              <a:t>Tentative Timeline (Fast-track 10 </a:t>
            </a:r>
            <a:r>
              <a:rPr lang="en-US" spc="-1" dirty="0" err="1">
                <a:solidFill>
                  <a:srgbClr val="000000"/>
                </a:solidFill>
              </a:rPr>
              <a:t>TeV</a:t>
            </a:r>
            <a:r>
              <a:rPr lang="en-US" spc="-1" dirty="0">
                <a:solidFill>
                  <a:srgbClr val="000000"/>
                </a:solidFill>
              </a:rPr>
              <a:t>)</a:t>
            </a:r>
          </a:p>
        </p:txBody>
      </p:sp>
      <p:sp>
        <p:nvSpPr>
          <p:cNvPr id="5" name="Footer Placeholder 4">
            <a:extLst>
              <a:ext uri="{FF2B5EF4-FFF2-40B4-BE49-F238E27FC236}">
                <a16:creationId xmlns:a16="http://schemas.microsoft.com/office/drawing/2014/main" id="{6FC5FCBD-2A02-A667-A8C5-E3FAFB1638ED}"/>
              </a:ext>
            </a:extLst>
          </p:cNvPr>
          <p:cNvSpPr>
            <a:spLocks noGrp="1"/>
          </p:cNvSpPr>
          <p:nvPr>
            <p:ph type="ftr" sz="quarter" idx="11"/>
          </p:nvPr>
        </p:nvSpPr>
        <p:spPr/>
        <p:txBody>
          <a:bodyPr/>
          <a:lstStyle/>
          <a:p>
            <a:r>
              <a:rPr lang="it-IT"/>
              <a:t>Accel. Technology - Lucio Rossi @ LCF24-SISSA-Trieste</a:t>
            </a:r>
            <a:endParaRPr lang="en-US" dirty="0"/>
          </a:p>
        </p:txBody>
      </p:sp>
      <p:pic>
        <p:nvPicPr>
          <p:cNvPr id="7" name="Picture 6" descr="A picture containing text, font, graphics, design&#10;&#10;Description automatically generated">
            <a:extLst>
              <a:ext uri="{FF2B5EF4-FFF2-40B4-BE49-F238E27FC236}">
                <a16:creationId xmlns:a16="http://schemas.microsoft.com/office/drawing/2014/main" id="{9E0C430E-E6D8-2ABE-01FA-DAA488A65F6E}"/>
              </a:ext>
            </a:extLst>
          </p:cNvPr>
          <p:cNvPicPr>
            <a:picLocks noChangeAspect="1"/>
          </p:cNvPicPr>
          <p:nvPr/>
        </p:nvPicPr>
        <p:blipFill>
          <a:blip r:embed="rId2"/>
          <a:stretch>
            <a:fillRect/>
          </a:stretch>
        </p:blipFill>
        <p:spPr>
          <a:xfrm>
            <a:off x="47330" y="48002"/>
            <a:ext cx="1056117" cy="1213325"/>
          </a:xfrm>
          <a:prstGeom prst="rect">
            <a:avLst/>
          </a:prstGeom>
        </p:spPr>
      </p:pic>
      <p:sp>
        <p:nvSpPr>
          <p:cNvPr id="11" name="TextBox 10">
            <a:extLst>
              <a:ext uri="{FF2B5EF4-FFF2-40B4-BE49-F238E27FC236}">
                <a16:creationId xmlns:a16="http://schemas.microsoft.com/office/drawing/2014/main" id="{12AB67B9-E050-9B7C-7876-56B9C49500CE}"/>
              </a:ext>
            </a:extLst>
          </p:cNvPr>
          <p:cNvSpPr txBox="1"/>
          <p:nvPr/>
        </p:nvSpPr>
        <p:spPr>
          <a:xfrm>
            <a:off x="2735627" y="865360"/>
            <a:ext cx="6342314" cy="420564"/>
          </a:xfrm>
          <a:prstGeom prst="rect">
            <a:avLst/>
          </a:prstGeom>
          <a:noFill/>
        </p:spPr>
        <p:txBody>
          <a:bodyPr wrap="none" rtlCol="0">
            <a:spAutoFit/>
          </a:bodyPr>
          <a:lstStyle/>
          <a:p>
            <a:r>
              <a:rPr lang="en-CH" sz="2133" dirty="0">
                <a:solidFill>
                  <a:srgbClr val="FF0000"/>
                </a:solidFill>
                <a:latin typeface="Calibri" panose="020F0502020204030204" pitchFamily="34" charset="0"/>
                <a:cs typeface="Calibri" panose="020F0502020204030204" pitchFamily="34" charset="0"/>
              </a:rPr>
              <a:t>Only a basis to start the discussion, will review this year</a:t>
            </a:r>
          </a:p>
        </p:txBody>
      </p:sp>
      <p:pic>
        <p:nvPicPr>
          <p:cNvPr id="3" name="Picture 2">
            <a:extLst>
              <a:ext uri="{FF2B5EF4-FFF2-40B4-BE49-F238E27FC236}">
                <a16:creationId xmlns:a16="http://schemas.microsoft.com/office/drawing/2014/main" id="{314A9561-9C59-B8FE-4F95-8DBFB23FA29D}"/>
              </a:ext>
            </a:extLst>
          </p:cNvPr>
          <p:cNvPicPr>
            <a:picLocks noChangeAspect="1"/>
          </p:cNvPicPr>
          <p:nvPr/>
        </p:nvPicPr>
        <p:blipFill>
          <a:blip r:embed="rId3"/>
          <a:stretch>
            <a:fillRect/>
          </a:stretch>
        </p:blipFill>
        <p:spPr>
          <a:xfrm>
            <a:off x="-1" y="1204767"/>
            <a:ext cx="12488057" cy="5008543"/>
          </a:xfrm>
          <a:prstGeom prst="rect">
            <a:avLst/>
          </a:prstGeom>
        </p:spPr>
      </p:pic>
      <p:sp>
        <p:nvSpPr>
          <p:cNvPr id="9" name="TextBox 8">
            <a:extLst>
              <a:ext uri="{FF2B5EF4-FFF2-40B4-BE49-F238E27FC236}">
                <a16:creationId xmlns:a16="http://schemas.microsoft.com/office/drawing/2014/main" id="{9640B0DC-0BAC-D2F5-7AE2-6E422896B898}"/>
              </a:ext>
            </a:extLst>
          </p:cNvPr>
          <p:cNvSpPr txBox="1"/>
          <p:nvPr/>
        </p:nvSpPr>
        <p:spPr>
          <a:xfrm>
            <a:off x="6960097" y="1700808"/>
            <a:ext cx="4205876" cy="954300"/>
          </a:xfrm>
          <a:prstGeom prst="rect">
            <a:avLst/>
          </a:prstGeom>
          <a:solidFill>
            <a:schemeClr val="accent6">
              <a:lumMod val="20000"/>
              <a:lumOff val="80000"/>
            </a:schemeClr>
          </a:solidFill>
        </p:spPr>
        <p:txBody>
          <a:bodyPr wrap="square" rtlCol="0">
            <a:spAutoFit/>
          </a:bodyPr>
          <a:lstStyle/>
          <a:p>
            <a:r>
              <a:rPr lang="en-US" sz="1867" dirty="0">
                <a:latin typeface="Calibri" panose="020F0502020204030204" pitchFamily="34" charset="0"/>
                <a:cs typeface="Calibri" panose="020F0502020204030204" pitchFamily="34" charset="0"/>
              </a:rPr>
              <a:t>N</a:t>
            </a:r>
            <a:r>
              <a:rPr lang="en-CH" sz="1867" dirty="0">
                <a:latin typeface="Calibri" panose="020F0502020204030204" pitchFamily="34" charset="0"/>
                <a:cs typeface="Calibri" panose="020F0502020204030204" pitchFamily="34" charset="0"/>
              </a:rPr>
              <a:t>eed at least two years of demonstrator operation (better more)</a:t>
            </a:r>
          </a:p>
          <a:p>
            <a:r>
              <a:rPr lang="en-CH" sz="1867" dirty="0">
                <a:latin typeface="Calibri" panose="020F0502020204030204" pitchFamily="34" charset="0"/>
                <a:cs typeface="Calibri" panose="020F0502020204030204" pitchFamily="34" charset="0"/>
              </a:rPr>
              <a:t>Need RF test stand before</a:t>
            </a:r>
          </a:p>
        </p:txBody>
      </p:sp>
      <p:sp>
        <p:nvSpPr>
          <p:cNvPr id="13" name="TextBox 12">
            <a:extLst>
              <a:ext uri="{FF2B5EF4-FFF2-40B4-BE49-F238E27FC236}">
                <a16:creationId xmlns:a16="http://schemas.microsoft.com/office/drawing/2014/main" id="{016F8276-6A9E-7DF3-E1FA-5617A27A646E}"/>
              </a:ext>
            </a:extLst>
          </p:cNvPr>
          <p:cNvSpPr txBox="1"/>
          <p:nvPr/>
        </p:nvSpPr>
        <p:spPr>
          <a:xfrm>
            <a:off x="6960096" y="2756925"/>
            <a:ext cx="2573910" cy="379656"/>
          </a:xfrm>
          <a:prstGeom prst="rect">
            <a:avLst/>
          </a:prstGeom>
          <a:solidFill>
            <a:schemeClr val="accent6">
              <a:lumMod val="20000"/>
              <a:lumOff val="80000"/>
            </a:schemeClr>
          </a:solidFill>
        </p:spPr>
        <p:txBody>
          <a:bodyPr wrap="none" rtlCol="0">
            <a:spAutoFit/>
          </a:bodyPr>
          <a:lstStyle/>
          <a:p>
            <a:r>
              <a:rPr lang="en-US" sz="1867" dirty="0">
                <a:latin typeface="Calibri" panose="020F0502020204030204" pitchFamily="34" charset="0"/>
                <a:cs typeface="Calibri" panose="020F0502020204030204" pitchFamily="34" charset="0"/>
              </a:rPr>
              <a:t>Decision starting in 2036</a:t>
            </a:r>
            <a:endParaRPr lang="en-CH" sz="1867"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6928156-C12B-CC46-10D6-7BAA913378FE}"/>
              </a:ext>
            </a:extLst>
          </p:cNvPr>
          <p:cNvSpPr txBox="1"/>
          <p:nvPr/>
        </p:nvSpPr>
        <p:spPr>
          <a:xfrm>
            <a:off x="7632171" y="4032936"/>
            <a:ext cx="2645168" cy="666977"/>
          </a:xfrm>
          <a:prstGeom prst="rect">
            <a:avLst/>
          </a:prstGeom>
          <a:solidFill>
            <a:schemeClr val="accent6">
              <a:lumMod val="20000"/>
              <a:lumOff val="80000"/>
            </a:schemeClr>
          </a:solidFill>
        </p:spPr>
        <p:txBody>
          <a:bodyPr wrap="square" rtlCol="0">
            <a:spAutoFit/>
          </a:bodyPr>
          <a:lstStyle/>
          <a:p>
            <a:r>
              <a:rPr lang="en-US" sz="1867" dirty="0">
                <a:latin typeface="Calibri" panose="020F0502020204030204" pitchFamily="34" charset="0"/>
                <a:cs typeface="Calibri" panose="020F0502020204030204" pitchFamily="34" charset="0"/>
              </a:rPr>
              <a:t>Estimated10 </a:t>
            </a:r>
            <a:r>
              <a:rPr lang="en-US" sz="1867" dirty="0" err="1">
                <a:latin typeface="Calibri" panose="020F0502020204030204" pitchFamily="34" charset="0"/>
                <a:cs typeface="Calibri" panose="020F0502020204030204" pitchFamily="34" charset="0"/>
              </a:rPr>
              <a:t>TeV</a:t>
            </a:r>
            <a:r>
              <a:rPr lang="en-US" sz="1867" dirty="0">
                <a:latin typeface="Calibri" panose="020F0502020204030204" pitchFamily="34" charset="0"/>
                <a:cs typeface="Calibri" panose="020F0502020204030204" pitchFamily="34" charset="0"/>
              </a:rPr>
              <a:t> construction/installation</a:t>
            </a:r>
            <a:endParaRPr lang="en-CH" sz="1867"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3CEBD53E-C44D-C53B-94D0-81CA8053EE38}"/>
              </a:ext>
            </a:extLst>
          </p:cNvPr>
          <p:cNvSpPr txBox="1"/>
          <p:nvPr/>
        </p:nvSpPr>
        <p:spPr>
          <a:xfrm>
            <a:off x="2543606" y="5445224"/>
            <a:ext cx="6336703" cy="954300"/>
          </a:xfrm>
          <a:prstGeom prst="rect">
            <a:avLst/>
          </a:prstGeom>
          <a:solidFill>
            <a:schemeClr val="accent6">
              <a:lumMod val="20000"/>
              <a:lumOff val="80000"/>
            </a:schemeClr>
          </a:solidFill>
        </p:spPr>
        <p:txBody>
          <a:bodyPr wrap="square" rtlCol="0">
            <a:spAutoFit/>
          </a:bodyPr>
          <a:lstStyle/>
          <a:p>
            <a:r>
              <a:rPr lang="en-CH" sz="1867" dirty="0">
                <a:latin typeface="Calibri" panose="020F0502020204030204" pitchFamily="34" charset="0"/>
                <a:cs typeface="Calibri" panose="020F0502020204030204" pitchFamily="34" charset="0"/>
              </a:rPr>
              <a:t>Different initial estimates for detector</a:t>
            </a:r>
          </a:p>
          <a:p>
            <a:pPr marL="380990" indent="-380990">
              <a:buFont typeface="Arial" panose="020B0604020202020204" pitchFamily="34" charset="0"/>
              <a:buChar char="•"/>
            </a:pPr>
            <a:r>
              <a:rPr lang="en-CH" sz="1867" dirty="0">
                <a:latin typeface="Calibri" panose="020F0502020204030204" pitchFamily="34" charset="0"/>
                <a:cs typeface="Calibri" panose="020F0502020204030204" pitchFamily="34" charset="0"/>
              </a:rPr>
              <a:t>seem to be fast enough</a:t>
            </a:r>
          </a:p>
          <a:p>
            <a:r>
              <a:rPr lang="en-CH" sz="1867" dirty="0">
                <a:latin typeface="Calibri" panose="020F0502020204030204" pitchFamily="34" charset="0"/>
                <a:cs typeface="Calibri" panose="020F0502020204030204" pitchFamily="34" charset="0"/>
              </a:rPr>
              <a:t>Buit need to develop robust timeline</a:t>
            </a:r>
          </a:p>
        </p:txBody>
      </p:sp>
      <p:sp>
        <p:nvSpPr>
          <p:cNvPr id="2" name="Slide Number Placeholder 1">
            <a:extLst>
              <a:ext uri="{FF2B5EF4-FFF2-40B4-BE49-F238E27FC236}">
                <a16:creationId xmlns:a16="http://schemas.microsoft.com/office/drawing/2014/main" id="{4D7108DC-BB0E-4EC0-D356-CC172C604B6E}"/>
              </a:ext>
            </a:extLst>
          </p:cNvPr>
          <p:cNvSpPr>
            <a:spLocks noGrp="1"/>
          </p:cNvSpPr>
          <p:nvPr>
            <p:ph type="sldNum" sz="quarter" idx="12"/>
          </p:nvPr>
        </p:nvSpPr>
        <p:spPr/>
        <p:txBody>
          <a:bodyPr/>
          <a:lstStyle/>
          <a:p>
            <a:fld id="{3478A56A-6164-B14D-A8F7-980D09C4DD92}" type="slidenum">
              <a:rPr lang="en-US" smtClean="0"/>
              <a:pPr/>
              <a:t>51</a:t>
            </a:fld>
            <a:endParaRPr lang="en-US" dirty="0"/>
          </a:p>
        </p:txBody>
      </p:sp>
      <p:sp>
        <p:nvSpPr>
          <p:cNvPr id="4" name="TextBox 3">
            <a:extLst>
              <a:ext uri="{FF2B5EF4-FFF2-40B4-BE49-F238E27FC236}">
                <a16:creationId xmlns:a16="http://schemas.microsoft.com/office/drawing/2014/main" id="{6A9C28D0-3FE2-4E37-8B1A-07B33A654A60}"/>
              </a:ext>
            </a:extLst>
          </p:cNvPr>
          <p:cNvSpPr txBox="1"/>
          <p:nvPr/>
        </p:nvSpPr>
        <p:spPr>
          <a:xfrm>
            <a:off x="9457185" y="3165542"/>
            <a:ext cx="264516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a:t>NOT official, just internal working doc</a:t>
            </a:r>
          </a:p>
        </p:txBody>
      </p:sp>
    </p:spTree>
    <p:extLst>
      <p:ext uri="{BB962C8B-B14F-4D97-AF65-F5344CB8AC3E}">
        <p14:creationId xmlns:p14="http://schemas.microsoft.com/office/powerpoint/2010/main" val="2503285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8688-DF99-C78B-70D0-1787BC70828E}"/>
              </a:ext>
            </a:extLst>
          </p:cNvPr>
          <p:cNvSpPr>
            <a:spLocks noGrp="1"/>
          </p:cNvSpPr>
          <p:nvPr>
            <p:ph type="title"/>
          </p:nvPr>
        </p:nvSpPr>
        <p:spPr/>
        <p:txBody>
          <a:bodyPr>
            <a:normAutofit fontScale="90000"/>
          </a:bodyPr>
          <a:lstStyle/>
          <a:p>
            <a:r>
              <a:rPr lang="en-US" dirty="0"/>
              <a:t>Conclusions 1 : FCC and CCEP/CSSP</a:t>
            </a:r>
          </a:p>
        </p:txBody>
      </p:sp>
      <p:sp>
        <p:nvSpPr>
          <p:cNvPr id="3" name="Content Placeholder 2">
            <a:extLst>
              <a:ext uri="{FF2B5EF4-FFF2-40B4-BE49-F238E27FC236}">
                <a16:creationId xmlns:a16="http://schemas.microsoft.com/office/drawing/2014/main" id="{24F3D190-08FD-AED2-E730-F0E974DF1863}"/>
              </a:ext>
            </a:extLst>
          </p:cNvPr>
          <p:cNvSpPr>
            <a:spLocks noGrp="1"/>
          </p:cNvSpPr>
          <p:nvPr>
            <p:ph idx="1"/>
          </p:nvPr>
        </p:nvSpPr>
        <p:spPr>
          <a:xfrm>
            <a:off x="838199" y="1240367"/>
            <a:ext cx="10586061" cy="4936596"/>
          </a:xfrm>
        </p:spPr>
        <p:txBody>
          <a:bodyPr>
            <a:normAutofit lnSpcReduction="10000"/>
          </a:bodyPr>
          <a:lstStyle/>
          <a:p>
            <a:r>
              <a:rPr lang="en-US" dirty="0"/>
              <a:t>FCC: most complete road, coupling precision with discovery potential</a:t>
            </a:r>
          </a:p>
          <a:p>
            <a:pPr lvl="1"/>
            <a:r>
              <a:rPr lang="en-US" dirty="0"/>
              <a:t>Builds on decades of experiences of leptons and hadron rings</a:t>
            </a:r>
          </a:p>
          <a:p>
            <a:pPr lvl="1"/>
            <a:r>
              <a:rPr lang="en-US" b="1" dirty="0"/>
              <a:t>FCC-</a:t>
            </a:r>
            <a:r>
              <a:rPr lang="en-US" b="1" dirty="0" err="1"/>
              <a:t>ee</a:t>
            </a:r>
            <a:r>
              <a:rPr lang="en-US" b="1" dirty="0"/>
              <a:t> has no technical showstoppers. </a:t>
            </a:r>
            <a:r>
              <a:rPr lang="en-US" dirty="0"/>
              <a:t>Cost &amp; acceptability are the key issues</a:t>
            </a:r>
          </a:p>
          <a:p>
            <a:pPr lvl="1"/>
            <a:r>
              <a:rPr lang="en-US" b="1" dirty="0"/>
              <a:t>For FCC-</a:t>
            </a:r>
            <a:r>
              <a:rPr lang="en-US" b="1" dirty="0" err="1"/>
              <a:t>hh</a:t>
            </a:r>
            <a:r>
              <a:rPr lang="en-US" b="1" dirty="0"/>
              <a:t> the 14T magnet Target is realistic (shorten the time) for 90 TeV</a:t>
            </a:r>
            <a:br>
              <a:rPr lang="en-US" dirty="0"/>
            </a:br>
            <a:r>
              <a:rPr lang="en-US" b="1" i="1" dirty="0">
                <a:solidFill>
                  <a:srgbClr val="C00000"/>
                </a:solidFill>
                <a:sym typeface="Wingdings" panose="05000000000000000000" pitchFamily="2" charset="2"/>
              </a:rPr>
              <a:t>HE-LHC (at 25 TeV): only better than nothing? </a:t>
            </a:r>
            <a:br>
              <a:rPr lang="en-US" b="1" i="1" dirty="0">
                <a:solidFill>
                  <a:srgbClr val="C00000"/>
                </a:solidFill>
                <a:sym typeface="Wingdings" panose="05000000000000000000" pitchFamily="2" charset="2"/>
              </a:rPr>
            </a:br>
            <a:r>
              <a:rPr lang="en-US" b="1" i="1" dirty="0">
                <a:solidFill>
                  <a:srgbClr val="C00000"/>
                </a:solidFill>
                <a:sym typeface="Wingdings" panose="05000000000000000000" pitchFamily="2" charset="2"/>
              </a:rPr>
              <a:t>A viable project in the 5-6 BCHF range…</a:t>
            </a:r>
            <a:endParaRPr lang="en-US" b="1" i="1" dirty="0">
              <a:solidFill>
                <a:srgbClr val="C00000"/>
              </a:solidFill>
            </a:endParaRPr>
          </a:p>
          <a:p>
            <a:pPr lvl="1"/>
            <a:r>
              <a:rPr lang="en-US" dirty="0"/>
              <a:t>High intensity beams, high luminosity demonstrated  for circular colliders, no  big extrapolation, technology improvement needed, but no showstopper</a:t>
            </a:r>
          </a:p>
          <a:p>
            <a:pPr lvl="1"/>
            <a:r>
              <a:rPr lang="en-US" dirty="0"/>
              <a:t>Key issues:</a:t>
            </a:r>
          </a:p>
          <a:p>
            <a:pPr lvl="2"/>
            <a:r>
              <a:rPr lang="en-US" dirty="0"/>
              <a:t>Cost means also a growth of the infrastructure (tunnel, shafts), people, operation</a:t>
            </a:r>
          </a:p>
          <a:p>
            <a:pPr lvl="2"/>
            <a:r>
              <a:rPr lang="en-US" dirty="0"/>
              <a:t>Acceptability in a densely populated area</a:t>
            </a:r>
          </a:p>
          <a:p>
            <a:pPr lvl="2"/>
            <a:r>
              <a:rPr lang="en-US" dirty="0"/>
              <a:t>Power/energy consumption FCC-</a:t>
            </a:r>
            <a:r>
              <a:rPr lang="en-US" dirty="0" err="1"/>
              <a:t>ee</a:t>
            </a:r>
            <a:r>
              <a:rPr lang="en-US" dirty="0"/>
              <a:t>: 100 MW wasted in the vacuum…; </a:t>
            </a:r>
            <a:br>
              <a:rPr lang="en-US" dirty="0"/>
            </a:br>
            <a:r>
              <a:rPr lang="en-US" dirty="0"/>
              <a:t>FCC-</a:t>
            </a:r>
            <a:r>
              <a:rPr lang="en-US" dirty="0" err="1"/>
              <a:t>hh</a:t>
            </a:r>
            <a:r>
              <a:rPr lang="en-US" dirty="0"/>
              <a:t> (almost) prohibitive cryogenic consumption  key issue </a:t>
            </a:r>
            <a:br>
              <a:rPr lang="en-US" dirty="0"/>
            </a:br>
            <a:r>
              <a:rPr lang="en-US" dirty="0">
                <a:sym typeface="Wingdings" panose="05000000000000000000" pitchFamily="2" charset="2"/>
              </a:rPr>
              <a:t> HTS magnets @ 20 K may be the key but need to be demonstrated yet (5-8 y)</a:t>
            </a:r>
          </a:p>
        </p:txBody>
      </p:sp>
      <p:sp>
        <p:nvSpPr>
          <p:cNvPr id="4" name="Date Placeholder 3">
            <a:extLst>
              <a:ext uri="{FF2B5EF4-FFF2-40B4-BE49-F238E27FC236}">
                <a16:creationId xmlns:a16="http://schemas.microsoft.com/office/drawing/2014/main" id="{C718EDC2-4F3F-6BBD-9A44-BE85C2B763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5" name="Footer Placeholder 4">
            <a:extLst>
              <a:ext uri="{FF2B5EF4-FFF2-40B4-BE49-F238E27FC236}">
                <a16:creationId xmlns:a16="http://schemas.microsoft.com/office/drawing/2014/main" id="{D325B3AE-022B-D2D6-4C54-B044CA6084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AEE7346-062C-16FB-C853-C2877B1DEF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495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CEEB6-31F5-8233-9302-ADBF6C6EC0EA}"/>
              </a:ext>
            </a:extLst>
          </p:cNvPr>
          <p:cNvSpPr>
            <a:spLocks noGrp="1"/>
          </p:cNvSpPr>
          <p:nvPr>
            <p:ph type="title"/>
          </p:nvPr>
        </p:nvSpPr>
        <p:spPr/>
        <p:txBody>
          <a:bodyPr>
            <a:normAutofit fontScale="90000"/>
          </a:bodyPr>
          <a:lstStyle/>
          <a:p>
            <a:r>
              <a:rPr lang="en-US" dirty="0"/>
              <a:t>Conclusion 2 : </a:t>
            </a:r>
            <a:r>
              <a:rPr lang="en-US" dirty="0" err="1"/>
              <a:t>ee</a:t>
            </a:r>
            <a:r>
              <a:rPr lang="en-US" dirty="0"/>
              <a:t> linear colliders</a:t>
            </a:r>
          </a:p>
        </p:txBody>
      </p:sp>
      <p:sp>
        <p:nvSpPr>
          <p:cNvPr id="3" name="Content Placeholder 2">
            <a:extLst>
              <a:ext uri="{FF2B5EF4-FFF2-40B4-BE49-F238E27FC236}">
                <a16:creationId xmlns:a16="http://schemas.microsoft.com/office/drawing/2014/main" id="{A48B0994-6A83-5D77-555E-CDF514093657}"/>
              </a:ext>
            </a:extLst>
          </p:cNvPr>
          <p:cNvSpPr>
            <a:spLocks noGrp="1"/>
          </p:cNvSpPr>
          <p:nvPr>
            <p:ph idx="1"/>
          </p:nvPr>
        </p:nvSpPr>
        <p:spPr>
          <a:xfrm>
            <a:off x="838200" y="1240367"/>
            <a:ext cx="10930396" cy="4936596"/>
          </a:xfrm>
        </p:spPr>
        <p:txBody>
          <a:bodyPr>
            <a:normAutofit/>
          </a:bodyPr>
          <a:lstStyle/>
          <a:p>
            <a:r>
              <a:rPr lang="en-US" dirty="0"/>
              <a:t>ILC</a:t>
            </a:r>
          </a:p>
          <a:p>
            <a:pPr lvl="1"/>
            <a:r>
              <a:rPr lang="en-US" dirty="0"/>
              <a:t>Mature design, solid concept, main technology (SRF) demonstrated by EU-XFEL</a:t>
            </a:r>
          </a:p>
          <a:p>
            <a:pPr lvl="1"/>
            <a:r>
              <a:rPr lang="en-US" dirty="0"/>
              <a:t>250 GeV ready to start from technical point of view (organization and politics…)</a:t>
            </a:r>
          </a:p>
          <a:p>
            <a:pPr lvl="1"/>
            <a:r>
              <a:rPr lang="en-US" dirty="0"/>
              <a:t>Nice upgrade plan (500 GeV maybe does not require much R&amp;D or size increase). 1 </a:t>
            </a:r>
            <a:r>
              <a:rPr lang="en-US" dirty="0" err="1"/>
              <a:t>TeV</a:t>
            </a:r>
            <a:r>
              <a:rPr lang="en-US" dirty="0"/>
              <a:t> seems brute force unless something happens in SRF performance</a:t>
            </a:r>
          </a:p>
          <a:p>
            <a:r>
              <a:rPr lang="en-US" dirty="0"/>
              <a:t>CLIC</a:t>
            </a:r>
          </a:p>
          <a:p>
            <a:pPr lvl="1"/>
            <a:r>
              <a:rPr lang="en-US" dirty="0"/>
              <a:t>Step toward maturity</a:t>
            </a:r>
          </a:p>
          <a:p>
            <a:pPr lvl="1"/>
            <a:r>
              <a:rPr lang="en-US" dirty="0"/>
              <a:t>Swiss FEL is a first step demonstrator; medical and other applications push MV/m</a:t>
            </a:r>
          </a:p>
          <a:p>
            <a:pPr lvl="1"/>
            <a:r>
              <a:rPr lang="en-US" dirty="0"/>
              <a:t>Reasonable alternative to ILC. Or best upgrade of a first phase ILC (accelerator design must be revised… but possible)</a:t>
            </a:r>
          </a:p>
          <a:p>
            <a:pPr lvl="1"/>
            <a:r>
              <a:rPr lang="en-US" dirty="0"/>
              <a:t>Big progress in energy saving, but concerns for the 3 </a:t>
            </a:r>
            <a:r>
              <a:rPr lang="en-US" dirty="0" err="1"/>
              <a:t>TeV</a:t>
            </a:r>
            <a:r>
              <a:rPr lang="en-US" dirty="0"/>
              <a:t> option, hardly expandable…</a:t>
            </a:r>
          </a:p>
        </p:txBody>
      </p:sp>
      <p:sp>
        <p:nvSpPr>
          <p:cNvPr id="4" name="Date Placeholder 3">
            <a:extLst>
              <a:ext uri="{FF2B5EF4-FFF2-40B4-BE49-F238E27FC236}">
                <a16:creationId xmlns:a16="http://schemas.microsoft.com/office/drawing/2014/main" id="{51F1DED8-43A0-9AF3-E99B-70DD3F90D7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5" name="Footer Placeholder 4">
            <a:extLst>
              <a:ext uri="{FF2B5EF4-FFF2-40B4-BE49-F238E27FC236}">
                <a16:creationId xmlns:a16="http://schemas.microsoft.com/office/drawing/2014/main" id="{E0D318EA-3835-57A3-88C8-C19519BD4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599836-ABD9-0AD5-D5C0-0E53328AE7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516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C8F6E-80DA-3EA2-A78A-CD717F22CDA3}"/>
              </a:ext>
            </a:extLst>
          </p:cNvPr>
          <p:cNvSpPr>
            <a:spLocks noGrp="1"/>
          </p:cNvSpPr>
          <p:nvPr>
            <p:ph type="title"/>
          </p:nvPr>
        </p:nvSpPr>
        <p:spPr/>
        <p:txBody>
          <a:bodyPr>
            <a:normAutofit fontScale="90000"/>
          </a:bodyPr>
          <a:lstStyle/>
          <a:p>
            <a:r>
              <a:rPr lang="en-US" dirty="0"/>
              <a:t>3 – The “new” players: High risk – high gain?</a:t>
            </a:r>
          </a:p>
        </p:txBody>
      </p:sp>
      <p:sp>
        <p:nvSpPr>
          <p:cNvPr id="3" name="Content Placeholder 2">
            <a:extLst>
              <a:ext uri="{FF2B5EF4-FFF2-40B4-BE49-F238E27FC236}">
                <a16:creationId xmlns:a16="http://schemas.microsoft.com/office/drawing/2014/main" id="{CB34E5C8-8F26-676B-8946-A6D26A92BE4E}"/>
              </a:ext>
            </a:extLst>
          </p:cNvPr>
          <p:cNvSpPr>
            <a:spLocks noGrp="1"/>
          </p:cNvSpPr>
          <p:nvPr>
            <p:ph idx="1"/>
          </p:nvPr>
        </p:nvSpPr>
        <p:spPr/>
        <p:txBody>
          <a:bodyPr/>
          <a:lstStyle/>
          <a:p>
            <a:r>
              <a:rPr lang="en-US" dirty="0"/>
              <a:t>Muon-Collider</a:t>
            </a:r>
          </a:p>
          <a:p>
            <a:pPr lvl="1"/>
            <a:r>
              <a:rPr lang="en-US" dirty="0"/>
              <a:t>It is based on “classical” technologies, Magnets &amp; RF</a:t>
            </a:r>
          </a:p>
          <a:p>
            <a:pPr lvl="1"/>
            <a:r>
              <a:rPr lang="en-US" dirty="0"/>
              <a:t>Integration and beam physics are challenging, </a:t>
            </a:r>
          </a:p>
          <a:p>
            <a:pPr lvl="1"/>
            <a:r>
              <a:rPr lang="en-US" dirty="0"/>
              <a:t>Needs further advance in various technology: Magnets, RF, remote handling, absorbers: all difficult, no apparent showstopper</a:t>
            </a:r>
          </a:p>
          <a:p>
            <a:pPr lvl="1"/>
            <a:r>
              <a:rPr lang="en-US" dirty="0"/>
              <a:t>Weak point is that those advances are required in many different fields…</a:t>
            </a:r>
          </a:p>
          <a:p>
            <a:pPr lvl="1"/>
            <a:r>
              <a:rPr lang="en-US" b="1" dirty="0"/>
              <a:t>Needs cruelly a demonstrator. It is imperative in 5-6 years for this project.</a:t>
            </a:r>
          </a:p>
          <a:p>
            <a:r>
              <a:rPr lang="en-US" dirty="0"/>
              <a:t>Plasma</a:t>
            </a:r>
          </a:p>
          <a:p>
            <a:pPr lvl="1"/>
            <a:r>
              <a:rPr lang="en-US" dirty="0"/>
              <a:t>Game-changer</a:t>
            </a:r>
          </a:p>
          <a:p>
            <a:pPr lvl="1"/>
            <a:r>
              <a:rPr lang="en-US" dirty="0"/>
              <a:t>Certainly a fantastic tools for a variety of applications</a:t>
            </a:r>
          </a:p>
          <a:p>
            <a:pPr lvl="1"/>
            <a:r>
              <a:rPr lang="en-US" dirty="0"/>
              <a:t>Need basic demonstration that can work for a collider (positive charges, beam quality, stability, efficiency…)</a:t>
            </a:r>
          </a:p>
        </p:txBody>
      </p:sp>
      <p:sp>
        <p:nvSpPr>
          <p:cNvPr id="4" name="Date Placeholder 3">
            <a:extLst>
              <a:ext uri="{FF2B5EF4-FFF2-40B4-BE49-F238E27FC236}">
                <a16:creationId xmlns:a16="http://schemas.microsoft.com/office/drawing/2014/main" id="{8A8FFCA1-035B-0F36-43A8-C8F3DCDFB6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5" name="Footer Placeholder 4">
            <a:extLst>
              <a:ext uri="{FF2B5EF4-FFF2-40B4-BE49-F238E27FC236}">
                <a16:creationId xmlns:a16="http://schemas.microsoft.com/office/drawing/2014/main" id="{F6DD03CE-E413-F6F6-193F-1643B4E7E0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990C52-8688-3A43-5F48-DD61FEFF95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187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ED2D-2D13-B96A-619C-F1658B641975}"/>
              </a:ext>
            </a:extLst>
          </p:cNvPr>
          <p:cNvSpPr>
            <a:spLocks noGrp="1"/>
          </p:cNvSpPr>
          <p:nvPr>
            <p:ph type="title"/>
          </p:nvPr>
        </p:nvSpPr>
        <p:spPr/>
        <p:txBody>
          <a:bodyPr>
            <a:normAutofit fontScale="90000"/>
          </a:bodyPr>
          <a:lstStyle/>
          <a:p>
            <a:endParaRPr lang="en-US"/>
          </a:p>
        </p:txBody>
      </p:sp>
      <p:sp>
        <p:nvSpPr>
          <p:cNvPr id="3" name="Date Placeholder 2">
            <a:extLst>
              <a:ext uri="{FF2B5EF4-FFF2-40B4-BE49-F238E27FC236}">
                <a16:creationId xmlns:a16="http://schemas.microsoft.com/office/drawing/2014/main" id="{9B374387-4BE7-A14E-8A93-3F5BF622EF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7A111CD0-95D1-C5D0-A3E5-E07B0180C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205A72B-8C79-3446-0C89-FDFB49DCBA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B5EA663-D24C-11E3-41BF-C784FDF8F401}"/>
              </a:ext>
            </a:extLst>
          </p:cNvPr>
          <p:cNvPicPr>
            <a:picLocks noChangeAspect="1"/>
          </p:cNvPicPr>
          <p:nvPr/>
        </p:nvPicPr>
        <p:blipFill>
          <a:blip r:embed="rId2"/>
          <a:stretch>
            <a:fillRect/>
          </a:stretch>
        </p:blipFill>
        <p:spPr>
          <a:xfrm>
            <a:off x="1422074" y="365126"/>
            <a:ext cx="8341728" cy="6064631"/>
          </a:xfrm>
          <a:prstGeom prst="rect">
            <a:avLst/>
          </a:prstGeom>
        </p:spPr>
      </p:pic>
      <p:pic>
        <p:nvPicPr>
          <p:cNvPr id="7" name="Picture 6">
            <a:extLst>
              <a:ext uri="{FF2B5EF4-FFF2-40B4-BE49-F238E27FC236}">
                <a16:creationId xmlns:a16="http://schemas.microsoft.com/office/drawing/2014/main" id="{F760C74F-DE92-D65D-335D-F1400D2701FB}"/>
              </a:ext>
            </a:extLst>
          </p:cNvPr>
          <p:cNvPicPr>
            <a:picLocks noChangeAspect="1"/>
          </p:cNvPicPr>
          <p:nvPr/>
        </p:nvPicPr>
        <p:blipFill>
          <a:blip r:embed="rId3"/>
          <a:stretch>
            <a:fillRect/>
          </a:stretch>
        </p:blipFill>
        <p:spPr>
          <a:xfrm>
            <a:off x="1633676" y="653862"/>
            <a:ext cx="932155" cy="589972"/>
          </a:xfrm>
          <a:prstGeom prst="rect">
            <a:avLst/>
          </a:prstGeom>
          <a:noFill/>
        </p:spPr>
      </p:pic>
      <p:sp>
        <p:nvSpPr>
          <p:cNvPr id="8" name="TextBox 7">
            <a:extLst>
              <a:ext uri="{FF2B5EF4-FFF2-40B4-BE49-F238E27FC236}">
                <a16:creationId xmlns:a16="http://schemas.microsoft.com/office/drawing/2014/main" id="{698CAA93-F1EF-DAF2-ABF6-D0690DD3E3BD}"/>
              </a:ext>
            </a:extLst>
          </p:cNvPr>
          <p:cNvSpPr txBox="1"/>
          <p:nvPr/>
        </p:nvSpPr>
        <p:spPr>
          <a:xfrm>
            <a:off x="9599286" y="3094102"/>
            <a:ext cx="255955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Shiltsev’s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a:rPr>
              <a:t>ICGEP 2022</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709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3F35-32EB-0D58-D490-7078E76A2188}"/>
              </a:ext>
            </a:extLst>
          </p:cNvPr>
          <p:cNvSpPr>
            <a:spLocks noGrp="1"/>
          </p:cNvSpPr>
          <p:nvPr>
            <p:ph type="title"/>
          </p:nvPr>
        </p:nvSpPr>
        <p:spPr>
          <a:xfrm rot="20471508">
            <a:off x="2032328" y="1926166"/>
            <a:ext cx="8442232" cy="1133475"/>
          </a:xfrm>
        </p:spPr>
        <p:txBody>
          <a:bodyPr/>
          <a:lstStyle/>
          <a:p>
            <a:r>
              <a:rPr lang="en-US" dirty="0"/>
              <a:t>Thanks for the attention!</a:t>
            </a:r>
          </a:p>
        </p:txBody>
      </p:sp>
      <p:sp>
        <p:nvSpPr>
          <p:cNvPr id="3" name="Text Placeholder 2">
            <a:extLst>
              <a:ext uri="{FF2B5EF4-FFF2-40B4-BE49-F238E27FC236}">
                <a16:creationId xmlns:a16="http://schemas.microsoft.com/office/drawing/2014/main" id="{D72D6E5B-5DA8-D7CD-68CC-E2ECECBD43A0}"/>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F66CB41D-4CDE-0F87-2563-54B8577040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5" name="Footer Placeholder 4">
            <a:extLst>
              <a:ext uri="{FF2B5EF4-FFF2-40B4-BE49-F238E27FC236}">
                <a16:creationId xmlns:a16="http://schemas.microsoft.com/office/drawing/2014/main" id="{09A8B090-832F-5AF8-BC8D-85508FAA77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6F5A48-CF9A-E957-6646-3821071D97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251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8C4A8-7DEC-9D5F-7F80-AF6B6CE2C77B}"/>
              </a:ext>
            </a:extLst>
          </p:cNvPr>
          <p:cNvSpPr>
            <a:spLocks noGrp="1"/>
          </p:cNvSpPr>
          <p:nvPr>
            <p:ph type="title"/>
          </p:nvPr>
        </p:nvSpPr>
        <p:spPr>
          <a:xfrm>
            <a:off x="838200" y="105667"/>
            <a:ext cx="5673552" cy="927267"/>
          </a:xfrm>
        </p:spPr>
        <p:txBody>
          <a:bodyPr>
            <a:noAutofit/>
          </a:bodyPr>
          <a:lstStyle/>
          <a:p>
            <a:r>
              <a:rPr lang="en-US" sz="3600" dirty="0"/>
              <a:t>Plasma: the promise of</a:t>
            </a:r>
            <a:br>
              <a:rPr lang="en-US" sz="3600" dirty="0"/>
            </a:br>
            <a:r>
              <a:rPr lang="en-US" sz="3600" dirty="0"/>
              <a:t> the future? Maybe…</a:t>
            </a:r>
          </a:p>
        </p:txBody>
      </p:sp>
      <p:sp>
        <p:nvSpPr>
          <p:cNvPr id="3" name="Date Placeholder 2">
            <a:extLst>
              <a:ext uri="{FF2B5EF4-FFF2-40B4-BE49-F238E27FC236}">
                <a16:creationId xmlns:a16="http://schemas.microsoft.com/office/drawing/2014/main" id="{77AE8699-B48E-1D37-A4ED-20B1D637D0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297BC15F-3C60-B17A-0D21-ACD2DF2567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5A2AFBB-35EE-7E9B-2B36-8E487BDEE1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1CB1A36-47A9-176D-6A4D-D33F18301C14}"/>
              </a:ext>
            </a:extLst>
          </p:cNvPr>
          <p:cNvPicPr>
            <a:picLocks noChangeAspect="1"/>
          </p:cNvPicPr>
          <p:nvPr/>
        </p:nvPicPr>
        <p:blipFill>
          <a:blip r:embed="rId2"/>
          <a:stretch>
            <a:fillRect/>
          </a:stretch>
        </p:blipFill>
        <p:spPr>
          <a:xfrm>
            <a:off x="151565" y="1208666"/>
            <a:ext cx="5064766" cy="1871827"/>
          </a:xfrm>
          <a:prstGeom prst="rect">
            <a:avLst/>
          </a:prstGeom>
        </p:spPr>
      </p:pic>
      <p:pic>
        <p:nvPicPr>
          <p:cNvPr id="9" name="Picture 8">
            <a:extLst>
              <a:ext uri="{FF2B5EF4-FFF2-40B4-BE49-F238E27FC236}">
                <a16:creationId xmlns:a16="http://schemas.microsoft.com/office/drawing/2014/main" id="{CE1B1C3B-D8DA-78B8-D63C-6643C4040C91}"/>
              </a:ext>
            </a:extLst>
          </p:cNvPr>
          <p:cNvPicPr>
            <a:picLocks noChangeAspect="1"/>
          </p:cNvPicPr>
          <p:nvPr/>
        </p:nvPicPr>
        <p:blipFill>
          <a:blip r:embed="rId3"/>
          <a:stretch>
            <a:fillRect/>
          </a:stretch>
        </p:blipFill>
        <p:spPr>
          <a:xfrm>
            <a:off x="1761277" y="1830871"/>
            <a:ext cx="4622091" cy="2352621"/>
          </a:xfrm>
          <a:prstGeom prst="rect">
            <a:avLst/>
          </a:prstGeom>
        </p:spPr>
      </p:pic>
      <p:pic>
        <p:nvPicPr>
          <p:cNvPr id="11" name="Picture 10">
            <a:extLst>
              <a:ext uri="{FF2B5EF4-FFF2-40B4-BE49-F238E27FC236}">
                <a16:creationId xmlns:a16="http://schemas.microsoft.com/office/drawing/2014/main" id="{D7DA6C0A-EA90-014B-8371-BCC847942DAD}"/>
              </a:ext>
            </a:extLst>
          </p:cNvPr>
          <p:cNvPicPr>
            <a:picLocks noChangeAspect="1"/>
          </p:cNvPicPr>
          <p:nvPr/>
        </p:nvPicPr>
        <p:blipFill>
          <a:blip r:embed="rId4"/>
          <a:stretch>
            <a:fillRect/>
          </a:stretch>
        </p:blipFill>
        <p:spPr>
          <a:xfrm>
            <a:off x="3294031" y="2971515"/>
            <a:ext cx="5603937" cy="2516976"/>
          </a:xfrm>
          <a:prstGeom prst="rect">
            <a:avLst/>
          </a:prstGeom>
        </p:spPr>
      </p:pic>
      <p:pic>
        <p:nvPicPr>
          <p:cNvPr id="13" name="Picture 12">
            <a:extLst>
              <a:ext uri="{FF2B5EF4-FFF2-40B4-BE49-F238E27FC236}">
                <a16:creationId xmlns:a16="http://schemas.microsoft.com/office/drawing/2014/main" id="{7FC0C203-6030-E75E-94DE-C208FAAB6DBE}"/>
              </a:ext>
            </a:extLst>
          </p:cNvPr>
          <p:cNvPicPr>
            <a:picLocks noChangeAspect="1"/>
          </p:cNvPicPr>
          <p:nvPr/>
        </p:nvPicPr>
        <p:blipFill>
          <a:blip r:embed="rId5"/>
          <a:stretch>
            <a:fillRect/>
          </a:stretch>
        </p:blipFill>
        <p:spPr>
          <a:xfrm>
            <a:off x="6330292" y="4089173"/>
            <a:ext cx="5394838" cy="2539962"/>
          </a:xfrm>
          <a:prstGeom prst="rect">
            <a:avLst/>
          </a:prstGeom>
        </p:spPr>
      </p:pic>
      <p:pic>
        <p:nvPicPr>
          <p:cNvPr id="15" name="Picture 14">
            <a:extLst>
              <a:ext uri="{FF2B5EF4-FFF2-40B4-BE49-F238E27FC236}">
                <a16:creationId xmlns:a16="http://schemas.microsoft.com/office/drawing/2014/main" id="{D3521DA7-95D0-5D3E-B631-570D8F00F680}"/>
              </a:ext>
            </a:extLst>
          </p:cNvPr>
          <p:cNvPicPr>
            <a:picLocks noChangeAspect="1"/>
          </p:cNvPicPr>
          <p:nvPr/>
        </p:nvPicPr>
        <p:blipFill>
          <a:blip r:embed="rId6"/>
          <a:stretch>
            <a:fillRect/>
          </a:stretch>
        </p:blipFill>
        <p:spPr>
          <a:xfrm>
            <a:off x="6975670" y="47832"/>
            <a:ext cx="5120135" cy="2962261"/>
          </a:xfrm>
          <a:prstGeom prst="rect">
            <a:avLst/>
          </a:prstGeom>
        </p:spPr>
      </p:pic>
      <p:sp>
        <p:nvSpPr>
          <p:cNvPr id="18" name="TextBox 17">
            <a:extLst>
              <a:ext uri="{FF2B5EF4-FFF2-40B4-BE49-F238E27FC236}">
                <a16:creationId xmlns:a16="http://schemas.microsoft.com/office/drawing/2014/main" id="{E63550F8-8787-DC63-E831-201E1F74B7F4}"/>
              </a:ext>
            </a:extLst>
          </p:cNvPr>
          <p:cNvSpPr txBox="1"/>
          <p:nvPr/>
        </p:nvSpPr>
        <p:spPr>
          <a:xfrm>
            <a:off x="4140106" y="5419317"/>
            <a:ext cx="1527791"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Courtesy R.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Assmann</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Desy</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&amp; INFN-LNF</a:t>
            </a:r>
          </a:p>
        </p:txBody>
      </p:sp>
      <p:sp>
        <p:nvSpPr>
          <p:cNvPr id="8" name="Speech Bubble: Oval 7">
            <a:extLst>
              <a:ext uri="{FF2B5EF4-FFF2-40B4-BE49-F238E27FC236}">
                <a16:creationId xmlns:a16="http://schemas.microsoft.com/office/drawing/2014/main" id="{0B289D7F-68EA-9CEE-2C8D-117B87622E83}"/>
              </a:ext>
            </a:extLst>
          </p:cNvPr>
          <p:cNvSpPr/>
          <p:nvPr/>
        </p:nvSpPr>
        <p:spPr>
          <a:xfrm>
            <a:off x="6879830" y="6019504"/>
            <a:ext cx="1196731" cy="612648"/>
          </a:xfrm>
          <a:prstGeom prst="wedgeEllipseCallout">
            <a:avLst>
              <a:gd name="adj1" fmla="val 118679"/>
              <a:gd name="adj2" fmla="val -1131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Strong focusing</a:t>
            </a:r>
          </a:p>
        </p:txBody>
      </p:sp>
      <p:cxnSp>
        <p:nvCxnSpPr>
          <p:cNvPr id="12" name="Straight Arrow Connector 11">
            <a:extLst>
              <a:ext uri="{FF2B5EF4-FFF2-40B4-BE49-F238E27FC236}">
                <a16:creationId xmlns:a16="http://schemas.microsoft.com/office/drawing/2014/main" id="{47472046-646A-DEE0-0C93-5F5D57FA2660}"/>
              </a:ext>
            </a:extLst>
          </p:cNvPr>
          <p:cNvCxnSpPr/>
          <p:nvPr/>
        </p:nvCxnSpPr>
        <p:spPr>
          <a:xfrm flipV="1">
            <a:off x="9049177" y="5524699"/>
            <a:ext cx="0" cy="2177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5BAD570-9787-BD72-C75D-38077FB4EFA8}"/>
              </a:ext>
            </a:extLst>
          </p:cNvPr>
          <p:cNvCxnSpPr>
            <a:cxnSpLocks/>
          </p:cNvCxnSpPr>
          <p:nvPr/>
        </p:nvCxnSpPr>
        <p:spPr>
          <a:xfrm>
            <a:off x="9034266" y="5150113"/>
            <a:ext cx="0" cy="2931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1F31AA4-4F59-FDBC-EEC5-BF4DF4E01CA2}"/>
              </a:ext>
            </a:extLst>
          </p:cNvPr>
          <p:cNvCxnSpPr>
            <a:cxnSpLocks/>
          </p:cNvCxnSpPr>
          <p:nvPr/>
        </p:nvCxnSpPr>
        <p:spPr>
          <a:xfrm>
            <a:off x="5146415" y="4306858"/>
            <a:ext cx="39465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4E87E6-96EB-CAE0-4E68-A6971378E0B6}"/>
              </a:ext>
            </a:extLst>
          </p:cNvPr>
          <p:cNvSpPr txBox="1"/>
          <p:nvPr/>
        </p:nvSpPr>
        <p:spPr>
          <a:xfrm>
            <a:off x="439983" y="4518432"/>
            <a:ext cx="3325975"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Instead of laser pulse (LBNL,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Desy</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et al.) , one can use a strong bunch of electrons to generate the plasma bubble (SLAC, LNF, Shanghai, et al.)</a:t>
            </a:r>
          </a:p>
        </p:txBody>
      </p:sp>
    </p:spTree>
    <p:extLst>
      <p:ext uri="{BB962C8B-B14F-4D97-AF65-F5344CB8AC3E}">
        <p14:creationId xmlns:p14="http://schemas.microsoft.com/office/powerpoint/2010/main" val="396105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827A5-0D80-E640-B9EA-31E7F2B6E5B1}"/>
              </a:ext>
            </a:extLst>
          </p:cNvPr>
          <p:cNvSpPr>
            <a:spLocks noGrp="1"/>
          </p:cNvSpPr>
          <p:nvPr>
            <p:ph type="title"/>
          </p:nvPr>
        </p:nvSpPr>
        <p:spPr>
          <a:xfrm>
            <a:off x="838200" y="208092"/>
            <a:ext cx="10515600" cy="667808"/>
          </a:xfrm>
        </p:spPr>
        <p:txBody>
          <a:bodyPr>
            <a:noAutofit/>
          </a:bodyPr>
          <a:lstStyle/>
          <a:p>
            <a:r>
              <a:rPr lang="en-GB" dirty="0"/>
              <a:t>Plasma and Laser Accelerator Principle</a:t>
            </a:r>
            <a:endParaRPr lang="x-none" dirty="0"/>
          </a:p>
        </p:txBody>
      </p:sp>
      <p:sp>
        <p:nvSpPr>
          <p:cNvPr id="4" name="Footer Placeholder 3">
            <a:extLst>
              <a:ext uri="{FF2B5EF4-FFF2-40B4-BE49-F238E27FC236}">
                <a16:creationId xmlns:a16="http://schemas.microsoft.com/office/drawing/2014/main" id="{BC16633E-4557-3E4C-AB74-B9FF4CBEEB96}"/>
              </a:ext>
            </a:extLst>
          </p:cNvPr>
          <p:cNvSpPr>
            <a:spLocks noGrp="1"/>
          </p:cNvSpPr>
          <p:nvPr>
            <p:ph type="ftr" sz="quarter" idx="11"/>
          </p:nvPr>
        </p:nvSpPr>
        <p:spPr/>
        <p:style>
          <a:lnRef idx="1">
            <a:schemeClr val="accent1"/>
          </a:lnRef>
          <a:fillRef idx="2">
            <a:schemeClr val="accent1"/>
          </a:fillRef>
          <a:effectRef idx="1">
            <a:schemeClr val="accent1"/>
          </a:effectRef>
          <a:fontRef idx="minor">
            <a:schemeClr val="dk1"/>
          </a:fontRef>
        </p:style>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a:ea typeface="+mn-ea"/>
                <a:cs typeface="+mn-cs"/>
              </a:rPr>
              <a:t>Accel. Technology - Lucio Rossi @ LCF24-SISSA-Trieste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AB06D648-7B97-244C-B9C1-D26B4798B94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07C5F25-5D95-1C4F-BEBE-03B36B62BFA1}" type="slidenum">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9" name="Picture 48" descr="Diagram&#10;&#10;Description automatically generated">
            <a:extLst>
              <a:ext uri="{FF2B5EF4-FFF2-40B4-BE49-F238E27FC236}">
                <a16:creationId xmlns:a16="http://schemas.microsoft.com/office/drawing/2014/main" id="{1FCDB227-81AA-C148-B59C-50746DE37F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310" y="1825883"/>
            <a:ext cx="4962349" cy="4394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 name="TextBox 49">
            <a:extLst>
              <a:ext uri="{FF2B5EF4-FFF2-40B4-BE49-F238E27FC236}">
                <a16:creationId xmlns:a16="http://schemas.microsoft.com/office/drawing/2014/main" id="{95ADF3E3-8FE0-3741-A3DE-2874AB59BC26}"/>
              </a:ext>
            </a:extLst>
          </p:cNvPr>
          <p:cNvSpPr txBox="1"/>
          <p:nvPr/>
        </p:nvSpPr>
        <p:spPr>
          <a:xfrm rot="16200000">
            <a:off x="-1381651" y="3533990"/>
            <a:ext cx="357860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Calibri"/>
                <a:ea typeface="+mn-ea"/>
                <a:cs typeface="+mn-cs"/>
              </a:rPr>
              <a:t>Illustration from </a:t>
            </a:r>
            <a:r>
              <a:rPr kumimoji="0" lang="en-US" sz="1400" b="0" i="1" u="none" strike="noStrike" kern="1200" cap="none" spc="0" normalizeH="0" baseline="0" noProof="0" dirty="0">
                <a:ln>
                  <a:noFill/>
                </a:ln>
                <a:solidFill>
                  <a:prstClr val="black"/>
                </a:solidFill>
                <a:effectLst/>
                <a:uLnTx/>
                <a:uFillTx/>
                <a:latin typeface="Calibri"/>
                <a:ea typeface="+mn-ea"/>
                <a:cs typeface="+mn-cs"/>
              </a:rPr>
              <a:t>EuPRAXIA</a:t>
            </a:r>
            <a:r>
              <a:rPr kumimoji="0" lang="en-US" sz="1333" b="0" i="1" u="none" strike="noStrike" kern="1200" cap="none" spc="0" normalizeH="0" baseline="0" noProof="0" dirty="0">
                <a:ln>
                  <a:noFill/>
                </a:ln>
                <a:solidFill>
                  <a:prstClr val="black"/>
                </a:solidFill>
                <a:effectLst/>
                <a:uLnTx/>
                <a:uFillTx/>
                <a:latin typeface="Calibri"/>
                <a:ea typeface="+mn-ea"/>
                <a:cs typeface="+mn-cs"/>
              </a:rPr>
              <a:t>, A. </a:t>
            </a:r>
            <a:r>
              <a:rPr kumimoji="0" lang="en-US" sz="1333" b="0" i="1" u="none" strike="noStrike" kern="1200" cap="none" spc="0" normalizeH="0" baseline="0" noProof="0" dirty="0" err="1">
                <a:ln>
                  <a:noFill/>
                </a:ln>
                <a:solidFill>
                  <a:prstClr val="black"/>
                </a:solidFill>
                <a:effectLst/>
                <a:uLnTx/>
                <a:uFillTx/>
                <a:latin typeface="Calibri"/>
                <a:ea typeface="+mn-ea"/>
                <a:cs typeface="+mn-cs"/>
              </a:rPr>
              <a:t>Ferran</a:t>
            </a:r>
            <a:r>
              <a:rPr kumimoji="0" lang="en-US" sz="1333" b="0" i="1" u="none" strike="noStrike" kern="1200" cap="none" spc="0" normalizeH="0" baseline="0" noProof="0" dirty="0">
                <a:ln>
                  <a:noFill/>
                </a:ln>
                <a:solidFill>
                  <a:prstClr val="black"/>
                </a:solidFill>
                <a:effectLst/>
                <a:uLnTx/>
                <a:uFillTx/>
                <a:latin typeface="Calibri"/>
                <a:ea typeface="+mn-ea"/>
                <a:cs typeface="+mn-cs"/>
              </a:rPr>
              <a:t> </a:t>
            </a:r>
            <a:r>
              <a:rPr kumimoji="0" lang="en-US" sz="1333" b="0" i="1" u="none" strike="noStrike" kern="1200" cap="none" spc="0" normalizeH="0" baseline="0" noProof="0" dirty="0" err="1">
                <a:ln>
                  <a:noFill/>
                </a:ln>
                <a:solidFill>
                  <a:prstClr val="black"/>
                </a:solidFill>
                <a:effectLst/>
                <a:uLnTx/>
                <a:uFillTx/>
                <a:latin typeface="Calibri"/>
                <a:ea typeface="+mn-ea"/>
                <a:cs typeface="+mn-cs"/>
              </a:rPr>
              <a:t>Pousa</a:t>
            </a:r>
            <a:r>
              <a:rPr kumimoji="0" lang="en-US" sz="1333" b="0" i="1" u="none" strike="noStrike" kern="1200" cap="none" spc="0" normalizeH="0" baseline="0" noProof="0" dirty="0">
                <a:ln>
                  <a:noFill/>
                </a:ln>
                <a:solidFill>
                  <a:prstClr val="black"/>
                </a:solidFill>
                <a:effectLst/>
                <a:uLnTx/>
                <a:uFillTx/>
                <a:latin typeface="Calibri"/>
                <a:ea typeface="+mn-ea"/>
                <a:cs typeface="+mn-cs"/>
              </a:rPr>
              <a:t> et al</a:t>
            </a:r>
          </a:p>
        </p:txBody>
      </p:sp>
      <p:sp>
        <p:nvSpPr>
          <p:cNvPr id="51" name="TextBox 50">
            <a:extLst>
              <a:ext uri="{FF2B5EF4-FFF2-40B4-BE49-F238E27FC236}">
                <a16:creationId xmlns:a16="http://schemas.microsoft.com/office/drawing/2014/main" id="{45C7F6CF-37D6-2D45-9CE6-DDB00034918C}"/>
              </a:ext>
            </a:extLst>
          </p:cNvPr>
          <p:cNvSpPr txBox="1"/>
          <p:nvPr/>
        </p:nvSpPr>
        <p:spPr>
          <a:xfrm>
            <a:off x="301896" y="875900"/>
            <a:ext cx="11634651" cy="74879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mn-cs"/>
              </a:rPr>
              <a:t>Damage limits for metallic walls in RF cavities limit accelerating fields</a:t>
            </a:r>
            <a:r>
              <a:rPr kumimoji="0" lang="en-US" sz="2133"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 replace metal with plasmas or dielectric materials  advance into the many GV/m regime  shorter acc. lengths  reduced cost?</a:t>
            </a:r>
            <a:endParaRPr kumimoji="0" lang="en-US" sz="2667"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8B33C14C-8DBF-824F-AB92-FE158DD985DF}"/>
              </a:ext>
            </a:extLst>
          </p:cNvPr>
          <p:cNvSpPr/>
          <p:nvPr/>
        </p:nvSpPr>
        <p:spPr>
          <a:xfrm>
            <a:off x="3565161" y="5844662"/>
            <a:ext cx="1849352" cy="307777"/>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Tajima &amp; Dawson 1979</a:t>
            </a:r>
            <a:endParaRPr kumimoji="0" lang="x-none"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3" name="Picture 52">
            <a:extLst>
              <a:ext uri="{FF2B5EF4-FFF2-40B4-BE49-F238E27FC236}">
                <a16:creationId xmlns:a16="http://schemas.microsoft.com/office/drawing/2014/main" id="{B40319AA-4FEF-4547-9970-9CB788636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1927" y="2536921"/>
            <a:ext cx="2683619" cy="1789080"/>
          </a:xfrm>
          <a:prstGeom prst="rect">
            <a:avLst/>
          </a:prstGeom>
        </p:spPr>
      </p:pic>
      <p:sp>
        <p:nvSpPr>
          <p:cNvPr id="54" name="Rectangle 53">
            <a:extLst>
              <a:ext uri="{FF2B5EF4-FFF2-40B4-BE49-F238E27FC236}">
                <a16:creationId xmlns:a16="http://schemas.microsoft.com/office/drawing/2014/main" id="{823F7740-B37F-634B-B71A-F0B3979B7B33}"/>
              </a:ext>
            </a:extLst>
          </p:cNvPr>
          <p:cNvSpPr/>
          <p:nvPr/>
        </p:nvSpPr>
        <p:spPr>
          <a:xfrm>
            <a:off x="8737599" y="1801581"/>
            <a:ext cx="3343564" cy="2369688"/>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867" b="0" i="0" u="none" strike="noStrike" kern="1200" cap="none" spc="0" normalizeH="0" baseline="0" noProof="0" dirty="0">
                <a:ln>
                  <a:noFill/>
                </a:ln>
                <a:solidFill>
                  <a:prstClr val="black"/>
                </a:solidFill>
                <a:effectLst/>
                <a:uLnTx/>
                <a:uFillTx/>
                <a:latin typeface="Calibri"/>
                <a:ea typeface="+mn-ea"/>
                <a:cs typeface="+mn-cs"/>
              </a:rPr>
              <a:t>Lasers </a:t>
            </a:r>
            <a:r>
              <a:rPr kumimoji="0" lang="de-DE" sz="1867" b="0" i="0" u="none" strike="noStrike" kern="1200" cap="none" spc="0" normalizeH="0" baseline="0" noProof="0" dirty="0" err="1">
                <a:ln>
                  <a:noFill/>
                </a:ln>
                <a:solidFill>
                  <a:prstClr val="black"/>
                </a:solidFill>
                <a:effectLst/>
                <a:uLnTx/>
                <a:uFillTx/>
                <a:latin typeface="Calibri"/>
                <a:ea typeface="+mn-ea"/>
                <a:cs typeface="+mn-cs"/>
              </a:rPr>
              <a:t>or</a:t>
            </a:r>
            <a:r>
              <a:rPr kumimoji="0" lang="de-DE" sz="1867" b="0" i="0" u="none" strike="noStrike" kern="1200" cap="none" spc="0" normalizeH="0" baseline="0" noProof="0" dirty="0">
                <a:ln>
                  <a:noFill/>
                </a:ln>
                <a:solidFill>
                  <a:prstClr val="black"/>
                </a:solidFill>
                <a:effectLst/>
                <a:uLnTx/>
                <a:uFillTx/>
                <a:latin typeface="Calibri"/>
                <a:ea typeface="+mn-ea"/>
                <a:cs typeface="+mn-cs"/>
              </a:rPr>
              <a:t> </a:t>
            </a:r>
            <a:r>
              <a:rPr kumimoji="0" lang="de-DE" sz="1867" b="0" i="0" u="none" strike="noStrike" kern="1200" cap="none" spc="0" normalizeH="0" baseline="0" noProof="0" dirty="0" err="1">
                <a:ln>
                  <a:noFill/>
                </a:ln>
                <a:solidFill>
                  <a:prstClr val="black"/>
                </a:solidFill>
                <a:effectLst/>
                <a:uLnTx/>
                <a:uFillTx/>
                <a:latin typeface="Calibri"/>
                <a:ea typeface="+mn-ea"/>
                <a:cs typeface="+mn-cs"/>
              </a:rPr>
              <a:t>THz</a:t>
            </a:r>
            <a:r>
              <a:rPr kumimoji="0" lang="de-DE" sz="1867" b="0" i="0" u="none" strike="noStrike" kern="1200" cap="none" spc="0" normalizeH="0" baseline="0" noProof="0" dirty="0">
                <a:ln>
                  <a:noFill/>
                </a:ln>
                <a:solidFill>
                  <a:prstClr val="black"/>
                </a:solidFill>
                <a:effectLst/>
                <a:uLnTx/>
                <a:uFillTx/>
                <a:latin typeface="Calibri"/>
                <a:ea typeface="+mn-ea"/>
                <a:cs typeface="+mn-cs"/>
              </a:rPr>
              <a:t> </a:t>
            </a:r>
            <a:r>
              <a:rPr kumimoji="0" lang="de-DE" sz="1867" b="0" i="0" u="none" strike="noStrike" kern="1200" cap="none" spc="0" normalizeH="0" baseline="0" noProof="0" dirty="0" err="1">
                <a:ln>
                  <a:noFill/>
                </a:ln>
                <a:solidFill>
                  <a:prstClr val="black"/>
                </a:solidFill>
                <a:effectLst/>
                <a:uLnTx/>
                <a:uFillTx/>
                <a:latin typeface="Calibri"/>
                <a:ea typeface="+mn-ea"/>
                <a:cs typeface="+mn-cs"/>
              </a:rPr>
              <a:t>pulses</a:t>
            </a:r>
            <a:r>
              <a:rPr kumimoji="0" lang="de-DE" sz="1867" b="0" i="0" u="none" strike="noStrike" kern="1200" cap="none" spc="0" normalizeH="0" baseline="0" noProof="0" dirty="0">
                <a:ln>
                  <a:noFill/>
                </a:ln>
                <a:solidFill>
                  <a:prstClr val="black"/>
                </a:solidFill>
                <a:effectLst/>
                <a:uLnTx/>
                <a:uFillTx/>
                <a:latin typeface="Calibri"/>
                <a:ea typeface="+mn-ea"/>
                <a:cs typeface="+mn-cs"/>
              </a:rPr>
              <a:t> </a:t>
            </a:r>
            <a:r>
              <a:rPr kumimoji="0" lang="de-DE" sz="1867" b="0" i="0" u="none" strike="noStrike" kern="1200" cap="none" spc="0" normalizeH="0" baseline="0" noProof="0" dirty="0" err="1">
                <a:ln>
                  <a:noFill/>
                </a:ln>
                <a:solidFill>
                  <a:prstClr val="black"/>
                </a:solidFill>
                <a:effectLst/>
                <a:uLnTx/>
                <a:uFillTx/>
                <a:latin typeface="Calibri"/>
                <a:ea typeface="+mn-ea"/>
                <a:cs typeface="+mn-cs"/>
              </a:rPr>
              <a:t>or</a:t>
            </a:r>
            <a:r>
              <a:rPr kumimoji="0" lang="de-DE" sz="1867" b="0" i="0" u="none" strike="noStrike" kern="1200" cap="none" spc="0" normalizeH="0" baseline="0" noProof="0" dirty="0">
                <a:ln>
                  <a:noFill/>
                </a:ln>
                <a:solidFill>
                  <a:prstClr val="black"/>
                </a:solidFill>
                <a:effectLst/>
                <a:uLnTx/>
                <a:uFillTx/>
                <a:latin typeface="Calibri"/>
                <a:ea typeface="+mn-ea"/>
                <a:cs typeface="+mn-cs"/>
              </a:rPr>
              <a:t> </a:t>
            </a:r>
            <a:r>
              <a:rPr kumimoji="0" lang="de-DE" sz="1867" b="0" i="0" u="none" strike="noStrike" kern="1200" cap="none" spc="0" normalizeH="0" baseline="0" noProof="0" dirty="0" err="1">
                <a:ln>
                  <a:noFill/>
                </a:ln>
                <a:solidFill>
                  <a:prstClr val="black"/>
                </a:solidFill>
                <a:effectLst/>
                <a:uLnTx/>
                <a:uFillTx/>
                <a:latin typeface="Calibri"/>
                <a:ea typeface="+mn-ea"/>
                <a:cs typeface="+mn-cs"/>
              </a:rPr>
              <a:t>e</a:t>
            </a:r>
            <a:r>
              <a:rPr kumimoji="0" lang="de-DE" sz="1867" b="0" i="0" u="none" strike="noStrike" kern="1200" cap="none" spc="0" normalizeH="0" baseline="0" noProof="0" dirty="0">
                <a:ln>
                  <a:noFill/>
                </a:ln>
                <a:solidFill>
                  <a:prstClr val="black"/>
                </a:solidFill>
                <a:effectLst/>
                <a:uLnTx/>
                <a:uFillTx/>
                <a:latin typeface="Calibri"/>
                <a:ea typeface="+mn-ea"/>
                <a:cs typeface="+mn-cs"/>
              </a:rPr>
              <a:t>- </a:t>
            </a:r>
            <a:r>
              <a:rPr kumimoji="0" lang="de-DE" sz="1867" b="0" i="0" u="none" strike="noStrike" kern="1200" cap="none" spc="0" normalizeH="0" baseline="0" noProof="0" dirty="0" err="1">
                <a:ln>
                  <a:noFill/>
                </a:ln>
                <a:solidFill>
                  <a:prstClr val="black"/>
                </a:solidFill>
                <a:effectLst/>
                <a:uLnTx/>
                <a:uFillTx/>
                <a:latin typeface="Calibri"/>
                <a:ea typeface="+mn-ea"/>
                <a:cs typeface="+mn-cs"/>
              </a:rPr>
              <a:t>beams</a:t>
            </a:r>
            <a:r>
              <a:rPr kumimoji="0" lang="de-DE" sz="1867" b="0" i="0" u="none" strike="noStrike" kern="1200" cap="none" spc="0" normalizeH="0" baseline="0" noProof="0" dirty="0">
                <a:ln>
                  <a:noFill/>
                </a:ln>
                <a:solidFill>
                  <a:prstClr val="black"/>
                </a:solidFill>
                <a:effectLst/>
                <a:uLnTx/>
                <a:uFillTx/>
                <a:latin typeface="Calibri"/>
                <a:ea typeface="+mn-ea"/>
                <a:cs typeface="+mn-cs"/>
              </a:rPr>
              <a:t> </a:t>
            </a:r>
            <a:r>
              <a:rPr kumimoji="0" lang="de-DE" sz="1867" b="0" i="0" u="none" strike="noStrike" kern="1200" cap="none" spc="0" normalizeH="0" baseline="0" noProof="0" dirty="0" err="1">
                <a:ln>
                  <a:noFill/>
                </a:ln>
                <a:solidFill>
                  <a:prstClr val="black"/>
                </a:solidFill>
                <a:effectLst/>
                <a:uLnTx/>
                <a:uFillTx/>
                <a:latin typeface="Calibri"/>
                <a:ea typeface="+mn-ea"/>
                <a:cs typeface="+mn-cs"/>
              </a:rPr>
              <a:t>drive</a:t>
            </a:r>
            <a:r>
              <a:rPr kumimoji="0" lang="de-DE" sz="1867" b="0" i="0" u="none" strike="noStrike" kern="1200" cap="none" spc="0" normalizeH="0" baseline="0" noProof="0" dirty="0">
                <a:ln>
                  <a:noFill/>
                </a:ln>
                <a:solidFill>
                  <a:prstClr val="black"/>
                </a:solidFill>
                <a:effectLst/>
                <a:uLnTx/>
                <a:uFillTx/>
                <a:latin typeface="Calibri"/>
                <a:ea typeface="+mn-ea"/>
                <a:cs typeface="+mn-cs"/>
              </a:rPr>
              <a:t> </a:t>
            </a:r>
            <a:r>
              <a:rPr kumimoji="0" lang="de-DE" sz="1867" b="0" i="0" u="none" strike="noStrike" kern="1200" cap="none" spc="0" normalizeH="0" baseline="0" noProof="0" dirty="0" err="1">
                <a:ln>
                  <a:noFill/>
                </a:ln>
                <a:solidFill>
                  <a:prstClr val="black"/>
                </a:solidFill>
                <a:effectLst/>
                <a:uLnTx/>
                <a:uFillTx/>
                <a:latin typeface="Calibri"/>
                <a:ea typeface="+mn-ea"/>
                <a:cs typeface="+mn-cs"/>
              </a:rPr>
              <a:t>dielectric</a:t>
            </a:r>
            <a:r>
              <a:rPr kumimoji="0" lang="de-DE" sz="1867" b="0" i="0" u="none" strike="noStrike" kern="1200" cap="none" spc="0" normalizeH="0" baseline="0" noProof="0" dirty="0">
                <a:ln>
                  <a:noFill/>
                </a:ln>
                <a:solidFill>
                  <a:prstClr val="black"/>
                </a:solidFill>
                <a:effectLst/>
                <a:uLnTx/>
                <a:uFillTx/>
                <a:latin typeface="Calibri"/>
                <a:ea typeface="+mn-ea"/>
                <a:cs typeface="+mn-cs"/>
              </a:rPr>
              <a:t> </a:t>
            </a:r>
            <a:r>
              <a:rPr kumimoji="0" lang="de-DE" sz="1867" b="0" i="0" u="none" strike="noStrike" kern="1200" cap="none" spc="0" normalizeH="0" baseline="0" noProof="0" dirty="0" err="1">
                <a:ln>
                  <a:noFill/>
                </a:ln>
                <a:solidFill>
                  <a:prstClr val="black"/>
                </a:solidFill>
                <a:effectLst/>
                <a:uLnTx/>
                <a:uFillTx/>
                <a:latin typeface="Calibri"/>
                <a:ea typeface="+mn-ea"/>
                <a:cs typeface="+mn-cs"/>
              </a:rPr>
              <a:t>structures</a:t>
            </a:r>
            <a:r>
              <a:rPr kumimoji="0" lang="de-DE" sz="1867" b="0" i="0" u="none" strike="noStrike" kern="1200" cap="none" spc="0" normalizeH="0" baseline="0" noProof="0" dirty="0">
                <a:ln>
                  <a:noFill/>
                </a:ln>
                <a:solidFill>
                  <a:prstClr val="black"/>
                </a:solidFill>
                <a:effectLst/>
                <a:uLnTx/>
                <a:uFillTx/>
                <a:latin typeface="Calibri"/>
                <a:ea typeface="+mn-ea"/>
                <a:cs typeface="+mn-cs"/>
              </a:rPr>
              <a:t> (e.g. Silicium)</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“Accelerator on a Chip” </a:t>
            </a:r>
            <a:r>
              <a:rPr kumimoji="0" lang="en-US" sz="1333" b="0" i="0" u="none" strike="noStrike" kern="1200" cap="none" spc="0" normalizeH="0" baseline="0" noProof="0" dirty="0">
                <a:ln>
                  <a:noFill/>
                </a:ln>
                <a:solidFill>
                  <a:prstClr val="black"/>
                </a:solidFill>
                <a:effectLst/>
                <a:uLnTx/>
                <a:uFillTx/>
                <a:latin typeface="Calibri"/>
                <a:ea typeface="+mn-ea"/>
                <a:cs typeface="+mn-cs"/>
              </a:rPr>
              <a:t>grant Moore foundation: Stanford, SLAC, University Erlangen, DESY, University Hamburg, PSI, EPFL, University Darmstadt, CST, UCLA</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333"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333" b="1" i="0" u="none" strike="noStrike" kern="1200" cap="none" spc="0" normalizeH="0" baseline="0" noProof="0" dirty="0">
                <a:ln>
                  <a:noFill/>
                </a:ln>
                <a:solidFill>
                  <a:prstClr val="black"/>
                </a:solidFill>
                <a:effectLst/>
                <a:uLnTx/>
                <a:uFillTx/>
                <a:latin typeface="Calibri"/>
                <a:ea typeface="+mn-ea"/>
                <a:cs typeface="+mn-cs"/>
              </a:rPr>
              <a:t>AXSIS ERC </a:t>
            </a:r>
            <a:r>
              <a:rPr kumimoji="0" lang="de-DE" sz="1333" b="1" i="0" u="none" strike="noStrike" kern="1200" cap="none" spc="0" normalizeH="0" baseline="0" noProof="0" dirty="0" err="1">
                <a:ln>
                  <a:noFill/>
                </a:ln>
                <a:solidFill>
                  <a:prstClr val="black"/>
                </a:solidFill>
                <a:effectLst/>
                <a:uLnTx/>
                <a:uFillTx/>
                <a:latin typeface="Calibri"/>
                <a:ea typeface="+mn-ea"/>
                <a:cs typeface="+mn-cs"/>
              </a:rPr>
              <a:t>Synergy</a:t>
            </a:r>
            <a:r>
              <a:rPr kumimoji="0" lang="de-DE" sz="1333" b="1" i="0" u="none" strike="noStrike" kern="1200" cap="none" spc="0" normalizeH="0" baseline="0" noProof="0" dirty="0">
                <a:ln>
                  <a:noFill/>
                </a:ln>
                <a:solidFill>
                  <a:prstClr val="black"/>
                </a:solidFill>
                <a:effectLst/>
                <a:uLnTx/>
                <a:uFillTx/>
                <a:latin typeface="Calibri"/>
                <a:ea typeface="+mn-ea"/>
                <a:cs typeface="+mn-cs"/>
              </a:rPr>
              <a:t> Grant</a:t>
            </a:r>
            <a:r>
              <a:rPr kumimoji="0" lang="de-DE" sz="1333" b="0" i="0" u="none" strike="noStrike" kern="1200" cap="none" spc="0" normalizeH="0" baseline="0" noProof="0" dirty="0">
                <a:ln>
                  <a:noFill/>
                </a:ln>
                <a:solidFill>
                  <a:prstClr val="black"/>
                </a:solidFill>
                <a:effectLst/>
                <a:uLnTx/>
                <a:uFillTx/>
                <a:latin typeface="Calibri"/>
                <a:ea typeface="+mn-ea"/>
                <a:cs typeface="+mn-cs"/>
              </a:rPr>
              <a:t>: DESY, Arizona SU</a:t>
            </a:r>
          </a:p>
        </p:txBody>
      </p:sp>
      <p:pic>
        <p:nvPicPr>
          <p:cNvPr id="55" name="Picture 54">
            <a:extLst>
              <a:ext uri="{FF2B5EF4-FFF2-40B4-BE49-F238E27FC236}">
                <a16:creationId xmlns:a16="http://schemas.microsoft.com/office/drawing/2014/main" id="{03AFED39-7FEB-4A47-A5A4-D069815FCD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51927" y="1799484"/>
            <a:ext cx="2683619" cy="747893"/>
          </a:xfrm>
          <a:prstGeom prst="rect">
            <a:avLst/>
          </a:prstGeom>
        </p:spPr>
      </p:pic>
      <p:sp>
        <p:nvSpPr>
          <p:cNvPr id="56" name="Text Placeholder 5">
            <a:extLst>
              <a:ext uri="{FF2B5EF4-FFF2-40B4-BE49-F238E27FC236}">
                <a16:creationId xmlns:a16="http://schemas.microsoft.com/office/drawing/2014/main" id="{3A9D1C5D-5F9A-0E48-A45A-5B6AE1980399}"/>
              </a:ext>
            </a:extLst>
          </p:cNvPr>
          <p:cNvSpPr txBox="1">
            <a:spLocks/>
          </p:cNvSpPr>
          <p:nvPr/>
        </p:nvSpPr>
        <p:spPr>
          <a:xfrm>
            <a:off x="5865406" y="4450695"/>
            <a:ext cx="6088220" cy="2029419"/>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accent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Options for driving plasma and dielectric structures (no klystrons at those frequencies):</a:t>
            </a:r>
          </a:p>
          <a:p>
            <a:pPr marL="177796" marR="0" lvl="0" indent="-177796" algn="l" defTabSz="609585" rtl="0" eaLnBrk="1" fontAlgn="auto" latinLnBrk="0" hangingPunct="1">
              <a:lnSpc>
                <a:spcPct val="10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Lasers</a:t>
            </a:r>
            <a:r>
              <a:rPr kumimoji="0" lang="en-US" sz="1867"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rPr>
              <a:t>	Industrially available, steep progress, path to low cost</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0" noProof="0" dirty="0">
                <a:ln>
                  <a:noFill/>
                </a:ln>
                <a:solidFill>
                  <a:prstClr val="black"/>
                </a:solidFill>
                <a:effectLst/>
                <a:uLnTx/>
                <a:uFillTx/>
                <a:latin typeface="Calibri"/>
                <a:ea typeface="+mn-ea"/>
                <a:cs typeface="+mn-cs"/>
              </a:rPr>
              <a:t>		Limited energy per drive pulse (up to </a:t>
            </a:r>
            <a:r>
              <a:rPr kumimoji="0" lang="en-US" sz="1400" b="1" i="0" u="none" strike="noStrike" kern="1200" cap="none" spc="0" normalizeH="0" baseline="0" noProof="0" dirty="0">
                <a:ln>
                  <a:noFill/>
                </a:ln>
                <a:solidFill>
                  <a:srgbClr val="0000FF"/>
                </a:solidFill>
                <a:effectLst/>
                <a:uLnTx/>
                <a:uFillTx/>
                <a:latin typeface="Calibri"/>
                <a:ea typeface="+mn-ea"/>
                <a:cs typeface="+mn-cs"/>
              </a:rPr>
              <a:t>50 J</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a:p>
            <a:pPr marL="177796" marR="0" lvl="0" indent="-177796" algn="l" defTabSz="609585" rtl="0" eaLnBrk="1" fontAlgn="auto" latinLnBrk="0" hangingPunct="1">
              <a:lnSpc>
                <a:spcPct val="10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e- bunch</a:t>
            </a:r>
            <a:r>
              <a:rPr kumimoji="0" lang="en-US" sz="1867"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rPr>
              <a:t>	Short bunches (need </a:t>
            </a:r>
            <a:r>
              <a:rPr kumimoji="0" lang="en-US" sz="1400" b="0" i="0" u="none" strike="noStrike" kern="1200" cap="none" spc="0" normalizeH="0" baseline="0" noProof="0" dirty="0">
                <a:ln>
                  <a:noFill/>
                </a:ln>
                <a:solidFill>
                  <a:prstClr val="black"/>
                </a:solidFill>
                <a:effectLst/>
                <a:uLnTx/>
                <a:uFillTx/>
                <a:latin typeface="Symbol" charset="2"/>
                <a:ea typeface="+mn-ea"/>
                <a:cs typeface="Symbol" charset="2"/>
              </a:rPr>
              <a:t>m</a:t>
            </a:r>
            <a:r>
              <a:rPr kumimoji="0" lang="en-US" sz="1400" b="0" i="0" u="none" strike="noStrike" kern="1200" cap="none" spc="0" normalizeH="0" baseline="0" noProof="0" dirty="0">
                <a:ln>
                  <a:noFill/>
                </a:ln>
                <a:solidFill>
                  <a:prstClr val="black"/>
                </a:solidFill>
                <a:effectLst/>
                <a:uLnTx/>
                <a:uFillTx/>
                <a:latin typeface="Calibri"/>
                <a:ea typeface="+mn-ea"/>
                <a:cs typeface="+mn-cs"/>
              </a:rPr>
              <a:t>m) available, need long RF accelerator</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0" noProof="0" dirty="0">
                <a:ln>
                  <a:noFill/>
                </a:ln>
                <a:solidFill>
                  <a:prstClr val="black"/>
                </a:solidFill>
                <a:effectLst/>
                <a:uLnTx/>
                <a:uFillTx/>
                <a:latin typeface="Calibri"/>
                <a:ea typeface="+mn-ea"/>
                <a:cs typeface="+mn-cs"/>
              </a:rPr>
              <a:t>		More energy per drive pulse (up to </a:t>
            </a:r>
            <a:r>
              <a:rPr kumimoji="0" lang="en-US" sz="1400" b="1" i="0" u="none" strike="noStrike" kern="1200" cap="none" spc="0" normalizeH="0" baseline="0" noProof="0" dirty="0">
                <a:ln>
                  <a:noFill/>
                </a:ln>
                <a:solidFill>
                  <a:srgbClr val="0000FF"/>
                </a:solidFill>
                <a:effectLst/>
                <a:uLnTx/>
                <a:uFillTx/>
                <a:latin typeface="Calibri"/>
                <a:ea typeface="+mn-ea"/>
                <a:cs typeface="+mn-cs"/>
              </a:rPr>
              <a:t>500 J</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a:p>
            <a:pPr marL="177796" marR="0" lvl="0" indent="-177796" algn="l" defTabSz="609585" rtl="0" eaLnBrk="1" fontAlgn="auto" latinLnBrk="0" hangingPunct="1">
              <a:lnSpc>
                <a:spcPct val="10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p+ bunch</a:t>
            </a:r>
            <a:r>
              <a:rPr kumimoji="0" lang="en-US" sz="1867"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Only long (inefficient) bunches, need very long RF accelerator</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0" noProof="0" dirty="0">
                <a:ln>
                  <a:noFill/>
                </a:ln>
                <a:solidFill>
                  <a:prstClr val="black"/>
                </a:solidFill>
                <a:effectLst/>
                <a:uLnTx/>
                <a:uFillTx/>
                <a:latin typeface="Calibri"/>
                <a:ea typeface="+mn-ea"/>
                <a:cs typeface="+mn-cs"/>
              </a:rPr>
              <a:t>		Maximum energy per drive pulse (up to </a:t>
            </a:r>
            <a:r>
              <a:rPr kumimoji="0" lang="en-US" sz="1400" b="1" i="0" u="none" strike="noStrike" kern="1200" cap="none" spc="0" normalizeH="0" baseline="0" noProof="0" dirty="0">
                <a:ln>
                  <a:noFill/>
                </a:ln>
                <a:solidFill>
                  <a:srgbClr val="0000FF"/>
                </a:solidFill>
                <a:effectLst/>
                <a:uLnTx/>
                <a:uFillTx/>
                <a:latin typeface="Calibri"/>
                <a:ea typeface="+mn-ea"/>
                <a:cs typeface="+mn-cs"/>
              </a:rPr>
              <a:t>100,000 J</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 name="Date Placeholder 2">
            <a:extLst>
              <a:ext uri="{FF2B5EF4-FFF2-40B4-BE49-F238E27FC236}">
                <a16:creationId xmlns:a16="http://schemas.microsoft.com/office/drawing/2014/main" id="{A2402642-F690-BC1F-F7BF-C71409787E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Tree>
    <p:extLst>
      <p:ext uri="{BB962C8B-B14F-4D97-AF65-F5344CB8AC3E}">
        <p14:creationId xmlns:p14="http://schemas.microsoft.com/office/powerpoint/2010/main" val="103392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3E983B5-0482-4F4C-A9AE-5A39B409B863}"/>
              </a:ext>
            </a:extLst>
          </p:cNvPr>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tint val="75000"/>
                  </a:prstClr>
                </a:solidFill>
                <a:effectLst/>
                <a:uLnTx/>
                <a:uFillTx/>
                <a:latin typeface="Calibri"/>
                <a:ea typeface="+mn-ea"/>
                <a:cs typeface="+mn-cs"/>
              </a:rPr>
              <a:t>Accel. Technology - Lucio Rossi @ LCF24-SISSA-Trieste</a:t>
            </a: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liennummernplatzhalter 4">
            <a:extLst>
              <a:ext uri="{FF2B5EF4-FFF2-40B4-BE49-F238E27FC236}">
                <a16:creationId xmlns:a16="http://schemas.microsoft.com/office/drawing/2014/main" id="{E63E16E6-B96A-4375-93BB-85BDDB7561BD}"/>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07C5F25-5D95-1C4F-BEBE-03B36B62BFA1}" type="slidenum">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Grafik 6">
            <a:extLst>
              <a:ext uri="{FF2B5EF4-FFF2-40B4-BE49-F238E27FC236}">
                <a16:creationId xmlns:a16="http://schemas.microsoft.com/office/drawing/2014/main" id="{3671857D-C3A2-43A5-A9A3-62FD20D7AD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912" y="0"/>
            <a:ext cx="9037089" cy="6858000"/>
          </a:xfrm>
          <a:prstGeom prst="rect">
            <a:avLst/>
          </a:prstGeom>
        </p:spPr>
      </p:pic>
      <p:pic>
        <p:nvPicPr>
          <p:cNvPr id="9" name="Grafik 8">
            <a:extLst>
              <a:ext uri="{FF2B5EF4-FFF2-40B4-BE49-F238E27FC236}">
                <a16:creationId xmlns:a16="http://schemas.microsoft.com/office/drawing/2014/main" id="{74620C2A-38D4-464E-9B2F-E46B862692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3154911" cy="2192603"/>
          </a:xfrm>
          <a:prstGeom prst="rect">
            <a:avLst/>
          </a:prstGeom>
        </p:spPr>
      </p:pic>
      <p:sp>
        <p:nvSpPr>
          <p:cNvPr id="10" name="Textfeld 9">
            <a:extLst>
              <a:ext uri="{FF2B5EF4-FFF2-40B4-BE49-F238E27FC236}">
                <a16:creationId xmlns:a16="http://schemas.microsoft.com/office/drawing/2014/main" id="{421AE33A-5944-459A-B6FB-3BB50275F930}"/>
              </a:ext>
            </a:extLst>
          </p:cNvPr>
          <p:cNvSpPr txBox="1"/>
          <p:nvPr/>
        </p:nvSpPr>
        <p:spPr>
          <a:xfrm>
            <a:off x="101360" y="4770486"/>
            <a:ext cx="3149916"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black"/>
                </a:solidFill>
                <a:effectLst/>
                <a:uLnTx/>
                <a:uFillTx/>
                <a:latin typeface="Calibri"/>
                <a:ea typeface="+mn-ea"/>
                <a:cs typeface="+mn-cs"/>
              </a:rPr>
              <a:t>Pompili</a:t>
            </a:r>
            <a:r>
              <a:rPr kumimoji="0" lang="de-DE" sz="1200" b="1" i="0" u="none" strike="noStrike" kern="1200" cap="none" spc="0" normalizeH="0" baseline="0" noProof="0" dirty="0">
                <a:ln>
                  <a:noFill/>
                </a:ln>
                <a:solidFill>
                  <a:prstClr val="black"/>
                </a:solidFill>
                <a:effectLst/>
                <a:uLnTx/>
                <a:uFillTx/>
                <a:latin typeface="Calibri"/>
                <a:ea typeface="+mn-ea"/>
                <a:cs typeface="+mn-cs"/>
              </a:rPr>
              <a:t>, R.,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Alesini</a:t>
            </a:r>
            <a:r>
              <a:rPr kumimoji="0" lang="de-DE" sz="1200" b="1" i="0" u="none" strike="noStrike" kern="1200" cap="none" spc="0" normalizeH="0" baseline="0" noProof="0" dirty="0">
                <a:ln>
                  <a:noFill/>
                </a:ln>
                <a:solidFill>
                  <a:prstClr val="black"/>
                </a:solidFill>
                <a:effectLst/>
                <a:uLnTx/>
                <a:uFillTx/>
                <a:latin typeface="Calibri"/>
                <a:ea typeface="+mn-ea"/>
                <a:cs typeface="+mn-cs"/>
              </a:rPr>
              <a:t>, D.,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Anania</a:t>
            </a:r>
            <a:r>
              <a:rPr kumimoji="0" lang="de-DE" sz="1200" b="1" i="0" u="none" strike="noStrike" kern="1200" cap="none" spc="0" normalizeH="0" baseline="0" noProof="0" dirty="0">
                <a:ln>
                  <a:noFill/>
                </a:ln>
                <a:solidFill>
                  <a:prstClr val="black"/>
                </a:solidFill>
                <a:effectLst/>
                <a:uLnTx/>
                <a:uFillTx/>
                <a:latin typeface="Calibri"/>
                <a:ea typeface="+mn-ea"/>
                <a:cs typeface="+mn-cs"/>
              </a:rPr>
              <a:t>, M.P. et al. Free-</a:t>
            </a:r>
            <a:r>
              <a:rPr kumimoji="0" lang="de-DE" sz="1200" b="1" i="0" u="none" strike="noStrike" kern="1200" cap="none" spc="0" normalizeH="0" baseline="0" noProof="0" dirty="0" err="1">
                <a:ln>
                  <a:noFill/>
                </a:ln>
                <a:solidFill>
                  <a:prstClr val="black"/>
                </a:solidFill>
                <a:effectLst/>
                <a:uLnTx/>
                <a:uFillTx/>
                <a:latin typeface="Calibri"/>
                <a:ea typeface="+mn-ea"/>
                <a:cs typeface="+mn-cs"/>
              </a:rPr>
              <a:t>electron</a:t>
            </a:r>
            <a:r>
              <a:rPr kumimoji="0" lang="de-DE" sz="1200" b="1" i="0" u="none" strike="noStrike" kern="1200" cap="none" spc="0" normalizeH="0" baseline="0" noProof="0" dirty="0">
                <a:ln>
                  <a:noFill/>
                </a:ln>
                <a:solidFill>
                  <a:prstClr val="black"/>
                </a:solidFill>
                <a:effectLst/>
                <a:uLnTx/>
                <a:uFillTx/>
                <a:latin typeface="Calibri"/>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lasing</a:t>
            </a:r>
            <a:r>
              <a:rPr kumimoji="0" lang="de-DE" sz="1200" b="1" i="0" u="none" strike="noStrike" kern="1200" cap="none" spc="0" normalizeH="0" baseline="0" noProof="0" dirty="0">
                <a:ln>
                  <a:noFill/>
                </a:ln>
                <a:solidFill>
                  <a:prstClr val="black"/>
                </a:solidFill>
                <a:effectLst/>
                <a:uLnTx/>
                <a:uFillTx/>
                <a:latin typeface="Calibri"/>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with</a:t>
            </a:r>
            <a:r>
              <a:rPr kumimoji="0" lang="de-DE" sz="1200" b="1" i="0" u="none" strike="noStrike" kern="1200" cap="none" spc="0" normalizeH="0" baseline="0" noProof="0" dirty="0">
                <a:ln>
                  <a:noFill/>
                </a:ln>
                <a:solidFill>
                  <a:prstClr val="black"/>
                </a:solidFill>
                <a:effectLst/>
                <a:uLnTx/>
                <a:uFillTx/>
                <a:latin typeface="Calibri"/>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compact</a:t>
            </a:r>
            <a:r>
              <a:rPr kumimoji="0" lang="de-DE" sz="1200" b="1" i="0" u="none" strike="noStrike" kern="1200" cap="none" spc="0" normalizeH="0" baseline="0" noProof="0" dirty="0">
                <a:ln>
                  <a:noFill/>
                </a:ln>
                <a:solidFill>
                  <a:prstClr val="black"/>
                </a:solidFill>
                <a:effectLst/>
                <a:uLnTx/>
                <a:uFillTx/>
                <a:latin typeface="Calibri"/>
                <a:ea typeface="+mn-ea"/>
                <a:cs typeface="+mn-cs"/>
              </a:rPr>
              <a:t> beam-</a:t>
            </a:r>
            <a:r>
              <a:rPr kumimoji="0" lang="de-DE" sz="1200" b="1" i="0" u="none" strike="noStrike" kern="1200" cap="none" spc="0" normalizeH="0" baseline="0" noProof="0" dirty="0" err="1">
                <a:ln>
                  <a:noFill/>
                </a:ln>
                <a:solidFill>
                  <a:prstClr val="black"/>
                </a:solidFill>
                <a:effectLst/>
                <a:uLnTx/>
                <a:uFillTx/>
                <a:latin typeface="Calibri"/>
                <a:ea typeface="+mn-ea"/>
                <a:cs typeface="+mn-cs"/>
              </a:rPr>
              <a:t>driven</a:t>
            </a:r>
            <a:r>
              <a:rPr kumimoji="0" lang="de-DE" sz="1200" b="1" i="0" u="none" strike="noStrike" kern="1200" cap="none" spc="0" normalizeH="0" baseline="0" noProof="0" dirty="0">
                <a:ln>
                  <a:noFill/>
                </a:ln>
                <a:solidFill>
                  <a:prstClr val="black"/>
                </a:solidFill>
                <a:effectLst/>
                <a:uLnTx/>
                <a:uFillTx/>
                <a:latin typeface="Calibri"/>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plasma</a:t>
            </a:r>
            <a:r>
              <a:rPr kumimoji="0" lang="de-DE" sz="1200" b="1" i="0" u="none" strike="noStrike" kern="1200" cap="none" spc="0" normalizeH="0" baseline="0" noProof="0" dirty="0">
                <a:ln>
                  <a:noFill/>
                </a:ln>
                <a:solidFill>
                  <a:prstClr val="black"/>
                </a:solidFill>
                <a:effectLst/>
                <a:uLnTx/>
                <a:uFillTx/>
                <a:latin typeface="Calibri"/>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wakefield</a:t>
            </a:r>
            <a:r>
              <a:rPr kumimoji="0" lang="de-DE" sz="1200" b="1" i="0" u="none" strike="noStrike" kern="1200" cap="none" spc="0" normalizeH="0" baseline="0" noProof="0" dirty="0">
                <a:ln>
                  <a:noFill/>
                </a:ln>
                <a:solidFill>
                  <a:prstClr val="black"/>
                </a:solidFill>
                <a:effectLst/>
                <a:uLnTx/>
                <a:uFillTx/>
                <a:latin typeface="Calibri"/>
                <a:ea typeface="+mn-ea"/>
                <a:cs typeface="+mn-cs"/>
              </a:rPr>
              <a:t> </a:t>
            </a:r>
            <a:r>
              <a:rPr kumimoji="0" lang="de-DE" sz="1200" b="1" i="0" u="none" strike="noStrike" kern="1200" cap="none" spc="0" normalizeH="0" baseline="0" noProof="0" dirty="0" err="1">
                <a:ln>
                  <a:noFill/>
                </a:ln>
                <a:solidFill>
                  <a:prstClr val="black"/>
                </a:solidFill>
                <a:effectLst/>
                <a:uLnTx/>
                <a:uFillTx/>
                <a:latin typeface="Calibri"/>
                <a:ea typeface="+mn-ea"/>
                <a:cs typeface="+mn-cs"/>
              </a:rPr>
              <a:t>accelerator</a:t>
            </a:r>
            <a:r>
              <a:rPr kumimoji="0" lang="de-DE" sz="1200" b="1" i="0" u="none" strike="noStrike" kern="1200" cap="none" spc="0" normalizeH="0" baseline="0" noProof="0" dirty="0">
                <a:ln>
                  <a:noFill/>
                </a:ln>
                <a:solidFill>
                  <a:prstClr val="black"/>
                </a:solidFill>
                <a:effectLst/>
                <a:uLnTx/>
                <a:uFillTx/>
                <a:latin typeface="Calibri"/>
                <a:ea typeface="+mn-ea"/>
                <a:cs typeface="+mn-cs"/>
              </a:rPr>
              <a:t>. Nature 605, 659–662 (2022). https://doi.org/10.1038/s41586-022-04589-1</a:t>
            </a:r>
          </a:p>
        </p:txBody>
      </p:sp>
      <p:pic>
        <p:nvPicPr>
          <p:cNvPr id="12" name="Grafik 11">
            <a:extLst>
              <a:ext uri="{FF2B5EF4-FFF2-40B4-BE49-F238E27FC236}">
                <a16:creationId xmlns:a16="http://schemas.microsoft.com/office/drawing/2014/main" id="{C2392EA1-545E-4EEB-AB41-658E08B2DE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22"/>
            <a:ext cx="3149916" cy="2377975"/>
          </a:xfrm>
          <a:prstGeom prst="rect">
            <a:avLst/>
          </a:prstGeom>
        </p:spPr>
      </p:pic>
      <p:grpSp>
        <p:nvGrpSpPr>
          <p:cNvPr id="3" name="Group 2"/>
          <p:cNvGrpSpPr/>
          <p:nvPr/>
        </p:nvGrpSpPr>
        <p:grpSpPr>
          <a:xfrm>
            <a:off x="172157" y="918180"/>
            <a:ext cx="11611832" cy="5938047"/>
            <a:chOff x="129118" y="688635"/>
            <a:chExt cx="8708874" cy="4453535"/>
          </a:xfrm>
        </p:grpSpPr>
        <p:pic>
          <p:nvPicPr>
            <p:cNvPr id="8" name="Grafik 7">
              <a:extLst>
                <a:ext uri="{FF2B5EF4-FFF2-40B4-BE49-F238E27FC236}">
                  <a16:creationId xmlns:a16="http://schemas.microsoft.com/office/drawing/2014/main" id="{6CFC1601-5DAD-4A57-9032-737556ACF9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0730" y="688635"/>
              <a:ext cx="6316871" cy="3991568"/>
            </a:xfrm>
            <a:prstGeom prst="rect">
              <a:avLst/>
            </a:prstGeom>
          </p:spPr>
        </p:pic>
        <p:sp>
          <p:nvSpPr>
            <p:cNvPr id="11" name="Textfeld 10">
              <a:extLst>
                <a:ext uri="{FF2B5EF4-FFF2-40B4-BE49-F238E27FC236}">
                  <a16:creationId xmlns:a16="http://schemas.microsoft.com/office/drawing/2014/main" id="{7F2D719C-269C-4D6C-BEC5-883739E77F26}"/>
                </a:ext>
              </a:extLst>
            </p:cNvPr>
            <p:cNvSpPr txBox="1"/>
            <p:nvPr/>
          </p:nvSpPr>
          <p:spPr>
            <a:xfrm>
              <a:off x="5786655" y="2870382"/>
              <a:ext cx="2684485" cy="3462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a:ea typeface="+mn-ea"/>
                  <a:cs typeface="+mn-cs"/>
                </a:rPr>
                <a:t>M. Ferrario et al, LNF-INFN</a:t>
              </a:r>
            </a:p>
          </p:txBody>
        </p:sp>
        <p:sp>
          <p:nvSpPr>
            <p:cNvPr id="13" name="TextBox 12">
              <a:extLst>
                <a:ext uri="{FF2B5EF4-FFF2-40B4-BE49-F238E27FC236}">
                  <a16:creationId xmlns:a16="http://schemas.microsoft.com/office/drawing/2014/main" id="{12ADE2A4-12D0-434D-99BE-CA30A9F5D3F8}"/>
                </a:ext>
              </a:extLst>
            </p:cNvPr>
            <p:cNvSpPr txBox="1"/>
            <p:nvPr/>
          </p:nvSpPr>
          <p:spPr>
            <a:xfrm>
              <a:off x="129118" y="4518922"/>
              <a:ext cx="8708874" cy="62324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a:ln>
                    <a:noFill/>
                  </a:ln>
                  <a:solidFill>
                    <a:prstClr val="black"/>
                  </a:solidFill>
                  <a:effectLst/>
                  <a:uLnTx/>
                  <a:uFillTx/>
                  <a:latin typeface="Calibri"/>
                  <a:ea typeface="+mn-ea"/>
                  <a:cs typeface="+mn-cs"/>
                </a:rPr>
                <a:t>Breakthrough</a:t>
              </a:r>
              <a:r>
                <a:rPr kumimoji="0" lang="en-US" sz="2400" b="0" i="0" u="none" strike="noStrike" kern="1200" cap="none" spc="0" normalizeH="0" baseline="0" noProof="0" dirty="0">
                  <a:ln>
                    <a:noFill/>
                  </a:ln>
                  <a:solidFill>
                    <a:prstClr val="black"/>
                  </a:solidFill>
                  <a:effectLst/>
                  <a:uLnTx/>
                  <a:uFillTx/>
                  <a:latin typeface="Calibri"/>
                  <a:ea typeface="+mn-ea"/>
                  <a:cs typeface="+mn-cs"/>
                </a:rPr>
                <a:t> LNF (see above), SIOM (China)</a:t>
              </a:r>
              <a:r>
                <a:rPr kumimoji="0" lang="x-none" sz="2400" b="0" i="0" u="none" strike="noStrike" kern="1200" cap="none" spc="0" normalizeH="0" baseline="0" noProof="0">
                  <a:ln>
                    <a:noFill/>
                  </a:ln>
                  <a:solidFill>
                    <a:prstClr val="black"/>
                  </a:solidFill>
                  <a:effectLst/>
                  <a:uLnTx/>
                  <a:uFillTx/>
                  <a:latin typeface="Calibri"/>
                  <a:ea typeface="+mn-ea"/>
                  <a:cs typeface="+mn-cs"/>
                </a:rPr>
                <a:t>: </a:t>
              </a:r>
              <a:r>
                <a:rPr kumimoji="0" lang="x-none" sz="2400" b="1" i="0" u="none" strike="noStrike" kern="1200" cap="none" spc="0" normalizeH="0" baseline="0" noProof="0" dirty="0">
                  <a:ln>
                    <a:noFill/>
                  </a:ln>
                  <a:solidFill>
                    <a:prstClr val="black"/>
                  </a:solidFill>
                  <a:effectLst/>
                  <a:uLnTx/>
                  <a:uFillTx/>
                  <a:latin typeface="Calibri"/>
                  <a:ea typeface="+mn-ea"/>
                  <a:cs typeface="+mn-cs"/>
                </a:rPr>
                <a:t>Experimental proof </a:t>
              </a:r>
              <a:r>
                <a:rPr kumimoji="0" lang="x-none" sz="2400" b="1" i="0" u="none" strike="noStrike" kern="1200" cap="none" spc="0" normalizeH="0" baseline="0" noProof="0">
                  <a:ln>
                    <a:noFill/>
                  </a:ln>
                  <a:solidFill>
                    <a:prstClr val="black"/>
                  </a:solidFill>
                  <a:effectLst/>
                  <a:uLnTx/>
                  <a:uFillTx/>
                  <a:latin typeface="Calibri"/>
                  <a:ea typeface="+mn-ea"/>
                  <a:cs typeface="+mn-cs"/>
                </a:rPr>
                <a:t>that </a:t>
              </a:r>
              <a:r>
                <a:rPr kumimoji="0" lang="de-CH" sz="2400" b="1" i="0" u="none" strike="noStrike" kern="1200" cap="none" spc="0" normalizeH="0" baseline="0" noProof="0" dirty="0">
                  <a:ln>
                    <a:noFill/>
                  </a:ln>
                  <a:solidFill>
                    <a:srgbClr val="FF0000"/>
                  </a:solidFill>
                  <a:effectLst/>
                  <a:uLnTx/>
                  <a:uFillTx/>
                  <a:latin typeface="Calibri"/>
                  <a:ea typeface="+mn-ea"/>
                  <a:cs typeface="+mn-cs"/>
                </a:rPr>
                <a:t>p</a:t>
              </a:r>
              <a:r>
                <a:rPr kumimoji="0" lang="x-none" sz="2400" b="1" i="0" u="none" strike="noStrike" kern="1200" cap="none" spc="0" normalizeH="0" baseline="0" noProof="0">
                  <a:ln>
                    <a:noFill/>
                  </a:ln>
                  <a:solidFill>
                    <a:srgbClr val="FF0000"/>
                  </a:solidFill>
                  <a:effectLst/>
                  <a:uLnTx/>
                  <a:uFillTx/>
                  <a:latin typeface="Calibri"/>
                  <a:ea typeface="+mn-ea"/>
                  <a:cs typeface="+mn-cs"/>
                </a:rPr>
                <a:t>lasma </a:t>
              </a:r>
              <a:r>
                <a:rPr kumimoji="0" lang="x-none" sz="2400" b="1" i="0" u="none" strike="noStrike" kern="1200" cap="none" spc="0" normalizeH="0" baseline="0" noProof="0" dirty="0">
                  <a:ln>
                    <a:noFill/>
                  </a:ln>
                  <a:solidFill>
                    <a:srgbClr val="FF0000"/>
                  </a:solidFill>
                  <a:effectLst/>
                  <a:uLnTx/>
                  <a:uFillTx/>
                  <a:latin typeface="Calibri"/>
                  <a:ea typeface="+mn-ea"/>
                  <a:cs typeface="+mn-cs"/>
                </a:rPr>
                <a:t>accelerated electron beams are good enough for free-electron lasers </a:t>
              </a:r>
              <a:r>
                <a:rPr kumimoji="0" lang="x-none" sz="1600" b="1" i="0" u="none" strike="noStrike" kern="1200" cap="none" spc="0" normalizeH="0" baseline="0" noProof="0" dirty="0">
                  <a:ln>
                    <a:noFill/>
                  </a:ln>
                  <a:solidFill>
                    <a:srgbClr val="FF0000"/>
                  </a:solidFill>
                  <a:effectLst/>
                  <a:uLnTx/>
                  <a:uFillTx/>
                  <a:latin typeface="Calibri"/>
                  <a:ea typeface="+mn-ea"/>
                  <a:cs typeface="+mn-cs"/>
                </a:rPr>
                <a:t>(and colliders?)</a:t>
              </a:r>
              <a:endParaRPr kumimoji="0" lang="x-none"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052E2B6-1B31-8943-8287-B796FF611FBE}"/>
                </a:ext>
              </a:extLst>
            </p:cNvPr>
            <p:cNvSpPr/>
            <p:nvPr/>
          </p:nvSpPr>
          <p:spPr>
            <a:xfrm>
              <a:off x="2521121" y="748145"/>
              <a:ext cx="6316871" cy="3803073"/>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p:cNvSpPr txBox="1"/>
          <p:nvPr/>
        </p:nvSpPr>
        <p:spPr>
          <a:xfrm>
            <a:off x="10160345" y="91302"/>
            <a:ext cx="1954128" cy="76963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67" b="1" i="1" u="none" strike="noStrike" kern="1200" cap="none" spc="0" normalizeH="0" baseline="0" noProof="0" dirty="0">
                <a:ln>
                  <a:noFill/>
                </a:ln>
                <a:solidFill>
                  <a:srgbClr val="4472C4"/>
                </a:solidFill>
                <a:effectLst/>
                <a:uLnTx/>
                <a:uFillTx/>
                <a:latin typeface="Arial"/>
                <a:ea typeface="+mn-ea"/>
                <a:cs typeface="+mn-cs"/>
              </a:rPr>
              <a:t>beam-driven plasma </a:t>
            </a:r>
            <a:r>
              <a:rPr kumimoji="0" lang="en-US" sz="1467" b="1" i="1" u="none" strike="noStrike" kern="1200" cap="none" spc="0" normalizeH="0" baseline="0" noProof="0" dirty="0" err="1">
                <a:ln>
                  <a:noFill/>
                </a:ln>
                <a:solidFill>
                  <a:srgbClr val="4472C4"/>
                </a:solidFill>
                <a:effectLst/>
                <a:uLnTx/>
                <a:uFillTx/>
                <a:latin typeface="Arial"/>
                <a:ea typeface="+mn-ea"/>
                <a:cs typeface="+mn-cs"/>
              </a:rPr>
              <a:t>wakefield</a:t>
            </a:r>
            <a:r>
              <a:rPr kumimoji="0" lang="en-US" sz="1467" b="1" i="1" u="none" strike="noStrike" kern="1200" cap="none" spc="0" normalizeH="0" baseline="0" noProof="0" dirty="0">
                <a:ln>
                  <a:noFill/>
                </a:ln>
                <a:solidFill>
                  <a:srgbClr val="4472C4"/>
                </a:solidFill>
                <a:effectLst/>
                <a:uLnTx/>
                <a:uFillTx/>
                <a:latin typeface="Arial"/>
                <a:ea typeface="+mn-ea"/>
                <a:cs typeface="+mn-cs"/>
              </a:rPr>
              <a:t> accelerator</a:t>
            </a:r>
          </a:p>
        </p:txBody>
      </p:sp>
      <p:sp>
        <p:nvSpPr>
          <p:cNvPr id="6" name="Textfeld 5">
            <a:extLst>
              <a:ext uri="{FF2B5EF4-FFF2-40B4-BE49-F238E27FC236}">
                <a16:creationId xmlns:a16="http://schemas.microsoft.com/office/drawing/2014/main" id="{D781A4C4-F4B1-AB42-B594-B1424A6C4CCE}"/>
              </a:ext>
            </a:extLst>
          </p:cNvPr>
          <p:cNvSpPr txBox="1"/>
          <p:nvPr/>
        </p:nvSpPr>
        <p:spPr>
          <a:xfrm>
            <a:off x="6721991" y="2064476"/>
            <a:ext cx="4074540" cy="748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133" b="0" i="0" u="none" strike="noStrike" kern="1200" cap="none" spc="0" normalizeH="0" baseline="0" noProof="0" dirty="0">
                <a:ln>
                  <a:noFill/>
                </a:ln>
                <a:solidFill>
                  <a:prstClr val="black"/>
                </a:solidFill>
                <a:effectLst/>
                <a:uLnTx/>
                <a:uFillTx/>
                <a:latin typeface="Arial"/>
                <a:ea typeface="+mn-ea"/>
                <a:cs typeface="+mn-cs"/>
              </a:rPr>
              <a:t>FEL </a:t>
            </a:r>
            <a:r>
              <a:rPr kumimoji="0" lang="de-DE" sz="2133" b="0" i="0" u="none" strike="noStrike" kern="1200" cap="none" spc="0" normalizeH="0" baseline="0" noProof="0" dirty="0" err="1">
                <a:ln>
                  <a:noFill/>
                </a:ln>
                <a:solidFill>
                  <a:prstClr val="black"/>
                </a:solidFill>
                <a:effectLst/>
                <a:uLnTx/>
                <a:uFillTx/>
                <a:latin typeface="Arial"/>
                <a:ea typeface="+mn-ea"/>
                <a:cs typeface="+mn-cs"/>
              </a:rPr>
              <a:t>gain</a:t>
            </a:r>
            <a:r>
              <a:rPr kumimoji="0" lang="de-DE" sz="2133" b="0" i="0" u="none" strike="noStrike" kern="1200" cap="none" spc="0" normalizeH="0" baseline="0" noProof="0" dirty="0">
                <a:ln>
                  <a:noFill/>
                </a:ln>
                <a:solidFill>
                  <a:prstClr val="black"/>
                </a:solidFill>
                <a:effectLst/>
                <a:uLnTx/>
                <a:uFillTx/>
                <a:latin typeface="Arial"/>
                <a:ea typeface="+mn-ea"/>
                <a:cs typeface="+mn-cs"/>
              </a:rPr>
              <a:t> </a:t>
            </a:r>
            <a:r>
              <a:rPr kumimoji="0" lang="de-DE" sz="2133" b="1" i="0" u="none" strike="noStrike" kern="1200" cap="none" spc="0" normalizeH="0" baseline="0" noProof="0" dirty="0">
                <a:ln>
                  <a:noFill/>
                </a:ln>
                <a:solidFill>
                  <a:srgbClr val="FF0000"/>
                </a:solidFill>
                <a:effectLst/>
                <a:uLnTx/>
                <a:uFillTx/>
                <a:latin typeface="Arial"/>
                <a:ea typeface="+mn-ea"/>
                <a:cs typeface="+mn-cs"/>
              </a:rPr>
              <a:t>after </a:t>
            </a:r>
            <a:r>
              <a:rPr kumimoji="0" lang="de-DE" sz="2133" b="1" i="0" u="none" strike="noStrike" kern="1200" cap="none" spc="0" normalizeH="0" baseline="0" noProof="0" dirty="0" err="1">
                <a:ln>
                  <a:noFill/>
                </a:ln>
                <a:solidFill>
                  <a:srgbClr val="FF0000"/>
                </a:solidFill>
                <a:effectLst/>
                <a:uLnTx/>
                <a:uFillTx/>
                <a:latin typeface="Arial"/>
                <a:ea typeface="+mn-ea"/>
                <a:cs typeface="+mn-cs"/>
              </a:rPr>
              <a:t>electron-driven</a:t>
            </a:r>
            <a:r>
              <a:rPr kumimoji="0" lang="de-DE" sz="2133" b="1" i="0" u="none" strike="noStrike" kern="1200" cap="none" spc="0" normalizeH="0" baseline="0" noProof="0" dirty="0">
                <a:ln>
                  <a:noFill/>
                </a:ln>
                <a:solidFill>
                  <a:srgbClr val="FF0000"/>
                </a:solidFill>
                <a:effectLst/>
                <a:uLnTx/>
                <a:uFillTx/>
                <a:latin typeface="Arial"/>
                <a:ea typeface="+mn-ea"/>
                <a:cs typeface="+mn-cs"/>
              </a:rPr>
              <a:t> </a:t>
            </a:r>
            <a:r>
              <a:rPr kumimoji="0" lang="de-DE" sz="2133" b="1" i="0" u="none" strike="noStrike" kern="1200" cap="none" spc="0" normalizeH="0" baseline="0" noProof="0" dirty="0" err="1">
                <a:ln>
                  <a:noFill/>
                </a:ln>
                <a:solidFill>
                  <a:srgbClr val="FF0000"/>
                </a:solidFill>
                <a:effectLst/>
                <a:uLnTx/>
                <a:uFillTx/>
                <a:latin typeface="Arial"/>
                <a:ea typeface="+mn-ea"/>
                <a:cs typeface="+mn-cs"/>
              </a:rPr>
              <a:t>plasma</a:t>
            </a:r>
            <a:r>
              <a:rPr kumimoji="0" lang="de-DE" sz="2133" b="1" i="0" u="none" strike="noStrike" kern="1200" cap="none" spc="0" normalizeH="0" baseline="0" noProof="0" dirty="0">
                <a:ln>
                  <a:noFill/>
                </a:ln>
                <a:solidFill>
                  <a:srgbClr val="FF0000"/>
                </a:solidFill>
                <a:effectLst/>
                <a:uLnTx/>
                <a:uFillTx/>
                <a:latin typeface="Arial"/>
                <a:ea typeface="+mn-ea"/>
                <a:cs typeface="+mn-cs"/>
              </a:rPr>
              <a:t> </a:t>
            </a:r>
            <a:r>
              <a:rPr kumimoji="0" lang="de-DE" sz="2133" b="1" i="0" u="none" strike="noStrike" kern="1200" cap="none" spc="0" normalizeH="0" baseline="0" noProof="0" dirty="0" err="1">
                <a:ln>
                  <a:noFill/>
                </a:ln>
                <a:solidFill>
                  <a:srgbClr val="FF0000"/>
                </a:solidFill>
                <a:effectLst/>
                <a:uLnTx/>
                <a:uFillTx/>
                <a:latin typeface="Arial"/>
                <a:ea typeface="+mn-ea"/>
                <a:cs typeface="+mn-cs"/>
              </a:rPr>
              <a:t>acceleration</a:t>
            </a:r>
            <a:endParaRPr kumimoji="0" lang="de-DE" sz="2133" b="1" i="0" u="none" strike="noStrike" kern="1200" cap="none" spc="0" normalizeH="0" baseline="0" noProof="0" dirty="0">
              <a:ln>
                <a:noFill/>
              </a:ln>
              <a:solidFill>
                <a:srgbClr val="FF0000"/>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BCC217D3-1088-024B-1428-2CC34F11A0EC}"/>
              </a:ext>
            </a:extLst>
          </p:cNvPr>
          <p:cNvSpPr/>
          <p:nvPr/>
        </p:nvSpPr>
        <p:spPr>
          <a:xfrm rot="21181469">
            <a:off x="3270523" y="4806219"/>
            <a:ext cx="8576728" cy="9249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However the game to use plasma for colliders has just started…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Beam quality (controlling primary beam jitters), multiple cells, efficiency…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It takes much more time from </a:t>
            </a:r>
            <a:r>
              <a:rPr kumimoji="0" lang="en-US" sz="1800" b="1" i="0" u="none" strike="noStrike" kern="1200" cap="none" spc="0" normalizeH="0" baseline="0" noProof="0" dirty="0" err="1">
                <a:ln>
                  <a:noFill/>
                </a:ln>
                <a:solidFill>
                  <a:prstClr val="white"/>
                </a:solidFill>
                <a:effectLst/>
                <a:uLnTx/>
                <a:uFillTx/>
                <a:latin typeface="Arial"/>
                <a:ea typeface="+mn-ea"/>
                <a:cs typeface="+mn-cs"/>
              </a:rPr>
              <a:t>PoP</a:t>
            </a:r>
            <a:r>
              <a:rPr kumimoji="0" lang="en-US" sz="1800" b="1" i="0" u="none" strike="noStrike" kern="1200" cap="none" spc="0" normalizeH="0" baseline="0" noProof="0" dirty="0">
                <a:ln>
                  <a:noFill/>
                </a:ln>
                <a:solidFill>
                  <a:prstClr val="white"/>
                </a:solidFill>
                <a:effectLst/>
                <a:uLnTx/>
                <a:uFillTx/>
                <a:latin typeface="Arial"/>
                <a:ea typeface="+mn-ea"/>
                <a:cs typeface="+mn-cs"/>
              </a:rPr>
              <a:t> to real demos </a:t>
            </a:r>
          </a:p>
        </p:txBody>
      </p:sp>
      <p:sp>
        <p:nvSpPr>
          <p:cNvPr id="16" name="Date Placeholder 15">
            <a:extLst>
              <a:ext uri="{FF2B5EF4-FFF2-40B4-BE49-F238E27FC236}">
                <a16:creationId xmlns:a16="http://schemas.microsoft.com/office/drawing/2014/main" id="{C7A39188-BC0B-2444-FD81-1A729DF5C7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20 Sept 2024 - </a:t>
            </a:r>
          </a:p>
        </p:txBody>
      </p:sp>
    </p:spTree>
    <p:extLst>
      <p:ext uri="{BB962C8B-B14F-4D97-AF65-F5344CB8AC3E}">
        <p14:creationId xmlns:p14="http://schemas.microsoft.com/office/powerpoint/2010/main" val="207368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211B7A-0640-826D-19FB-E402B3FE3586}"/>
              </a:ext>
            </a:extLst>
          </p:cNvPr>
          <p:cNvSpPr>
            <a:spLocks noGrp="1"/>
          </p:cNvSpPr>
          <p:nvPr>
            <p:ph type="title"/>
          </p:nvPr>
        </p:nvSpPr>
        <p:spPr/>
        <p:txBody>
          <a:bodyPr>
            <a:normAutofit fontScale="90000"/>
          </a:bodyPr>
          <a:lstStyle/>
          <a:p>
            <a:r>
              <a:rPr lang="en-US" dirty="0"/>
              <a:t>Normal and SC RF : a comparison for HEP colliders</a:t>
            </a:r>
          </a:p>
        </p:txBody>
      </p:sp>
      <p:pic>
        <p:nvPicPr>
          <p:cNvPr id="9" name="Picture 8">
            <a:extLst>
              <a:ext uri="{FF2B5EF4-FFF2-40B4-BE49-F238E27FC236}">
                <a16:creationId xmlns:a16="http://schemas.microsoft.com/office/drawing/2014/main" id="{5B487752-9C30-A1AE-08E2-70186B5BAA45}"/>
              </a:ext>
            </a:extLst>
          </p:cNvPr>
          <p:cNvPicPr>
            <a:picLocks noChangeAspect="1"/>
          </p:cNvPicPr>
          <p:nvPr/>
        </p:nvPicPr>
        <p:blipFill>
          <a:blip r:embed="rId2"/>
          <a:stretch>
            <a:fillRect/>
          </a:stretch>
        </p:blipFill>
        <p:spPr>
          <a:xfrm>
            <a:off x="179319" y="1078788"/>
            <a:ext cx="11833362" cy="4700423"/>
          </a:xfrm>
          <a:prstGeom prst="rect">
            <a:avLst/>
          </a:prstGeom>
        </p:spPr>
      </p:pic>
      <p:pic>
        <p:nvPicPr>
          <p:cNvPr id="10" name="Picture 3" descr="\\CERN\dfs\Workspaces\w\Wuensch\Talks\2011\LC school 2011\from others\DSC04529.JPG">
            <a:extLst>
              <a:ext uri="{FF2B5EF4-FFF2-40B4-BE49-F238E27FC236}">
                <a16:creationId xmlns:a16="http://schemas.microsoft.com/office/drawing/2014/main" id="{AF0893C8-88DE-5CD5-4F64-BE233DC82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954" y="5714814"/>
            <a:ext cx="2025084" cy="73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D638B4A2-BA85-0DFB-967E-695BD04BD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896" y="5825065"/>
            <a:ext cx="565135" cy="52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11">
            <a:extLst>
              <a:ext uri="{FF2B5EF4-FFF2-40B4-BE49-F238E27FC236}">
                <a16:creationId xmlns:a16="http://schemas.microsoft.com/office/drawing/2014/main" id="{432FF9FB-B0FD-E116-35BA-FBD5BE696D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13" name="Footer Placeholder 12">
            <a:extLst>
              <a:ext uri="{FF2B5EF4-FFF2-40B4-BE49-F238E27FC236}">
                <a16:creationId xmlns:a16="http://schemas.microsoft.com/office/drawing/2014/main" id="{E8EF35D9-6223-F4CF-2D73-9EDF2AABE7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Slide Number Placeholder 13">
            <a:extLst>
              <a:ext uri="{FF2B5EF4-FFF2-40B4-BE49-F238E27FC236}">
                <a16:creationId xmlns:a16="http://schemas.microsoft.com/office/drawing/2014/main" id="{E9EEDCC7-B422-B7B2-4943-1386F80A3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5" name="Picture 4" descr="tesla9cell.pdf">
            <a:extLst>
              <a:ext uri="{FF2B5EF4-FFF2-40B4-BE49-F238E27FC236}">
                <a16:creationId xmlns:a16="http://schemas.microsoft.com/office/drawing/2014/main" id="{66656A37-2F86-B977-C93D-887A406B58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2601" y="5558084"/>
            <a:ext cx="3175799" cy="902087"/>
          </a:xfrm>
          <a:prstGeom prst="rect">
            <a:avLst/>
          </a:prstGeom>
          <a:ln>
            <a:noFill/>
          </a:ln>
          <a:effectLst>
            <a:softEdge rad="112500"/>
          </a:effectLst>
        </p:spPr>
      </p:pic>
      <p:sp>
        <p:nvSpPr>
          <p:cNvPr id="16" name="テキスト ボックス 3">
            <a:extLst>
              <a:ext uri="{FF2B5EF4-FFF2-40B4-BE49-F238E27FC236}">
                <a16:creationId xmlns:a16="http://schemas.microsoft.com/office/drawing/2014/main" id="{AA444641-7640-0D82-34F7-D9B3338C499C}"/>
              </a:ext>
            </a:extLst>
          </p:cNvPr>
          <p:cNvSpPr txBox="1"/>
          <p:nvPr/>
        </p:nvSpPr>
        <p:spPr>
          <a:xfrm>
            <a:off x="21975" y="5715494"/>
            <a:ext cx="1850186" cy="276999"/>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elvetica" pitchFamily="2" charset="0"/>
                <a:ea typeface="游ゴシック" panose="020B0400000000000000" pitchFamily="34" charset="-128"/>
                <a:cs typeface="+mn-cs"/>
              </a:rPr>
              <a:t>Courtesy: W. </a:t>
            </a:r>
            <a:r>
              <a:rPr kumimoji="1" lang="en-US" altLang="ja-JP" sz="1200" b="1" i="0" u="none" strike="noStrike" kern="1200" cap="none" spc="0" normalizeH="0" baseline="0" noProof="0" dirty="0" err="1">
                <a:ln>
                  <a:noFill/>
                </a:ln>
                <a:solidFill>
                  <a:prstClr val="white"/>
                </a:solidFill>
                <a:effectLst/>
                <a:uLnTx/>
                <a:uFillTx/>
                <a:latin typeface="Helvetica" pitchFamily="2" charset="0"/>
                <a:ea typeface="游ゴシック" panose="020B0400000000000000" pitchFamily="34" charset="-128"/>
                <a:cs typeface="+mn-cs"/>
              </a:rPr>
              <a:t>Wuensch</a:t>
            </a:r>
            <a:endParaRPr kumimoji="1" lang="ja-JP" altLang="en-US" sz="1200" b="1" i="0" u="none" strike="noStrike" kern="1200" cap="none" spc="0" normalizeH="0" baseline="0" noProof="0" dirty="0">
              <a:ln>
                <a:noFill/>
              </a:ln>
              <a:solidFill>
                <a:prstClr val="white"/>
              </a:solidFill>
              <a:effectLst/>
              <a:uLnTx/>
              <a:uFillTx/>
              <a:latin typeface="Helvetica" pitchFamily="2" charset="0"/>
              <a:ea typeface="游ゴシック" panose="020B0400000000000000" pitchFamily="34" charset="-128"/>
              <a:cs typeface="+mn-cs"/>
            </a:endParaRPr>
          </a:p>
        </p:txBody>
      </p:sp>
      <p:sp>
        <p:nvSpPr>
          <p:cNvPr id="17" name="テキスト ボックス 3">
            <a:extLst>
              <a:ext uri="{FF2B5EF4-FFF2-40B4-BE49-F238E27FC236}">
                <a16:creationId xmlns:a16="http://schemas.microsoft.com/office/drawing/2014/main" id="{2DCC584E-0256-C1C6-FF32-D2671F924300}"/>
              </a:ext>
            </a:extLst>
          </p:cNvPr>
          <p:cNvSpPr txBox="1"/>
          <p:nvPr/>
        </p:nvSpPr>
        <p:spPr>
          <a:xfrm>
            <a:off x="10139643" y="5635059"/>
            <a:ext cx="1910203" cy="276999"/>
          </a:xfrm>
          <a:prstGeom prst="rect">
            <a:avLst/>
          </a:prstGeom>
          <a:solidFill>
            <a:srgbClr val="0070C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elvetica" pitchFamily="2" charset="0"/>
                <a:ea typeface="游ゴシック" panose="020B0400000000000000" pitchFamily="34" charset="-128"/>
                <a:cs typeface="+mn-cs"/>
              </a:rPr>
              <a:t>Courtesy: A. Yamamoto</a:t>
            </a:r>
            <a:endParaRPr kumimoji="1" lang="ja-JP" altLang="en-US" sz="1200" b="1" i="0" u="none" strike="noStrike" kern="1200" cap="none" spc="0" normalizeH="0" baseline="0" noProof="0" dirty="0">
              <a:ln>
                <a:noFill/>
              </a:ln>
              <a:solidFill>
                <a:prstClr val="white"/>
              </a:solidFill>
              <a:effectLst/>
              <a:uLnTx/>
              <a:uFillTx/>
              <a:latin typeface="Helvetica" pitchFamily="2" charset="0"/>
              <a:ea typeface="游ゴシック" panose="020B0400000000000000" pitchFamily="34" charset="-128"/>
              <a:cs typeface="+mn-cs"/>
            </a:endParaRPr>
          </a:p>
        </p:txBody>
      </p:sp>
    </p:spTree>
    <p:extLst>
      <p:ext uri="{BB962C8B-B14F-4D97-AF65-F5344CB8AC3E}">
        <p14:creationId xmlns:p14="http://schemas.microsoft.com/office/powerpoint/2010/main" val="2811089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E1F4FAA-80A5-4D7C-B049-4DBC9B1589A6}"/>
              </a:ext>
            </a:extLst>
          </p:cNvPr>
          <p:cNvPicPr>
            <a:picLocks noChangeAspect="1"/>
          </p:cNvPicPr>
          <p:nvPr/>
        </p:nvPicPr>
        <p:blipFill>
          <a:blip r:embed="rId2"/>
          <a:stretch>
            <a:fillRect/>
          </a:stretch>
        </p:blipFill>
        <p:spPr>
          <a:xfrm>
            <a:off x="1536706" y="4267558"/>
            <a:ext cx="6160064" cy="2122105"/>
          </a:xfrm>
          <a:prstGeom prst="rect">
            <a:avLst/>
          </a:prstGeom>
        </p:spPr>
      </p:pic>
      <p:sp>
        <p:nvSpPr>
          <p:cNvPr id="3" name="Footer Placeholder 2">
            <a:extLst>
              <a:ext uri="{FF2B5EF4-FFF2-40B4-BE49-F238E27FC236}">
                <a16:creationId xmlns:a16="http://schemas.microsoft.com/office/drawing/2014/main" id="{AF0A91CA-4BE5-4B4A-A452-27749241F7C6}"/>
              </a:ext>
            </a:extLst>
          </p:cNvPr>
          <p:cNvSpPr>
            <a:spLocks noGrp="1"/>
          </p:cNvSpPr>
          <p:nvPr>
            <p:ph type="ftr" sz="quarter" idx="11"/>
          </p:nvPr>
        </p:nvSpPr>
        <p:spPr/>
        <p:txBody>
          <a:bodyPr/>
          <a:lstStyle/>
          <a:p>
            <a:r>
              <a:rPr lang="it-IT" noProof="0"/>
              <a:t>Accel. Technology - Lucio Rossi @ LCF24-SISSA-Trieste</a:t>
            </a:r>
            <a:endParaRPr lang="en-GB" noProof="0"/>
          </a:p>
        </p:txBody>
      </p:sp>
      <p:sp>
        <p:nvSpPr>
          <p:cNvPr id="4" name="Slide Number Placeholder 3">
            <a:extLst>
              <a:ext uri="{FF2B5EF4-FFF2-40B4-BE49-F238E27FC236}">
                <a16:creationId xmlns:a16="http://schemas.microsoft.com/office/drawing/2014/main" id="{65DF9E43-5E7F-43FC-B160-AEF98D749D8E}"/>
              </a:ext>
            </a:extLst>
          </p:cNvPr>
          <p:cNvSpPr>
            <a:spLocks noGrp="1"/>
          </p:cNvSpPr>
          <p:nvPr>
            <p:ph type="sldNum" sz="quarter" idx="12"/>
          </p:nvPr>
        </p:nvSpPr>
        <p:spPr>
          <a:xfrm>
            <a:off x="5933384" y="6505185"/>
            <a:ext cx="313328" cy="331812"/>
          </a:xfrm>
        </p:spPr>
        <p:txBody>
          <a:bodyPr/>
          <a:lstStyle/>
          <a:p>
            <a:fld id="{BFDCA1C4-9514-7B4F-976F-D92F7E296653}" type="slidenum">
              <a:rPr lang="fr-FR" smtClean="0"/>
              <a:pPr/>
              <a:t>60</a:t>
            </a:fld>
            <a:endParaRPr lang="fr-FR"/>
          </a:p>
        </p:txBody>
      </p:sp>
      <p:pic>
        <p:nvPicPr>
          <p:cNvPr id="14" name="Picture 13">
            <a:extLst>
              <a:ext uri="{FF2B5EF4-FFF2-40B4-BE49-F238E27FC236}">
                <a16:creationId xmlns:a16="http://schemas.microsoft.com/office/drawing/2014/main" id="{109EB3FA-2166-4DF4-AF6A-46DF19EC0448}"/>
              </a:ext>
            </a:extLst>
          </p:cNvPr>
          <p:cNvPicPr>
            <a:picLocks noChangeAspect="1"/>
          </p:cNvPicPr>
          <p:nvPr/>
        </p:nvPicPr>
        <p:blipFill>
          <a:blip r:embed="rId3"/>
          <a:stretch>
            <a:fillRect/>
          </a:stretch>
        </p:blipFill>
        <p:spPr>
          <a:xfrm>
            <a:off x="8057171" y="1299021"/>
            <a:ext cx="4094623" cy="3687985"/>
          </a:xfrm>
          <a:prstGeom prst="rect">
            <a:avLst/>
          </a:prstGeom>
        </p:spPr>
      </p:pic>
      <p:pic>
        <p:nvPicPr>
          <p:cNvPr id="16" name="Picture 15" descr="Timeline&#10;&#10;Description automatically generated">
            <a:extLst>
              <a:ext uri="{FF2B5EF4-FFF2-40B4-BE49-F238E27FC236}">
                <a16:creationId xmlns:a16="http://schemas.microsoft.com/office/drawing/2014/main" id="{E0F78604-BCC2-4584-843C-3F5CCD114E61}"/>
              </a:ext>
            </a:extLst>
          </p:cNvPr>
          <p:cNvPicPr>
            <a:picLocks noChangeAspect="1"/>
          </p:cNvPicPr>
          <p:nvPr/>
        </p:nvPicPr>
        <p:blipFill>
          <a:blip r:embed="rId4"/>
          <a:stretch>
            <a:fillRect/>
          </a:stretch>
        </p:blipFill>
        <p:spPr>
          <a:xfrm>
            <a:off x="40208" y="1259130"/>
            <a:ext cx="7896685" cy="2932303"/>
          </a:xfrm>
          <a:prstGeom prst="rect">
            <a:avLst/>
          </a:prstGeom>
        </p:spPr>
      </p:pic>
      <p:sp>
        <p:nvSpPr>
          <p:cNvPr id="8" name="Shape 100">
            <a:extLst>
              <a:ext uri="{FF2B5EF4-FFF2-40B4-BE49-F238E27FC236}">
                <a16:creationId xmlns:a16="http://schemas.microsoft.com/office/drawing/2014/main" id="{501B28B7-397B-4581-A29A-6D97A8385F00}"/>
              </a:ext>
            </a:extLst>
          </p:cNvPr>
          <p:cNvSpPr/>
          <p:nvPr/>
        </p:nvSpPr>
        <p:spPr>
          <a:xfrm>
            <a:off x="1878952" y="57186"/>
            <a:ext cx="8108865" cy="1110882"/>
          </a:xfrm>
          <a:prstGeom prst="rect">
            <a:avLst/>
          </a:prstGeom>
          <a:blipFill>
            <a:blip r:embed="rId5"/>
          </a:blipFill>
          <a:ln w="12700">
            <a:miter lim="400000"/>
          </a:ln>
          <a:effectLst>
            <a:outerShdw blurRad="177800" dist="1270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89444">
              <a:defRPr sz="2400">
                <a:solidFill>
                  <a:srgbClr val="FFFFFF"/>
                </a:solidFill>
              </a:defRPr>
            </a:pPr>
            <a:r>
              <a:rPr lang="it-IT" sz="3375" b="1" dirty="0" err="1"/>
              <a:t>Inovative</a:t>
            </a:r>
            <a:r>
              <a:rPr lang="it-IT" sz="3375" b="1" dirty="0"/>
              <a:t> </a:t>
            </a:r>
            <a:r>
              <a:rPr lang="it-IT" sz="3375" b="1" dirty="0" err="1"/>
              <a:t>Materilas</a:t>
            </a:r>
            <a:r>
              <a:rPr lang="it-IT" sz="3375" b="1" dirty="0"/>
              <a:t>: HTS </a:t>
            </a:r>
            <a:br>
              <a:rPr lang="it-IT" sz="3375" b="1" dirty="0"/>
            </a:br>
            <a:r>
              <a:rPr lang="it-IT" sz="3375" b="1" dirty="0"/>
              <a:t>Bi-2212 and </a:t>
            </a:r>
            <a:r>
              <a:rPr lang="it-IT" sz="3375" b="1" dirty="0" err="1"/>
              <a:t>especially</a:t>
            </a:r>
            <a:r>
              <a:rPr lang="it-IT" sz="3375" b="1" dirty="0"/>
              <a:t> YBCO / REBCO</a:t>
            </a:r>
            <a:endParaRPr lang="en-GB" sz="3375" b="1" dirty="0"/>
          </a:p>
        </p:txBody>
      </p:sp>
      <p:sp>
        <p:nvSpPr>
          <p:cNvPr id="2" name="Date Placeholder 1">
            <a:extLst>
              <a:ext uri="{FF2B5EF4-FFF2-40B4-BE49-F238E27FC236}">
                <a16:creationId xmlns:a16="http://schemas.microsoft.com/office/drawing/2014/main" id="{97233751-877A-61FE-3CE8-B165A4086346}"/>
              </a:ext>
            </a:extLst>
          </p:cNvPr>
          <p:cNvSpPr>
            <a:spLocks noGrp="1"/>
          </p:cNvSpPr>
          <p:nvPr>
            <p:ph type="dt" sz="half" idx="10"/>
          </p:nvPr>
        </p:nvSpPr>
        <p:spPr/>
        <p:txBody>
          <a:bodyPr/>
          <a:lstStyle/>
          <a:p>
            <a:r>
              <a:rPr lang="en-US"/>
              <a:t>20 Sept 2024 - </a:t>
            </a:r>
            <a:endParaRPr lang="it-IT"/>
          </a:p>
        </p:txBody>
      </p:sp>
    </p:spTree>
    <p:extLst>
      <p:ext uri="{BB962C8B-B14F-4D97-AF65-F5344CB8AC3E}">
        <p14:creationId xmlns:p14="http://schemas.microsoft.com/office/powerpoint/2010/main" val="3950293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noProof="0"/>
              <a:t>Accel. Technology - Lucio Rossi @ LCF24-SISSA-Trieste</a:t>
            </a:r>
            <a:endParaRPr lang="en-GB" noProof="0"/>
          </a:p>
        </p:txBody>
      </p:sp>
      <p:sp>
        <p:nvSpPr>
          <p:cNvPr id="3" name="Slide Number Placeholder 2"/>
          <p:cNvSpPr>
            <a:spLocks noGrp="1"/>
          </p:cNvSpPr>
          <p:nvPr>
            <p:ph type="sldNum" sz="quarter" idx="12"/>
          </p:nvPr>
        </p:nvSpPr>
        <p:spPr/>
        <p:txBody>
          <a:bodyPr/>
          <a:lstStyle/>
          <a:p>
            <a:fld id="{BFDCA1C4-9514-7B4F-976F-D92F7E296653}" type="slidenum">
              <a:rPr lang="fr-FR" smtClean="0"/>
              <a:pPr/>
              <a:t>61</a:t>
            </a:fld>
            <a:endParaRPr lang="fr-FR"/>
          </a:p>
        </p:txBody>
      </p:sp>
      <p:pic>
        <p:nvPicPr>
          <p:cNvPr id="4" name="Picture 3"/>
          <p:cNvPicPr>
            <a:picLocks noChangeAspect="1"/>
          </p:cNvPicPr>
          <p:nvPr/>
        </p:nvPicPr>
        <p:blipFill>
          <a:blip r:embed="rId2"/>
          <a:stretch>
            <a:fillRect/>
          </a:stretch>
        </p:blipFill>
        <p:spPr>
          <a:xfrm>
            <a:off x="2095559" y="50069"/>
            <a:ext cx="9246141" cy="6835316"/>
          </a:xfrm>
          <a:prstGeom prst="rect">
            <a:avLst/>
          </a:prstGeom>
        </p:spPr>
      </p:pic>
      <p:sp>
        <p:nvSpPr>
          <p:cNvPr id="5" name="TextBox 4"/>
          <p:cNvSpPr txBox="1"/>
          <p:nvPr/>
        </p:nvSpPr>
        <p:spPr>
          <a:xfrm>
            <a:off x="9552384" y="646279"/>
            <a:ext cx="1440160" cy="666977"/>
          </a:xfrm>
          <a:prstGeom prst="rect">
            <a:avLst/>
          </a:prstGeom>
        </p:spPr>
        <p:style>
          <a:lnRef idx="1">
            <a:schemeClr val="accent1"/>
          </a:lnRef>
          <a:fillRef idx="2">
            <a:schemeClr val="accent1"/>
          </a:fillRef>
          <a:effectRef idx="1">
            <a:schemeClr val="accent1"/>
          </a:effectRef>
          <a:fontRef idx="minor">
            <a:schemeClr val="dk1"/>
          </a:fontRef>
        </p:style>
        <p:txBody>
          <a:bodyPr wrap="square" lIns="60960" rIns="60960" rtlCol="0">
            <a:spAutoFit/>
          </a:bodyPr>
          <a:lstStyle/>
          <a:p>
            <a:pPr algn="ctr"/>
            <a:r>
              <a:rPr lang="fr-CH" sz="1867" dirty="0" err="1">
                <a:latin typeface="Tahoma" panose="020B0604030504040204" pitchFamily="34" charset="0"/>
                <a:ea typeface="Tahoma" panose="020B0604030504040204" pitchFamily="34" charset="0"/>
                <a:cs typeface="Tahoma" panose="020B0604030504040204" pitchFamily="34" charset="0"/>
              </a:rPr>
              <a:t>Technology</a:t>
            </a:r>
            <a:r>
              <a:rPr lang="fr-CH" sz="1867" dirty="0">
                <a:latin typeface="Tahoma" panose="020B0604030504040204" pitchFamily="34" charset="0"/>
                <a:ea typeface="Tahoma" panose="020B0604030504040204" pitchFamily="34" charset="0"/>
                <a:cs typeface="Tahoma" panose="020B0604030504040204" pitchFamily="34" charset="0"/>
              </a:rPr>
              <a:t> </a:t>
            </a:r>
            <a:r>
              <a:rPr lang="fr-CH" sz="1867" dirty="0" err="1">
                <a:latin typeface="Tahoma" panose="020B0604030504040204" pitchFamily="34" charset="0"/>
                <a:ea typeface="Tahoma" panose="020B0604030504040204" pitchFamily="34" charset="0"/>
                <a:cs typeface="Tahoma" panose="020B0604030504040204" pitchFamily="34" charset="0"/>
              </a:rPr>
              <a:t>landmarks</a:t>
            </a:r>
            <a:endParaRPr lang="en-GB" sz="1867"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335361" y="2852937"/>
            <a:ext cx="2146100" cy="1527532"/>
          </a:xfrm>
          <a:prstGeom prst="ellipse">
            <a:avLst/>
          </a:prstGeom>
          <a:ln w="127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a:stretch>
            <a:fillRect/>
          </a:stretch>
        </p:blipFill>
        <p:spPr>
          <a:xfrm>
            <a:off x="9884186" y="2777642"/>
            <a:ext cx="2068465" cy="1178425"/>
          </a:xfrm>
          <a:prstGeom prst="ellipse">
            <a:avLst/>
          </a:prstGeom>
          <a:ln w="127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5"/>
          <a:stretch>
            <a:fillRect/>
          </a:stretch>
        </p:blipFill>
        <p:spPr>
          <a:xfrm>
            <a:off x="9907099" y="5294958"/>
            <a:ext cx="2155301" cy="1241393"/>
          </a:xfrm>
          <a:prstGeom prst="ellipse">
            <a:avLst/>
          </a:prstGeom>
          <a:ln w="127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6"/>
          <a:stretch>
            <a:fillRect/>
          </a:stretch>
        </p:blipFill>
        <p:spPr>
          <a:xfrm>
            <a:off x="4650885" y="4965171"/>
            <a:ext cx="3335987" cy="1864567"/>
          </a:xfrm>
          <a:prstGeom prst="ellipse">
            <a:avLst/>
          </a:prstGeom>
          <a:ln>
            <a:noFill/>
          </a:ln>
          <a:effectLst>
            <a:softEdge rad="112500"/>
          </a:effectLst>
        </p:spPr>
      </p:pic>
      <p:sp>
        <p:nvSpPr>
          <p:cNvPr id="10" name="Date Placeholder 9">
            <a:extLst>
              <a:ext uri="{FF2B5EF4-FFF2-40B4-BE49-F238E27FC236}">
                <a16:creationId xmlns:a16="http://schemas.microsoft.com/office/drawing/2014/main" id="{2C989613-7B9F-85FF-6635-E6A89A5B419D}"/>
              </a:ext>
            </a:extLst>
          </p:cNvPr>
          <p:cNvSpPr>
            <a:spLocks noGrp="1"/>
          </p:cNvSpPr>
          <p:nvPr>
            <p:ph type="dt" sz="half" idx="10"/>
          </p:nvPr>
        </p:nvSpPr>
        <p:spPr/>
        <p:txBody>
          <a:bodyPr/>
          <a:lstStyle/>
          <a:p>
            <a:r>
              <a:rPr lang="en-US"/>
              <a:t>20 Sept 2024 - </a:t>
            </a:r>
          </a:p>
        </p:txBody>
      </p:sp>
    </p:spTree>
    <p:extLst>
      <p:ext uri="{BB962C8B-B14F-4D97-AF65-F5344CB8AC3E}">
        <p14:creationId xmlns:p14="http://schemas.microsoft.com/office/powerpoint/2010/main" val="334281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00" y="180000"/>
            <a:ext cx="10944629" cy="848733"/>
          </a:xfrm>
        </p:spPr>
        <p:txBody>
          <a:bodyPr/>
          <a:lstStyle/>
          <a:p>
            <a:r>
              <a:rPr lang="en-US" dirty="0"/>
              <a:t>With HiLumi we prepare the new technology for a future leap in hadron colliders…</a:t>
            </a:r>
          </a:p>
        </p:txBody>
      </p:sp>
      <p:pic>
        <p:nvPicPr>
          <p:cNvPr id="5" name="Picture 4"/>
          <p:cNvPicPr>
            <a:picLocks noChangeAspect="1"/>
          </p:cNvPicPr>
          <p:nvPr/>
        </p:nvPicPr>
        <p:blipFill>
          <a:blip r:embed="rId2"/>
          <a:stretch>
            <a:fillRect/>
          </a:stretch>
        </p:blipFill>
        <p:spPr>
          <a:xfrm>
            <a:off x="1847932" y="1185529"/>
            <a:ext cx="8280517" cy="51402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2" y="4005064"/>
            <a:ext cx="1513327" cy="11770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961" y="3140969"/>
            <a:ext cx="1580259" cy="72133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8450" b="17450"/>
          <a:stretch/>
        </p:blipFill>
        <p:spPr>
          <a:xfrm>
            <a:off x="8469391" y="3254439"/>
            <a:ext cx="2177143" cy="720080"/>
          </a:xfrm>
          <a:prstGeom prst="rect">
            <a:avLst/>
          </a:prstGeom>
        </p:spPr>
      </p:pic>
      <p:pic>
        <p:nvPicPr>
          <p:cNvPr id="9" name="Picture 8"/>
          <p:cNvPicPr>
            <a:picLocks noChangeAspect="1"/>
          </p:cNvPicPr>
          <p:nvPr/>
        </p:nvPicPr>
        <p:blipFill>
          <a:blip r:embed="rId6"/>
          <a:stretch>
            <a:fillRect/>
          </a:stretch>
        </p:blipFill>
        <p:spPr>
          <a:xfrm>
            <a:off x="9470837" y="1291685"/>
            <a:ext cx="1197163" cy="1197163"/>
          </a:xfrm>
          <a:prstGeom prst="rect">
            <a:avLst/>
          </a:prstGeom>
        </p:spPr>
      </p:pic>
      <p:sp>
        <p:nvSpPr>
          <p:cNvPr id="3" name="Footer Placeholder 2"/>
          <p:cNvSpPr>
            <a:spLocks noGrp="1"/>
          </p:cNvSpPr>
          <p:nvPr>
            <p:ph type="ftr" sz="quarter" idx="11"/>
          </p:nvPr>
        </p:nvSpPr>
        <p:spPr/>
        <p:txBody>
          <a:bodyPr/>
          <a:lstStyle/>
          <a:p>
            <a:r>
              <a:rPr lang="it-IT" noProof="0"/>
              <a:t>Accel. Technology - Lucio Rossi @ LCF24-SISSA-Trieste</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62</a:t>
            </a:fld>
            <a:endParaRPr lang="fr-FR"/>
          </a:p>
        </p:txBody>
      </p:sp>
      <p:sp>
        <p:nvSpPr>
          <p:cNvPr id="10" name="Date Placeholder 9">
            <a:extLst>
              <a:ext uri="{FF2B5EF4-FFF2-40B4-BE49-F238E27FC236}">
                <a16:creationId xmlns:a16="http://schemas.microsoft.com/office/drawing/2014/main" id="{5A86A44D-F070-891C-DDEC-8B840A0CE9C7}"/>
              </a:ext>
            </a:extLst>
          </p:cNvPr>
          <p:cNvSpPr>
            <a:spLocks noGrp="1"/>
          </p:cNvSpPr>
          <p:nvPr>
            <p:ph type="dt" sz="half" idx="10"/>
          </p:nvPr>
        </p:nvSpPr>
        <p:spPr/>
        <p:txBody>
          <a:bodyPr/>
          <a:lstStyle/>
          <a:p>
            <a:r>
              <a:rPr lang="en-US"/>
              <a:t>20 Sept 2024 - </a:t>
            </a:r>
          </a:p>
        </p:txBody>
      </p:sp>
    </p:spTree>
    <p:extLst>
      <p:ext uri="{BB962C8B-B14F-4D97-AF65-F5344CB8AC3E}">
        <p14:creationId xmlns:p14="http://schemas.microsoft.com/office/powerpoint/2010/main" val="186811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and green lines&#10;&#10;Description automatically generated">
            <a:extLst>
              <a:ext uri="{FF2B5EF4-FFF2-40B4-BE49-F238E27FC236}">
                <a16:creationId xmlns:a16="http://schemas.microsoft.com/office/drawing/2014/main" id="{4FFFA591-FA86-5B8E-FA07-8A8E9426F8CF}"/>
              </a:ext>
            </a:extLst>
          </p:cNvPr>
          <p:cNvPicPr>
            <a:picLocks noChangeAspect="1"/>
          </p:cNvPicPr>
          <p:nvPr/>
        </p:nvPicPr>
        <p:blipFill rotWithShape="1">
          <a:blip r:embed="rId2"/>
          <a:srcRect t="12273" b="7940"/>
          <a:stretch/>
        </p:blipFill>
        <p:spPr>
          <a:xfrm>
            <a:off x="20" y="10"/>
            <a:ext cx="12191980" cy="6857990"/>
          </a:xfrm>
          <a:prstGeom prst="rect">
            <a:avLst/>
          </a:prstGeom>
          <a:noFill/>
        </p:spPr>
      </p:pic>
      <p:sp>
        <p:nvSpPr>
          <p:cNvPr id="6" name="TextBox 5">
            <a:extLst>
              <a:ext uri="{FF2B5EF4-FFF2-40B4-BE49-F238E27FC236}">
                <a16:creationId xmlns:a16="http://schemas.microsoft.com/office/drawing/2014/main" id="{DE0D68E3-2307-330C-97D2-7492C68130A3}"/>
              </a:ext>
            </a:extLst>
          </p:cNvPr>
          <p:cNvSpPr txBox="1"/>
          <p:nvPr/>
        </p:nvSpPr>
        <p:spPr>
          <a:xfrm>
            <a:off x="5192110" y="5927834"/>
            <a:ext cx="2480442" cy="276999"/>
          </a:xfrm>
          <a:prstGeom prst="rect">
            <a:avLst/>
          </a:prstGeom>
          <a:noFill/>
        </p:spPr>
        <p:txBody>
          <a:bodyPr wrap="square" lIns="0" tIns="0" rIns="0" bIns="0" rtlCol="0">
            <a:spAutoFit/>
          </a:bodyPr>
          <a:lstStyle/>
          <a:p>
            <a:r>
              <a:rPr lang="en-GB" i="1" dirty="0">
                <a:solidFill>
                  <a:srgbClr val="FFFFFF"/>
                </a:solidFill>
                <a:effectLst/>
                <a:latin typeface="Helvetica" pitchFamily="2" charset="0"/>
              </a:rPr>
              <a:t>200 vertices in 10 cm</a:t>
            </a:r>
            <a:endParaRPr lang="en-GB" dirty="0">
              <a:solidFill>
                <a:srgbClr val="FFFFFF"/>
              </a:solidFill>
              <a:effectLst/>
              <a:latin typeface="Helvetica" pitchFamily="2" charset="0"/>
            </a:endParaRPr>
          </a:p>
        </p:txBody>
      </p:sp>
      <p:sp>
        <p:nvSpPr>
          <p:cNvPr id="2" name="Slide Number Placeholder 1">
            <a:extLst>
              <a:ext uri="{FF2B5EF4-FFF2-40B4-BE49-F238E27FC236}">
                <a16:creationId xmlns:a16="http://schemas.microsoft.com/office/drawing/2014/main" id="{2F47B6DD-A1B2-9F6A-14FF-F322B3FBEA5B}"/>
              </a:ext>
            </a:extLst>
          </p:cNvPr>
          <p:cNvSpPr>
            <a:spLocks noGrp="1"/>
          </p:cNvSpPr>
          <p:nvPr>
            <p:ph type="sldNum" sz="quarter" idx="12"/>
          </p:nvPr>
        </p:nvSpPr>
        <p:spPr/>
        <p:txBody>
          <a:bodyPr/>
          <a:lstStyle/>
          <a:p>
            <a:fld id="{36B5EA5A-BC32-A742-B11B-8E7414D5B535}" type="slidenum">
              <a:rPr lang="en-US" smtClean="0"/>
              <a:pPr/>
              <a:t>63</a:t>
            </a:fld>
            <a:endParaRPr lang="en-US"/>
          </a:p>
        </p:txBody>
      </p:sp>
    </p:spTree>
    <p:extLst>
      <p:ext uri="{BB962C8B-B14F-4D97-AF65-F5344CB8AC3E}">
        <p14:creationId xmlns:p14="http://schemas.microsoft.com/office/powerpoint/2010/main" val="2285786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1F6C-9BCB-4593-5139-2A802CA68460}"/>
              </a:ext>
            </a:extLst>
          </p:cNvPr>
          <p:cNvSpPr>
            <a:spLocks noGrp="1"/>
          </p:cNvSpPr>
          <p:nvPr>
            <p:ph type="title"/>
          </p:nvPr>
        </p:nvSpPr>
        <p:spPr/>
        <p:txBody>
          <a:bodyPr/>
          <a:lstStyle/>
          <a:p>
            <a:r>
              <a:rPr lang="en-GB" dirty="0"/>
              <a:t>High Luminosity LHC (HL-LHC)</a:t>
            </a:r>
          </a:p>
        </p:txBody>
      </p:sp>
      <p:sp>
        <p:nvSpPr>
          <p:cNvPr id="3" name="Slide Number Placeholder 2">
            <a:extLst>
              <a:ext uri="{FF2B5EF4-FFF2-40B4-BE49-F238E27FC236}">
                <a16:creationId xmlns:a16="http://schemas.microsoft.com/office/drawing/2014/main" id="{D5379C69-4B37-3575-0EE2-FFAF0AD74B51}"/>
              </a:ext>
            </a:extLst>
          </p:cNvPr>
          <p:cNvSpPr>
            <a:spLocks noGrp="1"/>
          </p:cNvSpPr>
          <p:nvPr>
            <p:ph type="sldNum" sz="quarter" idx="12"/>
          </p:nvPr>
        </p:nvSpPr>
        <p:spPr/>
        <p:txBody>
          <a:bodyPr/>
          <a:lstStyle/>
          <a:p>
            <a:fld id="{36B5EA5A-BC32-A742-B11B-8E7414D5B535}" type="slidenum">
              <a:rPr lang="en-US" smtClean="0"/>
              <a:pPr/>
              <a:t>64</a:t>
            </a:fld>
            <a:endParaRPr lang="en-US"/>
          </a:p>
        </p:txBody>
      </p:sp>
      <p:pic>
        <p:nvPicPr>
          <p:cNvPr id="4" name="Picture 3">
            <a:extLst>
              <a:ext uri="{FF2B5EF4-FFF2-40B4-BE49-F238E27FC236}">
                <a16:creationId xmlns:a16="http://schemas.microsoft.com/office/drawing/2014/main" id="{5D77290F-64ED-1946-F108-55A85E3B8618}"/>
              </a:ext>
            </a:extLst>
          </p:cNvPr>
          <p:cNvPicPr>
            <a:picLocks noChangeAspect="1"/>
          </p:cNvPicPr>
          <p:nvPr/>
        </p:nvPicPr>
        <p:blipFill>
          <a:blip r:embed="rId2"/>
          <a:stretch>
            <a:fillRect/>
          </a:stretch>
        </p:blipFill>
        <p:spPr>
          <a:xfrm>
            <a:off x="356873" y="1123433"/>
            <a:ext cx="11446975" cy="3891515"/>
          </a:xfrm>
          <a:prstGeom prst="rect">
            <a:avLst/>
          </a:prstGeom>
        </p:spPr>
      </p:pic>
      <p:grpSp>
        <p:nvGrpSpPr>
          <p:cNvPr id="5" name="Group 4">
            <a:extLst>
              <a:ext uri="{FF2B5EF4-FFF2-40B4-BE49-F238E27FC236}">
                <a16:creationId xmlns:a16="http://schemas.microsoft.com/office/drawing/2014/main" id="{B89BCA04-7F98-65E9-E7A3-3A2C26620D67}"/>
              </a:ext>
            </a:extLst>
          </p:cNvPr>
          <p:cNvGrpSpPr>
            <a:grpSpLocks/>
          </p:cNvGrpSpPr>
          <p:nvPr/>
        </p:nvGrpSpPr>
        <p:grpSpPr bwMode="auto">
          <a:xfrm>
            <a:off x="1739830" y="3936706"/>
            <a:ext cx="4461350" cy="2248817"/>
            <a:chOff x="969622" y="3068960"/>
            <a:chExt cx="4462228" cy="2249231"/>
          </a:xfrm>
        </p:grpSpPr>
        <p:cxnSp>
          <p:nvCxnSpPr>
            <p:cNvPr id="6" name="Straight Arrow Connector 10">
              <a:extLst>
                <a:ext uri="{FF2B5EF4-FFF2-40B4-BE49-F238E27FC236}">
                  <a16:creationId xmlns:a16="http://schemas.microsoft.com/office/drawing/2014/main" id="{EE7F9D2E-76F1-7077-8C7A-834030B667DF}"/>
                </a:ext>
              </a:extLst>
            </p:cNvPr>
            <p:cNvCxnSpPr>
              <a:cxnSpLocks noChangeShapeType="1"/>
            </p:cNvCxnSpPr>
            <p:nvPr/>
          </p:nvCxnSpPr>
          <p:spPr bwMode="auto">
            <a:xfrm flipV="1">
              <a:off x="4572000" y="3068960"/>
              <a:ext cx="0" cy="1418080"/>
            </a:xfrm>
            <a:prstGeom prst="straightConnector1">
              <a:avLst/>
            </a:prstGeom>
            <a:noFill/>
            <a:ln w="38100" algn="ctr">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4">
              <a:extLst>
                <a:ext uri="{FF2B5EF4-FFF2-40B4-BE49-F238E27FC236}">
                  <a16:creationId xmlns:a16="http://schemas.microsoft.com/office/drawing/2014/main" id="{06816848-A083-BC65-90D3-FA472EDBED58}"/>
                </a:ext>
              </a:extLst>
            </p:cNvPr>
            <p:cNvSpPr txBox="1">
              <a:spLocks noChangeArrowheads="1"/>
            </p:cNvSpPr>
            <p:nvPr/>
          </p:nvSpPr>
          <p:spPr bwMode="auto">
            <a:xfrm>
              <a:off x="969622" y="4487041"/>
              <a:ext cx="4462228" cy="831150"/>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oot" altLang="root" sz="1600" b="1">
                  <a:solidFill>
                    <a:schemeClr val="tx2"/>
                  </a:solidFill>
                </a:rPr>
                <a:t>LS2</a:t>
              </a:r>
              <a:r>
                <a:rPr lang="en-US" altLang="root" sz="1600" b="1" dirty="0">
                  <a:solidFill>
                    <a:schemeClr val="tx2"/>
                  </a:solidFill>
                </a:rPr>
                <a:t> </a:t>
              </a:r>
              <a:endParaRPr lang="root" altLang="root" sz="1600" b="1" dirty="0">
                <a:solidFill>
                  <a:schemeClr val="tx2"/>
                </a:solidFill>
              </a:endParaRPr>
            </a:p>
            <a:p>
              <a:r>
                <a:rPr lang="en-GB" altLang="root" sz="1600" dirty="0">
                  <a:solidFill>
                    <a:schemeClr val="tx2"/>
                  </a:solidFill>
                </a:rPr>
                <a:t>L</a:t>
              </a:r>
              <a:r>
                <a:rPr lang="root" altLang="root" sz="1600" dirty="0">
                  <a:solidFill>
                    <a:schemeClr val="tx2"/>
                  </a:solidFill>
                </a:rPr>
                <a:t>HC Injectors Upgrade (LIU) completed</a:t>
              </a:r>
            </a:p>
            <a:p>
              <a:r>
                <a:rPr lang="root" altLang="root" sz="1600" dirty="0">
                  <a:solidFill>
                    <a:schemeClr val="tx2"/>
                  </a:solidFill>
                </a:rPr>
                <a:t>Phase-1 upgrades: major for LHCb and ALICE </a:t>
              </a:r>
            </a:p>
          </p:txBody>
        </p:sp>
      </p:grpSp>
      <p:grpSp>
        <p:nvGrpSpPr>
          <p:cNvPr id="9" name="Group 8">
            <a:extLst>
              <a:ext uri="{FF2B5EF4-FFF2-40B4-BE49-F238E27FC236}">
                <a16:creationId xmlns:a16="http://schemas.microsoft.com/office/drawing/2014/main" id="{DF0C4C55-E338-4727-433D-9BCE4E8B23CA}"/>
              </a:ext>
            </a:extLst>
          </p:cNvPr>
          <p:cNvGrpSpPr>
            <a:grpSpLocks/>
          </p:cNvGrpSpPr>
          <p:nvPr/>
        </p:nvGrpSpPr>
        <p:grpSpPr bwMode="auto">
          <a:xfrm>
            <a:off x="6638260" y="3936705"/>
            <a:ext cx="3679854" cy="2248817"/>
            <a:chOff x="5022764" y="2082508"/>
            <a:chExt cx="3680147" cy="2249896"/>
          </a:xfrm>
        </p:grpSpPr>
        <p:cxnSp>
          <p:nvCxnSpPr>
            <p:cNvPr id="10" name="Straight Arrow Connector 28">
              <a:extLst>
                <a:ext uri="{FF2B5EF4-FFF2-40B4-BE49-F238E27FC236}">
                  <a16:creationId xmlns:a16="http://schemas.microsoft.com/office/drawing/2014/main" id="{E69E3B42-0099-3EA2-DBBA-4F7272BAF971}"/>
                </a:ext>
              </a:extLst>
            </p:cNvPr>
            <p:cNvCxnSpPr>
              <a:cxnSpLocks noChangeShapeType="1"/>
            </p:cNvCxnSpPr>
            <p:nvPr/>
          </p:nvCxnSpPr>
          <p:spPr bwMode="auto">
            <a:xfrm flipV="1">
              <a:off x="7236296" y="2082508"/>
              <a:ext cx="0" cy="1742596"/>
            </a:xfrm>
            <a:prstGeom prst="straightConnector1">
              <a:avLst/>
            </a:prstGeom>
            <a:noFill/>
            <a:ln w="38100" algn="ctr">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20">
              <a:extLst>
                <a:ext uri="{FF2B5EF4-FFF2-40B4-BE49-F238E27FC236}">
                  <a16:creationId xmlns:a16="http://schemas.microsoft.com/office/drawing/2014/main" id="{6527D32D-6A8F-ADA3-FD94-7506F8F9D41A}"/>
                </a:ext>
              </a:extLst>
            </p:cNvPr>
            <p:cNvSpPr txBox="1">
              <a:spLocks noChangeArrowheads="1"/>
            </p:cNvSpPr>
            <p:nvPr/>
          </p:nvSpPr>
          <p:spPr bwMode="auto">
            <a:xfrm>
              <a:off x="5022764" y="3501008"/>
              <a:ext cx="3680147" cy="831396"/>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oot" altLang="root" sz="1600" b="1" dirty="0">
                  <a:solidFill>
                    <a:schemeClr val="tx2"/>
                  </a:solidFill>
                </a:rPr>
                <a:t>LS3</a:t>
              </a:r>
            </a:p>
            <a:p>
              <a:r>
                <a:rPr lang="en-GB" altLang="root" sz="1600" dirty="0">
                  <a:solidFill>
                    <a:schemeClr val="tx2"/>
                  </a:solidFill>
                </a:rPr>
                <a:t>I</a:t>
              </a:r>
              <a:r>
                <a:rPr lang="root" altLang="root" sz="1600">
                  <a:solidFill>
                    <a:schemeClr val="tx2"/>
                  </a:solidFill>
                </a:rPr>
                <a:t>nstallation </a:t>
              </a:r>
              <a:r>
                <a:rPr lang="root" altLang="root" sz="1600" dirty="0">
                  <a:solidFill>
                    <a:schemeClr val="tx2"/>
                  </a:solidFill>
                </a:rPr>
                <a:t>of HL-LHC machine </a:t>
              </a:r>
            </a:p>
            <a:p>
              <a:r>
                <a:rPr lang="root" altLang="root" sz="1600" dirty="0">
                  <a:solidFill>
                    <a:schemeClr val="tx2"/>
                  </a:solidFill>
                </a:rPr>
                <a:t>Phase-2 upgrades of ATLAS and CMS</a:t>
              </a:r>
            </a:p>
          </p:txBody>
        </p:sp>
      </p:grpSp>
      <p:sp>
        <p:nvSpPr>
          <p:cNvPr id="8" name="Date Placeholder 7">
            <a:extLst>
              <a:ext uri="{FF2B5EF4-FFF2-40B4-BE49-F238E27FC236}">
                <a16:creationId xmlns:a16="http://schemas.microsoft.com/office/drawing/2014/main" id="{D71BB8F6-CE4C-480A-DF7C-64EC7861C757}"/>
              </a:ext>
            </a:extLst>
          </p:cNvPr>
          <p:cNvSpPr>
            <a:spLocks noGrp="1"/>
          </p:cNvSpPr>
          <p:nvPr>
            <p:ph type="dt" sz="half" idx="10"/>
          </p:nvPr>
        </p:nvSpPr>
        <p:spPr/>
        <p:txBody>
          <a:bodyPr/>
          <a:lstStyle/>
          <a:p>
            <a:r>
              <a:rPr lang="en-US"/>
              <a:t>20 Sept 2024 - </a:t>
            </a:r>
          </a:p>
        </p:txBody>
      </p:sp>
      <p:sp>
        <p:nvSpPr>
          <p:cNvPr id="12" name="Footer Placeholder 11">
            <a:extLst>
              <a:ext uri="{FF2B5EF4-FFF2-40B4-BE49-F238E27FC236}">
                <a16:creationId xmlns:a16="http://schemas.microsoft.com/office/drawing/2014/main" id="{10ACEA21-2E07-C7EB-DBAD-591C1C74C914}"/>
              </a:ext>
            </a:extLst>
          </p:cNvPr>
          <p:cNvSpPr>
            <a:spLocks noGrp="1"/>
          </p:cNvSpPr>
          <p:nvPr>
            <p:ph type="ftr" sz="quarter" idx="11"/>
          </p:nvPr>
        </p:nvSpPr>
        <p:spPr/>
        <p:txBody>
          <a:bodyPr/>
          <a:lstStyle/>
          <a:p>
            <a:r>
              <a:rPr lang="it-IT"/>
              <a:t>Accel. Technology - Lucio Rossi @ LCF24-SISSA-Trieste</a:t>
            </a:r>
            <a:endParaRPr lang="en-US"/>
          </a:p>
        </p:txBody>
      </p:sp>
    </p:spTree>
    <p:extLst>
      <p:ext uri="{BB962C8B-B14F-4D97-AF65-F5344CB8AC3E}">
        <p14:creationId xmlns:p14="http://schemas.microsoft.com/office/powerpoint/2010/main" val="425998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6" name="Picture 1">
            <a:extLst>
              <a:ext uri="{FF2B5EF4-FFF2-40B4-BE49-F238E27FC236}">
                <a16:creationId xmlns:a16="http://schemas.microsoft.com/office/drawing/2014/main" id="{AF19985F-A2C9-C05D-869D-0B51444E19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6838" y="1066801"/>
            <a:ext cx="9169401"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A49287A-DAE8-C072-CB85-EB5579949869}"/>
              </a:ext>
            </a:extLst>
          </p:cNvPr>
          <p:cNvSpPr/>
          <p:nvPr/>
        </p:nvSpPr>
        <p:spPr>
          <a:xfrm>
            <a:off x="6096000" y="1600200"/>
            <a:ext cx="914400" cy="6858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08C917-BD3F-07E4-B4B8-3A5EC1428B76}"/>
              </a:ext>
            </a:extLst>
          </p:cNvPr>
          <p:cNvSpPr/>
          <p:nvPr/>
        </p:nvSpPr>
        <p:spPr>
          <a:xfrm>
            <a:off x="6096000" y="2590800"/>
            <a:ext cx="914400" cy="2286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74EFDB5-5379-D6EA-1B64-B19036CFFCDC}"/>
              </a:ext>
            </a:extLst>
          </p:cNvPr>
          <p:cNvSpPr/>
          <p:nvPr/>
        </p:nvSpPr>
        <p:spPr>
          <a:xfrm>
            <a:off x="5486400" y="1600200"/>
            <a:ext cx="6096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3D5B027-4767-367E-73A8-5430F90EBE16}"/>
              </a:ext>
            </a:extLst>
          </p:cNvPr>
          <p:cNvSpPr/>
          <p:nvPr/>
        </p:nvSpPr>
        <p:spPr>
          <a:xfrm>
            <a:off x="8861425" y="1600200"/>
            <a:ext cx="609600" cy="685800"/>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E56548-60F7-0285-5109-A3B598C7879E}"/>
              </a:ext>
            </a:extLst>
          </p:cNvPr>
          <p:cNvSpPr/>
          <p:nvPr/>
        </p:nvSpPr>
        <p:spPr>
          <a:xfrm>
            <a:off x="8861425" y="2417764"/>
            <a:ext cx="609600" cy="236537"/>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4DFC3952-7BDC-8A18-A6B9-F6068CA61453}"/>
              </a:ext>
            </a:extLst>
          </p:cNvPr>
          <p:cNvSpPr>
            <a:spLocks noGrp="1" noChangeArrowheads="1"/>
          </p:cNvSpPr>
          <p:nvPr>
            <p:ph type="title"/>
          </p:nvPr>
        </p:nvSpPr>
        <p:spPr>
          <a:xfrm>
            <a:off x="1524001" y="214313"/>
            <a:ext cx="9148763" cy="762000"/>
          </a:xfrm>
        </p:spPr>
        <p:txBody>
          <a:bodyPr rtlCol="0">
            <a:normAutofit fontScale="90000"/>
          </a:bodyPr>
          <a:lstStyle/>
          <a:p>
            <a:pPr algn="ctr">
              <a:defRPr/>
            </a:pPr>
            <a:r>
              <a:rPr lang="en-GB" altLang="en-US" sz="4900" b="1" dirty="0">
                <a:solidFill>
                  <a:srgbClr val="CC0000"/>
                </a:solidFill>
                <a:latin typeface="+mn-lt"/>
              </a:rPr>
              <a:t>ILC upgrade options</a:t>
            </a:r>
            <a:br>
              <a:rPr lang="en-GB" altLang="en-US" sz="4900" b="1" dirty="0">
                <a:solidFill>
                  <a:srgbClr val="CC0000"/>
                </a:solidFill>
                <a:latin typeface="+mn-lt"/>
              </a:rPr>
            </a:br>
            <a:r>
              <a:rPr lang="en-GB" altLang="en-US" sz="3100" b="1" dirty="0">
                <a:solidFill>
                  <a:srgbClr val="CC0000"/>
                </a:solidFill>
                <a:latin typeface="+mn-lt"/>
              </a:rPr>
              <a:t>Luminosity</a:t>
            </a:r>
          </a:p>
        </p:txBody>
      </p:sp>
      <p:sp>
        <p:nvSpPr>
          <p:cNvPr id="10" name="TextBox 9">
            <a:extLst>
              <a:ext uri="{FF2B5EF4-FFF2-40B4-BE49-F238E27FC236}">
                <a16:creationId xmlns:a16="http://schemas.microsoft.com/office/drawing/2014/main" id="{452ACED6-4EA2-43E8-594C-1E8D16E90616}"/>
              </a:ext>
            </a:extLst>
          </p:cNvPr>
          <p:cNvSpPr txBox="1"/>
          <p:nvPr/>
        </p:nvSpPr>
        <p:spPr>
          <a:xfrm>
            <a:off x="10071708" y="5215312"/>
            <a:ext cx="1610634"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From Ph. Barrow talk,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Friday A.. Session</a:t>
            </a:r>
          </a:p>
        </p:txBody>
      </p:sp>
      <p:sp>
        <p:nvSpPr>
          <p:cNvPr id="3" name="Date Placeholder 2">
            <a:extLst>
              <a:ext uri="{FF2B5EF4-FFF2-40B4-BE49-F238E27FC236}">
                <a16:creationId xmlns:a16="http://schemas.microsoft.com/office/drawing/2014/main" id="{27455DCD-BD1E-7466-335B-782E199C9E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4" name="Footer Placeholder 3">
            <a:extLst>
              <a:ext uri="{FF2B5EF4-FFF2-40B4-BE49-F238E27FC236}">
                <a16:creationId xmlns:a16="http://schemas.microsoft.com/office/drawing/2014/main" id="{CBD2D22B-743F-F179-33E3-BF5C4BA322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E81C61B-B524-D84F-1F03-498CE9DCDE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933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75A92453-8921-7F4F-9944-B52993B6F395}"/>
              </a:ext>
            </a:extLst>
          </p:cNvPr>
          <p:cNvSpPr>
            <a:spLocks noGrp="1" noChangeArrowheads="1"/>
          </p:cNvSpPr>
          <p:nvPr>
            <p:ph type="title"/>
          </p:nvPr>
        </p:nvSpPr>
        <p:spPr>
          <a:xfrm>
            <a:off x="1524001" y="214313"/>
            <a:ext cx="9148763" cy="762000"/>
          </a:xfrm>
        </p:spPr>
        <p:txBody>
          <a:bodyPr rtlCol="0">
            <a:normAutofit fontScale="90000"/>
          </a:bodyPr>
          <a:lstStyle/>
          <a:p>
            <a:pPr algn="ctr">
              <a:defRPr/>
            </a:pPr>
            <a:r>
              <a:rPr lang="en-GB" altLang="en-US" sz="4900" b="1" dirty="0">
                <a:solidFill>
                  <a:srgbClr val="CC0000"/>
                </a:solidFill>
                <a:latin typeface="+mn-lt"/>
              </a:rPr>
              <a:t>ILC upgrade options</a:t>
            </a:r>
            <a:br>
              <a:rPr lang="en-GB" altLang="en-US" sz="4900" b="1" dirty="0">
                <a:solidFill>
                  <a:srgbClr val="CC0000"/>
                </a:solidFill>
                <a:latin typeface="+mn-lt"/>
              </a:rPr>
            </a:br>
            <a:r>
              <a:rPr lang="en-GB" altLang="en-US" sz="3100" b="1" dirty="0">
                <a:solidFill>
                  <a:srgbClr val="CC0000"/>
                </a:solidFill>
                <a:latin typeface="+mn-lt"/>
              </a:rPr>
              <a:t>Energy</a:t>
            </a:r>
          </a:p>
        </p:txBody>
      </p:sp>
      <p:pic>
        <p:nvPicPr>
          <p:cNvPr id="229381" name="Picture 1">
            <a:extLst>
              <a:ext uri="{FF2B5EF4-FFF2-40B4-BE49-F238E27FC236}">
                <a16:creationId xmlns:a16="http://schemas.microsoft.com/office/drawing/2014/main" id="{334B2C27-A3AA-75AB-3F2E-57DF250521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6838" y="1066801"/>
            <a:ext cx="9169401"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2387367-CD51-AB29-793D-B72DD7FB732E}"/>
              </a:ext>
            </a:extLst>
          </p:cNvPr>
          <p:cNvSpPr/>
          <p:nvPr/>
        </p:nvSpPr>
        <p:spPr>
          <a:xfrm>
            <a:off x="9332913" y="1627188"/>
            <a:ext cx="914400" cy="6858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378FC23-D4A8-7F64-2C22-A54DA2259841}"/>
              </a:ext>
            </a:extLst>
          </p:cNvPr>
          <p:cNvSpPr/>
          <p:nvPr/>
        </p:nvSpPr>
        <p:spPr>
          <a:xfrm>
            <a:off x="9332913" y="5334000"/>
            <a:ext cx="914400" cy="3048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DFDE93C-304B-362B-67F0-B04342D33CC7}"/>
              </a:ext>
            </a:extLst>
          </p:cNvPr>
          <p:cNvSpPr/>
          <p:nvPr/>
        </p:nvSpPr>
        <p:spPr>
          <a:xfrm>
            <a:off x="7858919" y="1587431"/>
            <a:ext cx="914400" cy="685800"/>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6907F3F-F9C4-CDF3-F10D-57748D9682D7}"/>
              </a:ext>
            </a:extLst>
          </p:cNvPr>
          <p:cNvSpPr/>
          <p:nvPr/>
        </p:nvSpPr>
        <p:spPr>
          <a:xfrm>
            <a:off x="5486400" y="1600200"/>
            <a:ext cx="6096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D6600C-546E-6468-5A9E-38FF1F7712DC}"/>
              </a:ext>
            </a:extLst>
          </p:cNvPr>
          <p:cNvSpPr/>
          <p:nvPr/>
        </p:nvSpPr>
        <p:spPr>
          <a:xfrm>
            <a:off x="7996238" y="5334000"/>
            <a:ext cx="914400" cy="304801"/>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0E61454-F0C7-B6FD-0F00-0CA4114BE9CA}"/>
              </a:ext>
            </a:extLst>
          </p:cNvPr>
          <p:cNvSpPr txBox="1"/>
          <p:nvPr/>
        </p:nvSpPr>
        <p:spPr>
          <a:xfrm>
            <a:off x="10431346" y="5329534"/>
            <a:ext cx="1610634"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Form Ph. Barrow talk,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Friday A.. Session</a:t>
            </a:r>
          </a:p>
        </p:txBody>
      </p:sp>
      <p:sp>
        <p:nvSpPr>
          <p:cNvPr id="2" name="Date Placeholder 1">
            <a:extLst>
              <a:ext uri="{FF2B5EF4-FFF2-40B4-BE49-F238E27FC236}">
                <a16:creationId xmlns:a16="http://schemas.microsoft.com/office/drawing/2014/main" id="{48CF89F3-5692-DE16-3978-55CF6F7F8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3" name="Footer Placeholder 2">
            <a:extLst>
              <a:ext uri="{FF2B5EF4-FFF2-40B4-BE49-F238E27FC236}">
                <a16:creationId xmlns:a16="http://schemas.microsoft.com/office/drawing/2014/main" id="{6A4C5D85-8686-1C08-2A99-B094650342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24CDF86-7050-8A19-7FCC-9E864779BB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447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a:xfrm>
            <a:off x="5902581" y="3290055"/>
            <a:ext cx="234037" cy="336630"/>
          </a:xfrm>
        </p:spPr>
        <p:txBody>
          <a:bodyPr/>
          <a:lstStyle/>
          <a:p>
            <a:pPr marL="0" marR="0" lvl="0" indent="0" algn="ctr" defTabSz="410766" rtl="0" eaLnBrk="1" fontAlgn="auto" latinLnBrk="0" hangingPunct="0">
              <a:lnSpc>
                <a:spcPct val="100000"/>
              </a:lnSpc>
              <a:spcBef>
                <a:spcPts val="0"/>
              </a:spcBef>
              <a:spcAft>
                <a:spcPts val="0"/>
              </a:spcAft>
              <a:buClrTx/>
              <a:buSzTx/>
              <a:buFontTx/>
              <a:buNone/>
              <a:tabLst/>
              <a:defRPr/>
            </a:pPr>
            <a:fld id="{DEF62AA5-A9F9-344C-9738-C68EB5A8EDFF}" type="slidenum">
              <a:rPr kumimoji="0" lang="en-US" sz="1250" b="0" i="0" u="none" strike="noStrike" kern="0" cap="none" spc="0" normalizeH="0" baseline="0" noProof="0">
                <a:ln>
                  <a:noFill/>
                </a:ln>
                <a:solidFill>
                  <a:srgbClr val="FFFFFF"/>
                </a:solidFill>
                <a:effectLst/>
                <a:uLnTx/>
                <a:uFillTx/>
                <a:latin typeface="Avenir Book"/>
                <a:ea typeface="+mn-ea"/>
                <a:cs typeface="+mn-cs"/>
                <a:sym typeface="Avenir Book"/>
              </a:rPr>
              <a:pPr marL="0" marR="0" lvl="0" indent="0" algn="ctr" defTabSz="410766" rtl="0" eaLnBrk="1" fontAlgn="auto" latinLnBrk="0" hangingPunct="0">
                <a:lnSpc>
                  <a:spcPct val="100000"/>
                </a:lnSpc>
                <a:spcBef>
                  <a:spcPts val="0"/>
                </a:spcBef>
                <a:spcAft>
                  <a:spcPts val="0"/>
                </a:spcAft>
                <a:buClrTx/>
                <a:buSzTx/>
                <a:buFontTx/>
                <a:buNone/>
                <a:tabLst/>
                <a:defRPr/>
              </a:pPr>
              <a:t>67</a:t>
            </a:fld>
            <a:endParaRPr kumimoji="0" lang="en-US" sz="1250" b="0" i="0" u="none" strike="noStrike" kern="0" cap="none" spc="0" normalizeH="0" baseline="0" noProof="0" dirty="0">
              <a:ln>
                <a:noFill/>
              </a:ln>
              <a:solidFill>
                <a:srgbClr val="FFFFFF"/>
              </a:solidFill>
              <a:effectLst/>
              <a:uLnTx/>
              <a:uFillTx/>
              <a:latin typeface="Avenir Book"/>
              <a:ea typeface="+mn-ea"/>
              <a:cs typeface="+mn-cs"/>
              <a:sym typeface="Avenir Book"/>
            </a:endParaRPr>
          </a:p>
        </p:txBody>
      </p:sp>
      <p:sp>
        <p:nvSpPr>
          <p:cNvPr id="2" name="Title 1"/>
          <p:cNvSpPr>
            <a:spLocks noGrp="1"/>
          </p:cNvSpPr>
          <p:nvPr>
            <p:ph type="title"/>
          </p:nvPr>
        </p:nvSpPr>
        <p:spPr/>
        <p:txBody>
          <a:bodyPr/>
          <a:lstStyle/>
          <a:p>
            <a:r>
              <a:rPr lang="en-US" sz="3200" dirty="0"/>
              <a:t>CLIC parameters</a:t>
            </a:r>
          </a:p>
        </p:txBody>
      </p:sp>
      <p:pic>
        <p:nvPicPr>
          <p:cNvPr id="4" name="Picture 3">
            <a:extLst>
              <a:ext uri="{FF2B5EF4-FFF2-40B4-BE49-F238E27FC236}">
                <a16:creationId xmlns:a16="http://schemas.microsoft.com/office/drawing/2014/main" id="{7DE058A9-2B03-8F4B-9497-DC8A907B1C61}"/>
              </a:ext>
            </a:extLst>
          </p:cNvPr>
          <p:cNvPicPr>
            <a:picLocks noChangeAspect="1"/>
          </p:cNvPicPr>
          <p:nvPr/>
        </p:nvPicPr>
        <p:blipFill>
          <a:blip r:embed="rId3"/>
          <a:stretch>
            <a:fillRect/>
          </a:stretch>
        </p:blipFill>
        <p:spPr>
          <a:xfrm>
            <a:off x="2135560" y="1052736"/>
            <a:ext cx="8489759" cy="5488728"/>
          </a:xfrm>
          <a:prstGeom prst="rect">
            <a:avLst/>
          </a:prstGeom>
        </p:spPr>
      </p:pic>
      <p:sp>
        <p:nvSpPr>
          <p:cNvPr id="5" name="Oval 4">
            <a:extLst>
              <a:ext uri="{FF2B5EF4-FFF2-40B4-BE49-F238E27FC236}">
                <a16:creationId xmlns:a16="http://schemas.microsoft.com/office/drawing/2014/main" id="{C1914B3B-AB57-E9E9-03DB-5C03C326531D}"/>
              </a:ext>
            </a:extLst>
          </p:cNvPr>
          <p:cNvSpPr/>
          <p:nvPr/>
        </p:nvSpPr>
        <p:spPr>
          <a:xfrm>
            <a:off x="8772884" y="4616726"/>
            <a:ext cx="914400" cy="39756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17402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1999" cy="763465"/>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700" b="1" i="0" u="none" strike="noStrike" kern="0" cap="none" spc="0" normalizeH="0" baseline="0" noProof="0" dirty="0">
                <a:ln>
                  <a:noFill/>
                </a:ln>
                <a:solidFill>
                  <a:srgbClr val="FFFF00"/>
                </a:solidFill>
                <a:effectLst/>
                <a:uLnTx/>
                <a:uFillTx/>
                <a:latin typeface="Arial"/>
                <a:ea typeface="+mj-ea"/>
                <a:cs typeface="+mj-cs"/>
              </a:rPr>
              <a:t>          </a:t>
            </a:r>
            <a:r>
              <a:rPr kumimoji="0" lang="en-US" sz="3600" b="1" i="0" u="none" strike="noStrike" kern="0" cap="none" spc="0" normalizeH="0" baseline="0" noProof="0" dirty="0">
                <a:ln>
                  <a:noFill/>
                </a:ln>
                <a:solidFill>
                  <a:srgbClr val="FFFF00"/>
                </a:solidFill>
                <a:effectLst/>
                <a:uLnTx/>
                <a:uFillTx/>
                <a:latin typeface="Arial"/>
                <a:ea typeface="+mj-ea"/>
                <a:cs typeface="+mj-cs"/>
              </a:rPr>
              <a:t>Stage 1: updated parameters</a:t>
            </a:r>
            <a:endParaRPr kumimoji="0" lang="en-US" sz="2400" b="1" i="0" u="none" strike="noStrike" kern="0" cap="none" spc="0" normalizeH="0" baseline="0" noProof="0" dirty="0">
              <a:ln>
                <a:noFill/>
              </a:ln>
              <a:solidFill>
                <a:srgbClr val="FFFF00"/>
              </a:solidFill>
              <a:effectLst/>
              <a:uLnTx/>
              <a:uFillTx/>
              <a:latin typeface="Arial"/>
              <a:ea typeface="+mj-ea"/>
              <a:cs typeface="+mj-cs"/>
            </a:endParaRPr>
          </a:p>
        </p:txBody>
      </p:sp>
      <p:pic>
        <p:nvPicPr>
          <p:cNvPr id="8" name="Picture 7" descr="A picture containing icon&#10;&#10;Description automatically generated">
            <a:extLst>
              <a:ext uri="{FF2B5EF4-FFF2-40B4-BE49-F238E27FC236}">
                <a16:creationId xmlns:a16="http://schemas.microsoft.com/office/drawing/2014/main" id="{7EA317A1-FA8C-4D65-91CD-D2CFEE7A86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97" y="124245"/>
            <a:ext cx="1819052" cy="614963"/>
          </a:xfrm>
          <a:prstGeom prst="rect">
            <a:avLst/>
          </a:prstGeom>
        </p:spPr>
      </p:pic>
      <p:sp>
        <p:nvSpPr>
          <p:cNvPr id="3" name="TextBox 2">
            <a:extLst>
              <a:ext uri="{FF2B5EF4-FFF2-40B4-BE49-F238E27FC236}">
                <a16:creationId xmlns:a16="http://schemas.microsoft.com/office/drawing/2014/main" id="{B65105AD-DE62-4A26-86AE-BEFBE0916BDB}"/>
              </a:ext>
            </a:extLst>
          </p:cNvPr>
          <p:cNvSpPr txBox="1"/>
          <p:nvPr/>
        </p:nvSpPr>
        <p:spPr>
          <a:xfrm rot="20704351">
            <a:off x="2709958" y="1760314"/>
            <a:ext cx="6311343" cy="1015663"/>
          </a:xfrm>
          <a:prstGeom prst="rect">
            <a:avLst/>
          </a:prstGeom>
          <a:solidFill>
            <a:srgbClr val="FFFF00">
              <a:alpha val="80000"/>
            </a:srgbClr>
          </a:solid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0000"/>
                </a:solidFill>
                <a:effectLst/>
                <a:uLnTx/>
                <a:uFillTx/>
                <a:latin typeface="Arial"/>
                <a:ea typeface="+mn-ea"/>
                <a:cs typeface="+mn-cs"/>
              </a:rPr>
              <a:t>preliminary – example parameters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0000"/>
                </a:solidFill>
                <a:effectLst/>
                <a:uLnTx/>
                <a:uFillTx/>
                <a:latin typeface="Arial"/>
                <a:ea typeface="+mn-ea"/>
                <a:cs typeface="+mn-cs"/>
              </a:rPr>
              <a:t>for present layout &amp; with 4 IPs</a:t>
            </a:r>
            <a:endParaRPr kumimoji="0" lang="en-GB" sz="3000" b="0" i="1" u="none" strike="noStrike" kern="1200" cap="none" spc="0" normalizeH="0" baseline="0" noProof="0" dirty="0">
              <a:ln>
                <a:noFill/>
              </a:ln>
              <a:solidFill>
                <a:srgbClr val="FF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054E317B-94DB-4C19-BFE1-89CDCFCB8167}"/>
              </a:ext>
            </a:extLst>
          </p:cNvPr>
          <p:cNvSpPr txBox="1"/>
          <p:nvPr/>
        </p:nvSpPr>
        <p:spPr>
          <a:xfrm>
            <a:off x="10148988" y="124245"/>
            <a:ext cx="1729961" cy="300082"/>
          </a:xfrm>
          <a:prstGeom prst="rect">
            <a:avLst/>
          </a:prstGeom>
          <a:solidFill>
            <a:schemeClr val="accent5">
              <a:lumMod val="20000"/>
              <a:lumOff val="80000"/>
            </a:schemeClr>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C377B"/>
                </a:solidFill>
                <a:effectLst/>
                <a:uLnTx/>
                <a:uFillTx/>
                <a:latin typeface="Arial"/>
                <a:ea typeface="+mn-ea"/>
                <a:cs typeface="+mn-cs"/>
              </a:rPr>
              <a:t>K. Oide, D. Shatilov,</a:t>
            </a:r>
          </a:p>
        </p:txBody>
      </p:sp>
      <p:graphicFrame>
        <p:nvGraphicFramePr>
          <p:cNvPr id="2" name="Table 1"/>
          <p:cNvGraphicFramePr>
            <a:graphicFrameLocks noGrp="1"/>
          </p:cNvGraphicFramePr>
          <p:nvPr/>
        </p:nvGraphicFramePr>
        <p:xfrm>
          <a:off x="-1" y="739208"/>
          <a:ext cx="12191999" cy="6017982"/>
        </p:xfrm>
        <a:graphic>
          <a:graphicData uri="http://schemas.openxmlformats.org/drawingml/2006/table">
            <a:tbl>
              <a:tblPr firstRow="1" bandRow="1"/>
              <a:tblGrid>
                <a:gridCol w="5116818">
                  <a:extLst>
                    <a:ext uri="{9D8B030D-6E8A-4147-A177-3AD203B41FA5}">
                      <a16:colId xmlns:a16="http://schemas.microsoft.com/office/drawing/2014/main" val="20000"/>
                    </a:ext>
                  </a:extLst>
                </a:gridCol>
                <a:gridCol w="1630476">
                  <a:extLst>
                    <a:ext uri="{9D8B030D-6E8A-4147-A177-3AD203B41FA5}">
                      <a16:colId xmlns:a16="http://schemas.microsoft.com/office/drawing/2014/main" val="20001"/>
                    </a:ext>
                  </a:extLst>
                </a:gridCol>
                <a:gridCol w="1728226">
                  <a:extLst>
                    <a:ext uri="{9D8B030D-6E8A-4147-A177-3AD203B41FA5}">
                      <a16:colId xmlns:a16="http://schemas.microsoft.com/office/drawing/2014/main" val="20004"/>
                    </a:ext>
                  </a:extLst>
                </a:gridCol>
                <a:gridCol w="1890674">
                  <a:extLst>
                    <a:ext uri="{9D8B030D-6E8A-4147-A177-3AD203B41FA5}">
                      <a16:colId xmlns:a16="http://schemas.microsoft.com/office/drawing/2014/main" val="20005"/>
                    </a:ext>
                  </a:extLst>
                </a:gridCol>
                <a:gridCol w="1825805">
                  <a:extLst>
                    <a:ext uri="{9D8B030D-6E8A-4147-A177-3AD203B41FA5}">
                      <a16:colId xmlns:a16="http://schemas.microsoft.com/office/drawing/2014/main" val="818795718"/>
                    </a:ext>
                  </a:extLst>
                </a:gridCol>
              </a:tblGrid>
              <a:tr h="394422">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r>
                        <a:rPr lang="en-GB" sz="1600" b="1" dirty="0">
                          <a:solidFill>
                            <a:schemeClr val="bg1"/>
                          </a:solidFill>
                        </a:rPr>
                        <a:t>Parameter [4 IPs, 91.2 </a:t>
                      </a:r>
                      <a:r>
                        <a:rPr lang="en-GB" sz="1600" b="1" dirty="0" err="1">
                          <a:solidFill>
                            <a:schemeClr val="bg1"/>
                          </a:solidFill>
                        </a:rPr>
                        <a:t>km,</a:t>
                      </a:r>
                      <a:r>
                        <a:rPr lang="en-GB" sz="1600" b="1" dirty="0" err="1">
                          <a:solidFill>
                            <a:srgbClr val="FFFF00"/>
                          </a:solidFill>
                        </a:rPr>
                        <a:t>T</a:t>
                      </a:r>
                      <a:r>
                        <a:rPr lang="en-GB" sz="1600" b="1" baseline="-25000" dirty="0" err="1">
                          <a:solidFill>
                            <a:srgbClr val="FFFF00"/>
                          </a:solidFill>
                        </a:rPr>
                        <a:t>rev</a:t>
                      </a:r>
                      <a:r>
                        <a:rPr lang="en-GB" sz="1600" b="1" dirty="0">
                          <a:solidFill>
                            <a:srgbClr val="FFFF00"/>
                          </a:solidFill>
                        </a:rPr>
                        <a:t>=0.3 ms</a:t>
                      </a:r>
                      <a:r>
                        <a:rPr lang="en-GB" sz="1600" b="1" dirty="0">
                          <a:solidFill>
                            <a:schemeClr val="bg1"/>
                          </a:solidFill>
                        </a:rPr>
                        <a:t>] </a:t>
                      </a:r>
                    </a:p>
                  </a:txBody>
                  <a:tcPr marL="68580" marR="68580" marT="34290" marB="34290"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lvl1pPr marL="0" algn="l" rtl="0" eaLnBrk="1" latinLnBrk="0" hangingPunct="1">
                        <a:defRPr kumimoji="0" b="1" kern="1200">
                          <a:solidFill>
                            <a:schemeClr val="lt1"/>
                          </a:solidFill>
                          <a:latin typeface="Arial"/>
                        </a:defRPr>
                      </a:lvl1pPr>
                      <a:lvl2pPr marL="457200" algn="l" rtl="0" eaLnBrk="1" latinLnBrk="0" hangingPunct="1">
                        <a:defRPr kumimoji="0" b="1" kern="1200">
                          <a:solidFill>
                            <a:schemeClr val="lt1"/>
                          </a:solidFill>
                          <a:latin typeface="Arial"/>
                        </a:defRPr>
                      </a:lvl2pPr>
                      <a:lvl3pPr marL="914400" algn="l" rtl="0" eaLnBrk="1" latinLnBrk="0" hangingPunct="1">
                        <a:defRPr kumimoji="0" b="1" kern="1200">
                          <a:solidFill>
                            <a:schemeClr val="lt1"/>
                          </a:solidFill>
                          <a:latin typeface="Arial"/>
                        </a:defRPr>
                      </a:lvl3pPr>
                      <a:lvl4pPr marL="1371600" algn="l" rtl="0" eaLnBrk="1" latinLnBrk="0" hangingPunct="1">
                        <a:defRPr kumimoji="0" b="1" kern="1200">
                          <a:solidFill>
                            <a:schemeClr val="lt1"/>
                          </a:solidFill>
                          <a:latin typeface="Arial"/>
                        </a:defRPr>
                      </a:lvl4pPr>
                      <a:lvl5pPr marL="1828800" algn="l" rtl="0" eaLnBrk="1" latinLnBrk="0" hangingPunct="1">
                        <a:defRPr kumimoji="0" b="1" kern="1200">
                          <a:solidFill>
                            <a:schemeClr val="lt1"/>
                          </a:solidFill>
                          <a:latin typeface="Arial"/>
                        </a:defRPr>
                      </a:lvl5pPr>
                      <a:lvl6pPr marL="2286000" algn="l" rtl="0" eaLnBrk="1" latinLnBrk="0" hangingPunct="1">
                        <a:defRPr kumimoji="0" b="1" kern="1200">
                          <a:solidFill>
                            <a:schemeClr val="lt1"/>
                          </a:solidFill>
                          <a:latin typeface="Arial"/>
                        </a:defRPr>
                      </a:lvl6pPr>
                      <a:lvl7pPr marL="2743200" algn="l" rtl="0" eaLnBrk="1" latinLnBrk="0" hangingPunct="1">
                        <a:defRPr kumimoji="0" b="1" kern="1200">
                          <a:solidFill>
                            <a:schemeClr val="lt1"/>
                          </a:solidFill>
                          <a:latin typeface="Arial"/>
                        </a:defRPr>
                      </a:lvl7pPr>
                      <a:lvl8pPr marL="3200400" algn="l" rtl="0" eaLnBrk="1" latinLnBrk="0" hangingPunct="1">
                        <a:defRPr kumimoji="0" b="1" kern="1200">
                          <a:solidFill>
                            <a:schemeClr val="lt1"/>
                          </a:solidFill>
                          <a:latin typeface="Arial"/>
                        </a:defRPr>
                      </a:lvl8pPr>
                      <a:lvl9pPr marL="3657600" algn="l" rtl="0" eaLnBrk="1" latinLnBrk="0" hangingPunct="1">
                        <a:defRPr kumimoji="0" b="1" kern="1200">
                          <a:solidFill>
                            <a:schemeClr val="lt1"/>
                          </a:solidFill>
                          <a:latin typeface="Arial"/>
                        </a:defRPr>
                      </a:lvl9pPr>
                    </a:lstStyle>
                    <a:p>
                      <a:pPr algn="ctr"/>
                      <a:r>
                        <a:rPr lang="en-GB" sz="1600" b="1" dirty="0">
                          <a:solidFill>
                            <a:schemeClr val="bg1"/>
                          </a:solidFill>
                        </a:rPr>
                        <a:t>Z</a:t>
                      </a:r>
                    </a:p>
                  </a:txBody>
                  <a:tcPr marL="68580" marR="68580" marT="34290" marB="34290"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a:txBody>
                    <a:bodyPr/>
                    <a:lstStyle/>
                    <a:p>
                      <a:pPr algn="ctr"/>
                      <a:r>
                        <a:rPr lang="en-GB" sz="1600" b="1" dirty="0">
                          <a:solidFill>
                            <a:schemeClr val="bg1"/>
                          </a:solidFill>
                        </a:rPr>
                        <a:t>WW</a:t>
                      </a:r>
                    </a:p>
                  </a:txBody>
                  <a:tcPr marL="68580" marR="68580" marT="34290" marB="34290" anchor="ctr">
                    <a:lnL>
                      <a:noFill/>
                    </a:lnL>
                    <a:lnR w="12700" cap="flat" cmpd="sng" algn="ctr">
                      <a:no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600" b="1" dirty="0">
                          <a:solidFill>
                            <a:schemeClr val="bg1"/>
                          </a:solidFill>
                        </a:rPr>
                        <a:t>H</a:t>
                      </a:r>
                      <a:r>
                        <a:rPr lang="de-AT" sz="1600" b="1" baseline="0" dirty="0">
                          <a:solidFill>
                            <a:schemeClr val="bg1"/>
                          </a:solidFill>
                        </a:rPr>
                        <a:t> (ZH)</a:t>
                      </a:r>
                      <a:endParaRPr lang="de-AT" sz="1600" b="1" dirty="0">
                        <a:solidFill>
                          <a:schemeClr val="bg1"/>
                        </a:solidFill>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p>
                      <a:pPr algn="ctr"/>
                      <a:r>
                        <a:rPr lang="de-AT" sz="1600" b="1" dirty="0">
                          <a:solidFill>
                            <a:schemeClr val="bg1"/>
                          </a:solidFill>
                        </a:rPr>
                        <a:t>ttbar</a:t>
                      </a:r>
                    </a:p>
                  </a:txBody>
                  <a:tcPr marL="68580" marR="68580" marT="34290" marB="34290"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a:solidFill>
                            <a:schemeClr val="tx1"/>
                          </a:solidFill>
                          <a:latin typeface="Arial"/>
                          <a:ea typeface="+mn-ea"/>
                          <a:cs typeface="+mn-cs"/>
                        </a:rPr>
                        <a:t>beam energy [GeV]</a:t>
                      </a: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marL="0" algn="ctr" rtl="0" eaLnBrk="1" latinLnBrk="0" hangingPunct="1"/>
                      <a:r>
                        <a:rPr kumimoji="0" lang="en-US" sz="1600" b="1" kern="1200" dirty="0">
                          <a:solidFill>
                            <a:srgbClr val="FF0000"/>
                          </a:solidFill>
                          <a:latin typeface="Arial"/>
                          <a:ea typeface="+mn-ea"/>
                          <a:cs typeface="+mn-cs"/>
                        </a:rPr>
                        <a:t>45</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rgbClr val="FF0000"/>
                          </a:solidFill>
                          <a:latin typeface="Arial"/>
                          <a:ea typeface="+mn-ea"/>
                          <a:cs typeface="+mn-cs"/>
                        </a:rPr>
                        <a:t>80</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rgbClr val="FF0000"/>
                          </a:solidFill>
                          <a:latin typeface="Arial"/>
                          <a:ea typeface="+mn-ea"/>
                          <a:cs typeface="+mn-cs"/>
                        </a:rPr>
                        <a:t>120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rgbClr val="FF0000"/>
                          </a:solidFill>
                          <a:latin typeface="Arial"/>
                          <a:ea typeface="+mn-ea"/>
                          <a:cs typeface="+mn-cs"/>
                        </a:rPr>
                        <a:t>182.5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311646">
                <a:tc>
                  <a:txBody>
                    <a:bodyPr/>
                    <a:lstStyle/>
                    <a:p>
                      <a:r>
                        <a:rPr kumimoji="0" lang="en-GB" sz="1400" b="1" kern="1200" dirty="0">
                          <a:solidFill>
                            <a:schemeClr val="tx1"/>
                          </a:solidFill>
                          <a:latin typeface="Arial"/>
                          <a:ea typeface="+mn-ea"/>
                          <a:cs typeface="+mn-cs"/>
                        </a:rPr>
                        <a:t>beam current [mA]</a:t>
                      </a: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1280</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600" b="1" kern="1200" dirty="0">
                          <a:solidFill>
                            <a:srgbClr val="FF0000"/>
                          </a:solidFill>
                          <a:latin typeface="Arial"/>
                          <a:ea typeface="+mn-ea"/>
                          <a:cs typeface="+mn-cs"/>
                        </a:rPr>
                        <a:t>135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rgbClr val="FF0000"/>
                          </a:solidFill>
                          <a:latin typeface="Arial"/>
                          <a:ea typeface="+mn-ea"/>
                          <a:cs typeface="+mn-cs"/>
                        </a:rPr>
                        <a:t>26.7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rgbClr val="FF0000"/>
                          </a:solidFill>
                          <a:latin typeface="Arial"/>
                          <a:ea typeface="+mn-ea"/>
                          <a:cs typeface="+mn-cs"/>
                        </a:rPr>
                        <a:t>5.0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311646">
                <a:tc>
                  <a:txBody>
                    <a:bodyPr/>
                    <a:lstStyle/>
                    <a:p>
                      <a:r>
                        <a:rPr kumimoji="0" lang="en-US" sz="1400" b="1" kern="1200" dirty="0">
                          <a:solidFill>
                            <a:srgbClr val="FF0000"/>
                          </a:solidFill>
                          <a:latin typeface="Arial"/>
                          <a:ea typeface="+mn-ea"/>
                          <a:cs typeface="+mn-cs"/>
                        </a:rPr>
                        <a:t>number bunches/beam</a:t>
                      </a:r>
                      <a:endParaRPr kumimoji="0" lang="en-GB" sz="14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rtl="0" eaLnBrk="1" latinLnBrk="0" hangingPunct="1"/>
                      <a:r>
                        <a:rPr kumimoji="0" lang="en-US" sz="1600" b="1" kern="1200" dirty="0">
                          <a:solidFill>
                            <a:srgbClr val="FF3300"/>
                          </a:solidFill>
                          <a:latin typeface="Arial"/>
                          <a:ea typeface="+mn-ea"/>
                          <a:cs typeface="+mn-cs"/>
                        </a:rPr>
                        <a:t>10000</a:t>
                      </a:r>
                      <a:endParaRPr kumimoji="0" lang="en-GB" sz="1600" b="1" kern="1200" dirty="0">
                        <a:solidFill>
                          <a:srgbClr val="FF33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rtl="0" eaLnBrk="1" latinLnBrk="0" hangingPunct="1"/>
                      <a:r>
                        <a:rPr kumimoji="0" lang="en-US" sz="1600" b="1" kern="1200" dirty="0">
                          <a:solidFill>
                            <a:srgbClr val="FF3300"/>
                          </a:solidFill>
                          <a:latin typeface="Arial"/>
                          <a:ea typeface="+mn-ea"/>
                          <a:cs typeface="+mn-cs"/>
                        </a:rPr>
                        <a:t>880</a:t>
                      </a:r>
                      <a:endParaRPr kumimoji="0" lang="en-GB" sz="1600" b="1" kern="1200" dirty="0">
                        <a:solidFill>
                          <a:srgbClr val="FF33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rtl="0" eaLnBrk="1" latinLnBrk="0" hangingPunct="1"/>
                      <a:r>
                        <a:rPr kumimoji="0" lang="de-AT" sz="1600" b="1" kern="1200" dirty="0">
                          <a:solidFill>
                            <a:srgbClr val="FF3300"/>
                          </a:solidFill>
                          <a:latin typeface="Arial"/>
                          <a:ea typeface="+mn-ea"/>
                          <a:cs typeface="+mn-cs"/>
                        </a:rPr>
                        <a:t>248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algn="ctr" rtl="0" eaLnBrk="1" latinLnBrk="0" hangingPunct="1"/>
                      <a:r>
                        <a:rPr kumimoji="0" lang="de-AT" sz="1600" b="1" kern="1200" dirty="0">
                          <a:solidFill>
                            <a:srgbClr val="FF3300"/>
                          </a:solidFill>
                          <a:latin typeface="Arial"/>
                          <a:ea typeface="+mn-ea"/>
                          <a:cs typeface="+mn-cs"/>
                        </a:rPr>
                        <a:t>36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62529601"/>
                  </a:ext>
                </a:extLst>
              </a:tr>
              <a:tr h="285750">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r>
                        <a:rPr kumimoji="0" lang="en-GB" sz="1400" b="1" kern="1200" dirty="0">
                          <a:solidFill>
                            <a:schemeClr val="tx1"/>
                          </a:solidFill>
                          <a:latin typeface="Arial"/>
                          <a:ea typeface="+mn-ea"/>
                          <a:cs typeface="+mn-cs"/>
                        </a:rPr>
                        <a:t>bunch intensity  [10</a:t>
                      </a:r>
                      <a:r>
                        <a:rPr kumimoji="0" lang="en-GB" sz="1400" b="1" kern="1200" baseline="30000" dirty="0">
                          <a:solidFill>
                            <a:schemeClr val="tx1"/>
                          </a:solidFill>
                          <a:latin typeface="Arial"/>
                          <a:ea typeface="+mn-ea"/>
                          <a:cs typeface="+mn-cs"/>
                        </a:rPr>
                        <a:t>11</a:t>
                      </a:r>
                      <a:r>
                        <a:rPr kumimoji="0" lang="en-GB" sz="1400" b="1" kern="1200" dirty="0">
                          <a:solidFill>
                            <a:schemeClr val="tx1"/>
                          </a:solidFill>
                          <a:latin typeface="Arial"/>
                          <a:ea typeface="+mn-ea"/>
                          <a:cs typeface="+mn-cs"/>
                        </a:rPr>
                        <a:t>]</a:t>
                      </a: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rtl="0" eaLnBrk="1" latinLnBrk="0" hangingPunct="1">
                        <a:defRPr kumimoji="0" kern="1200">
                          <a:solidFill>
                            <a:schemeClr val="dk1"/>
                          </a:solidFill>
                          <a:latin typeface="Arial"/>
                        </a:defRPr>
                      </a:lvl1pPr>
                      <a:lvl2pPr marL="457200" algn="l" rtl="0" eaLnBrk="1" latinLnBrk="0" hangingPunct="1">
                        <a:defRPr kumimoji="0" kern="1200">
                          <a:solidFill>
                            <a:schemeClr val="dk1"/>
                          </a:solidFill>
                          <a:latin typeface="Arial"/>
                        </a:defRPr>
                      </a:lvl2pPr>
                      <a:lvl3pPr marL="914400" algn="l" rtl="0" eaLnBrk="1" latinLnBrk="0" hangingPunct="1">
                        <a:defRPr kumimoji="0" kern="1200">
                          <a:solidFill>
                            <a:schemeClr val="dk1"/>
                          </a:solidFill>
                          <a:latin typeface="Arial"/>
                        </a:defRPr>
                      </a:lvl3pPr>
                      <a:lvl4pPr marL="1371600" algn="l" rtl="0" eaLnBrk="1" latinLnBrk="0" hangingPunct="1">
                        <a:defRPr kumimoji="0" kern="1200">
                          <a:solidFill>
                            <a:schemeClr val="dk1"/>
                          </a:solidFill>
                          <a:latin typeface="Arial"/>
                        </a:defRPr>
                      </a:lvl4pPr>
                      <a:lvl5pPr marL="1828800" algn="l" rtl="0" eaLnBrk="1" latinLnBrk="0" hangingPunct="1">
                        <a:defRPr kumimoji="0" kern="1200">
                          <a:solidFill>
                            <a:schemeClr val="dk1"/>
                          </a:solidFill>
                          <a:latin typeface="Arial"/>
                        </a:defRPr>
                      </a:lvl5pPr>
                      <a:lvl6pPr marL="2286000" algn="l" rtl="0" eaLnBrk="1" latinLnBrk="0" hangingPunct="1">
                        <a:defRPr kumimoji="0" kern="1200">
                          <a:solidFill>
                            <a:schemeClr val="dk1"/>
                          </a:solidFill>
                          <a:latin typeface="Arial"/>
                        </a:defRPr>
                      </a:lvl6pPr>
                      <a:lvl7pPr marL="2743200" algn="l" rtl="0" eaLnBrk="1" latinLnBrk="0" hangingPunct="1">
                        <a:defRPr kumimoji="0" kern="1200">
                          <a:solidFill>
                            <a:schemeClr val="dk1"/>
                          </a:solidFill>
                          <a:latin typeface="Arial"/>
                        </a:defRPr>
                      </a:lvl7pPr>
                      <a:lvl8pPr marL="3200400" algn="l" rtl="0" eaLnBrk="1" latinLnBrk="0" hangingPunct="1">
                        <a:defRPr kumimoji="0" kern="1200">
                          <a:solidFill>
                            <a:schemeClr val="dk1"/>
                          </a:solidFill>
                          <a:latin typeface="Arial"/>
                        </a:defRPr>
                      </a:lvl8pPr>
                      <a:lvl9pPr marL="3657600" algn="l" rtl="0" eaLnBrk="1" latinLnBrk="0" hangingPunct="1">
                        <a:defRPr kumimoji="0" kern="1200">
                          <a:solidFill>
                            <a:schemeClr val="dk1"/>
                          </a:solidFill>
                          <a:latin typeface="Arial"/>
                        </a:defRPr>
                      </a:lvl9pPr>
                    </a:lstStyle>
                    <a:p>
                      <a:pPr algn="ctr"/>
                      <a:r>
                        <a:rPr kumimoji="0" lang="en-US" sz="1600" b="1" kern="1200" dirty="0">
                          <a:solidFill>
                            <a:schemeClr val="tx1"/>
                          </a:solidFill>
                          <a:latin typeface="Arial"/>
                          <a:ea typeface="+mn-ea"/>
                          <a:cs typeface="+mn-cs"/>
                        </a:rPr>
                        <a:t>2.43</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2.91</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2.04</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2.64</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285750">
                <a:tc>
                  <a:txBody>
                    <a:bodyPr/>
                    <a:lstStyle/>
                    <a:p>
                      <a:r>
                        <a:rPr kumimoji="0" lang="en-GB" sz="1400" b="1" kern="1200" dirty="0">
                          <a:solidFill>
                            <a:schemeClr val="tx1"/>
                          </a:solidFill>
                          <a:latin typeface="Arial"/>
                          <a:ea typeface="+mn-ea"/>
                          <a:cs typeface="+mn-cs"/>
                        </a:rPr>
                        <a:t>SR</a:t>
                      </a:r>
                      <a:r>
                        <a:rPr kumimoji="0" lang="en-GB" sz="1400" b="1" kern="1200" baseline="0" dirty="0">
                          <a:solidFill>
                            <a:schemeClr val="tx1"/>
                          </a:solidFill>
                          <a:latin typeface="Arial"/>
                          <a:ea typeface="+mn-ea"/>
                          <a:cs typeface="+mn-cs"/>
                        </a:rPr>
                        <a:t> e</a:t>
                      </a:r>
                      <a:r>
                        <a:rPr kumimoji="0" lang="en-GB" sz="1400" b="1" kern="1200" dirty="0">
                          <a:solidFill>
                            <a:schemeClr val="tx1"/>
                          </a:solidFill>
                          <a:latin typeface="Arial"/>
                          <a:ea typeface="+mn-ea"/>
                          <a:cs typeface="+mn-cs"/>
                        </a:rPr>
                        <a:t>nergy loss / turn [GeV]</a:t>
                      </a: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0.0391</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0.37</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1.869</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10.0</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291352">
                <a:tc>
                  <a:txBody>
                    <a:bodyPr/>
                    <a:lstStyle/>
                    <a:p>
                      <a:r>
                        <a:rPr kumimoji="0" lang="en-US" sz="1400" b="1" kern="1200" dirty="0">
                          <a:solidFill>
                            <a:schemeClr val="tx1"/>
                          </a:solidFill>
                          <a:latin typeface="Arial"/>
                          <a:ea typeface="+mn-ea"/>
                          <a:cs typeface="+mn-cs"/>
                        </a:rPr>
                        <a:t>total RF voltage 400/800 MHz [GV]</a:t>
                      </a:r>
                      <a:endParaRPr kumimoji="0" lang="en-GB" sz="14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0.120/0</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1.0/0</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2.08/0</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4.0/7.25</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44200603"/>
                  </a:ext>
                </a:extLst>
              </a:tr>
              <a:tr h="285750">
                <a:tc>
                  <a:txBody>
                    <a:bodyPr/>
                    <a:lstStyle/>
                    <a:p>
                      <a:r>
                        <a:rPr kumimoji="0" lang="en-GB" sz="1400" b="1" kern="1200" dirty="0">
                          <a:solidFill>
                            <a:schemeClr val="tx1"/>
                          </a:solidFill>
                          <a:latin typeface="Arial" panose="020B0604020202020204" pitchFamily="34" charset="0"/>
                          <a:ea typeface="+mn-ea"/>
                          <a:cs typeface="Arial" panose="020B0604020202020204" pitchFamily="34" charset="0"/>
                        </a:rPr>
                        <a:t>long.</a:t>
                      </a:r>
                      <a:r>
                        <a:rPr kumimoji="0" lang="en-GB" sz="1400" b="1" kern="1200" baseline="0" dirty="0">
                          <a:solidFill>
                            <a:schemeClr val="tx1"/>
                          </a:solidFill>
                          <a:latin typeface="Arial" panose="020B0604020202020204" pitchFamily="34" charset="0"/>
                          <a:ea typeface="+mn-ea"/>
                          <a:cs typeface="Arial" panose="020B0604020202020204" pitchFamily="34" charset="0"/>
                        </a:rPr>
                        <a:t> </a:t>
                      </a:r>
                      <a:r>
                        <a:rPr kumimoji="0" lang="en-GB" sz="1400" b="1" kern="1200" dirty="0">
                          <a:solidFill>
                            <a:schemeClr val="tx1"/>
                          </a:solidFill>
                          <a:latin typeface="Arial" panose="020B0604020202020204" pitchFamily="34" charset="0"/>
                          <a:ea typeface="+mn-ea"/>
                          <a:cs typeface="Arial" panose="020B0604020202020204" pitchFamily="34" charset="0"/>
                        </a:rPr>
                        <a:t>damping time [turns]</a:t>
                      </a: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1170</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216</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baseline="0" dirty="0">
                          <a:solidFill>
                            <a:schemeClr val="tx1"/>
                          </a:solidFill>
                          <a:latin typeface="Arial"/>
                          <a:ea typeface="+mn-ea"/>
                          <a:cs typeface="+mn-cs"/>
                        </a:rPr>
                        <a:t>64.5</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18.5</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303873614"/>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400" b="1" kern="1200" dirty="0">
                          <a:solidFill>
                            <a:schemeClr val="tx1"/>
                          </a:solidFill>
                          <a:latin typeface="Arial"/>
                          <a:ea typeface="+mn-ea"/>
                          <a:cs typeface="+mn-cs"/>
                        </a:rPr>
                        <a:t>horizontal beta*</a:t>
                      </a:r>
                      <a:r>
                        <a:rPr kumimoji="0" lang="de-AT" sz="1400" b="1" kern="1200" baseline="0" dirty="0">
                          <a:solidFill>
                            <a:schemeClr val="tx1"/>
                          </a:solidFill>
                          <a:latin typeface="Arial"/>
                          <a:ea typeface="+mn-ea"/>
                          <a:cs typeface="+mn-cs"/>
                        </a:rPr>
                        <a:t> </a:t>
                      </a:r>
                      <a:r>
                        <a:rPr kumimoji="0" lang="en-GB" sz="1400" b="1" kern="1200" dirty="0">
                          <a:solidFill>
                            <a:schemeClr val="tx1"/>
                          </a:solidFill>
                          <a:latin typeface="+mn-lt"/>
                          <a:ea typeface="+mn-ea"/>
                          <a:cs typeface="+mn-cs"/>
                        </a:rPr>
                        <a:t>[m]</a:t>
                      </a:r>
                      <a:endParaRPr kumimoji="0" lang="en-GB" sz="14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rgbClr val="FF0000"/>
                          </a:solidFill>
                          <a:latin typeface="Arial"/>
                          <a:ea typeface="+mn-ea"/>
                          <a:cs typeface="+mn-cs"/>
                        </a:rPr>
                        <a:t>0.1</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rgbClr val="FF0000"/>
                          </a:solidFill>
                          <a:latin typeface="Arial"/>
                          <a:ea typeface="+mn-ea"/>
                          <a:cs typeface="+mn-cs"/>
                        </a:rPr>
                        <a:t>0.2</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600" b="1" kern="1200" dirty="0">
                          <a:solidFill>
                            <a:srgbClr val="FF0000"/>
                          </a:solidFill>
                          <a:latin typeface="Arial"/>
                          <a:ea typeface="+mn-ea"/>
                          <a:cs typeface="+mn-cs"/>
                        </a:rPr>
                        <a:t>0.3</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1</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113994486"/>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Arial"/>
                          <a:ea typeface="+mn-ea"/>
                          <a:cs typeface="+mn-cs"/>
                        </a:rPr>
                        <a:t>vertical</a:t>
                      </a:r>
                      <a:r>
                        <a:rPr kumimoji="0" lang="en-US" sz="1400" b="1" kern="1200" baseline="0" dirty="0">
                          <a:solidFill>
                            <a:schemeClr val="tx1"/>
                          </a:solidFill>
                          <a:latin typeface="Arial"/>
                          <a:ea typeface="+mn-ea"/>
                          <a:cs typeface="+mn-cs"/>
                        </a:rPr>
                        <a:t> beta* [mm]</a:t>
                      </a:r>
                      <a:endParaRPr kumimoji="0" lang="en-GB" sz="14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0.8</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rgbClr val="FF0000"/>
                          </a:solidFill>
                          <a:latin typeface="Arial"/>
                          <a:ea typeface="+mn-ea"/>
                          <a:cs typeface="+mn-cs"/>
                        </a:rPr>
                        <a:t>1</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rgbClr val="FF0000"/>
                          </a:solidFill>
                          <a:latin typeface="Arial"/>
                          <a:ea typeface="+mn-ea"/>
                          <a:cs typeface="+mn-cs"/>
                        </a:rPr>
                        <a:t>1</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1.6</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839530520"/>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Arial"/>
                          <a:ea typeface="+mn-ea"/>
                          <a:cs typeface="+mn-cs"/>
                        </a:rPr>
                        <a:t>horizontal geometric emittance</a:t>
                      </a:r>
                      <a:r>
                        <a:rPr kumimoji="0" lang="en-US" sz="1400" b="1" kern="1200" baseline="0" dirty="0">
                          <a:solidFill>
                            <a:schemeClr val="tx1"/>
                          </a:solidFill>
                          <a:latin typeface="Arial"/>
                          <a:ea typeface="+mn-ea"/>
                          <a:cs typeface="+mn-cs"/>
                        </a:rPr>
                        <a:t> [nm]</a:t>
                      </a:r>
                      <a:endParaRPr kumimoji="0" lang="en-GB" sz="14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0.71</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chemeClr val="tx1"/>
                          </a:solidFill>
                          <a:latin typeface="Arial"/>
                          <a:ea typeface="+mn-ea"/>
                          <a:cs typeface="+mn-cs"/>
                        </a:rPr>
                        <a:t>2.17</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chemeClr val="tx1"/>
                          </a:solidFill>
                          <a:latin typeface="Arial"/>
                          <a:ea typeface="+mn-ea"/>
                          <a:cs typeface="+mn-cs"/>
                        </a:rPr>
                        <a:t>0.64</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1.49</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3858396"/>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Arial"/>
                          <a:ea typeface="+mn-ea"/>
                          <a:cs typeface="+mn-cs"/>
                        </a:rPr>
                        <a:t>vertical geom. emittance [pm]</a:t>
                      </a:r>
                      <a:endParaRPr kumimoji="0" lang="en-GB" sz="14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1.42</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chemeClr val="tx1"/>
                          </a:solidFill>
                          <a:latin typeface="Arial"/>
                          <a:ea typeface="+mn-ea"/>
                          <a:cs typeface="+mn-cs"/>
                        </a:rPr>
                        <a:t>4.34</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chemeClr val="tx1"/>
                          </a:solidFill>
                          <a:latin typeface="Arial"/>
                          <a:ea typeface="+mn-ea"/>
                          <a:cs typeface="+mn-cs"/>
                        </a:rPr>
                        <a:t>1.29</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2.98</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74920261"/>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Arial"/>
                          <a:ea typeface="+mn-ea"/>
                          <a:cs typeface="+mn-cs"/>
                        </a:rPr>
                        <a:t>horizontal rms IP spot size [</a:t>
                      </a:r>
                      <a:r>
                        <a:rPr kumimoji="0" lang="en-US" sz="1400" b="1" kern="1200" dirty="0">
                          <a:solidFill>
                            <a:schemeClr val="tx1"/>
                          </a:solidFill>
                          <a:latin typeface="Symbol" panose="05050102010706020507" pitchFamily="18" charset="2"/>
                          <a:ea typeface="+mn-ea"/>
                          <a:cs typeface="+mn-cs"/>
                        </a:rPr>
                        <a:t>m</a:t>
                      </a:r>
                      <a:r>
                        <a:rPr kumimoji="0" lang="en-US" sz="1400" b="1" kern="1200" dirty="0">
                          <a:solidFill>
                            <a:schemeClr val="tx1"/>
                          </a:solidFill>
                          <a:latin typeface="Arial"/>
                          <a:ea typeface="+mn-ea"/>
                          <a:cs typeface="+mn-cs"/>
                        </a:rPr>
                        <a:t>m]</a:t>
                      </a:r>
                      <a:endParaRPr kumimoji="0" lang="en-GB" sz="14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8</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chemeClr val="tx1"/>
                          </a:solidFill>
                          <a:latin typeface="Arial"/>
                          <a:ea typeface="+mn-ea"/>
                          <a:cs typeface="+mn-cs"/>
                        </a:rPr>
                        <a:t>21</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chemeClr val="tx1"/>
                          </a:solidFill>
                          <a:latin typeface="Arial"/>
                          <a:ea typeface="+mn-ea"/>
                          <a:cs typeface="+mn-cs"/>
                        </a:rPr>
                        <a:t>14</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39</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967911388"/>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vertical rms IP spot size [nm]</a:t>
                      </a:r>
                      <a:endParaRPr kumimoji="0" lang="en-GB" sz="14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34</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rgbClr val="FF0000"/>
                          </a:solidFill>
                          <a:latin typeface="Arial"/>
                          <a:ea typeface="+mn-ea"/>
                          <a:cs typeface="+mn-cs"/>
                        </a:rPr>
                        <a:t>66</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rgbClr val="FF0000"/>
                          </a:solidFill>
                          <a:latin typeface="Arial"/>
                          <a:ea typeface="+mn-ea"/>
                          <a:cs typeface="+mn-cs"/>
                        </a:rPr>
                        <a:t>36</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69</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74449764"/>
                  </a:ext>
                </a:extLst>
              </a:tr>
              <a:tr h="1412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chemeClr val="tx1"/>
                          </a:solidFill>
                          <a:latin typeface="Arial"/>
                          <a:ea typeface="+mn-ea"/>
                          <a:cs typeface="+mn-cs"/>
                        </a:rPr>
                        <a:t>beam-beam parameter </a:t>
                      </a:r>
                      <a:r>
                        <a:rPr kumimoji="0" lang="en-US" sz="1400" b="1" kern="1200" dirty="0">
                          <a:solidFill>
                            <a:schemeClr val="tx1"/>
                          </a:solidFill>
                          <a:latin typeface="Symbol" panose="05050102010706020507" pitchFamily="18" charset="2"/>
                          <a:ea typeface="+mn-ea"/>
                          <a:cs typeface="+mn-cs"/>
                        </a:rPr>
                        <a:t>x</a:t>
                      </a:r>
                      <a:r>
                        <a:rPr kumimoji="0" lang="en-US" sz="1400" b="1" kern="1200" baseline="-25000" dirty="0">
                          <a:solidFill>
                            <a:schemeClr val="tx1"/>
                          </a:solidFill>
                          <a:latin typeface="Arial"/>
                          <a:ea typeface="+mn-ea"/>
                          <a:cs typeface="+mn-cs"/>
                        </a:rPr>
                        <a:t>x</a:t>
                      </a:r>
                      <a:r>
                        <a:rPr kumimoji="0" lang="en-US" sz="1400" b="1" kern="1200" dirty="0">
                          <a:solidFill>
                            <a:schemeClr val="tx1"/>
                          </a:solidFill>
                          <a:latin typeface="Arial"/>
                          <a:ea typeface="+mn-ea"/>
                          <a:cs typeface="+mn-cs"/>
                        </a:rPr>
                        <a:t> / </a:t>
                      </a:r>
                      <a:r>
                        <a:rPr kumimoji="0" lang="en-US" sz="1400" b="1" kern="1200" dirty="0" err="1">
                          <a:solidFill>
                            <a:schemeClr val="tx1"/>
                          </a:solidFill>
                          <a:latin typeface="Symbol" panose="05050102010706020507" pitchFamily="18" charset="2"/>
                          <a:ea typeface="+mn-ea"/>
                          <a:cs typeface="+mn-cs"/>
                        </a:rPr>
                        <a:t>x</a:t>
                      </a:r>
                      <a:r>
                        <a:rPr kumimoji="0" lang="en-US" sz="1400" b="1" kern="1200" baseline="-25000" dirty="0" err="1">
                          <a:solidFill>
                            <a:schemeClr val="tx1"/>
                          </a:solidFill>
                          <a:latin typeface="Arial"/>
                          <a:ea typeface="+mn-ea"/>
                          <a:cs typeface="+mn-cs"/>
                        </a:rPr>
                        <a:t>y</a:t>
                      </a:r>
                      <a:endParaRPr kumimoji="0" lang="en-GB" sz="1400" b="1" kern="1200" baseline="-250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0.004/ .159</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chemeClr val="tx1"/>
                          </a:solidFill>
                          <a:latin typeface="Arial"/>
                          <a:ea typeface="+mn-ea"/>
                          <a:cs typeface="+mn-cs"/>
                        </a:rPr>
                        <a:t>0.011/0.111</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chemeClr val="tx1"/>
                          </a:solidFill>
                          <a:latin typeface="Arial"/>
                          <a:ea typeface="+mn-ea"/>
                          <a:cs typeface="+mn-cs"/>
                        </a:rPr>
                        <a:t>0.0187/0.129</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0.096/0.138</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233805163"/>
                  </a:ext>
                </a:extLst>
              </a:tr>
              <a:tr h="2857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dirty="0">
                          <a:solidFill>
                            <a:srgbClr val="FF0000"/>
                          </a:solidFill>
                          <a:latin typeface="Arial"/>
                          <a:ea typeface="+mn-ea"/>
                          <a:cs typeface="+mn-cs"/>
                        </a:rPr>
                        <a:t>rms bunch length </a:t>
                      </a:r>
                      <a:r>
                        <a:rPr kumimoji="0" lang="en-US" sz="1400" b="1" kern="1200" dirty="0">
                          <a:solidFill>
                            <a:schemeClr val="tx1"/>
                          </a:solidFill>
                          <a:latin typeface="Arial"/>
                          <a:ea typeface="+mn-ea"/>
                          <a:cs typeface="+mn-cs"/>
                        </a:rPr>
                        <a:t>with SR / </a:t>
                      </a:r>
                      <a:r>
                        <a:rPr kumimoji="0" lang="en-US" sz="1400" b="1" kern="1200" dirty="0">
                          <a:solidFill>
                            <a:srgbClr val="FF0000"/>
                          </a:solidFill>
                          <a:latin typeface="Arial"/>
                          <a:ea typeface="+mn-ea"/>
                          <a:cs typeface="+mn-cs"/>
                        </a:rPr>
                        <a:t>BS [mm]</a:t>
                      </a:r>
                      <a:endParaRPr kumimoji="0" lang="en-GB" sz="14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4.38 / </a:t>
                      </a:r>
                      <a:r>
                        <a:rPr kumimoji="0" lang="en-US" sz="1600" b="1" kern="1200" dirty="0">
                          <a:solidFill>
                            <a:srgbClr val="FF0000"/>
                          </a:solidFill>
                          <a:latin typeface="Arial"/>
                          <a:ea typeface="+mn-ea"/>
                          <a:cs typeface="+mn-cs"/>
                        </a:rPr>
                        <a:t>14.5</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de-AT" sz="1600" b="1" kern="1200" dirty="0">
                          <a:solidFill>
                            <a:schemeClr val="tx1"/>
                          </a:solidFill>
                          <a:latin typeface="Arial"/>
                          <a:ea typeface="+mn-ea"/>
                          <a:cs typeface="+mn-cs"/>
                        </a:rPr>
                        <a:t>3.55 / </a:t>
                      </a:r>
                      <a:r>
                        <a:rPr kumimoji="0" lang="de-AT" sz="1600" b="1" kern="1200" dirty="0">
                          <a:solidFill>
                            <a:srgbClr val="FF0000"/>
                          </a:solidFill>
                          <a:latin typeface="Arial"/>
                          <a:ea typeface="+mn-ea"/>
                          <a:cs typeface="+mn-cs"/>
                        </a:rPr>
                        <a:t>8.01</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chemeClr val="tx1"/>
                          </a:solidFill>
                          <a:latin typeface="Arial"/>
                          <a:ea typeface="+mn-ea"/>
                          <a:cs typeface="+mn-cs"/>
                        </a:rPr>
                        <a:t>3.34 / </a:t>
                      </a:r>
                      <a:r>
                        <a:rPr kumimoji="0" lang="en-US" sz="1600" b="1" kern="1200" dirty="0">
                          <a:solidFill>
                            <a:srgbClr val="FF0000"/>
                          </a:solidFill>
                          <a:latin typeface="Arial"/>
                          <a:ea typeface="+mn-ea"/>
                          <a:cs typeface="+mn-cs"/>
                        </a:rPr>
                        <a:t>6.0</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2.02 / </a:t>
                      </a:r>
                      <a:r>
                        <a:rPr kumimoji="0" lang="en-US" sz="1600" b="1" kern="1200" dirty="0">
                          <a:solidFill>
                            <a:srgbClr val="FF0000"/>
                          </a:solidFill>
                          <a:latin typeface="Arial"/>
                          <a:ea typeface="+mn-ea"/>
                          <a:cs typeface="+mn-cs"/>
                        </a:rPr>
                        <a:t>2.</a:t>
                      </a:r>
                      <a:r>
                        <a:rPr kumimoji="0" lang="en-GB" sz="1600" b="1" kern="1200" dirty="0">
                          <a:solidFill>
                            <a:srgbClr val="FF0000"/>
                          </a:solidFill>
                          <a:latin typeface="Arial"/>
                          <a:ea typeface="+mn-ea"/>
                          <a:cs typeface="+mn-cs"/>
                        </a:rPr>
                        <a:t>95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366397388"/>
                  </a:ext>
                </a:extLst>
              </a:tr>
              <a:tr h="285750">
                <a:tc>
                  <a:txBody>
                    <a:bodyPr/>
                    <a:lstStyle/>
                    <a:p>
                      <a:r>
                        <a:rPr kumimoji="0" lang="en-US" sz="1400" b="1" kern="1200" dirty="0">
                          <a:solidFill>
                            <a:srgbClr val="FF0000"/>
                          </a:solidFill>
                          <a:latin typeface="Arial"/>
                          <a:ea typeface="+mn-ea"/>
                          <a:cs typeface="+mn-cs"/>
                        </a:rPr>
                        <a:t>luminosity per IP [10</a:t>
                      </a:r>
                      <a:r>
                        <a:rPr kumimoji="0" lang="en-US" sz="1400" b="1" kern="1200" baseline="30000" dirty="0">
                          <a:solidFill>
                            <a:srgbClr val="FF0000"/>
                          </a:solidFill>
                          <a:latin typeface="Arial"/>
                          <a:ea typeface="+mn-ea"/>
                          <a:cs typeface="+mn-cs"/>
                        </a:rPr>
                        <a:t>34</a:t>
                      </a:r>
                      <a:r>
                        <a:rPr kumimoji="0" lang="en-US" sz="1400" b="1" kern="1200" dirty="0">
                          <a:solidFill>
                            <a:srgbClr val="FF0000"/>
                          </a:solidFill>
                          <a:latin typeface="Arial"/>
                          <a:ea typeface="+mn-ea"/>
                          <a:cs typeface="+mn-cs"/>
                        </a:rPr>
                        <a:t> cm</a:t>
                      </a:r>
                      <a:r>
                        <a:rPr kumimoji="0" lang="en-US" sz="1400" b="1" kern="1200" baseline="30000" dirty="0">
                          <a:solidFill>
                            <a:srgbClr val="FF0000"/>
                          </a:solidFill>
                          <a:latin typeface="Arial"/>
                          <a:ea typeface="+mn-ea"/>
                          <a:cs typeface="+mn-cs"/>
                        </a:rPr>
                        <a:t>-2</a:t>
                      </a:r>
                      <a:r>
                        <a:rPr kumimoji="0" lang="en-US" sz="1400" b="1" kern="1200" dirty="0">
                          <a:solidFill>
                            <a:srgbClr val="FF0000"/>
                          </a:solidFill>
                          <a:latin typeface="Arial"/>
                          <a:ea typeface="+mn-ea"/>
                          <a:cs typeface="+mn-cs"/>
                        </a:rPr>
                        <a:t>s</a:t>
                      </a:r>
                      <a:r>
                        <a:rPr kumimoji="0" lang="en-US" sz="1400" b="1" kern="1200" baseline="30000" dirty="0">
                          <a:solidFill>
                            <a:srgbClr val="FF0000"/>
                          </a:solidFill>
                          <a:latin typeface="Arial"/>
                          <a:ea typeface="+mn-ea"/>
                          <a:cs typeface="+mn-cs"/>
                        </a:rPr>
                        <a:t>-1</a:t>
                      </a:r>
                      <a:r>
                        <a:rPr kumimoji="0" lang="en-US" sz="1400" b="1" kern="1200" dirty="0">
                          <a:solidFill>
                            <a:srgbClr val="FF0000"/>
                          </a:solidFill>
                          <a:latin typeface="Arial"/>
                          <a:ea typeface="+mn-ea"/>
                          <a:cs typeface="+mn-cs"/>
                        </a:rPr>
                        <a:t>]</a:t>
                      </a:r>
                      <a:endParaRPr kumimoji="0" lang="en-GB" sz="14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182</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19.4</a:t>
                      </a:r>
                      <a:endParaRPr kumimoji="0" lang="en-GB" sz="1600" b="1" kern="1200" dirty="0">
                        <a:solidFill>
                          <a:srgbClr val="FF0000"/>
                        </a:solidFill>
                        <a:latin typeface="Arial"/>
                        <a:ea typeface="+mn-ea"/>
                        <a:cs typeface="+mn-cs"/>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7.3</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1.33</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594538425"/>
                  </a:ext>
                </a:extLst>
              </a:tr>
              <a:tr h="285750">
                <a:tc>
                  <a:txBody>
                    <a:bodyPr/>
                    <a:lstStyle/>
                    <a:p>
                      <a:r>
                        <a:rPr kumimoji="0" lang="en-US" sz="1400" b="1" kern="1200" dirty="0">
                          <a:solidFill>
                            <a:srgbClr val="FF0000"/>
                          </a:solidFill>
                          <a:latin typeface="Arial"/>
                          <a:ea typeface="+mn-ea"/>
                          <a:cs typeface="+mn-cs"/>
                        </a:rPr>
                        <a:t>total integrated luminosity / year [ab</a:t>
                      </a:r>
                      <a:r>
                        <a:rPr kumimoji="0" lang="en-US" sz="1400" b="1" kern="1200" baseline="30000" dirty="0">
                          <a:solidFill>
                            <a:srgbClr val="FF0000"/>
                          </a:solidFill>
                          <a:latin typeface="Arial"/>
                          <a:ea typeface="+mn-ea"/>
                          <a:cs typeface="+mn-cs"/>
                        </a:rPr>
                        <a:t>-1</a:t>
                      </a:r>
                      <a:r>
                        <a:rPr kumimoji="0" lang="en-US" sz="1400" b="1" kern="1200" dirty="0">
                          <a:solidFill>
                            <a:srgbClr val="FF0000"/>
                          </a:solidFill>
                          <a:latin typeface="Arial"/>
                          <a:ea typeface="+mn-ea"/>
                          <a:cs typeface="+mn-cs"/>
                        </a:rPr>
                        <a:t>/</a:t>
                      </a:r>
                      <a:r>
                        <a:rPr kumimoji="0" lang="en-US" sz="1400" b="1" kern="1200" dirty="0" err="1">
                          <a:solidFill>
                            <a:srgbClr val="FF0000"/>
                          </a:solidFill>
                          <a:latin typeface="Arial"/>
                          <a:ea typeface="+mn-ea"/>
                          <a:cs typeface="+mn-cs"/>
                        </a:rPr>
                        <a:t>yr</a:t>
                      </a:r>
                      <a:r>
                        <a:rPr kumimoji="0" lang="en-US" sz="1400" b="1" kern="1200" dirty="0">
                          <a:solidFill>
                            <a:srgbClr val="FF0000"/>
                          </a:solidFill>
                          <a:latin typeface="Arial"/>
                          <a:ea typeface="+mn-ea"/>
                          <a:cs typeface="+mn-cs"/>
                        </a:rPr>
                        <a:t>]</a:t>
                      </a:r>
                      <a:endParaRPr kumimoji="0" lang="en-GB" sz="1400" b="1" kern="1200" dirty="0">
                        <a:solidFill>
                          <a:srgbClr val="FF0000"/>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87</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9.3</a:t>
                      </a:r>
                      <a:endParaRPr kumimoji="0" lang="en-GB" sz="1600" b="1" kern="1200" dirty="0">
                        <a:solidFill>
                          <a:srgbClr val="FF0000"/>
                        </a:solidFill>
                        <a:latin typeface="Arial"/>
                        <a:ea typeface="+mn-ea"/>
                        <a:cs typeface="+mn-cs"/>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3.5</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rgbClr val="FF0000"/>
                          </a:solidFill>
                          <a:latin typeface="Arial"/>
                          <a:ea typeface="+mn-ea"/>
                          <a:cs typeface="+mn-cs"/>
                        </a:rPr>
                        <a:t>0.65</a:t>
                      </a:r>
                      <a:endParaRPr kumimoji="0" lang="en-GB" sz="1600" b="1" kern="1200" dirty="0">
                        <a:solidFill>
                          <a:srgbClr val="FF0000"/>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13034531"/>
                  </a:ext>
                </a:extLst>
              </a:tr>
              <a:tr h="285750">
                <a:tc>
                  <a:txBody>
                    <a:bodyPr/>
                    <a:lstStyle/>
                    <a:p>
                      <a:r>
                        <a:rPr kumimoji="0" lang="en-US" sz="1400" b="1" kern="1200" dirty="0">
                          <a:solidFill>
                            <a:schemeClr val="tx1"/>
                          </a:solidFill>
                          <a:latin typeface="Arial"/>
                          <a:ea typeface="+mn-ea"/>
                          <a:cs typeface="+mn-cs"/>
                        </a:rPr>
                        <a:t>beam lifetime rad Bhabha + BS [min]</a:t>
                      </a:r>
                      <a:endParaRPr kumimoji="0" lang="en-GB" sz="1400" b="1" kern="1200" dirty="0">
                        <a:solidFill>
                          <a:schemeClr val="tx1"/>
                        </a:solidFill>
                        <a:latin typeface="Arial"/>
                        <a:ea typeface="+mn-ea"/>
                        <a:cs typeface="+mn-cs"/>
                      </a:endParaRPr>
                    </a:p>
                  </a:txBody>
                  <a:tcPr marL="68580" marR="68580" marT="34290" marB="34290" anchor="ctr">
                    <a:lnL w="12700" cmpd="sng">
                      <a:solidFill>
                        <a:srgbClr val="A26B2D"/>
                      </a:solidFill>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19 </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baseline="0" dirty="0">
                          <a:solidFill>
                            <a:schemeClr val="tx1"/>
                          </a:solidFill>
                          <a:latin typeface="Arial"/>
                          <a:ea typeface="+mn-ea"/>
                          <a:cs typeface="+mn-cs"/>
                        </a:rPr>
                        <a:t>18 </a:t>
                      </a:r>
                      <a:endParaRPr kumimoji="0" lang="en-GB" sz="1600" b="1" kern="1200" dirty="0">
                        <a:solidFill>
                          <a:schemeClr val="tx1"/>
                        </a:solidFill>
                        <a:latin typeface="Arial"/>
                        <a:ea typeface="+mn-ea"/>
                        <a:cs typeface="+mn-cs"/>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6</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600" b="1" kern="1200" dirty="0">
                          <a:solidFill>
                            <a:schemeClr val="tx1"/>
                          </a:solidFill>
                          <a:latin typeface="Arial"/>
                          <a:ea typeface="+mn-ea"/>
                          <a:cs typeface="+mn-cs"/>
                        </a:rPr>
                        <a:t>9</a:t>
                      </a:r>
                      <a:endParaRPr kumimoji="0" lang="en-GB" sz="1600" b="1" kern="1200" dirty="0">
                        <a:solidFill>
                          <a:schemeClr val="tx1"/>
                        </a:solidFill>
                        <a:latin typeface="Arial"/>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4062015532"/>
                  </a:ext>
                </a:extLst>
              </a:tr>
            </a:tbl>
          </a:graphicData>
        </a:graphic>
      </p:graphicFrame>
      <p:sp>
        <p:nvSpPr>
          <p:cNvPr id="6" name="Rectangle: Rounded Corners 5">
            <a:extLst>
              <a:ext uri="{FF2B5EF4-FFF2-40B4-BE49-F238E27FC236}">
                <a16:creationId xmlns:a16="http://schemas.microsoft.com/office/drawing/2014/main" id="{894BDBA6-9790-326F-73F6-C8F98C365B58}"/>
              </a:ext>
            </a:extLst>
          </p:cNvPr>
          <p:cNvSpPr/>
          <p:nvPr/>
        </p:nvSpPr>
        <p:spPr>
          <a:xfrm rot="20864902">
            <a:off x="3028020" y="3521151"/>
            <a:ext cx="5449641" cy="1077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Builts</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on decades of experience: moderate risk, R&amp;D: almost no “R” only “D” and cost-reduction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Energetically not ideal (100 MW of SR)</a:t>
            </a:r>
          </a:p>
        </p:txBody>
      </p:sp>
      <p:sp>
        <p:nvSpPr>
          <p:cNvPr id="7" name="Date Placeholder 6">
            <a:extLst>
              <a:ext uri="{FF2B5EF4-FFF2-40B4-BE49-F238E27FC236}">
                <a16:creationId xmlns:a16="http://schemas.microsoft.com/office/drawing/2014/main" id="{06C553C7-9FD2-0963-C4CB-05FEE8F66F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9" name="Footer Placeholder 8">
            <a:extLst>
              <a:ext uri="{FF2B5EF4-FFF2-40B4-BE49-F238E27FC236}">
                <a16:creationId xmlns:a16="http://schemas.microsoft.com/office/drawing/2014/main" id="{9964E0A5-CF19-96AD-E5A6-9CE0ED354A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Slide Number Placeholder 9">
            <a:extLst>
              <a:ext uri="{FF2B5EF4-FFF2-40B4-BE49-F238E27FC236}">
                <a16:creationId xmlns:a16="http://schemas.microsoft.com/office/drawing/2014/main" id="{4845DC07-1185-528A-7FAE-4A0787BB61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231" y="836712"/>
          <a:ext cx="12167409" cy="5801952"/>
        </p:xfrm>
        <a:graphic>
          <a:graphicData uri="http://schemas.openxmlformats.org/drawingml/2006/table">
            <a:tbl>
              <a:tblPr firstRow="1" bandRow="1"/>
              <a:tblGrid>
                <a:gridCol w="4812087">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554822">
                  <a:extLst>
                    <a:ext uri="{9D8B030D-6E8A-4147-A177-3AD203B41FA5}">
                      <a16:colId xmlns:a16="http://schemas.microsoft.com/office/drawing/2014/main" val="2863035795"/>
                    </a:ext>
                  </a:extLst>
                </a:gridCol>
                <a:gridCol w="2481371">
                  <a:extLst>
                    <a:ext uri="{9D8B030D-6E8A-4147-A177-3AD203B41FA5}">
                      <a16:colId xmlns:a16="http://schemas.microsoft.com/office/drawing/2014/main" val="20005"/>
                    </a:ext>
                  </a:extLst>
                </a:gridCol>
                <a:gridCol w="1662945">
                  <a:extLst>
                    <a:ext uri="{9D8B030D-6E8A-4147-A177-3AD203B41FA5}">
                      <a16:colId xmlns:a16="http://schemas.microsoft.com/office/drawing/2014/main" val="2362098517"/>
                    </a:ext>
                  </a:extLst>
                </a:gridCol>
              </a:tblGrid>
              <a:tr h="525896">
                <a:tc>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r>
                        <a:rPr lang="en-GB" sz="2000" b="1" dirty="0">
                          <a:solidFill>
                            <a:schemeClr val="bg1"/>
                          </a:solidFill>
                        </a:rPr>
                        <a:t>parameter</a:t>
                      </a:r>
                    </a:p>
                  </a:txBody>
                  <a:tcPr anchor="ctr">
                    <a:lnL w="12700" cmpd="sng">
                      <a:solidFill>
                        <a:srgbClr val="A26B2D"/>
                      </a:solid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gridSpan="2">
                  <a:txBody>
                    <a:bodyPr/>
                    <a:lstStyle>
                      <a:lvl1pPr marL="0" algn="l" defTabSz="914400" rtl="0" eaLnBrk="1" latinLnBrk="0" hangingPunct="1">
                        <a:defRPr kumimoji="0" sz="1800" b="1" kern="1200">
                          <a:solidFill>
                            <a:schemeClr val="lt1"/>
                          </a:solidFill>
                          <a:latin typeface="Arial"/>
                        </a:defRPr>
                      </a:lvl1pPr>
                      <a:lvl2pPr marL="457200" algn="l" defTabSz="914400" rtl="0" eaLnBrk="1" latinLnBrk="0" hangingPunct="1">
                        <a:defRPr kumimoji="0" sz="1800" b="1" kern="1200">
                          <a:solidFill>
                            <a:schemeClr val="lt1"/>
                          </a:solidFill>
                          <a:latin typeface="Arial"/>
                        </a:defRPr>
                      </a:lvl2pPr>
                      <a:lvl3pPr marL="914400" algn="l" defTabSz="914400" rtl="0" eaLnBrk="1" latinLnBrk="0" hangingPunct="1">
                        <a:defRPr kumimoji="0" sz="1800" b="1" kern="1200">
                          <a:solidFill>
                            <a:schemeClr val="lt1"/>
                          </a:solidFill>
                          <a:latin typeface="Arial"/>
                        </a:defRPr>
                      </a:lvl3pPr>
                      <a:lvl4pPr marL="1371600" algn="l" defTabSz="914400" rtl="0" eaLnBrk="1" latinLnBrk="0" hangingPunct="1">
                        <a:defRPr kumimoji="0" sz="1800" b="1" kern="1200">
                          <a:solidFill>
                            <a:schemeClr val="lt1"/>
                          </a:solidFill>
                          <a:latin typeface="Arial"/>
                        </a:defRPr>
                      </a:lvl4pPr>
                      <a:lvl5pPr marL="1828800" algn="l" defTabSz="914400" rtl="0" eaLnBrk="1" latinLnBrk="0" hangingPunct="1">
                        <a:defRPr kumimoji="0" sz="1800" b="1" kern="1200">
                          <a:solidFill>
                            <a:schemeClr val="lt1"/>
                          </a:solidFill>
                          <a:latin typeface="Arial"/>
                        </a:defRPr>
                      </a:lvl5pPr>
                      <a:lvl6pPr marL="2286000" algn="l" defTabSz="914400" rtl="0" eaLnBrk="1" latinLnBrk="0" hangingPunct="1">
                        <a:defRPr kumimoji="0" sz="1800" b="1" kern="1200">
                          <a:solidFill>
                            <a:schemeClr val="lt1"/>
                          </a:solidFill>
                          <a:latin typeface="Arial"/>
                        </a:defRPr>
                      </a:lvl6pPr>
                      <a:lvl7pPr marL="2743200" algn="l" defTabSz="914400" rtl="0" eaLnBrk="1" latinLnBrk="0" hangingPunct="1">
                        <a:defRPr kumimoji="0" sz="1800" b="1" kern="1200">
                          <a:solidFill>
                            <a:schemeClr val="lt1"/>
                          </a:solidFill>
                          <a:latin typeface="Arial"/>
                        </a:defRPr>
                      </a:lvl7pPr>
                      <a:lvl8pPr marL="3200400" algn="l" defTabSz="914400" rtl="0" eaLnBrk="1" latinLnBrk="0" hangingPunct="1">
                        <a:defRPr kumimoji="0" sz="1800" b="1" kern="1200">
                          <a:solidFill>
                            <a:schemeClr val="lt1"/>
                          </a:solidFill>
                          <a:latin typeface="Arial"/>
                        </a:defRPr>
                      </a:lvl8pPr>
                      <a:lvl9pPr marL="3657600" algn="l" defTabSz="914400" rtl="0" eaLnBrk="1" latinLnBrk="0" hangingPunct="1">
                        <a:defRPr kumimoji="0" sz="1800" b="1" kern="1200">
                          <a:solidFill>
                            <a:schemeClr val="lt1"/>
                          </a:solidFill>
                          <a:latin typeface="Arial"/>
                        </a:defRPr>
                      </a:lvl9pPr>
                    </a:lstStyle>
                    <a:p>
                      <a:pPr algn="ctr"/>
                      <a:r>
                        <a:rPr lang="en-GB" sz="2000" b="1" dirty="0">
                          <a:solidFill>
                            <a:schemeClr val="bg1"/>
                          </a:solidFill>
                        </a:rPr>
                        <a:t>FCC-</a:t>
                      </a:r>
                      <a:r>
                        <a:rPr lang="en-GB" sz="2000" b="1" dirty="0" err="1">
                          <a:solidFill>
                            <a:schemeClr val="bg1"/>
                          </a:solidFill>
                        </a:rPr>
                        <a:t>hh</a:t>
                      </a:r>
                      <a:endParaRPr lang="en-GB" sz="2000" b="1" dirty="0">
                        <a:solidFill>
                          <a:schemeClr val="bg1"/>
                        </a:solidFill>
                      </a:endParaRPr>
                    </a:p>
                  </a:txBody>
                  <a:tcPr anchor="ctr">
                    <a:lnL>
                      <a:noFill/>
                    </a:lnL>
                    <a:lnR>
                      <a:noFill/>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2000" b="1" dirty="0">
                          <a:solidFill>
                            <a:schemeClr val="bg1"/>
                          </a:solidFill>
                        </a:rPr>
                        <a:t>HL-LHC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AT" sz="2000" b="1" dirty="0">
                          <a:solidFill>
                            <a:schemeClr val="bg1"/>
                          </a:solidFill>
                        </a:rPr>
                        <a:t>LHC</a:t>
                      </a:r>
                    </a:p>
                  </a:txBody>
                  <a:tcPr anchor="ctr">
                    <a:lnL w="12700" cap="flat" cmpd="sng" algn="ctr">
                      <a:no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800" b="1" kern="1200" dirty="0">
                          <a:solidFill>
                            <a:schemeClr val="dk1"/>
                          </a:solidFill>
                          <a:latin typeface="Arial"/>
                          <a:ea typeface="+mn-ea"/>
                          <a:cs typeface="+mn-cs"/>
                        </a:rPr>
                        <a:t>collision energy </a:t>
                      </a:r>
                      <a:r>
                        <a:rPr kumimoji="0" lang="en-GB" sz="1800" b="1" kern="1200" dirty="0" err="1">
                          <a:solidFill>
                            <a:schemeClr val="dk1"/>
                          </a:solidFill>
                          <a:latin typeface="Arial"/>
                          <a:ea typeface="+mn-ea"/>
                          <a:cs typeface="+mn-cs"/>
                        </a:rPr>
                        <a:t>cms</a:t>
                      </a:r>
                      <a:r>
                        <a:rPr kumimoji="0" lang="en-GB" sz="1800" b="1" kern="1200" dirty="0">
                          <a:solidFill>
                            <a:schemeClr val="dk1"/>
                          </a:solidFill>
                          <a:latin typeface="Arial"/>
                          <a:ea typeface="+mn-ea"/>
                          <a:cs typeface="+mn-cs"/>
                        </a:rPr>
                        <a:t> [</a:t>
                      </a:r>
                      <a:r>
                        <a:rPr kumimoji="0" lang="en-GB" sz="1800" b="1" kern="1200" dirty="0" err="1">
                          <a:solidFill>
                            <a:schemeClr val="dk1"/>
                          </a:solidFill>
                          <a:latin typeface="Arial"/>
                          <a:ea typeface="+mn-ea"/>
                          <a:cs typeface="+mn-cs"/>
                        </a:rPr>
                        <a:t>TeV</a:t>
                      </a:r>
                      <a:r>
                        <a:rPr kumimoji="0" lang="en-GB" sz="1800" b="1" kern="1200" dirty="0">
                          <a:solidFill>
                            <a:schemeClr val="dk1"/>
                          </a:solidFill>
                          <a:latin typeface="Arial"/>
                          <a:ea typeface="+mn-ea"/>
                          <a:cs typeface="+mn-cs"/>
                        </a:rPr>
                        <a:t>]</a:t>
                      </a:r>
                    </a:p>
                  </a:txBody>
                  <a:tcPr>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marL="0" algn="ctr" rtl="0" eaLnBrk="1" latinLnBrk="0" hangingPunct="1"/>
                      <a:r>
                        <a:rPr kumimoji="0" lang="en-GB" sz="1800" b="1" kern="1200" dirty="0">
                          <a:solidFill>
                            <a:srgbClr val="FF0000"/>
                          </a:solidFill>
                          <a:latin typeface="Arial"/>
                          <a:ea typeface="+mn-ea"/>
                          <a:cs typeface="+mn-cs"/>
                        </a:rPr>
                        <a:t>100</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mpd="sng">
                      <a:solidFill>
                        <a:srgbClr val="A26B2D"/>
                      </a:solidFill>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14</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14</a:t>
                      </a:r>
                    </a:p>
                  </a:txBody>
                  <a:tcPr>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1"/>
                  </a:ext>
                </a:extLst>
              </a:tr>
              <a:tr h="281093">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800" b="1" kern="1200" dirty="0">
                          <a:solidFill>
                            <a:schemeClr val="dk1"/>
                          </a:solidFill>
                          <a:latin typeface="Arial"/>
                          <a:ea typeface="+mn-ea"/>
                          <a:cs typeface="+mn-cs"/>
                        </a:rPr>
                        <a:t>dipole field [T]</a:t>
                      </a:r>
                    </a:p>
                  </a:txBody>
                  <a:tcPr>
                    <a:lnL w="12700" cmpd="sng">
                      <a:solidFill>
                        <a:srgbClr val="A26B2D"/>
                      </a:solidFill>
                    </a:lnL>
                    <a:lnR w="12700" cap="flat" cmpd="sng" algn="ctr">
                      <a:solidFill>
                        <a:srgbClr val="0C377B"/>
                      </a:solidFill>
                      <a:prstDash val="solid"/>
                      <a:round/>
                      <a:headEnd type="none" w="med" len="med"/>
                      <a:tailEnd type="none" w="med" len="med"/>
                    </a:lnR>
                    <a:lnT w="12700" cmpd="sng">
                      <a:solidFill>
                        <a:srgbClr val="A26B2D"/>
                      </a:solidFill>
                    </a:lnT>
                    <a:lnB w="12700" cmpd="sng">
                      <a:solidFill>
                        <a:srgbClr val="A26B2D"/>
                      </a:solidFill>
                    </a:lnB>
                    <a:lnTlToBr w="12700" cmpd="sng">
                      <a:noFill/>
                      <a:prstDash val="solid"/>
                    </a:lnTlToBr>
                    <a:lnBlToTr w="12700" cmpd="sng">
                      <a:noFill/>
                      <a:prstDash val="solid"/>
                    </a:lnBlToTr>
                    <a:solidFill>
                      <a:srgbClr val="F0F0F0"/>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800" b="1" kern="1200" dirty="0">
                          <a:solidFill>
                            <a:srgbClr val="FF0000"/>
                          </a:solidFill>
                          <a:latin typeface="Arial"/>
                          <a:ea typeface="+mn-ea"/>
                          <a:cs typeface="+mn-cs"/>
                        </a:rPr>
                        <a:t>~17 </a:t>
                      </a:r>
                      <a:r>
                        <a:rPr kumimoji="0" lang="en-GB" sz="1600" b="1" kern="1200" dirty="0">
                          <a:solidFill>
                            <a:srgbClr val="FF0000"/>
                          </a:solidFill>
                          <a:latin typeface="Arial"/>
                          <a:ea typeface="+mn-ea"/>
                          <a:cs typeface="+mn-cs"/>
                        </a:rPr>
                        <a:t>(~16 </a:t>
                      </a:r>
                      <a:r>
                        <a:rPr kumimoji="0" lang="en-GB" sz="1600" b="1" kern="1200" dirty="0" err="1">
                          <a:solidFill>
                            <a:srgbClr val="FF0000"/>
                          </a:solidFill>
                          <a:latin typeface="Arial"/>
                          <a:ea typeface="+mn-ea"/>
                          <a:cs typeface="+mn-cs"/>
                        </a:rPr>
                        <a:t>comb.function</a:t>
                      </a:r>
                      <a:r>
                        <a:rPr kumimoji="0" lang="en-GB" sz="1600" b="1" kern="1200" dirty="0">
                          <a:solidFill>
                            <a:srgbClr val="FF0000"/>
                          </a:solidFill>
                          <a:latin typeface="Arial"/>
                          <a:ea typeface="+mn-ea"/>
                          <a:cs typeface="+mn-cs"/>
                        </a:rPr>
                        <a:t>)</a:t>
                      </a:r>
                      <a:endParaRPr kumimoji="0" lang="en-GB" sz="1800" b="1" kern="1200" dirty="0">
                        <a:solidFill>
                          <a:srgbClr val="FF0000"/>
                        </a:solidFill>
                        <a:latin typeface="Arial"/>
                        <a:ea typeface="+mn-ea"/>
                        <a:cs typeface="+mn-cs"/>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8.33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8.33</a:t>
                      </a:r>
                    </a:p>
                  </a:txBody>
                  <a:tcPr>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2"/>
                  </a:ext>
                </a:extLst>
              </a:tr>
              <a:tr h="4155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800" b="1" kern="1200" dirty="0">
                          <a:solidFill>
                            <a:schemeClr val="dk1"/>
                          </a:solidFill>
                          <a:latin typeface="Arial"/>
                          <a:ea typeface="+mn-ea"/>
                          <a:cs typeface="+mn-cs"/>
                        </a:rPr>
                        <a:t>circumference</a:t>
                      </a:r>
                      <a:r>
                        <a:rPr kumimoji="0" lang="de-AT" sz="1800" b="1" kern="1200" baseline="0" dirty="0">
                          <a:solidFill>
                            <a:schemeClr val="dk1"/>
                          </a:solidFill>
                          <a:latin typeface="Arial"/>
                          <a:ea typeface="+mn-ea"/>
                          <a:cs typeface="+mn-cs"/>
                        </a:rPr>
                        <a:t> </a:t>
                      </a:r>
                      <a:r>
                        <a:rPr kumimoji="0" lang="en-GB" sz="1800" b="1" kern="1200" dirty="0">
                          <a:solidFill>
                            <a:schemeClr val="dk1"/>
                          </a:solidFill>
                          <a:latin typeface="+mn-lt"/>
                          <a:ea typeface="+mn-ea"/>
                          <a:cs typeface="+mn-cs"/>
                        </a:rPr>
                        <a:t>[km]</a:t>
                      </a:r>
                      <a:endParaRPr kumimoji="0" lang="en-GB" sz="1800" b="1" kern="1200" dirty="0">
                        <a:solidFill>
                          <a:schemeClr val="dk1"/>
                        </a:solidFill>
                        <a:latin typeface="Arial"/>
                        <a:ea typeface="+mn-ea"/>
                        <a:cs typeface="+mn-cs"/>
                      </a:endParaRP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rgbClr val="FF0000"/>
                          </a:solidFill>
                          <a:latin typeface="Arial"/>
                          <a:ea typeface="+mn-ea"/>
                          <a:cs typeface="+mn-cs"/>
                        </a:rPr>
                        <a:t>91.2</a:t>
                      </a:r>
                      <a:endParaRPr kumimoji="0" lang="en-GB" sz="1800" b="1" kern="1200" dirty="0">
                        <a:solidFill>
                          <a:srgbClr val="FF0000"/>
                        </a:solidFill>
                        <a:latin typeface="Arial"/>
                        <a:ea typeface="+mn-ea"/>
                        <a:cs typeface="+mn-cs"/>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26.7</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26.7</a:t>
                      </a:r>
                    </a:p>
                  </a:txBody>
                  <a:tcPr>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3"/>
                  </a:ext>
                </a:extLst>
              </a:tr>
              <a:tr h="4155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800" b="1" kern="1200" dirty="0">
                          <a:solidFill>
                            <a:schemeClr val="dk1"/>
                          </a:solidFill>
                          <a:latin typeface="Arial"/>
                          <a:ea typeface="+mn-ea"/>
                          <a:cs typeface="+mn-cs"/>
                        </a:rPr>
                        <a:t>beam current [A]</a:t>
                      </a: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800" b="1" kern="1200" dirty="0">
                          <a:solidFill>
                            <a:schemeClr val="tx1"/>
                          </a:solidFill>
                          <a:latin typeface="Arial"/>
                          <a:ea typeface="+mn-ea"/>
                          <a:cs typeface="+mn-cs"/>
                        </a:rPr>
                        <a:t>0.5</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1.1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0.58</a:t>
                      </a:r>
                    </a:p>
                  </a:txBody>
                  <a:tcPr>
                    <a:lnL w="12700" cap="flat" cmpd="sng" algn="ctr">
                      <a:solidFill>
                        <a:srgbClr val="0C377B"/>
                      </a:solidFill>
                      <a:prstDash val="solid"/>
                      <a:round/>
                      <a:headEnd type="none" w="med" len="med"/>
                      <a:tailEnd type="none" w="med" len="med"/>
                    </a:lnL>
                    <a:lnR w="12700" cap="flat" cmpd="sng" algn="ctr">
                      <a:solidFill>
                        <a:srgbClr val="A26B2D"/>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5"/>
                  </a:ext>
                </a:extLst>
              </a:tr>
              <a:tr h="370840">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800" b="1" kern="1200" dirty="0">
                          <a:solidFill>
                            <a:schemeClr val="dk1"/>
                          </a:solidFill>
                          <a:latin typeface="Arial"/>
                          <a:ea typeface="+mn-ea"/>
                          <a:cs typeface="+mn-cs"/>
                        </a:rPr>
                        <a:t>bunch intensity  [10</a:t>
                      </a:r>
                      <a:r>
                        <a:rPr kumimoji="0" lang="en-GB" sz="1800" b="1" kern="1200" baseline="30000" dirty="0">
                          <a:solidFill>
                            <a:schemeClr val="dk1"/>
                          </a:solidFill>
                          <a:latin typeface="Arial"/>
                          <a:ea typeface="+mn-ea"/>
                          <a:cs typeface="+mn-cs"/>
                        </a:rPr>
                        <a:t>11</a:t>
                      </a:r>
                      <a:r>
                        <a:rPr kumimoji="0" lang="en-GB" sz="1800" b="1" kern="1200" dirty="0">
                          <a:solidFill>
                            <a:schemeClr val="dk1"/>
                          </a:solidFill>
                          <a:latin typeface="Arial"/>
                          <a:ea typeface="+mn-ea"/>
                          <a:cs typeface="+mn-cs"/>
                        </a:rPr>
                        <a:t>]</a:t>
                      </a: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800" b="1" kern="1200" dirty="0">
                          <a:solidFill>
                            <a:srgbClr val="FF0000"/>
                          </a:solidFill>
                          <a:latin typeface="Arial"/>
                          <a:ea typeface="+mn-ea"/>
                          <a:cs typeface="+mn-cs"/>
                        </a:rPr>
                        <a:t>1</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800" b="1" kern="1200">
                          <a:solidFill>
                            <a:srgbClr val="FF0000"/>
                          </a:solidFill>
                          <a:latin typeface="Arial"/>
                          <a:ea typeface="+mn-ea"/>
                          <a:cs typeface="+mn-cs"/>
                        </a:rPr>
                        <a:t>1 </a:t>
                      </a:r>
                      <a:endParaRPr kumimoji="0" lang="en-GB" sz="1800" b="1" kern="1200" dirty="0">
                        <a:solidFill>
                          <a:srgbClr val="FF0000"/>
                        </a:solidFill>
                        <a:latin typeface="Arial"/>
                        <a:ea typeface="+mn-ea"/>
                        <a:cs typeface="+mn-cs"/>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800" b="1" kern="1200" dirty="0">
                          <a:solidFill>
                            <a:schemeClr val="tx1"/>
                          </a:solidFill>
                          <a:latin typeface="Arial"/>
                          <a:ea typeface="+mn-ea"/>
                          <a:cs typeface="+mn-cs"/>
                        </a:rPr>
                        <a:t>2.2 </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1.15</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6"/>
                  </a:ext>
                </a:extLst>
              </a:tr>
              <a:tr h="370840">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800" b="1" kern="1200" dirty="0">
                          <a:solidFill>
                            <a:schemeClr val="dk1"/>
                          </a:solidFill>
                          <a:latin typeface="Arial"/>
                          <a:ea typeface="+mn-ea"/>
                          <a:cs typeface="+mn-cs"/>
                        </a:rPr>
                        <a:t>bunch spacing  [ns]</a:t>
                      </a: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800" b="1" kern="1200" dirty="0">
                          <a:solidFill>
                            <a:schemeClr val="tx1"/>
                          </a:solidFill>
                          <a:latin typeface="Arial"/>
                          <a:ea typeface="+mn-ea"/>
                          <a:cs typeface="+mn-cs"/>
                        </a:rPr>
                        <a:t>25</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GB" sz="1800" b="1" kern="1200" dirty="0">
                          <a:solidFill>
                            <a:schemeClr val="tx1"/>
                          </a:solidFill>
                          <a:latin typeface="Arial"/>
                          <a:ea typeface="+mn-ea"/>
                          <a:cs typeface="+mn-cs"/>
                        </a:rPr>
                        <a:t>25 </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800" b="1" kern="1200" dirty="0">
                          <a:solidFill>
                            <a:schemeClr val="tx1"/>
                          </a:solidFill>
                          <a:latin typeface="Arial"/>
                          <a:ea typeface="+mn-ea"/>
                          <a:cs typeface="+mn-cs"/>
                        </a:rPr>
                        <a:t>25</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25</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7"/>
                  </a:ext>
                </a:extLst>
              </a:tr>
              <a:tr h="370840">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r>
                        <a:rPr kumimoji="0" lang="en-GB" sz="1800" b="1" kern="1200" dirty="0" err="1">
                          <a:solidFill>
                            <a:schemeClr val="dk1"/>
                          </a:solidFill>
                          <a:latin typeface="Arial"/>
                          <a:ea typeface="+mn-ea"/>
                          <a:cs typeface="+mn-cs"/>
                        </a:rPr>
                        <a:t>synchr</a:t>
                      </a:r>
                      <a:r>
                        <a:rPr kumimoji="0" lang="en-GB" sz="1800" b="1" kern="1200" dirty="0">
                          <a:solidFill>
                            <a:schemeClr val="dk1"/>
                          </a:solidFill>
                          <a:latin typeface="Arial"/>
                          <a:ea typeface="+mn-ea"/>
                          <a:cs typeface="+mn-cs"/>
                        </a:rPr>
                        <a:t>. rad. power / ring [kW]</a:t>
                      </a: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800" b="1" kern="1200" dirty="0">
                          <a:solidFill>
                            <a:srgbClr val="FF0000"/>
                          </a:solidFill>
                          <a:latin typeface="Arial"/>
                          <a:ea typeface="+mn-ea"/>
                          <a:cs typeface="+mn-cs"/>
                        </a:rPr>
                        <a:t>2700</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lvl1pPr marL="0" algn="l" defTabSz="914400" rtl="0" eaLnBrk="1" latinLnBrk="0" hangingPunct="1">
                        <a:defRPr kumimoji="0" sz="1800" kern="1200">
                          <a:solidFill>
                            <a:schemeClr val="dk1"/>
                          </a:solidFill>
                          <a:latin typeface="Arial"/>
                        </a:defRPr>
                      </a:lvl1pPr>
                      <a:lvl2pPr marL="457200" algn="l" defTabSz="914400" rtl="0" eaLnBrk="1" latinLnBrk="0" hangingPunct="1">
                        <a:defRPr kumimoji="0" sz="1800" kern="1200">
                          <a:solidFill>
                            <a:schemeClr val="dk1"/>
                          </a:solidFill>
                          <a:latin typeface="Arial"/>
                        </a:defRPr>
                      </a:lvl2pPr>
                      <a:lvl3pPr marL="914400" algn="l" defTabSz="914400" rtl="0" eaLnBrk="1" latinLnBrk="0" hangingPunct="1">
                        <a:defRPr kumimoji="0" sz="1800" kern="1200">
                          <a:solidFill>
                            <a:schemeClr val="dk1"/>
                          </a:solidFill>
                          <a:latin typeface="Arial"/>
                        </a:defRPr>
                      </a:lvl3pPr>
                      <a:lvl4pPr marL="1371600" algn="l" defTabSz="914400" rtl="0" eaLnBrk="1" latinLnBrk="0" hangingPunct="1">
                        <a:defRPr kumimoji="0" sz="1800" kern="1200">
                          <a:solidFill>
                            <a:schemeClr val="dk1"/>
                          </a:solidFill>
                          <a:latin typeface="Arial"/>
                        </a:defRPr>
                      </a:lvl4pPr>
                      <a:lvl5pPr marL="1828800" algn="l" defTabSz="914400" rtl="0" eaLnBrk="1" latinLnBrk="0" hangingPunct="1">
                        <a:defRPr kumimoji="0" sz="1800" kern="1200">
                          <a:solidFill>
                            <a:schemeClr val="dk1"/>
                          </a:solidFill>
                          <a:latin typeface="Arial"/>
                        </a:defRPr>
                      </a:lvl5pPr>
                      <a:lvl6pPr marL="2286000" algn="l" defTabSz="914400" rtl="0" eaLnBrk="1" latinLnBrk="0" hangingPunct="1">
                        <a:defRPr kumimoji="0" sz="1800" kern="1200">
                          <a:solidFill>
                            <a:schemeClr val="dk1"/>
                          </a:solidFill>
                          <a:latin typeface="Arial"/>
                        </a:defRPr>
                      </a:lvl6pPr>
                      <a:lvl7pPr marL="2743200" algn="l" defTabSz="914400" rtl="0" eaLnBrk="1" latinLnBrk="0" hangingPunct="1">
                        <a:defRPr kumimoji="0" sz="1800" kern="1200">
                          <a:solidFill>
                            <a:schemeClr val="dk1"/>
                          </a:solidFill>
                          <a:latin typeface="Arial"/>
                        </a:defRPr>
                      </a:lvl7pPr>
                      <a:lvl8pPr marL="3200400" algn="l" defTabSz="914400" rtl="0" eaLnBrk="1" latinLnBrk="0" hangingPunct="1">
                        <a:defRPr kumimoji="0" sz="1800" kern="1200">
                          <a:solidFill>
                            <a:schemeClr val="dk1"/>
                          </a:solidFill>
                          <a:latin typeface="Arial"/>
                        </a:defRPr>
                      </a:lvl8pPr>
                      <a:lvl9pPr marL="3657600" algn="l" defTabSz="914400" rtl="0" eaLnBrk="1" latinLnBrk="0" hangingPunct="1">
                        <a:defRPr kumimoji="0" sz="1800" kern="1200">
                          <a:solidFill>
                            <a:schemeClr val="dk1"/>
                          </a:solidFill>
                          <a:latin typeface="Arial"/>
                        </a:defRPr>
                      </a:lvl9pPr>
                    </a:lstStyle>
                    <a:p>
                      <a:pPr algn="ctr"/>
                      <a:r>
                        <a:rPr kumimoji="0" lang="en-GB" sz="1800" b="1" kern="1200" dirty="0">
                          <a:solidFill>
                            <a:schemeClr val="tx1"/>
                          </a:solidFill>
                          <a:latin typeface="Arial"/>
                          <a:ea typeface="+mn-ea"/>
                          <a:cs typeface="+mn-cs"/>
                        </a:rPr>
                        <a:t>7.3</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3.6</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29924253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800" b="1" kern="1200" dirty="0">
                          <a:solidFill>
                            <a:schemeClr val="dk1"/>
                          </a:solidFill>
                          <a:latin typeface="Arial"/>
                          <a:ea typeface="+mn-ea"/>
                          <a:cs typeface="+mn-cs"/>
                        </a:rPr>
                        <a:t>SR</a:t>
                      </a:r>
                      <a:r>
                        <a:rPr kumimoji="0" lang="en-GB" sz="1800" b="1" kern="1200" baseline="0" dirty="0">
                          <a:solidFill>
                            <a:schemeClr val="dk1"/>
                          </a:solidFill>
                          <a:latin typeface="Arial"/>
                          <a:ea typeface="+mn-ea"/>
                          <a:cs typeface="+mn-cs"/>
                        </a:rPr>
                        <a:t> power / length [W/m/ap.]</a:t>
                      </a:r>
                      <a:endParaRPr kumimoji="0" lang="en-GB" sz="1800" b="1" kern="1200" dirty="0">
                        <a:solidFill>
                          <a:schemeClr val="dk1"/>
                        </a:solidFill>
                        <a:latin typeface="Arial"/>
                        <a:ea typeface="+mn-ea"/>
                        <a:cs typeface="+mn-cs"/>
                      </a:endParaRP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rgbClr val="FF0000"/>
                          </a:solidFill>
                          <a:latin typeface="Arial"/>
                          <a:ea typeface="+mn-ea"/>
                          <a:cs typeface="+mn-cs"/>
                        </a:rPr>
                        <a:t>32.1</a:t>
                      </a:r>
                      <a:endParaRPr kumimoji="0" lang="en-GB" sz="1800" b="1" kern="1200" dirty="0">
                        <a:solidFill>
                          <a:srgbClr val="FF0000"/>
                        </a:solidFill>
                        <a:latin typeface="Arial"/>
                        <a:ea typeface="+mn-ea"/>
                        <a:cs typeface="+mn-cs"/>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0.33</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0.17</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944200603"/>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800" b="1" kern="1200" dirty="0">
                          <a:solidFill>
                            <a:schemeClr val="dk1"/>
                          </a:solidFill>
                          <a:latin typeface="Arial" panose="020B0604020202020204" pitchFamily="34" charset="0"/>
                          <a:ea typeface="+mn-ea"/>
                          <a:cs typeface="Arial" panose="020B0604020202020204" pitchFamily="34" charset="0"/>
                        </a:rPr>
                        <a:t>long. emit. damping time [h]</a:t>
                      </a: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0.45</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baseline="0" dirty="0">
                          <a:solidFill>
                            <a:schemeClr val="tx1"/>
                          </a:solidFill>
                          <a:latin typeface="Arial"/>
                          <a:ea typeface="+mn-ea"/>
                          <a:cs typeface="+mn-cs"/>
                        </a:rPr>
                        <a:t> 12.9</a:t>
                      </a:r>
                      <a:endParaRPr kumimoji="0" lang="en-GB" sz="1800" b="1" kern="1200" dirty="0">
                        <a:solidFill>
                          <a:schemeClr val="tx1"/>
                        </a:solidFill>
                        <a:latin typeface="Arial"/>
                        <a:ea typeface="+mn-ea"/>
                        <a:cs typeface="+mn-cs"/>
                      </a:endParaRPr>
                    </a:p>
                  </a:txBody>
                  <a:tcPr>
                    <a:lnL w="12700" cap="flat" cmpd="sng" algn="ctr">
                      <a:solidFill>
                        <a:prstClr val="black"/>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12.9</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3113994486"/>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AT" sz="1800" b="1" kern="1200" dirty="0">
                          <a:solidFill>
                            <a:schemeClr val="dk1"/>
                          </a:solidFill>
                          <a:latin typeface="Arial"/>
                          <a:ea typeface="+mn-ea"/>
                          <a:cs typeface="+mn-cs"/>
                        </a:rPr>
                        <a:t>beta*</a:t>
                      </a:r>
                      <a:r>
                        <a:rPr kumimoji="0" lang="de-AT" sz="1800" b="1" kern="1200" baseline="0" dirty="0">
                          <a:solidFill>
                            <a:schemeClr val="dk1"/>
                          </a:solidFill>
                          <a:latin typeface="Arial"/>
                          <a:ea typeface="+mn-ea"/>
                          <a:cs typeface="+mn-cs"/>
                        </a:rPr>
                        <a:t> </a:t>
                      </a:r>
                      <a:r>
                        <a:rPr kumimoji="0" lang="en-GB" sz="1800" b="1" kern="1200" dirty="0">
                          <a:solidFill>
                            <a:schemeClr val="dk1"/>
                          </a:solidFill>
                          <a:latin typeface="+mn-lt"/>
                          <a:ea typeface="+mn-ea"/>
                          <a:cs typeface="+mn-cs"/>
                        </a:rPr>
                        <a:t>[m]</a:t>
                      </a:r>
                      <a:endParaRPr kumimoji="0" lang="en-GB" sz="1800" b="1" kern="1200" dirty="0">
                        <a:solidFill>
                          <a:schemeClr val="dk1"/>
                        </a:solidFill>
                        <a:latin typeface="Arial"/>
                        <a:ea typeface="+mn-ea"/>
                        <a:cs typeface="+mn-cs"/>
                      </a:endParaRP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1.1</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kumimoji="0" lang="en-US" sz="1800" b="1" kern="1200" dirty="0">
                          <a:solidFill>
                            <a:schemeClr val="tx1"/>
                          </a:solidFill>
                          <a:latin typeface="Arial"/>
                          <a:ea typeface="+mn-ea"/>
                          <a:cs typeface="+mn-cs"/>
                        </a:rPr>
                        <a:t>0.3</a:t>
                      </a:r>
                      <a:endParaRPr kumimoji="0" lang="en-GB" sz="1800" b="1" kern="1200" dirty="0">
                        <a:solidFill>
                          <a:schemeClr val="tx1"/>
                        </a:solidFill>
                        <a:latin typeface="Arial"/>
                        <a:ea typeface="+mn-ea"/>
                        <a:cs typeface="+mn-cs"/>
                      </a:endParaRPr>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de-AT" sz="1800" b="1" kern="1200" dirty="0">
                          <a:solidFill>
                            <a:schemeClr val="tx1"/>
                          </a:solidFill>
                          <a:latin typeface="Arial"/>
                          <a:ea typeface="+mn-ea"/>
                          <a:cs typeface="+mn-cs"/>
                        </a:rPr>
                        <a:t>0.15</a:t>
                      </a:r>
                      <a:r>
                        <a:rPr kumimoji="0" lang="de-AT" sz="1800" b="1" kern="1200" baseline="0" dirty="0">
                          <a:solidFill>
                            <a:schemeClr val="tx1"/>
                          </a:solidFill>
                          <a:latin typeface="Arial"/>
                          <a:ea typeface="+mn-ea"/>
                          <a:cs typeface="+mn-cs"/>
                        </a:rPr>
                        <a:t> (min.)</a:t>
                      </a:r>
                      <a:endParaRPr kumimoji="0" lang="en-GB" sz="1800" b="1" kern="1200" dirty="0">
                        <a:solidFill>
                          <a:schemeClr val="tx1"/>
                        </a:solidFill>
                        <a:latin typeface="Arial"/>
                        <a:ea typeface="+mn-ea"/>
                        <a:cs typeface="+mn-cs"/>
                      </a:endParaRPr>
                    </a:p>
                  </a:txBody>
                  <a:tcPr>
                    <a:lnL w="12700" cap="flat" cmpd="sng" algn="ctr">
                      <a:solidFill>
                        <a:prstClr val="black"/>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0.55</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839530520"/>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chemeClr val="dk1"/>
                          </a:solidFill>
                          <a:latin typeface="Arial"/>
                          <a:ea typeface="+mn-ea"/>
                          <a:cs typeface="+mn-cs"/>
                        </a:rPr>
                        <a:t>normalized emittance</a:t>
                      </a:r>
                      <a:r>
                        <a:rPr kumimoji="0" lang="en-US" sz="1800" b="1" kern="1200" baseline="0" dirty="0">
                          <a:solidFill>
                            <a:schemeClr val="dk1"/>
                          </a:solidFill>
                          <a:latin typeface="Arial"/>
                          <a:ea typeface="+mn-ea"/>
                          <a:cs typeface="+mn-cs"/>
                        </a:rPr>
                        <a:t> [</a:t>
                      </a:r>
                      <a:r>
                        <a:rPr kumimoji="0" lang="en-US" sz="1800" b="1" kern="1200" baseline="0" dirty="0">
                          <a:solidFill>
                            <a:schemeClr val="dk1"/>
                          </a:solidFill>
                          <a:latin typeface="Symbol" panose="05050102010706020507" pitchFamily="18" charset="2"/>
                          <a:ea typeface="+mn-ea"/>
                          <a:cs typeface="+mn-cs"/>
                        </a:rPr>
                        <a:t>m</a:t>
                      </a:r>
                      <a:r>
                        <a:rPr kumimoji="0" lang="en-US" sz="1800" b="1" kern="1200" baseline="0" dirty="0">
                          <a:solidFill>
                            <a:schemeClr val="dk1"/>
                          </a:solidFill>
                          <a:latin typeface="Arial"/>
                          <a:ea typeface="+mn-ea"/>
                          <a:cs typeface="+mn-cs"/>
                        </a:rPr>
                        <a:t>m]</a:t>
                      </a:r>
                      <a:endParaRPr kumimoji="0" lang="en-GB" sz="1800" b="1" kern="1200" dirty="0">
                        <a:solidFill>
                          <a:schemeClr val="dk1"/>
                        </a:solidFill>
                        <a:latin typeface="Arial"/>
                        <a:ea typeface="+mn-ea"/>
                        <a:cs typeface="+mn-cs"/>
                      </a:endParaRP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2.2 </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prstClr val="black"/>
                      </a:solidFill>
                      <a:prstDash val="soli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chemeClr val="tx1"/>
                          </a:solidFill>
                          <a:latin typeface="Arial"/>
                          <a:ea typeface="+mn-ea"/>
                          <a:cs typeface="+mn-cs"/>
                        </a:rPr>
                        <a:t>2.5</a:t>
                      </a:r>
                      <a:endParaRPr kumimoji="0" lang="en-GB" sz="1800" b="1" kern="1200" dirty="0">
                        <a:solidFill>
                          <a:schemeClr val="tx1"/>
                        </a:solidFill>
                        <a:latin typeface="Arial"/>
                        <a:ea typeface="+mn-ea"/>
                        <a:cs typeface="+mn-cs"/>
                      </a:endParaRPr>
                    </a:p>
                  </a:txBody>
                  <a:tcPr>
                    <a:lnL w="12700" cap="flat" cmpd="sng" algn="ctr">
                      <a:solidFill>
                        <a:prstClr val="black"/>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3.75</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2574920261"/>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US" sz="1800" b="1" kern="1200" dirty="0">
                          <a:solidFill>
                            <a:schemeClr val="dk1"/>
                          </a:solidFill>
                          <a:latin typeface="Arial"/>
                          <a:ea typeface="+mn-ea"/>
                          <a:cs typeface="+mn-cs"/>
                        </a:rPr>
                        <a:t>peak luminosity [10</a:t>
                      </a:r>
                      <a:r>
                        <a:rPr kumimoji="0" lang="en-US" sz="1800" b="1" kern="1200" baseline="30000" dirty="0">
                          <a:solidFill>
                            <a:schemeClr val="dk1"/>
                          </a:solidFill>
                          <a:latin typeface="Arial"/>
                          <a:ea typeface="+mn-ea"/>
                          <a:cs typeface="+mn-cs"/>
                        </a:rPr>
                        <a:t>34</a:t>
                      </a:r>
                      <a:r>
                        <a:rPr kumimoji="0" lang="en-US" sz="1800" b="1" kern="1200" dirty="0">
                          <a:solidFill>
                            <a:schemeClr val="dk1"/>
                          </a:solidFill>
                          <a:latin typeface="Arial"/>
                          <a:ea typeface="+mn-ea"/>
                          <a:cs typeface="+mn-cs"/>
                        </a:rPr>
                        <a:t> cm</a:t>
                      </a:r>
                      <a:r>
                        <a:rPr kumimoji="0" lang="en-US" sz="1800" b="1" kern="1200" baseline="30000" dirty="0">
                          <a:solidFill>
                            <a:schemeClr val="dk1"/>
                          </a:solidFill>
                          <a:latin typeface="Arial"/>
                          <a:ea typeface="+mn-ea"/>
                          <a:cs typeface="+mn-cs"/>
                        </a:rPr>
                        <a:t>-2</a:t>
                      </a:r>
                      <a:r>
                        <a:rPr kumimoji="0" lang="en-US" sz="1800" b="1" kern="1200" dirty="0">
                          <a:solidFill>
                            <a:schemeClr val="dk1"/>
                          </a:solidFill>
                          <a:latin typeface="Arial"/>
                          <a:ea typeface="+mn-ea"/>
                          <a:cs typeface="+mn-cs"/>
                        </a:rPr>
                        <a:t>s</a:t>
                      </a:r>
                      <a:r>
                        <a:rPr kumimoji="0" lang="en-US" sz="1800" b="1" kern="1200" baseline="30000" dirty="0">
                          <a:solidFill>
                            <a:schemeClr val="dk1"/>
                          </a:solidFill>
                          <a:latin typeface="Arial"/>
                          <a:ea typeface="+mn-ea"/>
                          <a:cs typeface="+mn-cs"/>
                        </a:rPr>
                        <a:t>-1</a:t>
                      </a:r>
                      <a:r>
                        <a:rPr kumimoji="0" lang="en-US" sz="1800" b="1" kern="1200" dirty="0">
                          <a:solidFill>
                            <a:schemeClr val="dk1"/>
                          </a:solidFill>
                          <a:latin typeface="Arial"/>
                          <a:ea typeface="+mn-ea"/>
                          <a:cs typeface="+mn-cs"/>
                        </a:rPr>
                        <a:t>]</a:t>
                      </a:r>
                      <a:endParaRPr kumimoji="0" lang="en-GB" sz="1800" b="1" kern="1200" dirty="0">
                        <a:solidFill>
                          <a:schemeClr val="dk1"/>
                        </a:solidFill>
                        <a:latin typeface="Arial"/>
                        <a:ea typeface="+mn-ea"/>
                        <a:cs typeface="+mn-cs"/>
                      </a:endParaRP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rgbClr val="FF0000"/>
                          </a:solidFill>
                          <a:latin typeface="Arial"/>
                          <a:ea typeface="+mn-ea"/>
                          <a:cs typeface="+mn-cs"/>
                        </a:rPr>
                        <a:t>5</a:t>
                      </a:r>
                      <a:endParaRPr kumimoji="0" lang="en-GB" sz="1800" b="1" kern="1200" dirty="0">
                        <a:solidFill>
                          <a:srgbClr val="FF0000"/>
                        </a:solidFill>
                        <a:latin typeface="Arial"/>
                        <a:ea typeface="+mn-ea"/>
                        <a:cs typeface="+mn-cs"/>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algn="ctr"/>
                      <a:r>
                        <a:rPr lang="en-US" b="1">
                          <a:solidFill>
                            <a:srgbClr val="FF0000"/>
                          </a:solidFill>
                        </a:rPr>
                        <a:t>30</a:t>
                      </a:r>
                      <a:endParaRPr kumimoji="0" lang="en-GB" sz="1800" b="1" kern="1200" dirty="0">
                        <a:solidFill>
                          <a:srgbClr val="FF0000"/>
                        </a:solidFill>
                        <a:latin typeface="Arial"/>
                        <a:ea typeface="+mn-ea"/>
                        <a:cs typeface="+mn-cs"/>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a:solidFill>
                            <a:schemeClr val="tx1"/>
                          </a:solidFill>
                          <a:latin typeface="Arial"/>
                          <a:ea typeface="+mn-ea"/>
                          <a:cs typeface="+mn-cs"/>
                        </a:rPr>
                        <a:t>5 (lev.)</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1</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95956012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800" b="1" kern="1200" dirty="0">
                          <a:solidFill>
                            <a:schemeClr val="dk1"/>
                          </a:solidFill>
                          <a:latin typeface="Arial"/>
                          <a:ea typeface="+mn-ea"/>
                          <a:cs typeface="+mn-cs"/>
                        </a:rPr>
                        <a:t>events/bunch crossing</a:t>
                      </a: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800" b="1" kern="1200" dirty="0">
                          <a:solidFill>
                            <a:srgbClr val="FF0000"/>
                          </a:solidFill>
                          <a:latin typeface="Arial"/>
                          <a:ea typeface="+mn-ea"/>
                          <a:cs typeface="+mn-cs"/>
                        </a:rPr>
                        <a:t>170</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800" b="1" kern="1200" dirty="0">
                          <a:solidFill>
                            <a:srgbClr val="FF0000"/>
                          </a:solidFill>
                          <a:latin typeface="Arial"/>
                          <a:ea typeface="+mn-ea"/>
                          <a:cs typeface="+mn-cs"/>
                        </a:rPr>
                        <a:t>1000</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GB" sz="1800" b="1" kern="1200" dirty="0">
                          <a:solidFill>
                            <a:schemeClr val="tx1"/>
                          </a:solidFill>
                          <a:latin typeface="Arial"/>
                          <a:ea typeface="+mn-ea"/>
                          <a:cs typeface="+mn-cs"/>
                        </a:rPr>
                        <a:t>132 </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27</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0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kumimoji="0" lang="en-GB" sz="1800" b="1" kern="1200" dirty="0">
                          <a:solidFill>
                            <a:schemeClr val="dk1"/>
                          </a:solidFill>
                          <a:latin typeface="Arial"/>
                          <a:ea typeface="+mn-ea"/>
                          <a:cs typeface="+mn-cs"/>
                        </a:rPr>
                        <a:t>stored energy/beam [GJ]</a:t>
                      </a:r>
                    </a:p>
                  </a:txBody>
                  <a:tcPr>
                    <a:lnL w="12700" cmpd="sng">
                      <a:solidFill>
                        <a:srgbClr val="A26B2D"/>
                      </a:solidFill>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rgbClr val="FF0000"/>
                          </a:solidFill>
                          <a:latin typeface="Arial"/>
                          <a:ea typeface="+mn-ea"/>
                          <a:cs typeface="+mn-cs"/>
                        </a:rPr>
                        <a:t>7</a:t>
                      </a:r>
                      <a:r>
                        <a:rPr kumimoji="0" lang="en-GB" sz="1800" b="1" kern="1200" dirty="0">
                          <a:solidFill>
                            <a:srgbClr val="FF0000"/>
                          </a:solidFill>
                          <a:latin typeface="Arial"/>
                          <a:ea typeface="+mn-ea"/>
                          <a:cs typeface="+mn-cs"/>
                        </a:rPr>
                        <a:t>.8</a:t>
                      </a: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de-AT" sz="1800" b="1" kern="1200" dirty="0">
                          <a:solidFill>
                            <a:schemeClr val="tx1"/>
                          </a:solidFill>
                          <a:latin typeface="Arial"/>
                          <a:ea typeface="+mn-ea"/>
                          <a:cs typeface="+mn-cs"/>
                        </a:rPr>
                        <a:t>0.7</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ap="flat" cmpd="sng" algn="ctr">
                      <a:solidFill>
                        <a:srgbClr val="0C377B"/>
                      </a:solidFill>
                      <a:prstDash val="solid"/>
                      <a:round/>
                      <a:headEnd type="none" w="med" len="med"/>
                      <a:tailEnd type="none" w="med" len="med"/>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800" b="1" kern="1200" dirty="0">
                          <a:solidFill>
                            <a:schemeClr val="tx1"/>
                          </a:solidFill>
                          <a:latin typeface="Arial"/>
                          <a:ea typeface="+mn-ea"/>
                          <a:cs typeface="+mn-cs"/>
                        </a:rPr>
                        <a:t>0.36</a:t>
                      </a:r>
                      <a:endParaRPr kumimoji="0" lang="en-GB" sz="1800" b="1" kern="1200" dirty="0">
                        <a:solidFill>
                          <a:schemeClr val="tx1"/>
                        </a:solidFill>
                        <a:latin typeface="Arial"/>
                        <a:ea typeface="+mn-ea"/>
                        <a:cs typeface="+mn-cs"/>
                      </a:endParaRPr>
                    </a:p>
                  </a:txBody>
                  <a:tcPr>
                    <a:lnL w="12700" cap="flat" cmpd="sng" algn="ctr">
                      <a:solidFill>
                        <a:srgbClr val="0C377B"/>
                      </a:solidFill>
                      <a:prstDash val="solid"/>
                      <a:round/>
                      <a:headEnd type="none" w="med" len="med"/>
                      <a:tailEnd type="none" w="med" len="med"/>
                    </a:lnL>
                    <a:lnR w="12700" cmpd="sng">
                      <a:solidFill>
                        <a:srgbClr val="A26B2D"/>
                      </a:solidFill>
                    </a:lnR>
                    <a:lnT w="12700" cap="flat" cmpd="sng" algn="ctr">
                      <a:solidFill>
                        <a:srgbClr val="A26B2D"/>
                      </a:solidFill>
                      <a:prstDash val="solid"/>
                      <a:round/>
                      <a:headEnd type="none" w="med" len="med"/>
                      <a:tailEnd type="none" w="med" len="med"/>
                    </a:lnT>
                    <a:lnB w="12700" cap="flat" cmpd="sng" algn="ctr">
                      <a:solidFill>
                        <a:srgbClr val="A26B2D"/>
                      </a:solidFill>
                      <a:prstDash val="solid"/>
                      <a:round/>
                      <a:headEnd type="none" w="med" len="med"/>
                      <a:tailEnd type="none" w="med" len="med"/>
                    </a:lnB>
                    <a:lnTlToBr w="12700" cmpd="sng">
                      <a:noFill/>
                      <a:prstDash val="solid"/>
                    </a:lnTlToBr>
                    <a:lnBlToTr w="12700" cmpd="sng">
                      <a:noFill/>
                      <a:prstDash val="solid"/>
                    </a:lnBlToTr>
                    <a:solidFill>
                      <a:srgbClr val="A26B2D">
                        <a:tint val="20000"/>
                      </a:srgbClr>
                    </a:solidFill>
                  </a:tcPr>
                </a:tc>
                <a:extLst>
                  <a:ext uri="{0D108BD9-81ED-4DB2-BD59-A6C34878D82A}">
                    <a16:rowId xmlns:a16="http://schemas.microsoft.com/office/drawing/2014/main" val="10010"/>
                  </a:ext>
                </a:extLst>
              </a:tr>
            </a:tbl>
          </a:graphicData>
        </a:graphic>
      </p:graphicFrame>
      <p:sp>
        <p:nvSpPr>
          <p:cNvPr id="5" name="Title 1"/>
          <p:cNvSpPr txBox="1">
            <a:spLocks/>
          </p:cNvSpPr>
          <p:nvPr/>
        </p:nvSpPr>
        <p:spPr>
          <a:xfrm>
            <a:off x="0" y="-49765"/>
            <a:ext cx="12192000" cy="792407"/>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0" i="0" u="none" strike="noStrike" kern="0" cap="none" spc="0" normalizeH="0" baseline="0">
                <a:ln>
                  <a:noFill/>
                </a:ln>
                <a:solidFill>
                  <a:srgbClr val="FFFF00"/>
                </a:solidFill>
                <a:effectLst/>
                <a:uLnTx/>
                <a:uFillTx/>
                <a:latin typeface="Arial"/>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0" cap="none" spc="0" normalizeH="0" baseline="0" noProof="0" dirty="0">
                <a:ln>
                  <a:noFill/>
                </a:ln>
                <a:solidFill>
                  <a:srgbClr val="FFFF00"/>
                </a:solidFill>
                <a:effectLst/>
                <a:uLnTx/>
                <a:uFillTx/>
                <a:latin typeface="Arial"/>
                <a:ea typeface="+mj-ea"/>
                <a:cs typeface="+mj-cs"/>
              </a:rPr>
              <a:t>          </a:t>
            </a:r>
            <a:r>
              <a:rPr kumimoji="0" lang="en-US" sz="3200" b="1" i="0" u="none" strike="noStrike" kern="0" cap="none" spc="0" normalizeH="0" baseline="0" noProof="0" dirty="0">
                <a:ln>
                  <a:noFill/>
                </a:ln>
                <a:solidFill>
                  <a:srgbClr val="FFFF00"/>
                </a:solidFill>
                <a:effectLst/>
                <a:uLnTx/>
                <a:uFillTx/>
                <a:latin typeface="Arial"/>
                <a:ea typeface="+mj-ea"/>
                <a:cs typeface="+mj-cs"/>
              </a:rPr>
              <a:t>Stage 2:</a:t>
            </a:r>
            <a:r>
              <a:rPr kumimoji="0" lang="en-US" sz="3200" b="0" i="0" u="none" strike="noStrike" kern="0" cap="none" spc="0" normalizeH="0" baseline="0" noProof="0" dirty="0">
                <a:ln>
                  <a:noFill/>
                </a:ln>
                <a:solidFill>
                  <a:srgbClr val="FFFF00"/>
                </a:solidFill>
                <a:effectLst/>
                <a:uLnTx/>
                <a:uFillTx/>
                <a:latin typeface="Arial"/>
                <a:ea typeface="+mj-ea"/>
                <a:cs typeface="+mj-cs"/>
              </a:rPr>
              <a:t> </a:t>
            </a:r>
            <a:r>
              <a:rPr kumimoji="0" lang="en-US" sz="3200" b="1" i="0" u="none" strike="noStrike" kern="0" cap="none" spc="0" normalizeH="0" baseline="0" noProof="0" dirty="0">
                <a:ln>
                  <a:noFill/>
                </a:ln>
                <a:solidFill>
                  <a:srgbClr val="FFFF00"/>
                </a:solidFill>
                <a:effectLst/>
                <a:uLnTx/>
                <a:uFillTx/>
                <a:latin typeface="Arial"/>
                <a:ea typeface="+mj-ea"/>
                <a:cs typeface="+mj-cs"/>
              </a:rPr>
              <a:t>FCC-</a:t>
            </a:r>
            <a:r>
              <a:rPr kumimoji="0" lang="en-US" sz="3200" b="1" i="0" u="none" strike="noStrike" kern="0" cap="none" spc="0" normalizeH="0" baseline="0" noProof="0" dirty="0" err="1">
                <a:ln>
                  <a:noFill/>
                </a:ln>
                <a:solidFill>
                  <a:srgbClr val="FFFF00"/>
                </a:solidFill>
                <a:effectLst/>
                <a:uLnTx/>
                <a:uFillTx/>
                <a:latin typeface="Arial"/>
                <a:ea typeface="+mj-ea"/>
                <a:cs typeface="+mj-cs"/>
              </a:rPr>
              <a:t>hh</a:t>
            </a:r>
            <a:r>
              <a:rPr kumimoji="0" lang="en-US" sz="3200" b="1" i="0" u="none" strike="noStrike" kern="0" cap="none" spc="0" normalizeH="0" baseline="0" noProof="0" dirty="0">
                <a:ln>
                  <a:noFill/>
                </a:ln>
                <a:solidFill>
                  <a:srgbClr val="FFFF00"/>
                </a:solidFill>
                <a:effectLst/>
                <a:uLnTx/>
                <a:uFillTx/>
                <a:latin typeface="Arial"/>
                <a:ea typeface="+mj-ea"/>
                <a:cs typeface="+mj-cs"/>
              </a:rPr>
              <a:t> (pp) collider parameters</a:t>
            </a:r>
          </a:p>
        </p:txBody>
      </p:sp>
      <p:pic>
        <p:nvPicPr>
          <p:cNvPr id="8" name="Picture 7" descr="A picture containing icon&#10;&#10;Description automatically generated">
            <a:extLst>
              <a:ext uri="{FF2B5EF4-FFF2-40B4-BE49-F238E27FC236}">
                <a16:creationId xmlns:a16="http://schemas.microsoft.com/office/drawing/2014/main" id="{DC7AC3DB-046C-4293-8DDF-3EBF374755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620" y="44624"/>
            <a:ext cx="1935386" cy="654292"/>
          </a:xfrm>
          <a:prstGeom prst="rect">
            <a:avLst/>
          </a:prstGeom>
        </p:spPr>
      </p:pic>
      <p:sp>
        <p:nvSpPr>
          <p:cNvPr id="3" name="Oval 2">
            <a:extLst>
              <a:ext uri="{FF2B5EF4-FFF2-40B4-BE49-F238E27FC236}">
                <a16:creationId xmlns:a16="http://schemas.microsoft.com/office/drawing/2014/main" id="{ACABEC64-781B-FA4D-AC73-44A3B9FF8C8A}"/>
              </a:ext>
            </a:extLst>
          </p:cNvPr>
          <p:cNvSpPr/>
          <p:nvPr/>
        </p:nvSpPr>
        <p:spPr>
          <a:xfrm>
            <a:off x="5021621" y="1646931"/>
            <a:ext cx="2985693" cy="520349"/>
          </a:xfrm>
          <a:prstGeom prst="ellipse">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5B4BD85-262E-D58F-B556-EEA783BCA095}"/>
              </a:ext>
            </a:extLst>
          </p:cNvPr>
          <p:cNvSpPr/>
          <p:nvPr/>
        </p:nvSpPr>
        <p:spPr>
          <a:xfrm>
            <a:off x="4915604" y="3568496"/>
            <a:ext cx="2985693" cy="520349"/>
          </a:xfrm>
          <a:prstGeom prst="ellipse">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C47642E-B049-CC89-1EA1-1F9DEAE2BCBA}"/>
              </a:ext>
            </a:extLst>
          </p:cNvPr>
          <p:cNvSpPr/>
          <p:nvPr/>
        </p:nvSpPr>
        <p:spPr>
          <a:xfrm>
            <a:off x="5021621" y="6212385"/>
            <a:ext cx="2985693" cy="520349"/>
          </a:xfrm>
          <a:prstGeom prst="ellipse">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47E530E-7715-7B65-445B-0D3F72699EF0}"/>
              </a:ext>
            </a:extLst>
          </p:cNvPr>
          <p:cNvSpPr txBox="1"/>
          <p:nvPr/>
        </p:nvSpPr>
        <p:spPr>
          <a:xfrm>
            <a:off x="6274532" y="1995835"/>
            <a:ext cx="2757423" cy="923330"/>
          </a:xfrm>
          <a:prstGeom prst="rect">
            <a:avLst/>
          </a:prstGeom>
          <a:scene3d>
            <a:camera prst="isometricOffAxis1Right"/>
            <a:lightRig rig="threePt" dir="t"/>
          </a:scene3d>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12-14 T @ 20 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70-80 </a:t>
            </a:r>
            <a:r>
              <a:rPr kumimoji="0" lang="en-US" sz="18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TeV</a:t>
            </a: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Could be used for HE-LHC…</a:t>
            </a:r>
          </a:p>
        </p:txBody>
      </p:sp>
      <p:sp>
        <p:nvSpPr>
          <p:cNvPr id="9" name="Date Placeholder 8">
            <a:extLst>
              <a:ext uri="{FF2B5EF4-FFF2-40B4-BE49-F238E27FC236}">
                <a16:creationId xmlns:a16="http://schemas.microsoft.com/office/drawing/2014/main" id="{A057BBE0-A344-13F5-F915-EC8BAB5ECE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10" name="Footer Placeholder 9">
            <a:extLst>
              <a:ext uri="{FF2B5EF4-FFF2-40B4-BE49-F238E27FC236}">
                <a16:creationId xmlns:a16="http://schemas.microsoft.com/office/drawing/2014/main" id="{D2CAEA46-49D3-381E-7005-3E95096BDE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F936178D-759F-B19E-E923-902DC9E993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D0E04-7EED-4935-AAFA-F1C7031611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43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SwissFEL_header.jpg" descr="SwissFEL_header.jpg"/>
          <p:cNvPicPr>
            <a:picLocks noChangeAspect="1"/>
          </p:cNvPicPr>
          <p:nvPr/>
        </p:nvPicPr>
        <p:blipFill>
          <a:blip r:embed="rId3"/>
          <a:stretch>
            <a:fillRect/>
          </a:stretch>
        </p:blipFill>
        <p:spPr>
          <a:xfrm>
            <a:off x="6239123" y="1303365"/>
            <a:ext cx="5956047" cy="1983476"/>
          </a:xfrm>
          <a:prstGeom prst="rect">
            <a:avLst/>
          </a:prstGeom>
          <a:ln w="12700">
            <a:miter lim="400000"/>
          </a:ln>
        </p:spPr>
      </p:pic>
      <p:sp>
        <p:nvSpPr>
          <p:cNvPr id="447" name="Slide Number"/>
          <p:cNvSpPr>
            <a:spLocks noGrp="1"/>
          </p:cNvSpPr>
          <p:nvPr>
            <p:ph type="sldNum" sz="quarter" idx="2"/>
          </p:nvPr>
        </p:nvSpPr>
        <p:spPr>
          <a:xfrm>
            <a:off x="11877296" y="6395055"/>
            <a:ext cx="323806" cy="33663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1250" b="0" i="0" u="none" strike="noStrike" kern="0" cap="none" spc="0" normalizeH="0" baseline="0" noProof="0">
                <a:ln>
                  <a:noFill/>
                </a:ln>
                <a:solidFill>
                  <a:srgbClr val="FFFFFF"/>
                </a:solidFill>
                <a:effectLst/>
                <a:uLnTx/>
                <a:uFillTx/>
                <a:latin typeface="Avenir" panose="02000503020000020003" pitchFamily="2" charset="0"/>
                <a:ea typeface="+mn-ea"/>
                <a:cs typeface="+mn-cs"/>
                <a:sym typeface="Avenir Book"/>
              </a:rPr>
              <a:pPr marL="0" marR="0" lvl="0" indent="0" algn="ctr" defTabSz="410766" rtl="0" eaLnBrk="1" fontAlgn="auto" latinLnBrk="0" hangingPunct="0">
                <a:lnSpc>
                  <a:spcPct val="100000"/>
                </a:lnSpc>
                <a:spcBef>
                  <a:spcPts val="0"/>
                </a:spcBef>
                <a:spcAft>
                  <a:spcPts val="0"/>
                </a:spcAft>
                <a:buClrTx/>
                <a:buSzTx/>
                <a:buFontTx/>
                <a:buNone/>
                <a:tabLst/>
                <a:defRPr/>
              </a:pPr>
              <a:t>7</a:t>
            </a:fld>
            <a:endParaRPr kumimoji="0" sz="1250" b="0" i="0" u="none" strike="noStrike" kern="0" cap="none" spc="0" normalizeH="0" baseline="0" noProof="0">
              <a:ln>
                <a:noFill/>
              </a:ln>
              <a:solidFill>
                <a:srgbClr val="FFFFFF"/>
              </a:solidFill>
              <a:effectLst/>
              <a:uLnTx/>
              <a:uFillTx/>
              <a:latin typeface="Avenir" panose="02000503020000020003" pitchFamily="2" charset="0"/>
              <a:ea typeface="+mn-ea"/>
              <a:cs typeface="+mn-cs"/>
              <a:sym typeface="Avenir Book"/>
            </a:endParaRPr>
          </a:p>
        </p:txBody>
      </p:sp>
      <p:sp>
        <p:nvSpPr>
          <p:cNvPr id="448" name="Technology applications"/>
          <p:cNvSpPr>
            <a:spLocks noGrp="1"/>
          </p:cNvSpPr>
          <p:nvPr>
            <p:ph type="title"/>
          </p:nvPr>
        </p:nvSpPr>
        <p:spPr>
          <a:xfrm>
            <a:off x="1239605" y="184944"/>
            <a:ext cx="9159304" cy="950000"/>
          </a:xfrm>
          <a:prstGeom prst="rect">
            <a:avLst/>
          </a:prstGeom>
        </p:spPr>
        <p:txBody>
          <a:bodyPr/>
          <a:lstStyle>
            <a:lvl1pPr>
              <a:defRPr>
                <a:latin typeface="Avenir Light"/>
                <a:ea typeface="Avenir Light"/>
                <a:cs typeface="Avenir Light"/>
                <a:sym typeface="Avenir Light"/>
              </a:defRPr>
            </a:lvl1pPr>
          </a:lstStyle>
          <a:p>
            <a:r>
              <a:rPr lang="en-US" sz="3200" dirty="0">
                <a:latin typeface="Avenir" panose="02000503020000020003" pitchFamily="2" charset="0"/>
              </a:rPr>
              <a:t>NC RF structures: use in smaller </a:t>
            </a:r>
            <a:r>
              <a:rPr lang="en-US" sz="3200" dirty="0" err="1">
                <a:latin typeface="Avenir" panose="02000503020000020003" pitchFamily="2" charset="0"/>
              </a:rPr>
              <a:t>linacs</a:t>
            </a:r>
            <a:r>
              <a:rPr lang="en-US" sz="3200" dirty="0">
                <a:latin typeface="Avenir" panose="02000503020000020003" pitchFamily="2" charset="0"/>
              </a:rPr>
              <a:t> (C and X-band) </a:t>
            </a:r>
            <a:endParaRPr sz="3200" dirty="0">
              <a:latin typeface="Avenir" panose="02000503020000020003" pitchFamily="2" charset="0"/>
            </a:endParaRPr>
          </a:p>
        </p:txBody>
      </p:sp>
      <p:pic>
        <p:nvPicPr>
          <p:cNvPr id="454" name="Picture 11" descr="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079" y="3766488"/>
            <a:ext cx="2729633" cy="1692373"/>
          </a:xfrm>
          <a:prstGeom prst="rect">
            <a:avLst/>
          </a:prstGeom>
          <a:ln w="12700">
            <a:miter lim="400000"/>
          </a:ln>
        </p:spPr>
      </p:pic>
      <p:sp>
        <p:nvSpPr>
          <p:cNvPr id="461" name="TextBox 16"/>
          <p:cNvSpPr txBox="1"/>
          <p:nvPr/>
        </p:nvSpPr>
        <p:spPr>
          <a:xfrm>
            <a:off x="545079" y="5624391"/>
            <a:ext cx="4779136" cy="914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564" tIns="41564" rIns="41564" bIns="41564">
            <a:spAutoFit/>
          </a:bodyPr>
          <a:lstStyle>
            <a:lvl1pPr defTabSz="1828436">
              <a:defRPr sz="2000">
                <a:solidFill>
                  <a:srgbClr val="FF581E"/>
                </a:solidFill>
                <a:latin typeface="Avenir Heavy"/>
                <a:ea typeface="Avenir Heavy"/>
                <a:cs typeface="Avenir Heavy"/>
                <a:sym typeface="Avenir Heavy"/>
              </a:defRPr>
            </a:lvl1pPr>
          </a:lstStyle>
          <a:p>
            <a:pPr marL="0" marR="0" lvl="0" indent="0" algn="l" defTabSz="914218"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venir" panose="02000503020000020003" pitchFamily="2" charset="0"/>
                <a:sym typeface="Avenir Book"/>
              </a:rPr>
              <a:t>CompactLight Design Studies 2018-21 (</a:t>
            </a:r>
            <a:r>
              <a:rPr kumimoji="0" lang="en-US" sz="1800" b="0" i="0" u="none" strike="noStrike" kern="0" cap="none" spc="0" normalizeH="0" baseline="0" noProof="0" dirty="0">
                <a:ln>
                  <a:noFill/>
                </a:ln>
                <a:solidFill>
                  <a:srgbClr val="000000"/>
                </a:solidFill>
                <a:effectLst/>
                <a:uLnTx/>
                <a:uFillTx/>
                <a:latin typeface="Avenir" panose="02000503020000020003" pitchFamily="2" charset="0"/>
                <a:sym typeface="Avenir Book"/>
                <a:hlinkClick r:id="rId5"/>
              </a:rPr>
              <a:t>link</a:t>
            </a:r>
            <a:r>
              <a:rPr kumimoji="0" lang="en-US" sz="1800" b="0" i="0" u="none" strike="noStrike" kern="0" cap="none" spc="0" normalizeH="0" baseline="0" noProof="0" dirty="0">
                <a:ln>
                  <a:noFill/>
                </a:ln>
                <a:solidFill>
                  <a:srgbClr val="000000"/>
                </a:solidFill>
                <a:effectLst/>
                <a:uLnTx/>
                <a:uFillTx/>
                <a:latin typeface="Avenir" panose="02000503020000020003" pitchFamily="2" charset="0"/>
                <a:sym typeface="Avenir Book"/>
              </a:rPr>
              <a:t>)</a:t>
            </a:r>
          </a:p>
          <a:p>
            <a:pPr marL="0" marR="0" lvl="0" indent="0" algn="l" defTabSz="914218"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venir" panose="02000503020000020003" pitchFamily="2" charset="0"/>
                <a:sym typeface="Avenir Book"/>
              </a:rPr>
              <a:t>Compact FEL based on X-band technologies</a:t>
            </a:r>
          </a:p>
          <a:p>
            <a:pPr marL="0" marR="0" lvl="0" indent="0" algn="l" defTabSz="914218"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Avenir" panose="02000503020000020003" pitchFamily="2" charset="0"/>
              <a:sym typeface="Avenir Heavy"/>
            </a:endParaRPr>
          </a:p>
        </p:txBody>
      </p:sp>
      <p:sp>
        <p:nvSpPr>
          <p:cNvPr id="464" name="Rectangle"/>
          <p:cNvSpPr/>
          <p:nvPr/>
        </p:nvSpPr>
        <p:spPr>
          <a:xfrm>
            <a:off x="6225515" y="1227839"/>
            <a:ext cx="3848589" cy="2098011"/>
          </a:xfrm>
          <a:prstGeom prst="rect">
            <a:avLst/>
          </a:prstGeom>
          <a:gradFill>
            <a:gsLst>
              <a:gs pos="0">
                <a:srgbClr val="FFFFFF">
                  <a:alpha val="0"/>
                </a:srgbClr>
              </a:gs>
              <a:gs pos="100000">
                <a:srgbClr val="FFFFFF"/>
              </a:gs>
            </a:gsLst>
            <a:lin ang="10800000"/>
          </a:gradFill>
          <a:ln w="12700">
            <a:miter lim="400000"/>
          </a:ln>
        </p:spPr>
        <p:txBody>
          <a:bodyPr lIns="35719" tIns="35719" rIns="35719" bIns="35719" anchor="ctr"/>
          <a:lstStyle/>
          <a:p>
            <a:pPr marL="0" marR="0" lvl="0" indent="0" algn="ctr" defTabSz="410766" rtl="0" eaLnBrk="1" fontAlgn="auto" latinLnBrk="0" hangingPunct="0">
              <a:lnSpc>
                <a:spcPct val="100000"/>
              </a:lnSpc>
              <a:spcBef>
                <a:spcPts val="0"/>
              </a:spcBef>
              <a:spcAft>
                <a:spcPts val="0"/>
              </a:spcAft>
              <a:buClrTx/>
              <a:buSzTx/>
              <a:buFontTx/>
              <a:buNone/>
              <a:tabLst/>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venir" panose="02000503020000020003" pitchFamily="2" charset="0"/>
              <a:ea typeface="+mn-ea"/>
              <a:cs typeface="Gill Sans"/>
              <a:sym typeface="Gill Sans"/>
            </a:endParaRPr>
          </a:p>
        </p:txBody>
      </p:sp>
      <p:sp>
        <p:nvSpPr>
          <p:cNvPr id="465" name="Rectangle 3"/>
          <p:cNvSpPr txBox="1"/>
          <p:nvPr/>
        </p:nvSpPr>
        <p:spPr>
          <a:xfrm>
            <a:off x="359273" y="1411423"/>
            <a:ext cx="3937620" cy="1766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564" tIns="41564" rIns="41564" bIns="41564">
            <a:spAutoFit/>
          </a:bodyPr>
          <a:lstStyle/>
          <a:p>
            <a:pPr marL="177800" marR="0" lvl="0" indent="-177800" algn="l" defTabSz="914218" rtl="0" eaLnBrk="1" fontAlgn="auto" latinLnBrk="0" hangingPunct="0">
              <a:lnSpc>
                <a:spcPct val="100000"/>
              </a:lnSpc>
              <a:spcBef>
                <a:spcPts val="350"/>
              </a:spcBef>
              <a:spcAft>
                <a:spcPts val="0"/>
              </a:spcAft>
              <a:buClrTx/>
              <a:buSzPct val="100000"/>
              <a:buFontTx/>
              <a:buChar char="•"/>
              <a:tabLst/>
              <a:defRPr sz="3200"/>
            </a:pPr>
            <a:r>
              <a:rPr kumimoji="0"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104 x 2 m-long C-band (5.7 GHz) structures</a:t>
            </a:r>
            <a:r>
              <a:rPr kumimoji="0" sz="1400" b="1" i="0" u="none" strike="noStrike" kern="0" cap="none" spc="0" normalizeH="0" baseline="0" noProof="0" dirty="0">
                <a:ln>
                  <a:noFill/>
                </a:ln>
                <a:solidFill>
                  <a:srgbClr val="000000"/>
                </a:solidFill>
                <a:effectLst/>
                <a:uLnTx/>
                <a:uFillTx/>
                <a:latin typeface="Avenir" panose="02000503020000020003" pitchFamily="2" charset="0"/>
                <a:ea typeface="Arial"/>
                <a:cs typeface="Arial"/>
                <a:sym typeface="Arial"/>
              </a:rPr>
              <a:t> </a:t>
            </a:r>
            <a:r>
              <a:rPr kumimoji="0"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(beam up to 6 GeV at 100 Hz)</a:t>
            </a:r>
          </a:p>
          <a:p>
            <a:pPr marL="177800" marR="0" lvl="0" indent="-177800" algn="l" defTabSz="914218" rtl="0" eaLnBrk="1" fontAlgn="auto" latinLnBrk="0" hangingPunct="0">
              <a:lnSpc>
                <a:spcPct val="100000"/>
              </a:lnSpc>
              <a:spcBef>
                <a:spcPts val="350"/>
              </a:spcBef>
              <a:spcAft>
                <a:spcPts val="0"/>
              </a:spcAft>
              <a:buClrTx/>
              <a:buSzPct val="100000"/>
              <a:buFontTx/>
              <a:buChar char="•"/>
              <a:tabLst/>
              <a:defRPr sz="3200"/>
            </a:pPr>
            <a:r>
              <a:rPr kumimoji="0"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Similar</a:t>
            </a:r>
            <a:r>
              <a:rPr kumimoji="0" lang="en-US"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-to-</a:t>
            </a:r>
            <a:r>
              <a:rPr kumimoji="0" lang="en-US" sz="1600" b="0" i="0" u="none" strike="noStrike" kern="0" cap="none" spc="0" normalizeH="0" baseline="0" noProof="0" dirty="0" err="1">
                <a:ln>
                  <a:noFill/>
                </a:ln>
                <a:solidFill>
                  <a:srgbClr val="000000"/>
                </a:solidFill>
                <a:effectLst/>
                <a:uLnTx/>
                <a:uFillTx/>
                <a:latin typeface="Avenir" panose="02000503020000020003" pitchFamily="2" charset="0"/>
                <a:ea typeface="+mn-ea"/>
                <a:cs typeface="+mn-cs"/>
                <a:sym typeface="Avenir Book"/>
              </a:rPr>
              <a:t>Clic</a:t>
            </a:r>
            <a:r>
              <a:rPr kumimoji="0" lang="en-US"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 </a:t>
            </a:r>
            <a:r>
              <a:rPr kumimoji="0"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 </a:t>
            </a:r>
            <a:r>
              <a:rPr kumimoji="0" sz="1600" b="0" i="0" u="none" strike="noStrike" kern="0" cap="none" spc="0" normalizeH="0" baseline="0" noProof="0" dirty="0" err="1">
                <a:ln>
                  <a:noFill/>
                </a:ln>
                <a:solidFill>
                  <a:srgbClr val="000000"/>
                </a:solidFill>
                <a:effectLst/>
                <a:uLnTx/>
                <a:uFillTx/>
                <a:latin typeface="Avenir" panose="02000503020000020003" pitchFamily="2" charset="0"/>
                <a:ea typeface="Avenir Heavy"/>
                <a:cs typeface="Avenir Heavy"/>
                <a:sym typeface="Avenir Heavy"/>
              </a:rPr>
              <a:t>μ</a:t>
            </a:r>
            <a:r>
              <a:rPr kumimoji="0" sz="1600" b="0" i="0" u="none" strike="noStrike" kern="0" cap="none" spc="0" normalizeH="0" baseline="0" noProof="0" dirty="0" err="1">
                <a:ln>
                  <a:noFill/>
                </a:ln>
                <a:solidFill>
                  <a:srgbClr val="000000"/>
                </a:solidFill>
                <a:effectLst/>
                <a:uLnTx/>
                <a:uFillTx/>
                <a:latin typeface="Avenir" panose="02000503020000020003" pitchFamily="2" charset="0"/>
                <a:ea typeface="+mn-ea"/>
                <a:cs typeface="+mn-cs"/>
                <a:sym typeface="Avenir Book"/>
              </a:rPr>
              <a:t>m</a:t>
            </a:r>
            <a:r>
              <a:rPr kumimoji="0"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-level tolerance</a:t>
            </a:r>
          </a:p>
          <a:p>
            <a:pPr marL="177800" marR="0" lvl="0" indent="-177800" algn="l" defTabSz="914218" rtl="0" eaLnBrk="1" fontAlgn="auto" latinLnBrk="0" hangingPunct="0">
              <a:lnSpc>
                <a:spcPct val="100000"/>
              </a:lnSpc>
              <a:spcBef>
                <a:spcPts val="350"/>
              </a:spcBef>
              <a:spcAft>
                <a:spcPts val="0"/>
              </a:spcAft>
              <a:buClrTx/>
              <a:buSzPct val="100000"/>
              <a:buFontTx/>
              <a:buChar char="•"/>
              <a:tabLst/>
              <a:defRPr sz="3200"/>
            </a:pPr>
            <a:r>
              <a:rPr kumimoji="0"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Length ~ 800 CLIC structures</a:t>
            </a:r>
          </a:p>
          <a:p>
            <a:pPr marL="177800" marR="0" lvl="0" indent="-177800" algn="l" defTabSz="914218" rtl="0" eaLnBrk="1" fontAlgn="auto" latinLnBrk="0" hangingPunct="0">
              <a:lnSpc>
                <a:spcPct val="100000"/>
              </a:lnSpc>
              <a:spcBef>
                <a:spcPts val="350"/>
              </a:spcBef>
              <a:spcAft>
                <a:spcPts val="0"/>
              </a:spcAft>
              <a:buClrTx/>
              <a:buSzPct val="100000"/>
              <a:buFontTx/>
              <a:buChar char="•"/>
              <a:tabLst/>
              <a:defRPr sz="3200"/>
            </a:pPr>
            <a:r>
              <a:rPr kumimoji="0"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Being commissioned </a:t>
            </a:r>
            <a:endParaRPr kumimoji="0" lang="en-US" sz="16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endParaRPr>
          </a:p>
          <a:p>
            <a:pPr marL="177800" marR="0" lvl="0" indent="-177800" algn="l" defTabSz="914218" rtl="0" eaLnBrk="1" fontAlgn="auto" latinLnBrk="0" hangingPunct="0">
              <a:lnSpc>
                <a:spcPct val="100000"/>
              </a:lnSpc>
              <a:spcBef>
                <a:spcPts val="350"/>
              </a:spcBef>
              <a:spcAft>
                <a:spcPts val="0"/>
              </a:spcAft>
              <a:buClrTx/>
              <a:buSzPct val="100000"/>
              <a:buFontTx/>
              <a:buChar char="•"/>
              <a:tabLst/>
              <a:defRPr sz="3200"/>
            </a:pPr>
            <a:r>
              <a:rPr kumimoji="0" lang="en-US" sz="1600" b="1"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X-band structures from PSI perform well </a:t>
            </a:r>
            <a:endParaRPr kumimoji="0" sz="1600" b="1"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endParaRPr>
          </a:p>
        </p:txBody>
      </p:sp>
      <p:sp>
        <p:nvSpPr>
          <p:cNvPr id="466" name="Photo: SwissFEL/PSI"/>
          <p:cNvSpPr txBox="1"/>
          <p:nvPr/>
        </p:nvSpPr>
        <p:spPr>
          <a:xfrm>
            <a:off x="11066674" y="1155428"/>
            <a:ext cx="945773" cy="187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500"/>
            </a:lvl1pPr>
          </a:lstStyle>
          <a:p>
            <a:pPr marL="0" marR="0" lvl="0" indent="0" algn="l" defTabSz="410766" rtl="0" eaLnBrk="1" fontAlgn="auto" latinLnBrk="0" hangingPunct="0">
              <a:lnSpc>
                <a:spcPct val="100000"/>
              </a:lnSpc>
              <a:spcBef>
                <a:spcPts val="0"/>
              </a:spcBef>
              <a:spcAft>
                <a:spcPts val="0"/>
              </a:spcAft>
              <a:buClrTx/>
              <a:buSzTx/>
              <a:buFontTx/>
              <a:buNone/>
              <a:tabLst/>
              <a:defRPr/>
            </a:pPr>
            <a:r>
              <a:rPr kumimoji="0" sz="750" b="0" i="0" u="none" strike="noStrike" kern="0" cap="none" spc="0" normalizeH="0" baseline="0" noProof="0">
                <a:ln>
                  <a:noFill/>
                </a:ln>
                <a:solidFill>
                  <a:srgbClr val="000000"/>
                </a:solidFill>
                <a:effectLst/>
                <a:uLnTx/>
                <a:uFillTx/>
                <a:latin typeface="Avenir" panose="02000503020000020003" pitchFamily="2" charset="0"/>
                <a:ea typeface="+mn-ea"/>
                <a:cs typeface="+mn-cs"/>
                <a:sym typeface="Avenir Book"/>
              </a:rPr>
              <a:t>Photo: SwissFEL/PSI</a:t>
            </a:r>
          </a:p>
        </p:txBody>
      </p:sp>
      <p:pic>
        <p:nvPicPr>
          <p:cNvPr id="25" name="Picture 24">
            <a:extLst>
              <a:ext uri="{FF2B5EF4-FFF2-40B4-BE49-F238E27FC236}">
                <a16:creationId xmlns:a16="http://schemas.microsoft.com/office/drawing/2014/main" id="{6240AF8C-ED71-5D4C-BBA0-F28C9095D4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8342" y="1228747"/>
            <a:ext cx="990827" cy="1949128"/>
          </a:xfrm>
          <a:prstGeom prst="rect">
            <a:avLst/>
          </a:prstGeom>
        </p:spPr>
      </p:pic>
      <p:sp>
        <p:nvSpPr>
          <p:cNvPr id="28" name="TextBox 14">
            <a:extLst>
              <a:ext uri="{FF2B5EF4-FFF2-40B4-BE49-F238E27FC236}">
                <a16:creationId xmlns:a16="http://schemas.microsoft.com/office/drawing/2014/main" id="{80C6ACF2-F474-484C-96B5-90B8455F1672}"/>
              </a:ext>
            </a:extLst>
          </p:cNvPr>
          <p:cNvSpPr txBox="1"/>
          <p:nvPr/>
        </p:nvSpPr>
        <p:spPr>
          <a:xfrm>
            <a:off x="9413570" y="5780583"/>
            <a:ext cx="2446766" cy="23782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564" tIns="41564" rIns="41564" bIns="41564">
            <a:spAutoFit/>
          </a:bodyPr>
          <a:lstStyle/>
          <a:p>
            <a:pPr marL="0" marR="0" lvl="0" indent="0" algn="l" defTabSz="914218" rtl="0" eaLnBrk="1" fontAlgn="auto" latinLnBrk="0" hangingPunct="0">
              <a:lnSpc>
                <a:spcPct val="100000"/>
              </a:lnSpc>
              <a:spcBef>
                <a:spcPts val="0"/>
              </a:spcBef>
              <a:spcAft>
                <a:spcPts val="0"/>
              </a:spcAft>
              <a:buClrTx/>
              <a:buSzTx/>
              <a:buFontTx/>
              <a:buNone/>
              <a:tabLst/>
              <a:defRPr sz="2000"/>
            </a:pPr>
            <a:r>
              <a:rPr kumimoji="0" lang="en-US" sz="10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CERN: </a:t>
            </a:r>
            <a:r>
              <a:rPr kumimoji="0" lang="en-US" sz="1000" b="0" i="0" u="none" strike="noStrike" kern="0" cap="none" spc="0" normalizeH="0" baseline="0" noProof="0" dirty="0" err="1">
                <a:ln>
                  <a:noFill/>
                </a:ln>
                <a:solidFill>
                  <a:srgbClr val="000000"/>
                </a:solidFill>
                <a:effectLst/>
                <a:uLnTx/>
                <a:uFillTx/>
                <a:latin typeface="Avenir" panose="02000503020000020003" pitchFamily="2" charset="0"/>
                <a:ea typeface="+mn-ea"/>
                <a:cs typeface="+mn-cs"/>
                <a:sym typeface="Avenir Book"/>
              </a:rPr>
              <a:t>eSPS</a:t>
            </a:r>
            <a:r>
              <a:rPr kumimoji="0" lang="en-US" sz="10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rPr>
              <a:t> study (3.5 GeV X-band linac)</a:t>
            </a:r>
            <a:endParaRPr kumimoji="0" sz="1000" b="0" i="0" u="none" strike="noStrike" kern="0" cap="none" spc="0" normalizeH="0" baseline="0" noProof="0" dirty="0">
              <a:ln>
                <a:noFill/>
              </a:ln>
              <a:solidFill>
                <a:srgbClr val="000000"/>
              </a:solidFill>
              <a:effectLst/>
              <a:uLnTx/>
              <a:uFillTx/>
              <a:latin typeface="Avenir" panose="02000503020000020003" pitchFamily="2" charset="0"/>
              <a:ea typeface="+mn-ea"/>
              <a:cs typeface="+mn-cs"/>
              <a:sym typeface="Avenir Book"/>
            </a:endParaRPr>
          </a:p>
        </p:txBody>
      </p:sp>
      <p:sp>
        <p:nvSpPr>
          <p:cNvPr id="24" name="TextBox 23">
            <a:extLst>
              <a:ext uri="{FF2B5EF4-FFF2-40B4-BE49-F238E27FC236}">
                <a16:creationId xmlns:a16="http://schemas.microsoft.com/office/drawing/2014/main" id="{2AEE3E60-D976-1745-A455-ED7B38D30F54}"/>
              </a:ext>
            </a:extLst>
          </p:cNvPr>
          <p:cNvSpPr txBox="1"/>
          <p:nvPr/>
        </p:nvSpPr>
        <p:spPr>
          <a:xfrm>
            <a:off x="3542561" y="3720775"/>
            <a:ext cx="2553439"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panose="02000503020000020003" pitchFamily="2" charset="0"/>
                <a:ea typeface="+mn-ea"/>
                <a:cs typeface="Gill Sans"/>
                <a:sym typeface="Avenir Book"/>
              </a:rPr>
              <a:t>26 academic and industrial partners: </a:t>
            </a: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sym typeface="Avenir Book"/>
                <a:hlinkClick r:id="rId7"/>
              </a:rPr>
              <a:t>http://www.compactlight.eu/Main/HomePage</a:t>
            </a:r>
            <a:r>
              <a:rPr kumimoji="0" lang="en-GB" sz="1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sym typeface="Avenir Book"/>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venir" panose="02000503020000020003" pitchFamily="2" charset="0"/>
              <a:ea typeface="+mn-ea"/>
              <a:cs typeface="Gill Sans"/>
              <a:sym typeface="Avenir Book"/>
            </a:endParaRPr>
          </a:p>
        </p:txBody>
      </p:sp>
      <p:pic>
        <p:nvPicPr>
          <p:cNvPr id="4" name="Picture 3" descr="Text&#10;&#10;Description automatically generated">
            <a:extLst>
              <a:ext uri="{FF2B5EF4-FFF2-40B4-BE49-F238E27FC236}">
                <a16:creationId xmlns:a16="http://schemas.microsoft.com/office/drawing/2014/main" id="{9EA681EB-229B-7D95-7871-438798BB96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0275" y="1451161"/>
            <a:ext cx="1574048" cy="577151"/>
          </a:xfrm>
          <a:prstGeom prst="rect">
            <a:avLst/>
          </a:prstGeom>
        </p:spPr>
      </p:pic>
      <p:sp>
        <p:nvSpPr>
          <p:cNvPr id="453" name="TextBox 10"/>
          <p:cNvSpPr txBox="1"/>
          <p:nvPr/>
        </p:nvSpPr>
        <p:spPr>
          <a:xfrm>
            <a:off x="5546789" y="1068498"/>
            <a:ext cx="2453178" cy="39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564" tIns="41564" rIns="41564" bIns="41564">
            <a:spAutoFit/>
          </a:bodyPr>
          <a:lstStyle>
            <a:lvl1pPr defTabSz="1828436">
              <a:defRPr sz="3600">
                <a:solidFill>
                  <a:srgbClr val="FF581E"/>
                </a:solidFill>
                <a:latin typeface="Avenir Heavy"/>
                <a:ea typeface="Avenir Heavy"/>
                <a:cs typeface="Avenir Heavy"/>
                <a:sym typeface="Avenir Heavy"/>
              </a:defRPr>
            </a:lvl1pPr>
          </a:lstStyle>
          <a:p>
            <a:pPr marL="0" marR="0" lvl="0" indent="0" algn="l" defTabSz="914218"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dirty="0" err="1">
                <a:ln>
                  <a:noFill/>
                </a:ln>
                <a:solidFill>
                  <a:srgbClr val="00B050"/>
                </a:solidFill>
                <a:effectLst/>
                <a:uLnTx/>
                <a:uFillTx/>
                <a:latin typeface="Avenir" panose="02000503020000020003" pitchFamily="2" charset="0"/>
                <a:sym typeface="Avenir Heavy"/>
              </a:rPr>
              <a:t>SwissFEL</a:t>
            </a:r>
            <a:r>
              <a:rPr kumimoji="0" sz="2000" b="1" i="0" u="none" strike="noStrike" kern="0" cap="none" spc="0" normalizeH="0" baseline="0" noProof="0" dirty="0">
                <a:ln>
                  <a:noFill/>
                </a:ln>
                <a:solidFill>
                  <a:srgbClr val="00B050"/>
                </a:solidFill>
                <a:effectLst/>
                <a:uLnTx/>
                <a:uFillTx/>
                <a:latin typeface="Avenir" panose="02000503020000020003" pitchFamily="2" charset="0"/>
                <a:sym typeface="Avenir Heavy"/>
              </a:rPr>
              <a:t>: C-band linac</a:t>
            </a:r>
          </a:p>
        </p:txBody>
      </p:sp>
      <p:pic>
        <p:nvPicPr>
          <p:cNvPr id="16" name="Picture 15">
            <a:extLst>
              <a:ext uri="{FF2B5EF4-FFF2-40B4-BE49-F238E27FC236}">
                <a16:creationId xmlns:a16="http://schemas.microsoft.com/office/drawing/2014/main" id="{9687AE40-062E-B8F5-7112-49020148230A}"/>
              </a:ext>
            </a:extLst>
          </p:cNvPr>
          <p:cNvPicPr>
            <a:picLocks noChangeAspect="1"/>
          </p:cNvPicPr>
          <p:nvPr/>
        </p:nvPicPr>
        <p:blipFill>
          <a:blip r:embed="rId9"/>
          <a:stretch>
            <a:fillRect/>
          </a:stretch>
        </p:blipFill>
        <p:spPr>
          <a:xfrm>
            <a:off x="6712456" y="2919559"/>
            <a:ext cx="5257740" cy="2034245"/>
          </a:xfrm>
          <a:prstGeom prst="rect">
            <a:avLst/>
          </a:prstGeom>
        </p:spPr>
      </p:pic>
      <p:pic>
        <p:nvPicPr>
          <p:cNvPr id="17" name="Picture 16">
            <a:extLst>
              <a:ext uri="{FF2B5EF4-FFF2-40B4-BE49-F238E27FC236}">
                <a16:creationId xmlns:a16="http://schemas.microsoft.com/office/drawing/2014/main" id="{A93490FC-598E-7A7E-8E33-9D16D3769CE7}"/>
              </a:ext>
            </a:extLst>
          </p:cNvPr>
          <p:cNvPicPr>
            <a:picLocks noChangeAspect="1"/>
          </p:cNvPicPr>
          <p:nvPr/>
        </p:nvPicPr>
        <p:blipFill>
          <a:blip r:embed="rId10"/>
          <a:stretch>
            <a:fillRect/>
          </a:stretch>
        </p:blipFill>
        <p:spPr>
          <a:xfrm>
            <a:off x="7715675" y="4935269"/>
            <a:ext cx="4445558" cy="1374250"/>
          </a:xfrm>
          <a:prstGeom prst="rect">
            <a:avLst/>
          </a:prstGeom>
        </p:spPr>
      </p:pic>
      <p:pic>
        <p:nvPicPr>
          <p:cNvPr id="18" name="Picture 17">
            <a:extLst>
              <a:ext uri="{FF2B5EF4-FFF2-40B4-BE49-F238E27FC236}">
                <a16:creationId xmlns:a16="http://schemas.microsoft.com/office/drawing/2014/main" id="{EF89B7B0-4B17-C0CD-CF3B-CA0D3430BF0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97799" y="4266993"/>
            <a:ext cx="1717876" cy="1923774"/>
          </a:xfrm>
          <a:prstGeom prst="rect">
            <a:avLst/>
          </a:prstGeom>
        </p:spPr>
      </p:pic>
      <p:sp>
        <p:nvSpPr>
          <p:cNvPr id="20" name="Oval 19">
            <a:extLst>
              <a:ext uri="{FF2B5EF4-FFF2-40B4-BE49-F238E27FC236}">
                <a16:creationId xmlns:a16="http://schemas.microsoft.com/office/drawing/2014/main" id="{996C8E71-58A3-9947-5EBC-7A3C2E6AF358}"/>
              </a:ext>
            </a:extLst>
          </p:cNvPr>
          <p:cNvSpPr/>
          <p:nvPr/>
        </p:nvSpPr>
        <p:spPr>
          <a:xfrm flipH="1" flipV="1">
            <a:off x="5482822" y="2710410"/>
            <a:ext cx="6646036" cy="396264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8350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8EB0-B465-E647-8B70-D35E7FA2208C}"/>
              </a:ext>
            </a:extLst>
          </p:cNvPr>
          <p:cNvSpPr>
            <a:spLocks noGrp="1"/>
          </p:cNvSpPr>
          <p:nvPr>
            <p:ph type="title"/>
          </p:nvPr>
        </p:nvSpPr>
        <p:spPr/>
        <p:txBody>
          <a:bodyPr/>
          <a:lstStyle/>
          <a:p>
            <a:r>
              <a:rPr lang="en-US" sz="3200" dirty="0"/>
              <a:t>Pushing the NC RF technology – Two lines of basic R&amp;D  </a:t>
            </a:r>
          </a:p>
        </p:txBody>
      </p:sp>
      <p:sp>
        <p:nvSpPr>
          <p:cNvPr id="3" name="Slide Number Placeholder 2">
            <a:extLst>
              <a:ext uri="{FF2B5EF4-FFF2-40B4-BE49-F238E27FC236}">
                <a16:creationId xmlns:a16="http://schemas.microsoft.com/office/drawing/2014/main" id="{ED026A48-D9F3-D24D-BAE6-7869F6F5E1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5248255-27FC-3448-8D59-AAC6D524F277}"/>
              </a:ext>
            </a:extLst>
          </p:cNvPr>
          <p:cNvPicPr>
            <a:picLocks noChangeAspect="1"/>
          </p:cNvPicPr>
          <p:nvPr/>
        </p:nvPicPr>
        <p:blipFill>
          <a:blip r:embed="rId3"/>
          <a:stretch>
            <a:fillRect/>
          </a:stretch>
        </p:blipFill>
        <p:spPr>
          <a:xfrm>
            <a:off x="4059970" y="2862453"/>
            <a:ext cx="4216075" cy="3350804"/>
          </a:xfrm>
          <a:prstGeom prst="rect">
            <a:avLst/>
          </a:prstGeom>
          <a:ln>
            <a:solidFill>
              <a:schemeClr val="bg2">
                <a:lumMod val="90000"/>
              </a:schemeClr>
            </a:solidFill>
          </a:ln>
        </p:spPr>
      </p:pic>
      <p:sp>
        <p:nvSpPr>
          <p:cNvPr id="18" name="TextBox 17">
            <a:extLst>
              <a:ext uri="{FF2B5EF4-FFF2-40B4-BE49-F238E27FC236}">
                <a16:creationId xmlns:a16="http://schemas.microsoft.com/office/drawing/2014/main" id="{550186A4-87B8-5A46-B732-0754C91FEAD7}"/>
              </a:ext>
            </a:extLst>
          </p:cNvPr>
          <p:cNvSpPr txBox="1"/>
          <p:nvPr/>
        </p:nvSpPr>
        <p:spPr>
          <a:xfrm>
            <a:off x="263352" y="1134944"/>
            <a:ext cx="3456384"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CLIC core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Normal conducting accelerating structures are limited in gradient by three main effects (setting aside input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Avenir" panose="02000503020000020003" pitchFamily="2" charset="0"/>
                <a:ea typeface="+mn-ea"/>
                <a:cs typeface="+mn-cs"/>
              </a:rPr>
              <a:t>Field emission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Avenir" panose="02000503020000020003" pitchFamily="2" charset="0"/>
                <a:ea typeface="+mn-ea"/>
                <a:cs typeface="+mn-cs"/>
              </a:rPr>
              <a:t>Vacuum arcing (breakdown)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Avenir" panose="02000503020000020003" pitchFamily="2" charset="0"/>
                <a:ea typeface="+mn-ea"/>
                <a:cs typeface="+mn-cs"/>
              </a:rPr>
              <a:t>Fatigue due to pulsed surface 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Studying these processes gives important input into: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RF design – Optimizing structures also coupled with beam dynamics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Technology – Material choice, process optimization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Operation – Conditioning and recovery from breakdown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0" marR="0" lvl="0" indent="0" algn="l" defTabSz="41076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venir Book"/>
                <a:ea typeface="+mn-ea"/>
                <a:cs typeface="+mn-cs"/>
                <a:sym typeface="Avenir Book"/>
              </a:rPr>
              <a:t>Designs for CLIC steadily improving, but also RFQ, Muon collider, XFEL, ICS, </a:t>
            </a:r>
            <a:r>
              <a:rPr kumimoji="0" lang="en-US" sz="1400" b="0" i="0" u="none" strike="noStrike" kern="0" cap="none" spc="0" normalizeH="0" baseline="0" noProof="0" dirty="0" err="1">
                <a:ln>
                  <a:noFill/>
                </a:ln>
                <a:solidFill>
                  <a:srgbClr val="000000"/>
                </a:solidFill>
                <a:effectLst/>
                <a:uLnTx/>
                <a:uFillTx/>
                <a:latin typeface="Avenir Book"/>
                <a:ea typeface="+mn-ea"/>
                <a:cs typeface="+mn-cs"/>
                <a:sym typeface="Avenir Book"/>
              </a:rPr>
              <a:t>etc</a:t>
            </a:r>
            <a:endParaRPr kumimoji="0" lang="en-US" sz="800" b="0" i="0" u="none" strike="noStrike" kern="0" cap="none" spc="0" normalizeH="0" baseline="0" noProof="0" dirty="0">
              <a:ln>
                <a:noFill/>
              </a:ln>
              <a:solidFill>
                <a:srgbClr val="000000"/>
              </a:solidFill>
              <a:effectLst/>
              <a:uLnTx/>
              <a:uFillTx/>
              <a:latin typeface="Avenir Book"/>
              <a:ea typeface="+mn-ea"/>
              <a:cs typeface="+mn-cs"/>
              <a:sym typeface="Avenir Book"/>
            </a:endParaRPr>
          </a:p>
          <a:p>
            <a:pPr marL="0" marR="0" lvl="0" indent="0" algn="l" defTabSz="41076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venir Book"/>
                <a:ea typeface="+mn-ea"/>
                <a:cs typeface="+mn-cs"/>
                <a:sym typeface="Avenir Book"/>
              </a:rPr>
              <a:t>Important experimental support</a:t>
            </a:r>
          </a:p>
        </p:txBody>
      </p:sp>
      <p:sp>
        <p:nvSpPr>
          <p:cNvPr id="20" name="TextBox 19">
            <a:extLst>
              <a:ext uri="{FF2B5EF4-FFF2-40B4-BE49-F238E27FC236}">
                <a16:creationId xmlns:a16="http://schemas.microsoft.com/office/drawing/2014/main" id="{545A2E8E-1F32-F749-9212-BF9B1BC77D78}"/>
              </a:ext>
            </a:extLst>
          </p:cNvPr>
          <p:cNvSpPr txBox="1"/>
          <p:nvPr/>
        </p:nvSpPr>
        <p:spPr>
          <a:xfrm>
            <a:off x="4059970" y="1196499"/>
            <a:ext cx="4216075" cy="1252265"/>
          </a:xfrm>
          <a:prstGeom prst="rect">
            <a:avLst/>
          </a:prstGeom>
          <a:noFill/>
          <a:ln w="28575"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Book"/>
                <a:ea typeface="Avenir Book"/>
                <a:cs typeface="Avenir Book"/>
                <a:sym typeface="Avenir Book"/>
              </a:rPr>
              <a:t>Multi-</a:t>
            </a:r>
            <a:r>
              <a:rPr kumimoji="0" lang="en-US" sz="1800" b="1" i="0" u="none" strike="noStrike" kern="1200" cap="none" spc="0" normalizeH="0" baseline="0" noProof="0" dirty="0" err="1">
                <a:ln>
                  <a:noFill/>
                </a:ln>
                <a:solidFill>
                  <a:srgbClr val="000000"/>
                </a:solidFill>
                <a:effectLst/>
                <a:uLnTx/>
                <a:uFillTx/>
                <a:latin typeface="Avenir Book"/>
                <a:ea typeface="Avenir Book"/>
                <a:cs typeface="Avenir Book"/>
                <a:sym typeface="Avenir Book"/>
              </a:rPr>
              <a:t>TeV</a:t>
            </a:r>
            <a:r>
              <a:rPr kumimoji="0" lang="en-US" sz="1800" b="1" i="0" u="none" strike="noStrike" kern="1200" cap="none" spc="0" normalizeH="0" baseline="0" noProof="0" dirty="0">
                <a:ln>
                  <a:noFill/>
                </a:ln>
                <a:solidFill>
                  <a:srgbClr val="000000"/>
                </a:solidFill>
                <a:effectLst/>
                <a:uLnTx/>
                <a:uFillTx/>
                <a:latin typeface="Avenir Book"/>
                <a:ea typeface="Avenir Book"/>
                <a:cs typeface="Avenir Book"/>
                <a:sym typeface="Avenir Book"/>
              </a:rPr>
              <a:t> energies:</a:t>
            </a:r>
          </a:p>
          <a:p>
            <a:pPr marL="0" marR="0" lvl="0" indent="0" algn="l" defTabSz="821531"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Book"/>
                <a:ea typeface="Avenir Book"/>
                <a:cs typeface="Avenir Book"/>
                <a:sym typeface="Avenir Book"/>
              </a:rPr>
              <a:t>High gradient, high wall-plug to beam efficiency, nanobeam parameters increasingly demanding</a:t>
            </a:r>
          </a:p>
        </p:txBody>
      </p:sp>
      <p:pic>
        <p:nvPicPr>
          <p:cNvPr id="24" name="Picture 23">
            <a:extLst>
              <a:ext uri="{FF2B5EF4-FFF2-40B4-BE49-F238E27FC236}">
                <a16:creationId xmlns:a16="http://schemas.microsoft.com/office/drawing/2014/main" id="{8313DD06-317F-0340-A312-3E9D8314DA2B}"/>
              </a:ext>
            </a:extLst>
          </p:cNvPr>
          <p:cNvPicPr>
            <a:picLocks noChangeAspect="1"/>
          </p:cNvPicPr>
          <p:nvPr/>
        </p:nvPicPr>
        <p:blipFill>
          <a:blip r:embed="rId4"/>
          <a:stretch>
            <a:fillRect/>
          </a:stretch>
        </p:blipFill>
        <p:spPr>
          <a:xfrm>
            <a:off x="8652047" y="1540148"/>
            <a:ext cx="3332774" cy="4685561"/>
          </a:xfrm>
          <a:prstGeom prst="rect">
            <a:avLst/>
          </a:prstGeom>
          <a:ln>
            <a:solidFill>
              <a:schemeClr val="bg2">
                <a:lumMod val="90000"/>
              </a:schemeClr>
            </a:solidFill>
          </a:ln>
        </p:spPr>
      </p:pic>
      <p:sp>
        <p:nvSpPr>
          <p:cNvPr id="4" name="TextBox 3">
            <a:extLst>
              <a:ext uri="{FF2B5EF4-FFF2-40B4-BE49-F238E27FC236}">
                <a16:creationId xmlns:a16="http://schemas.microsoft.com/office/drawing/2014/main" id="{506EC590-80B6-6D82-D564-D91B0DB54041}"/>
              </a:ext>
            </a:extLst>
          </p:cNvPr>
          <p:cNvSpPr txBox="1"/>
          <p:nvPr/>
        </p:nvSpPr>
        <p:spPr>
          <a:xfrm rot="19812182">
            <a:off x="-344780" y="1577270"/>
            <a:ext cx="5980035" cy="369332"/>
          </a:xfrm>
          <a:prstGeom prst="rect">
            <a:avLst/>
          </a:prstGeom>
          <a:gradFill>
            <a:gsLst>
              <a:gs pos="100000">
                <a:schemeClr val="accent1">
                  <a:lumMod val="105000"/>
                  <a:satMod val="103000"/>
                  <a:tint val="73000"/>
                </a:schemeClr>
              </a:gs>
              <a:gs pos="100000">
                <a:schemeClr val="accent1">
                  <a:lumMod val="105000"/>
                  <a:satMod val="109000"/>
                  <a:tint val="81000"/>
                </a:schemeClr>
              </a:gs>
            </a:gsLst>
          </a:gradFill>
          <a:ln>
            <a:solidFill>
              <a:schemeClr val="accent1">
                <a:alpha val="28000"/>
              </a:schemeClr>
            </a:solidFill>
          </a:ln>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Improving… building on solid ground making steady progress</a:t>
            </a:r>
          </a:p>
        </p:txBody>
      </p:sp>
      <p:sp>
        <p:nvSpPr>
          <p:cNvPr id="5" name="TextBox 4">
            <a:extLst>
              <a:ext uri="{FF2B5EF4-FFF2-40B4-BE49-F238E27FC236}">
                <a16:creationId xmlns:a16="http://schemas.microsoft.com/office/drawing/2014/main" id="{81352AF1-774A-6751-B541-2BD833B6E22A}"/>
              </a:ext>
            </a:extLst>
          </p:cNvPr>
          <p:cNvSpPr txBox="1"/>
          <p:nvPr/>
        </p:nvSpPr>
        <p:spPr>
          <a:xfrm>
            <a:off x="10152822" y="6152530"/>
            <a:ext cx="1688796" cy="27699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Calatroni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et al., CERN</a:t>
            </a:r>
          </a:p>
        </p:txBody>
      </p:sp>
      <p:grpSp>
        <p:nvGrpSpPr>
          <p:cNvPr id="7" name="Group 6">
            <a:extLst>
              <a:ext uri="{FF2B5EF4-FFF2-40B4-BE49-F238E27FC236}">
                <a16:creationId xmlns:a16="http://schemas.microsoft.com/office/drawing/2014/main" id="{C44D743D-0577-6DE6-1D5C-3ACE78DB1352}"/>
              </a:ext>
            </a:extLst>
          </p:cNvPr>
          <p:cNvGrpSpPr/>
          <p:nvPr/>
        </p:nvGrpSpPr>
        <p:grpSpPr>
          <a:xfrm>
            <a:off x="1386956" y="2160681"/>
            <a:ext cx="6737614" cy="1052067"/>
            <a:chOff x="1386956" y="2160681"/>
            <a:chExt cx="6737614" cy="1052067"/>
          </a:xfrm>
        </p:grpSpPr>
        <p:sp>
          <p:nvSpPr>
            <p:cNvPr id="10" name="TextBox 9">
              <a:extLst>
                <a:ext uri="{FF2B5EF4-FFF2-40B4-BE49-F238E27FC236}">
                  <a16:creationId xmlns:a16="http://schemas.microsoft.com/office/drawing/2014/main" id="{0DC06AF7-DB78-597D-9745-17EC42C118F3}"/>
                </a:ext>
              </a:extLst>
            </p:cNvPr>
            <p:cNvSpPr txBox="1"/>
            <p:nvPr/>
          </p:nvSpPr>
          <p:spPr>
            <a:xfrm rot="19812182">
              <a:off x="1386956" y="2160681"/>
              <a:ext cx="6737614" cy="369332"/>
            </a:xfrm>
            <a:prstGeom prst="rect">
              <a:avLst/>
            </a:prstGeom>
            <a:ln/>
          </p:spPr>
          <p:style>
            <a:lnRef idx="3">
              <a:schemeClr val="lt1"/>
            </a:lnRef>
            <a:fillRef idx="1">
              <a:schemeClr val="accent6"/>
            </a:fillRef>
            <a:effectRef idx="1">
              <a:schemeClr val="accent6"/>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Exploring new routes: why not? But much more that a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PoP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is needed</a:t>
              </a:r>
            </a:p>
          </p:txBody>
        </p:sp>
        <p:sp>
          <p:nvSpPr>
            <p:cNvPr id="6" name="Arrow: Down 5">
              <a:extLst>
                <a:ext uri="{FF2B5EF4-FFF2-40B4-BE49-F238E27FC236}">
                  <a16:creationId xmlns:a16="http://schemas.microsoft.com/office/drawing/2014/main" id="{3AEA99DE-35E7-C19F-0BE6-4EBC56B019D2}"/>
                </a:ext>
              </a:extLst>
            </p:cNvPr>
            <p:cNvSpPr/>
            <p:nvPr/>
          </p:nvSpPr>
          <p:spPr>
            <a:xfrm rot="19784810">
              <a:off x="4580720" y="2559309"/>
              <a:ext cx="484632" cy="653439"/>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D73C80EF-7CC5-61CA-77E6-893E25495521}"/>
              </a:ext>
            </a:extLst>
          </p:cNvPr>
          <p:cNvSpPr txBox="1"/>
          <p:nvPr/>
        </p:nvSpPr>
        <p:spPr>
          <a:xfrm>
            <a:off x="2090531" y="5822882"/>
            <a:ext cx="1612044" cy="27699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Stapnes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et al., CERN</a:t>
            </a:r>
          </a:p>
        </p:txBody>
      </p:sp>
      <p:sp>
        <p:nvSpPr>
          <p:cNvPr id="8" name="Date Placeholder 7">
            <a:extLst>
              <a:ext uri="{FF2B5EF4-FFF2-40B4-BE49-F238E27FC236}">
                <a16:creationId xmlns:a16="http://schemas.microsoft.com/office/drawing/2014/main" id="{FFE69D71-4F11-98A2-54CA-37D00AFC1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 Sept 2024 - </a:t>
            </a:r>
          </a:p>
        </p:txBody>
      </p:sp>
      <p:sp>
        <p:nvSpPr>
          <p:cNvPr id="11" name="Footer Placeholder 10">
            <a:extLst>
              <a:ext uri="{FF2B5EF4-FFF2-40B4-BE49-F238E27FC236}">
                <a16:creationId xmlns:a16="http://schemas.microsoft.com/office/drawing/2014/main" id="{02A34078-8E17-1C43-82C0-8CB2A066CC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Accel. Technology - Lucio Rossi @ LCF24-SISSA-Trieste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33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84C79A-79B3-444C-9444-F77EF68B6C3E}"/>
              </a:ext>
            </a:extLst>
          </p:cNvPr>
          <p:cNvPicPr>
            <a:picLocks noChangeAspect="1"/>
          </p:cNvPicPr>
          <p:nvPr/>
        </p:nvPicPr>
        <p:blipFill>
          <a:blip r:embed="rId3"/>
          <a:stretch>
            <a:fillRect/>
          </a:stretch>
        </p:blipFill>
        <p:spPr>
          <a:xfrm>
            <a:off x="418550" y="4461877"/>
            <a:ext cx="2293074" cy="2357750"/>
          </a:xfrm>
          <a:prstGeom prst="rect">
            <a:avLst/>
          </a:prstGeom>
          <a:effectLst>
            <a:outerShdw blurRad="419100" dist="152400" dir="5400000" algn="ctr" rotWithShape="0">
              <a:schemeClr val="tx1">
                <a:alpha val="39000"/>
              </a:schemeClr>
            </a:outerShdw>
          </a:effectLst>
        </p:spPr>
      </p:pic>
      <p:pic>
        <p:nvPicPr>
          <p:cNvPr id="211" name="derniere.pdf" descr="derniere.pdf"/>
          <p:cNvPicPr>
            <a:picLocks noChangeAspect="1"/>
          </p:cNvPicPr>
          <p:nvPr/>
        </p:nvPicPr>
        <p:blipFill>
          <a:blip r:embed="rId4"/>
          <a:stretch>
            <a:fillRect/>
          </a:stretch>
        </p:blipFill>
        <p:spPr>
          <a:xfrm>
            <a:off x="335360" y="1268760"/>
            <a:ext cx="5149374" cy="3641343"/>
          </a:xfrm>
          <a:prstGeom prst="rect">
            <a:avLst/>
          </a:prstGeom>
          <a:ln w="12700">
            <a:miter lim="400000"/>
          </a:ln>
        </p:spPr>
      </p:pic>
      <p:sp>
        <p:nvSpPr>
          <p:cNvPr id="212" name="Slide Number"/>
          <p:cNvSpPr>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410766"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prstClr val="black">
                    <a:tint val="75000"/>
                  </a:prstClr>
                </a:solidFill>
                <a:effectLst/>
                <a:uLnTx/>
                <a:uFillTx/>
                <a:latin typeface="Avenir Book"/>
                <a:ea typeface="+mn-ea"/>
                <a:cs typeface="+mn-cs"/>
                <a:sym typeface="Avenir Book"/>
              </a:rPr>
              <a:pPr marL="0" marR="0" lvl="0" indent="0" algn="r" defTabSz="410766" rtl="0" eaLnBrk="1" fontAlgn="auto" latinLnBrk="0" hangingPunct="1">
                <a:lnSpc>
                  <a:spcPct val="100000"/>
                </a:lnSpc>
                <a:spcBef>
                  <a:spcPts val="0"/>
                </a:spcBef>
                <a:spcAft>
                  <a:spcPts val="0"/>
                </a:spcAft>
                <a:buClrTx/>
                <a:buSzTx/>
                <a:buFontTx/>
                <a:buNone/>
                <a:tabLst/>
                <a:defRPr/>
              </a:pPr>
              <a:t>9</a:t>
            </a:fld>
            <a:endParaRPr kumimoji="0" sz="1200" b="0" i="0" u="none" strike="noStrike" kern="0" cap="none" spc="0" normalizeH="0" baseline="0" noProof="0">
              <a:ln>
                <a:noFill/>
              </a:ln>
              <a:solidFill>
                <a:prstClr val="black">
                  <a:tint val="75000"/>
                </a:prstClr>
              </a:solidFill>
              <a:effectLst/>
              <a:uLnTx/>
              <a:uFillTx/>
              <a:latin typeface="Avenir Book"/>
              <a:ea typeface="+mn-ea"/>
              <a:cs typeface="+mn-cs"/>
              <a:sym typeface="Avenir Book"/>
            </a:endParaRPr>
          </a:p>
        </p:txBody>
      </p:sp>
      <p:sp>
        <p:nvSpPr>
          <p:cNvPr id="216" name="Proposed e+e– linear colliders – CLIC"/>
          <p:cNvSpPr>
            <a:spLocks noGrp="1"/>
          </p:cNvSpPr>
          <p:nvPr>
            <p:ph type="title"/>
          </p:nvPr>
        </p:nvSpPr>
        <p:spPr>
          <a:prstGeom prst="rect">
            <a:avLst/>
          </a:prstGeom>
        </p:spPr>
        <p:txBody>
          <a:bodyPr/>
          <a:lstStyle/>
          <a:p>
            <a:pPr>
              <a:defRPr sz="6400">
                <a:latin typeface="Avenir Heavy"/>
                <a:ea typeface="Avenir Heavy"/>
                <a:cs typeface="Avenir Heavy"/>
                <a:sym typeface="Avenir Heavy"/>
              </a:defRPr>
            </a:pPr>
            <a:r>
              <a:rPr lang="en-US" sz="3200" dirty="0">
                <a:latin typeface="Avenir Light" panose="020B0402020203020204" pitchFamily="34" charset="77"/>
                <a:sym typeface="Avenir Heavy"/>
              </a:rPr>
              <a:t>The Compact Linear Collider (CLIC)</a:t>
            </a:r>
          </a:p>
        </p:txBody>
      </p:sp>
      <p:sp>
        <p:nvSpPr>
          <p:cNvPr id="213" name="The Compact Linear Collider (CLIC)…"/>
          <p:cNvSpPr txBox="1"/>
          <p:nvPr/>
        </p:nvSpPr>
        <p:spPr>
          <a:xfrm>
            <a:off x="5654921" y="912577"/>
            <a:ext cx="6016733" cy="5155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t">
            <a:spAutoFit/>
          </a:bodyPr>
          <a:lstStyle/>
          <a:p>
            <a:pPr marL="0" marR="0" lvl="0" indent="0" algn="l" defTabSz="410766" rtl="0" eaLnBrk="1" fontAlgn="auto" latinLnBrk="0" hangingPunct="1">
              <a:lnSpc>
                <a:spcPct val="120000"/>
              </a:lnSpc>
              <a:spcBef>
                <a:spcPts val="0"/>
              </a:spcBef>
              <a:spcAft>
                <a:spcPts val="0"/>
              </a:spcAft>
              <a:buClrTx/>
              <a:buSzTx/>
              <a:buFontTx/>
              <a:buNone/>
              <a:tabLst/>
              <a:defRPr sz="3200">
                <a:latin typeface="Avenir Heavy"/>
                <a:ea typeface="Avenir Heavy"/>
                <a:cs typeface="Avenir Heavy"/>
                <a:sym typeface="Avenir Heavy"/>
              </a:defRPr>
            </a:pPr>
            <a:endParaRPr kumimoji="0" lang="en-US" sz="1600" b="0" i="0" u="none" strike="noStrike" kern="0" cap="none" spc="0" normalizeH="0" baseline="0" noProof="0" dirty="0">
              <a:ln>
                <a:noFill/>
              </a:ln>
              <a:solidFill>
                <a:srgbClr val="000000"/>
              </a:solidFill>
              <a:effectLst/>
              <a:uLnTx/>
              <a:uFillTx/>
              <a:latin typeface="Avenir Heavy"/>
              <a:sym typeface="Avenir Heavy"/>
            </a:endParaRPr>
          </a:p>
          <a:p>
            <a:pPr marL="177800" marR="0" lvl="1" indent="-177800" algn="l" defTabSz="410766" rtl="0" eaLnBrk="1" fontAlgn="auto" latinLnBrk="0" hangingPunct="1">
              <a:lnSpc>
                <a:spcPct val="120000"/>
              </a:lnSpc>
              <a:spcBef>
                <a:spcPts val="0"/>
              </a:spcBef>
              <a:spcAft>
                <a:spcPts val="0"/>
              </a:spcAft>
              <a:buClrTx/>
              <a:buSzPct val="100000"/>
              <a:buFontTx/>
              <a:buChar char="•"/>
              <a:tabLst/>
              <a:defRPr sz="3200"/>
            </a:pPr>
            <a:r>
              <a:rPr kumimoji="0" lang="en-US" sz="1600" b="1" i="0" u="none" strike="noStrike" kern="0" cap="none" spc="0" normalizeH="0" baseline="0" noProof="0" dirty="0">
                <a:ln>
                  <a:noFill/>
                </a:ln>
                <a:solidFill>
                  <a:srgbClr val="000000"/>
                </a:solidFill>
                <a:effectLst/>
                <a:uLnTx/>
                <a:uFillTx/>
                <a:latin typeface="Avenir Book"/>
                <a:ea typeface="+mn-ea"/>
                <a:cs typeface="+mn-cs"/>
                <a:sym typeface="Avenir Book"/>
              </a:rPr>
              <a:t>Timeline: </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Electron-positron linear collider at CERN for the era beyond HL-LHC </a:t>
            </a:r>
          </a:p>
          <a:p>
            <a:pPr marL="177800" marR="0" lvl="1" indent="-177800" algn="l" defTabSz="410766" rtl="0" eaLnBrk="1" fontAlgn="auto" latinLnBrk="0" hangingPunct="1">
              <a:lnSpc>
                <a:spcPct val="120000"/>
              </a:lnSpc>
              <a:spcBef>
                <a:spcPts val="0"/>
              </a:spcBef>
              <a:spcAft>
                <a:spcPts val="0"/>
              </a:spcAft>
              <a:buClrTx/>
              <a:buSzPct val="100000"/>
              <a:buFontTx/>
              <a:buChar char="•"/>
              <a:tabLst/>
              <a:defRPr sz="3200"/>
            </a:pPr>
            <a:r>
              <a:rPr kumimoji="0" lang="en-US" sz="1600" b="1" i="0" u="none" strike="noStrike" kern="0" cap="none" spc="0" normalizeH="0" baseline="0" noProof="0" dirty="0">
                <a:ln>
                  <a:noFill/>
                </a:ln>
                <a:solidFill>
                  <a:srgbClr val="000000"/>
                </a:solidFill>
                <a:effectLst/>
                <a:uLnTx/>
                <a:uFillTx/>
                <a:latin typeface="Avenir Book"/>
                <a:ea typeface="+mn-ea"/>
                <a:cs typeface="+mn-cs"/>
                <a:sym typeface="Avenir Book"/>
              </a:rPr>
              <a:t>Compact: </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Novel and unique two-beam accelerating technique with high-gradient room temperature RF cavities (~20’500 </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structures</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 at </a:t>
            </a:r>
            <a:r>
              <a:rPr kumimoji="0" sz="1600" b="1" i="0" u="none" strike="noStrike" kern="0" cap="none" spc="0" normalizeH="0" baseline="0" noProof="0" dirty="0">
                <a:ln>
                  <a:noFill/>
                </a:ln>
                <a:solidFill>
                  <a:srgbClr val="0070C0"/>
                </a:solidFill>
                <a:effectLst/>
                <a:uLnTx/>
                <a:uFillTx/>
                <a:latin typeface="Avenir Book"/>
                <a:ea typeface="+mn-ea"/>
                <a:cs typeface="+mn-cs"/>
                <a:sym typeface="Avenir Book"/>
              </a:rPr>
              <a:t>380 GeV)</a:t>
            </a:r>
            <a:r>
              <a:rPr kumimoji="0" lang="en-US" sz="1600" b="1" i="0" u="none" strike="noStrike" kern="0" cap="none" spc="0" normalizeH="0" baseline="0" noProof="0" dirty="0">
                <a:ln>
                  <a:noFill/>
                </a:ln>
                <a:solidFill>
                  <a:srgbClr val="0070C0"/>
                </a:solidFill>
                <a:effectLst/>
                <a:uLnTx/>
                <a:uFillTx/>
                <a:latin typeface="Avenir Book"/>
                <a:ea typeface="+mn-ea"/>
                <a:cs typeface="+mn-cs"/>
                <a:sym typeface="Avenir Book"/>
              </a:rPr>
              <a:t>, ~11km in its initial phase</a:t>
            </a:r>
            <a:endParaRPr kumimoji="0" sz="1600" b="1" i="0" u="none" strike="noStrike" kern="0" cap="none" spc="0" normalizeH="0" baseline="0" noProof="0" dirty="0">
              <a:ln>
                <a:noFill/>
              </a:ln>
              <a:solidFill>
                <a:srgbClr val="0070C0"/>
              </a:solidFill>
              <a:effectLst/>
              <a:uLnTx/>
              <a:uFillTx/>
              <a:latin typeface="Avenir Book"/>
              <a:ea typeface="+mn-ea"/>
              <a:cs typeface="+mn-cs"/>
              <a:sym typeface="Avenir Book"/>
            </a:endParaRPr>
          </a:p>
          <a:p>
            <a:pPr marL="177800" marR="0" lvl="1" indent="-177800" algn="l" defTabSz="410766" rtl="0" eaLnBrk="1" fontAlgn="auto" latinLnBrk="0" hangingPunct="1">
              <a:lnSpc>
                <a:spcPct val="120000"/>
              </a:lnSpc>
              <a:spcBef>
                <a:spcPts val="0"/>
              </a:spcBef>
              <a:spcAft>
                <a:spcPts val="0"/>
              </a:spcAft>
              <a:buClrTx/>
              <a:buSzPct val="100000"/>
              <a:buFontTx/>
              <a:buChar char="•"/>
              <a:tabLst/>
              <a:defRPr sz="3200"/>
            </a:pPr>
            <a:r>
              <a:rPr kumimoji="0" lang="en-US" sz="1600" b="1" i="0" u="none" strike="noStrike" kern="0" cap="none" spc="0" normalizeH="0" baseline="0" noProof="0" dirty="0">
                <a:ln>
                  <a:noFill/>
                </a:ln>
                <a:solidFill>
                  <a:srgbClr val="00B050"/>
                </a:solidFill>
                <a:effectLst/>
                <a:uLnTx/>
                <a:uFillTx/>
                <a:latin typeface="Avenir Book"/>
                <a:ea typeface="+mn-ea"/>
                <a:cs typeface="+mn-cs"/>
                <a:sym typeface="Avenir Book"/>
              </a:rPr>
              <a:t>Expandable:</a:t>
            </a:r>
            <a:r>
              <a:rPr kumimoji="0" lang="en-US" sz="1600" b="1" i="0" u="none" strike="noStrike" kern="0" cap="none" spc="0" normalizeH="0" baseline="0" noProof="0" dirty="0">
                <a:ln>
                  <a:noFill/>
                </a:ln>
                <a:solidFill>
                  <a:srgbClr val="000000"/>
                </a:solidFill>
                <a:effectLst/>
                <a:uLnTx/>
                <a:uFillTx/>
                <a:latin typeface="Avenir Book"/>
                <a:ea typeface="+mn-ea"/>
                <a:cs typeface="+mn-cs"/>
                <a:sym typeface="Avenir Book"/>
              </a:rPr>
              <a:t> </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Staged </a:t>
            </a:r>
            <a:r>
              <a:rPr kumimoji="0" sz="1600" b="0" i="0" u="none" strike="noStrike" kern="0" cap="none" spc="0" normalizeH="0" baseline="0" noProof="0" dirty="0" err="1">
                <a:ln>
                  <a:noFill/>
                </a:ln>
                <a:solidFill>
                  <a:srgbClr val="000000"/>
                </a:solidFill>
                <a:effectLst/>
                <a:uLnTx/>
                <a:uFillTx/>
                <a:latin typeface="Avenir Book"/>
                <a:ea typeface="+mn-ea"/>
                <a:cs typeface="+mn-cs"/>
                <a:sym typeface="Avenir Book"/>
              </a:rPr>
              <a:t>programme</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 with collision energies from 380 GeV </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(Higgs/top) </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up to 3 </a:t>
            </a:r>
            <a:r>
              <a:rPr kumimoji="0" sz="1600" b="0" i="0" u="none" strike="noStrike" kern="0" cap="none" spc="0" normalizeH="0" baseline="0" noProof="0" dirty="0" err="1">
                <a:ln>
                  <a:noFill/>
                </a:ln>
                <a:solidFill>
                  <a:srgbClr val="000000"/>
                </a:solidFill>
                <a:effectLst/>
                <a:uLnTx/>
                <a:uFillTx/>
                <a:latin typeface="Avenir Book"/>
                <a:ea typeface="+mn-ea"/>
                <a:cs typeface="+mn-cs"/>
                <a:sym typeface="Avenir Book"/>
              </a:rPr>
              <a:t>TeV</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 (Energy Frontier)</a:t>
            </a:r>
          </a:p>
          <a:p>
            <a:pPr marL="0" marR="0" lvl="1" indent="0" algn="l" defTabSz="410766" rtl="0" eaLnBrk="1" fontAlgn="auto" latinLnBrk="0" hangingPunct="1">
              <a:lnSpc>
                <a:spcPct val="120000"/>
              </a:lnSpc>
              <a:spcBef>
                <a:spcPts val="0"/>
              </a:spcBef>
              <a:spcAft>
                <a:spcPts val="0"/>
              </a:spcAft>
              <a:buClrTx/>
              <a:buSzPct val="100000"/>
              <a:buFontTx/>
              <a:buNone/>
              <a:tabLst/>
              <a:defRPr sz="3200"/>
            </a:pPr>
            <a:endParaRPr kumimoji="0" sz="1000" b="0" i="0" u="none" strike="noStrike" kern="0" cap="none" spc="0" normalizeH="0" baseline="0" noProof="0" dirty="0">
              <a:ln>
                <a:noFill/>
              </a:ln>
              <a:solidFill>
                <a:srgbClr val="000000"/>
              </a:solidFill>
              <a:effectLst/>
              <a:uLnTx/>
              <a:uFillTx/>
              <a:latin typeface="Avenir Book"/>
              <a:ea typeface="+mn-ea"/>
              <a:cs typeface="+mn-cs"/>
              <a:sym typeface="Avenir Book"/>
            </a:endParaRPr>
          </a:p>
          <a:p>
            <a:pPr marL="177800" marR="0" lvl="1" indent="-177800" algn="l" defTabSz="410766" rtl="0" eaLnBrk="1" fontAlgn="auto" latinLnBrk="0" hangingPunct="1">
              <a:lnSpc>
                <a:spcPct val="120000"/>
              </a:lnSpc>
              <a:spcBef>
                <a:spcPts val="0"/>
              </a:spcBef>
              <a:spcAft>
                <a:spcPts val="0"/>
              </a:spcAft>
              <a:buClrTx/>
              <a:buSzPct val="100000"/>
              <a:buFontTx/>
              <a:buChar char="•"/>
              <a:tabLst/>
              <a:defRPr sz="3200"/>
            </a:pP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CDR in 2012</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 with focus on 3 </a:t>
            </a:r>
            <a:r>
              <a:rPr kumimoji="0" lang="en-US" sz="1600" b="0" i="0" u="none" strike="noStrike" kern="0" cap="none" spc="0" normalizeH="0" baseline="0" noProof="0" dirty="0" err="1">
                <a:ln>
                  <a:noFill/>
                </a:ln>
                <a:solidFill>
                  <a:srgbClr val="000000"/>
                </a:solidFill>
                <a:effectLst/>
                <a:uLnTx/>
                <a:uFillTx/>
                <a:latin typeface="Avenir Book"/>
                <a:ea typeface="+mn-ea"/>
                <a:cs typeface="+mn-cs"/>
                <a:sym typeface="Avenir Book"/>
              </a:rPr>
              <a:t>TeV</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 </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Updated </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project </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overview documents in 2018</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 (Project Implementation Plan) with focus 380 GeV for Higgs and top. </a:t>
            </a:r>
          </a:p>
          <a:p>
            <a:pPr marL="177800" marR="0" lvl="1" indent="-177800" algn="l" defTabSz="410766" rtl="0" eaLnBrk="1" fontAlgn="auto" latinLnBrk="0" hangingPunct="1">
              <a:lnSpc>
                <a:spcPct val="120000"/>
              </a:lnSpc>
              <a:spcBef>
                <a:spcPts val="0"/>
              </a:spcBef>
              <a:spcAft>
                <a:spcPts val="0"/>
              </a:spcAft>
              <a:buClrTx/>
              <a:buSzPct val="100000"/>
              <a:buFontTx/>
              <a:buChar char="•"/>
              <a:tabLst/>
              <a:defRPr sz="3200"/>
            </a:pPr>
            <a:endParaRPr kumimoji="0" sz="1000" b="0" i="0" u="none" strike="noStrike" kern="0" cap="none" spc="0" normalizeH="0" baseline="0" noProof="0" dirty="0">
              <a:ln>
                <a:noFill/>
              </a:ln>
              <a:solidFill>
                <a:srgbClr val="000000"/>
              </a:solidFill>
              <a:effectLst/>
              <a:uLnTx/>
              <a:uFillTx/>
              <a:latin typeface="Avenir Book"/>
              <a:ea typeface="+mn-ea"/>
              <a:cs typeface="+mn-cs"/>
              <a:sym typeface="Avenir Book"/>
            </a:endParaRPr>
          </a:p>
          <a:p>
            <a:pPr marL="177800" marR="0" lvl="1" indent="-177800" algn="l" defTabSz="410766" rtl="0" eaLnBrk="1" fontAlgn="auto" latinLnBrk="0" hangingPunct="1">
              <a:lnSpc>
                <a:spcPct val="120000"/>
              </a:lnSpc>
              <a:spcBef>
                <a:spcPts val="0"/>
              </a:spcBef>
              <a:spcAft>
                <a:spcPts val="0"/>
              </a:spcAft>
              <a:buClrTx/>
              <a:buSzPct val="100000"/>
              <a:buFontTx/>
              <a:buChar char="•"/>
              <a:tabLst/>
              <a:defRPr sz="3200"/>
            </a:pPr>
            <a:r>
              <a:rPr kumimoji="0" sz="1600" b="1" i="0" u="none" strike="noStrike" kern="0" cap="none" spc="0" normalizeH="0" baseline="0" noProof="0" dirty="0">
                <a:ln>
                  <a:noFill/>
                </a:ln>
                <a:solidFill>
                  <a:srgbClr val="000000"/>
                </a:solidFill>
                <a:effectLst/>
                <a:uLnTx/>
                <a:uFillTx/>
                <a:latin typeface="Avenir Book"/>
                <a:ea typeface="+mn-ea"/>
                <a:cs typeface="+mn-cs"/>
                <a:sym typeface="Avenir Book"/>
              </a:rPr>
              <a:t>Cost</a:t>
            </a:r>
            <a:r>
              <a:rPr kumimoji="0" lang="en-US" sz="1600" b="1" i="0" u="none" strike="noStrike" kern="0" cap="none" spc="0" normalizeH="0" baseline="0" noProof="0" dirty="0">
                <a:ln>
                  <a:noFill/>
                </a:ln>
                <a:solidFill>
                  <a:srgbClr val="000000"/>
                </a:solidFill>
                <a:effectLst/>
                <a:uLnTx/>
                <a:uFillTx/>
                <a:latin typeface="Avenir Book"/>
                <a:ea typeface="+mn-ea"/>
                <a:cs typeface="+mn-cs"/>
                <a:sym typeface="Avenir Book"/>
              </a:rPr>
              <a:t>:</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 5.9 BCHF for 380 GeV</a:t>
            </a:r>
          </a:p>
          <a:p>
            <a:pPr marL="177800" marR="0" lvl="1" indent="-177800" algn="l" defTabSz="410766" rtl="0" eaLnBrk="1" fontAlgn="auto" latinLnBrk="0" hangingPunct="1">
              <a:lnSpc>
                <a:spcPct val="120000"/>
              </a:lnSpc>
              <a:spcBef>
                <a:spcPts val="0"/>
              </a:spcBef>
              <a:spcAft>
                <a:spcPts val="0"/>
              </a:spcAft>
              <a:buClrTx/>
              <a:buSzPct val="100000"/>
              <a:buFontTx/>
              <a:buChar char="•"/>
              <a:tabLst/>
              <a:defRPr sz="3200"/>
            </a:pPr>
            <a:r>
              <a:rPr kumimoji="0" sz="1600" b="1" i="0" u="none" strike="noStrike" kern="0" cap="none" spc="0" normalizeH="0" baseline="0" noProof="0" dirty="0">
                <a:ln>
                  <a:noFill/>
                </a:ln>
                <a:solidFill>
                  <a:srgbClr val="000000"/>
                </a:solidFill>
                <a:effectLst/>
                <a:uLnTx/>
                <a:uFillTx/>
                <a:latin typeface="Avenir Book"/>
                <a:ea typeface="+mn-ea"/>
                <a:cs typeface="+mn-cs"/>
                <a:sym typeface="Avenir Book"/>
              </a:rPr>
              <a:t>Power</a:t>
            </a:r>
            <a:r>
              <a:rPr kumimoji="0" lang="en-US" sz="1600" b="1" i="0" u="none" strike="noStrike" kern="0" cap="none" spc="0" normalizeH="0" baseline="0" noProof="0" dirty="0">
                <a:ln>
                  <a:noFill/>
                </a:ln>
                <a:solidFill>
                  <a:srgbClr val="000000"/>
                </a:solidFill>
                <a:effectLst/>
                <a:uLnTx/>
                <a:uFillTx/>
                <a:latin typeface="Avenir Book"/>
                <a:ea typeface="+mn-ea"/>
                <a:cs typeface="+mn-cs"/>
                <a:sym typeface="Avenir Book"/>
              </a:rPr>
              <a:t>/Energy:</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 1</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10</a:t>
            </a:r>
            <a:r>
              <a:rPr kumimoji="0" sz="1600" b="0" i="0" u="none" strike="noStrike" kern="0" cap="none" spc="0" normalizeH="0" baseline="0" noProof="0" dirty="0">
                <a:ln>
                  <a:noFill/>
                </a:ln>
                <a:solidFill>
                  <a:srgbClr val="000000"/>
                </a:solidFill>
                <a:effectLst/>
                <a:uLnTx/>
                <a:uFillTx/>
                <a:latin typeface="Avenir Book"/>
                <a:ea typeface="+mn-ea"/>
                <a:cs typeface="+mn-cs"/>
                <a:sym typeface="Avenir Book"/>
              </a:rPr>
              <a:t> MW at 380 GeV</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 (~0.6 </a:t>
            </a:r>
            <a:r>
              <a:rPr kumimoji="0" lang="en-US" sz="1600" b="0" i="0" u="none" strike="noStrike" kern="0" cap="none" spc="0" normalizeH="0" baseline="0" noProof="0" dirty="0" err="1">
                <a:ln>
                  <a:noFill/>
                </a:ln>
                <a:solidFill>
                  <a:srgbClr val="000000"/>
                </a:solidFill>
                <a:effectLst/>
                <a:uLnTx/>
                <a:uFillTx/>
                <a:latin typeface="Avenir Book"/>
                <a:ea typeface="+mn-ea"/>
                <a:cs typeface="+mn-cs"/>
                <a:sym typeface="Avenir Book"/>
              </a:rPr>
              <a:t>TWh</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 annually), </a:t>
            </a:r>
          </a:p>
          <a:p>
            <a:pPr marL="187325" marR="0" lvl="1" indent="0" algn="l" defTabSz="410766" rtl="0" eaLnBrk="1" fontAlgn="auto" latinLnBrk="0" hangingPunct="1">
              <a:lnSpc>
                <a:spcPct val="120000"/>
              </a:lnSpc>
              <a:spcBef>
                <a:spcPts val="0"/>
              </a:spcBef>
              <a:spcAft>
                <a:spcPts val="0"/>
              </a:spcAft>
              <a:buClrTx/>
              <a:buSzPct val="100000"/>
              <a:buFontTx/>
              <a:buNone/>
              <a:tabLst/>
              <a:defRPr sz="3200"/>
            </a:pP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corresponding to 50% of CERN’s energy consumption today </a:t>
            </a:r>
          </a:p>
          <a:p>
            <a:pPr marL="0" marR="0" lvl="1" indent="0" algn="l" defTabSz="410766" rtl="0" eaLnBrk="1" fontAlgn="auto" latinLnBrk="0" hangingPunct="1">
              <a:lnSpc>
                <a:spcPct val="120000"/>
              </a:lnSpc>
              <a:spcBef>
                <a:spcPts val="0"/>
              </a:spcBef>
              <a:spcAft>
                <a:spcPts val="0"/>
              </a:spcAft>
              <a:buClrTx/>
              <a:buSzPct val="100000"/>
              <a:buFontTx/>
              <a:buNone/>
              <a:tabLst/>
              <a:defRPr sz="3200"/>
            </a:pPr>
            <a:endPar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endParaRPr>
          </a:p>
          <a:p>
            <a:pPr marL="185738" marR="0" lvl="1" indent="-185738" algn="l" defTabSz="410766" rtl="0" eaLnBrk="1" fontAlgn="auto" latinLnBrk="0" hangingPunct="1">
              <a:lnSpc>
                <a:spcPct val="120000"/>
              </a:lnSpc>
              <a:spcBef>
                <a:spcPts val="0"/>
              </a:spcBef>
              <a:spcAft>
                <a:spcPts val="0"/>
              </a:spcAft>
              <a:buClrTx/>
              <a:buSzPct val="130000"/>
              <a:buFont typeface="Arial" panose="020B0604020202020204" pitchFamily="34" charset="0"/>
              <a:buChar char="•"/>
              <a:tabLst/>
              <a:defRPr sz="3200"/>
            </a:pP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Comprehensive </a:t>
            </a:r>
            <a:r>
              <a:rPr kumimoji="0" lang="en-US" sz="1600" b="1" i="0" u="none" strike="noStrike" kern="0" cap="none" spc="0" normalizeH="0" baseline="0" noProof="0" dirty="0">
                <a:ln>
                  <a:noFill/>
                </a:ln>
                <a:solidFill>
                  <a:srgbClr val="000000"/>
                </a:solidFill>
                <a:effectLst/>
                <a:uLnTx/>
                <a:uFillTx/>
                <a:latin typeface="Avenir Book"/>
                <a:ea typeface="+mn-ea"/>
                <a:cs typeface="+mn-cs"/>
                <a:sym typeface="Avenir Book"/>
              </a:rPr>
              <a:t>Detector and Physics </a:t>
            </a:r>
            <a:r>
              <a:rPr kumimoji="0" lang="en-US" sz="1600" b="0" i="0" u="none" strike="noStrike" kern="0" cap="none" spc="0" normalizeH="0" baseline="0" noProof="0" dirty="0">
                <a:ln>
                  <a:noFill/>
                </a:ln>
                <a:solidFill>
                  <a:srgbClr val="000000"/>
                </a:solidFill>
                <a:effectLst/>
                <a:uLnTx/>
                <a:uFillTx/>
                <a:latin typeface="Avenir Book"/>
                <a:ea typeface="+mn-ea"/>
                <a:cs typeface="+mn-cs"/>
                <a:sym typeface="Avenir Book"/>
              </a:rPr>
              <a:t>studies </a:t>
            </a:r>
          </a:p>
        </p:txBody>
      </p:sp>
      <p:sp>
        <p:nvSpPr>
          <p:cNvPr id="215" name="Accelerating structure prototype for CLIC:…"/>
          <p:cNvSpPr txBox="1"/>
          <p:nvPr/>
        </p:nvSpPr>
        <p:spPr>
          <a:xfrm>
            <a:off x="1395801" y="4265987"/>
            <a:ext cx="2118113" cy="718466"/>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0" marR="0" lvl="0" indent="0" algn="l" defTabSz="410766" rtl="0" eaLnBrk="1" fontAlgn="auto" latinLnBrk="0" hangingPunct="1">
              <a:lnSpc>
                <a:spcPct val="100000"/>
              </a:lnSpc>
              <a:spcBef>
                <a:spcPts val="0"/>
              </a:spcBef>
              <a:spcAft>
                <a:spcPts val="0"/>
              </a:spcAft>
              <a:buClrTx/>
              <a:buSzTx/>
              <a:buFontTx/>
              <a:buNone/>
              <a:tabLst/>
              <a:defRPr sz="2800" i="1">
                <a:latin typeface="Avenir Light"/>
                <a:ea typeface="Avenir Light"/>
                <a:cs typeface="Avenir Light"/>
                <a:sym typeface="Avenir Light"/>
              </a:defRPr>
            </a:pPr>
            <a:r>
              <a:rPr kumimoji="0" sz="1400" b="0" i="1" u="none" strike="noStrike" kern="0" cap="none" spc="0" normalizeH="0" baseline="0" noProof="0" dirty="0">
                <a:ln>
                  <a:noFill/>
                </a:ln>
                <a:solidFill>
                  <a:srgbClr val="000000"/>
                </a:solidFill>
                <a:effectLst/>
                <a:uLnTx/>
                <a:uFillTx/>
                <a:latin typeface="Avenir Light" panose="020B0402020203020204" pitchFamily="34" charset="77"/>
                <a:sym typeface="Avenir Light"/>
              </a:rPr>
              <a:t>Accelerating structure prototype for </a:t>
            </a:r>
            <a:r>
              <a:rPr kumimoji="0" lang="en-US" sz="1400" b="0" i="1" u="none" strike="noStrike" kern="0" cap="none" spc="0" normalizeH="0" baseline="0" noProof="0" dirty="0">
                <a:ln>
                  <a:noFill/>
                </a:ln>
                <a:solidFill>
                  <a:srgbClr val="000000"/>
                </a:solidFill>
                <a:effectLst/>
                <a:uLnTx/>
                <a:uFillTx/>
                <a:latin typeface="Avenir Light" panose="020B0402020203020204" pitchFamily="34" charset="77"/>
                <a:sym typeface="Avenir Light"/>
              </a:rPr>
              <a:t>CLIC</a:t>
            </a:r>
            <a:r>
              <a:rPr kumimoji="0" sz="1400" b="0" i="1" u="none" strike="noStrike" kern="0" cap="none" spc="0" normalizeH="0" baseline="0" noProof="0" dirty="0">
                <a:ln>
                  <a:noFill/>
                </a:ln>
                <a:solidFill>
                  <a:srgbClr val="000000"/>
                </a:solidFill>
                <a:effectLst/>
                <a:uLnTx/>
                <a:uFillTx/>
                <a:latin typeface="Avenir Light" panose="020B0402020203020204" pitchFamily="34" charset="77"/>
                <a:sym typeface="Avenir Light"/>
              </a:rPr>
              <a:t>: </a:t>
            </a:r>
          </a:p>
          <a:p>
            <a:pPr marL="0" marR="0" lvl="0" indent="0" algn="l" defTabSz="410766" rtl="0" eaLnBrk="1" fontAlgn="auto" latinLnBrk="0" hangingPunct="1">
              <a:lnSpc>
                <a:spcPct val="100000"/>
              </a:lnSpc>
              <a:spcBef>
                <a:spcPts val="0"/>
              </a:spcBef>
              <a:spcAft>
                <a:spcPts val="0"/>
              </a:spcAft>
              <a:buClrTx/>
              <a:buSzTx/>
              <a:buFontTx/>
              <a:buNone/>
              <a:tabLst/>
              <a:defRPr sz="2800" i="1">
                <a:latin typeface="Avenir Light"/>
                <a:ea typeface="Avenir Light"/>
                <a:cs typeface="Avenir Light"/>
                <a:sym typeface="Avenir Light"/>
              </a:defRPr>
            </a:pPr>
            <a:r>
              <a:rPr kumimoji="0" sz="1400" b="0" i="1" u="none" strike="noStrike" kern="0" cap="none" spc="0" normalizeH="0" baseline="0" noProof="0" dirty="0">
                <a:ln>
                  <a:noFill/>
                </a:ln>
                <a:solidFill>
                  <a:srgbClr val="000000"/>
                </a:solidFill>
                <a:effectLst/>
                <a:uLnTx/>
                <a:uFillTx/>
                <a:latin typeface="Avenir Light" panose="020B0402020203020204" pitchFamily="34" charset="77"/>
                <a:sym typeface="Avenir Light"/>
              </a:rPr>
              <a:t>12 GHz  (L~25 cm)</a:t>
            </a:r>
          </a:p>
        </p:txBody>
      </p:sp>
      <p:pic>
        <p:nvPicPr>
          <p:cNvPr id="10" name="CLICdet_3d_lowres.png" descr="CLICdet_3d_lowres.png">
            <a:extLst>
              <a:ext uri="{FF2B5EF4-FFF2-40B4-BE49-F238E27FC236}">
                <a16:creationId xmlns:a16="http://schemas.microsoft.com/office/drawing/2014/main" id="{26CFF252-7AB7-3E44-90FD-D29FBAA9AD3F}"/>
              </a:ext>
            </a:extLst>
          </p:cNvPr>
          <p:cNvPicPr>
            <a:picLocks noChangeAspect="1"/>
          </p:cNvPicPr>
          <p:nvPr/>
        </p:nvPicPr>
        <p:blipFill>
          <a:blip r:embed="rId5"/>
          <a:stretch>
            <a:fillRect/>
          </a:stretch>
        </p:blipFill>
        <p:spPr>
          <a:xfrm>
            <a:off x="3513914" y="3342570"/>
            <a:ext cx="1970820" cy="1812888"/>
          </a:xfrm>
          <a:prstGeom prst="rect">
            <a:avLst/>
          </a:prstGeom>
          <a:solidFill>
            <a:schemeClr val="bg1"/>
          </a:solidFill>
          <a:ln w="25400" cap="flat">
            <a:noFill/>
            <a:miter lim="400000"/>
          </a:ln>
          <a:effectLst>
            <a:reflection stA="50000" endPos="40000" dir="5400000" sy="-100000" algn="bl" rotWithShape="0"/>
          </a:effectLst>
        </p:spPr>
      </p:pic>
    </p:spTree>
    <p:extLst>
      <p:ext uri="{BB962C8B-B14F-4D97-AF65-F5344CB8AC3E}">
        <p14:creationId xmlns:p14="http://schemas.microsoft.com/office/powerpoint/2010/main" val="213001637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6606</Words>
  <Application>Microsoft Office PowerPoint</Application>
  <PresentationFormat>Widescreen</PresentationFormat>
  <Paragraphs>1140</Paragraphs>
  <Slides>69</Slides>
  <Notes>14</Notes>
  <HiddenSlides>0</HiddenSlides>
  <MMClips>0</MMClips>
  <ScaleCrop>false</ScaleCrop>
  <HeadingPairs>
    <vt:vector size="8" baseType="variant">
      <vt:variant>
        <vt:lpstr>Fonts Used</vt:lpstr>
      </vt:variant>
      <vt:variant>
        <vt:i4>28</vt:i4>
      </vt:variant>
      <vt:variant>
        <vt:lpstr>Theme</vt:lpstr>
      </vt:variant>
      <vt:variant>
        <vt:i4>4</vt:i4>
      </vt:variant>
      <vt:variant>
        <vt:lpstr>Embedded OLE Servers</vt:lpstr>
      </vt:variant>
      <vt:variant>
        <vt:i4>2</vt:i4>
      </vt:variant>
      <vt:variant>
        <vt:lpstr>Slide Titles</vt:lpstr>
      </vt:variant>
      <vt:variant>
        <vt:i4>69</vt:i4>
      </vt:variant>
    </vt:vector>
  </HeadingPairs>
  <TitlesOfParts>
    <vt:vector size="103" baseType="lpstr">
      <vt:lpstr>Aptos</vt:lpstr>
      <vt:lpstr>Aptos Display</vt:lpstr>
      <vt:lpstr>Arial</vt:lpstr>
      <vt:lpstr>Arial Narrow</vt:lpstr>
      <vt:lpstr>Avenir</vt:lpstr>
      <vt:lpstr>Avenir Book</vt:lpstr>
      <vt:lpstr>Avenir Heavy</vt:lpstr>
      <vt:lpstr>Avenir Light</vt:lpstr>
      <vt:lpstr>Book Antiqua</vt:lpstr>
      <vt:lpstr>Bradley Hand ITC</vt:lpstr>
      <vt:lpstr>Calibri</vt:lpstr>
      <vt:lpstr>Calibri Light</vt:lpstr>
      <vt:lpstr>Cambria Math</vt:lpstr>
      <vt:lpstr>Century Gothic</vt:lpstr>
      <vt:lpstr>Felix Titling</vt:lpstr>
      <vt:lpstr>Franklin Gothic Book</vt:lpstr>
      <vt:lpstr>Franklin Gothic Medium</vt:lpstr>
      <vt:lpstr>Garamond</vt:lpstr>
      <vt:lpstr>Helvetica</vt:lpstr>
      <vt:lpstr>Liberation Sans</vt:lpstr>
      <vt:lpstr>Lucida Sans</vt:lpstr>
      <vt:lpstr>Montserrat</vt:lpstr>
      <vt:lpstr>Montserrat ExtraBold</vt:lpstr>
      <vt:lpstr>Symbol</vt:lpstr>
      <vt:lpstr>Tahoma</vt:lpstr>
      <vt:lpstr>Times</vt:lpstr>
      <vt:lpstr>Times New Roman</vt:lpstr>
      <vt:lpstr>Wingdings</vt:lpstr>
      <vt:lpstr>Office Theme</vt:lpstr>
      <vt:lpstr>1_Office Theme</vt:lpstr>
      <vt:lpstr>2_Office Theme</vt:lpstr>
      <vt:lpstr>IMCC - 1</vt:lpstr>
      <vt:lpstr>Equation</vt:lpstr>
      <vt:lpstr>Graph</vt:lpstr>
      <vt:lpstr>Future collider: technology challenge and roadmap Lucio Rossi – University of Milan and INFN-Milan</vt:lpstr>
      <vt:lpstr>C.o.M.</vt:lpstr>
      <vt:lpstr>PowerPoint Presentation</vt:lpstr>
      <vt:lpstr>Superconducting accelerators</vt:lpstr>
      <vt:lpstr>Superconductivity : performance AND sustainability </vt:lpstr>
      <vt:lpstr>Normal and SC RF : a comparison for HEP colliders</vt:lpstr>
      <vt:lpstr>NC RF structures: use in smaller linacs (C and X-band) </vt:lpstr>
      <vt:lpstr>Pushing the NC RF technology – Two lines of basic R&amp;D  </vt:lpstr>
      <vt:lpstr>The Compact Linear Collider (CLIC)</vt:lpstr>
      <vt:lpstr>PowerPoint Presentation</vt:lpstr>
      <vt:lpstr>SRF Technology: vast experience, diffuse know-how</vt:lpstr>
      <vt:lpstr>Breakthrough (especially for CW) from Fermilab</vt:lpstr>
      <vt:lpstr>ILC – baseline proposal</vt:lpstr>
      <vt:lpstr>RF.          RF – accelerating the beams   </vt:lpstr>
      <vt:lpstr>RF =====. RF – accelerating the beams </vt:lpstr>
      <vt:lpstr>The –possible- advantage of Nb coated Cu cavities</vt:lpstr>
      <vt:lpstr>PowerPoint Presentation</vt:lpstr>
      <vt:lpstr>A15 (Nb3Sn) for SRF</vt:lpstr>
      <vt:lpstr> Nb3Sn on Nb by vapour Tin Diffusion</vt:lpstr>
      <vt:lpstr>Superconducting Magnets: 40 years of HEP frontier</vt:lpstr>
      <vt:lpstr>Superconducting magnets:  much more than accelerators </vt:lpstr>
      <vt:lpstr>PowerPoint Presentation</vt:lpstr>
      <vt:lpstr>Why HiLumi is pivotal for future of HF magnets</vt:lpstr>
      <vt:lpstr>high-Jc ITD Nb3Sn: performance with complexity…</vt:lpstr>
      <vt:lpstr>HiLumi: issue on long magnets – very good short ones</vt:lpstr>
      <vt:lpstr> 2035 demonstration of the 14 T long dipole</vt:lpstr>
      <vt:lpstr>PowerPoint Presentation</vt:lpstr>
      <vt:lpstr>Trying new magnet layout, away usual cos shape</vt:lpstr>
      <vt:lpstr>FCC-hh high field dipole R&amp;D: world effort</vt:lpstr>
      <vt:lpstr>Superconductivity: the endless race toward high temperatures </vt:lpstr>
      <vt:lpstr>PowerPoint Presentation</vt:lpstr>
      <vt:lpstr>Are we stuck with 15-16 T of FCC? NO! 20-25T is open by HTS but time is needed</vt:lpstr>
      <vt:lpstr>HTS – REBCO: ready-to-use material in form of tape </vt:lpstr>
      <vt:lpstr>HTS: EU 2015-1919  --- LBNL 2013 - 2022</vt:lpstr>
      <vt:lpstr>PowerPoint Presentation</vt:lpstr>
      <vt:lpstr>HFM Objectives (2021-2027)</vt:lpstr>
      <vt:lpstr>PowerPoint Presentation</vt:lpstr>
      <vt:lpstr>FCC integrated program - timeline</vt:lpstr>
      <vt:lpstr>HFM targets for Nb3Sn magnets</vt:lpstr>
      <vt:lpstr>Roadmap to full scale prototypes</vt:lpstr>
      <vt:lpstr>Industrialization, production, and commissioning</vt:lpstr>
      <vt:lpstr>Can we go faster ?</vt:lpstr>
      <vt:lpstr>How long it will take?</vt:lpstr>
      <vt:lpstr>High Luminosity LHC (HL-LHC)</vt:lpstr>
      <vt:lpstr>High Energy LHC «standard»: 16 T  26 TeV c.o.m. Are there other possibilty re-usign LHC? Yes…</vt:lpstr>
      <vt:lpstr>Muon Collider: 3 T  10-14 TeV</vt:lpstr>
      <vt:lpstr>Sustainability</vt:lpstr>
      <vt:lpstr>Key Challenges</vt:lpstr>
      <vt:lpstr>Cooling Principle</vt:lpstr>
      <vt:lpstr>Demonstrator Facility is vital for Muon-Collider </vt:lpstr>
      <vt:lpstr>Tentative Timeline (Fast-track 10 TeV)</vt:lpstr>
      <vt:lpstr>Conclusions 1 : FCC and CCEP/CSSP</vt:lpstr>
      <vt:lpstr>Conclusion 2 : ee linear colliders</vt:lpstr>
      <vt:lpstr>3 – The “new” players: High risk – high gain?</vt:lpstr>
      <vt:lpstr>PowerPoint Presentation</vt:lpstr>
      <vt:lpstr>Thanks for the attention!</vt:lpstr>
      <vt:lpstr>Plasma: the promise of  the future? Maybe…</vt:lpstr>
      <vt:lpstr>Plasma and Laser Accelerator Principle</vt:lpstr>
      <vt:lpstr>PowerPoint Presentation</vt:lpstr>
      <vt:lpstr>PowerPoint Presentation</vt:lpstr>
      <vt:lpstr>PowerPoint Presentation</vt:lpstr>
      <vt:lpstr>With HiLumi we prepare the new technology for a future leap in hadron colliders…</vt:lpstr>
      <vt:lpstr>PowerPoint Presentation</vt:lpstr>
      <vt:lpstr>High Luminosity LHC (HL-LHC)</vt:lpstr>
      <vt:lpstr>ILC upgrade options Luminosity</vt:lpstr>
      <vt:lpstr>ILC upgrade options Energy</vt:lpstr>
      <vt:lpstr>CLIC parameters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Lucio Rossi</dc:creator>
  <cp:lastModifiedBy>Lucio Rossi</cp:lastModifiedBy>
  <cp:revision>2</cp:revision>
  <dcterms:created xsi:type="dcterms:W3CDTF">2024-09-19T14:23:23Z</dcterms:created>
  <dcterms:modified xsi:type="dcterms:W3CDTF">2024-09-20T06:12:41Z</dcterms:modified>
</cp:coreProperties>
</file>