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1" r:id="rId1"/>
  </p:sldMasterIdLst>
  <p:notesMasterIdLst>
    <p:notesMasterId r:id="rId8"/>
  </p:notesMasterIdLst>
  <p:sldIdLst>
    <p:sldId id="263" r:id="rId2"/>
    <p:sldId id="287" r:id="rId3"/>
    <p:sldId id="285" r:id="rId4"/>
    <p:sldId id="288" r:id="rId5"/>
    <p:sldId id="289" r:id="rId6"/>
    <p:sldId id="29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7" autoAdjust="0"/>
    <p:restoredTop sz="95859"/>
  </p:normalViewPr>
  <p:slideViewPr>
    <p:cSldViewPr snapToGrid="0" snapToObjects="1">
      <p:cViewPr varScale="1">
        <p:scale>
          <a:sx n="81" d="100"/>
          <a:sy n="81" d="100"/>
        </p:scale>
        <p:origin x="595"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4FCC7-B95D-9C4B-B6EB-09F413291004}" type="datetimeFigureOut">
              <a:rPr lang="en-GB" smtClean="0"/>
              <a:t>17/04/2024</a:t>
            </a:fld>
            <a:endParaRPr lang="en-GB"/>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DB19C-B3E7-6A40-8800-BDF518439DA3}" type="slidenum">
              <a:rPr lang="en-GB" smtClean="0"/>
              <a:t>‹N›</a:t>
            </a:fld>
            <a:endParaRPr lang="en-GB"/>
          </a:p>
        </p:txBody>
      </p:sp>
    </p:spTree>
    <p:extLst>
      <p:ext uri="{BB962C8B-B14F-4D97-AF65-F5344CB8AC3E}">
        <p14:creationId xmlns:p14="http://schemas.microsoft.com/office/powerpoint/2010/main" val="1526711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a:p>
        </p:txBody>
      </p:sp>
      <p:sp>
        <p:nvSpPr>
          <p:cNvPr id="4" name="Segnaposto numero diapositiva 3"/>
          <p:cNvSpPr>
            <a:spLocks noGrp="1"/>
          </p:cNvSpPr>
          <p:nvPr>
            <p:ph type="sldNum" sz="quarter" idx="5"/>
          </p:nvPr>
        </p:nvSpPr>
        <p:spPr/>
        <p:txBody>
          <a:bodyPr/>
          <a:lstStyle/>
          <a:p>
            <a:fld id="{AFFDB19C-B3E7-6A40-8800-BDF518439DA3}" type="slidenum">
              <a:rPr lang="en-GB" smtClean="0"/>
              <a:t>1</a:t>
            </a:fld>
            <a:endParaRPr lang="en-GB"/>
          </a:p>
        </p:txBody>
      </p:sp>
    </p:spTree>
    <p:extLst>
      <p:ext uri="{BB962C8B-B14F-4D97-AF65-F5344CB8AC3E}">
        <p14:creationId xmlns:p14="http://schemas.microsoft.com/office/powerpoint/2010/main" val="10219941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userDrawn="1"/>
        </p:nvGrpSpPr>
        <p:grpSpPr>
          <a:xfrm>
            <a:off x="0" y="-8467"/>
            <a:ext cx="12188825" cy="6866467"/>
            <a:chOff x="0" y="-8467"/>
            <a:chExt cx="12188825"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938999" y="3589867"/>
              <a:ext cx="1249826"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727341" y="6041362"/>
            <a:ext cx="911939" cy="365125"/>
          </a:xfrm>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a:xfrm>
            <a:off x="146304" y="6041362"/>
            <a:ext cx="4840564" cy="365125"/>
          </a:xfrm>
        </p:spPr>
        <p:txBody>
          <a:bodyPr/>
          <a:lstStyle/>
          <a:p>
            <a:endParaRPr lang="it-IT"/>
          </a:p>
        </p:txBody>
      </p:sp>
      <p:sp>
        <p:nvSpPr>
          <p:cNvPr id="6" name="Slide Number Placeholder 5"/>
          <p:cNvSpPr>
            <a:spLocks noGrp="1"/>
          </p:cNvSpPr>
          <p:nvPr>
            <p:ph type="sldNum" sz="quarter" idx="12"/>
          </p:nvPr>
        </p:nvSpPr>
        <p:spPr>
          <a:xfrm>
            <a:off x="10166028" y="6041362"/>
            <a:ext cx="683339" cy="365125"/>
          </a:xfrm>
        </p:spPr>
        <p:txBody>
          <a:bodyPr/>
          <a:lstStyle/>
          <a:p>
            <a:fld id="{5F166092-FE09-1C49-A08F-40532F8F732C}" type="slidenum">
              <a:rPr lang="it-IT" smtClean="0"/>
              <a:t>‹N›</a:t>
            </a:fld>
            <a:endParaRPr lang="it-IT"/>
          </a:p>
        </p:txBody>
      </p:sp>
      <p:pic>
        <p:nvPicPr>
          <p:cNvPr id="8" name="Immagine 7">
            <a:extLst>
              <a:ext uri="{FF2B5EF4-FFF2-40B4-BE49-F238E27FC236}">
                <a16:creationId xmlns:a16="http://schemas.microsoft.com/office/drawing/2014/main" xmlns="" id="{37E3C895-7AF6-B4CE-B8B5-9ABDF598FDB2}"/>
              </a:ext>
            </a:extLst>
          </p:cNvPr>
          <p:cNvPicPr>
            <a:picLocks noChangeAspect="1"/>
          </p:cNvPicPr>
          <p:nvPr userDrawn="1"/>
        </p:nvPicPr>
        <p:blipFill>
          <a:blip r:embed="rId2"/>
          <a:stretch>
            <a:fillRect/>
          </a:stretch>
        </p:blipFill>
        <p:spPr>
          <a:xfrm>
            <a:off x="4968346" y="0"/>
            <a:ext cx="2006600" cy="1511300"/>
          </a:xfrm>
          <a:prstGeom prst="rect">
            <a:avLst/>
          </a:prstGeom>
        </p:spPr>
      </p:pic>
      <p:pic>
        <p:nvPicPr>
          <p:cNvPr id="1025" name="Picture 1" descr="page1image18046064">
            <a:extLst>
              <a:ext uri="{FF2B5EF4-FFF2-40B4-BE49-F238E27FC236}">
                <a16:creationId xmlns:a16="http://schemas.microsoft.com/office/drawing/2014/main" xmlns="" id="{A8BB3CEA-D7E7-89FB-392E-385B521BDD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69429" y="5979848"/>
            <a:ext cx="2197833" cy="853277"/>
          </a:xfrm>
          <a:prstGeom prst="rect">
            <a:avLst/>
          </a:prstGeom>
          <a:noFill/>
          <a:extLst>
            <a:ext uri="{909E8E84-426E-40DD-AFC4-6F175D3DCCD1}">
              <a14:hiddenFill xmlns:a14="http://schemas.microsoft.com/office/drawing/2010/main">
                <a:solidFill>
                  <a:srgbClr val="FFFFFF"/>
                </a:solidFill>
              </a14:hiddenFill>
            </a:ext>
          </a:extLst>
        </p:spPr>
      </p:pic>
      <p:pic>
        <p:nvPicPr>
          <p:cNvPr id="9" name="Immagine 8">
            <a:extLst>
              <a:ext uri="{FF2B5EF4-FFF2-40B4-BE49-F238E27FC236}">
                <a16:creationId xmlns:a16="http://schemas.microsoft.com/office/drawing/2014/main" xmlns="" id="{210D4F6F-D595-B5CF-B763-E4400E19BB84}"/>
              </a:ext>
            </a:extLst>
          </p:cNvPr>
          <p:cNvPicPr>
            <a:picLocks noChangeAspect="1"/>
          </p:cNvPicPr>
          <p:nvPr userDrawn="1"/>
        </p:nvPicPr>
        <p:blipFill>
          <a:blip r:embed="rId4"/>
          <a:stretch>
            <a:fillRect/>
          </a:stretch>
        </p:blipFill>
        <p:spPr>
          <a:xfrm>
            <a:off x="6131153" y="6098994"/>
            <a:ext cx="993404" cy="662269"/>
          </a:xfrm>
          <a:prstGeom prst="rect">
            <a:avLst/>
          </a:prstGeom>
        </p:spPr>
      </p:pic>
      <p:sp>
        <p:nvSpPr>
          <p:cNvPr id="10" name="CasellaDiTesto 9">
            <a:extLst>
              <a:ext uri="{FF2B5EF4-FFF2-40B4-BE49-F238E27FC236}">
                <a16:creationId xmlns:a16="http://schemas.microsoft.com/office/drawing/2014/main" xmlns="" id="{7DF1BB25-0894-E8BF-2931-F9A614DED238}"/>
              </a:ext>
            </a:extLst>
          </p:cNvPr>
          <p:cNvSpPr txBox="1"/>
          <p:nvPr userDrawn="1"/>
        </p:nvSpPr>
        <p:spPr>
          <a:xfrm>
            <a:off x="7059424" y="6098994"/>
            <a:ext cx="1249825" cy="630942"/>
          </a:xfrm>
          <a:prstGeom prst="rect">
            <a:avLst/>
          </a:prstGeom>
          <a:noFill/>
        </p:spPr>
        <p:txBody>
          <a:bodyPr wrap="square" rtlCol="0">
            <a:spAutoFit/>
          </a:bodyPr>
          <a:lstStyle/>
          <a:p>
            <a:pPr algn="just"/>
            <a:r>
              <a:rPr lang="it-IT" sz="700" b="0" dirty="0">
                <a:solidFill>
                  <a:srgbClr val="212121"/>
                </a:solidFill>
                <a:effectLst/>
                <a:latin typeface="Roboto Condensed" panose="020F0502020204030204" pitchFamily="34" charset="0"/>
              </a:rPr>
              <a:t>PRIMA </a:t>
            </a:r>
            <a:r>
              <a:rPr lang="it-IT" sz="700" b="0" dirty="0" err="1">
                <a:solidFill>
                  <a:srgbClr val="212121"/>
                </a:solidFill>
                <a:effectLst/>
                <a:latin typeface="Roboto Condensed" panose="020F0502020204030204" pitchFamily="34" charset="0"/>
              </a:rPr>
              <a:t>programme</a:t>
            </a:r>
            <a:r>
              <a:rPr lang="it-IT" sz="700" b="0" dirty="0">
                <a:solidFill>
                  <a:srgbClr val="212121"/>
                </a:solidFill>
                <a:effectLst/>
                <a:latin typeface="Roboto Condensed" panose="020F0502020204030204" pitchFamily="34" charset="0"/>
              </a:rPr>
              <a:t> </a:t>
            </a:r>
            <a:r>
              <a:rPr lang="it-IT" sz="700" b="0" dirty="0" err="1">
                <a:solidFill>
                  <a:srgbClr val="212121"/>
                </a:solidFill>
                <a:effectLst/>
                <a:latin typeface="Roboto Condensed" panose="020F0502020204030204" pitchFamily="34" charset="0"/>
              </a:rPr>
              <a:t>is</a:t>
            </a:r>
            <a:r>
              <a:rPr lang="it-IT" sz="700" b="0" dirty="0">
                <a:solidFill>
                  <a:srgbClr val="212121"/>
                </a:solidFill>
                <a:effectLst/>
                <a:latin typeface="Roboto Condensed" panose="020F0502020204030204" pitchFamily="34" charset="0"/>
              </a:rPr>
              <a:t> </a:t>
            </a:r>
            <a:r>
              <a:rPr lang="it-IT" sz="700" b="0" dirty="0" err="1">
                <a:solidFill>
                  <a:srgbClr val="212121"/>
                </a:solidFill>
                <a:effectLst/>
                <a:latin typeface="Roboto Condensed" panose="020F0502020204030204" pitchFamily="34" charset="0"/>
              </a:rPr>
              <a:t>supported</a:t>
            </a:r>
            <a:r>
              <a:rPr lang="it-IT" sz="700" b="0" dirty="0">
                <a:solidFill>
                  <a:srgbClr val="212121"/>
                </a:solidFill>
                <a:effectLst/>
                <a:latin typeface="Roboto Condensed" panose="020F0502020204030204" pitchFamily="34" charset="0"/>
              </a:rPr>
              <a:t> by Horizon 2020, the </a:t>
            </a:r>
            <a:r>
              <a:rPr lang="it-IT" sz="700" b="0" dirty="0" err="1">
                <a:solidFill>
                  <a:srgbClr val="212121"/>
                </a:solidFill>
                <a:effectLst/>
                <a:latin typeface="Roboto Condensed" panose="020F0502020204030204" pitchFamily="34" charset="0"/>
              </a:rPr>
              <a:t>European</a:t>
            </a:r>
            <a:r>
              <a:rPr lang="it-IT" sz="700" b="0" dirty="0">
                <a:solidFill>
                  <a:srgbClr val="212121"/>
                </a:solidFill>
                <a:effectLst/>
                <a:latin typeface="Roboto Condensed" panose="020F0502020204030204" pitchFamily="34" charset="0"/>
              </a:rPr>
              <a:t> </a:t>
            </a:r>
            <a:r>
              <a:rPr lang="it-IT" sz="700" b="0" dirty="0" err="1">
                <a:solidFill>
                  <a:srgbClr val="212121"/>
                </a:solidFill>
                <a:effectLst/>
                <a:latin typeface="Roboto Condensed" panose="020F0502020204030204" pitchFamily="34" charset="0"/>
              </a:rPr>
              <a:t>Union’s</a:t>
            </a:r>
            <a:r>
              <a:rPr lang="it-IT" sz="700" b="0" dirty="0">
                <a:solidFill>
                  <a:srgbClr val="212121"/>
                </a:solidFill>
                <a:effectLst/>
                <a:latin typeface="Roboto Condensed" panose="020F0502020204030204" pitchFamily="34" charset="0"/>
              </a:rPr>
              <a:t> Framework </a:t>
            </a:r>
            <a:r>
              <a:rPr lang="it-IT" sz="700" b="0" dirty="0" err="1">
                <a:solidFill>
                  <a:srgbClr val="212121"/>
                </a:solidFill>
                <a:effectLst/>
                <a:latin typeface="Roboto Condensed" panose="020F0502020204030204" pitchFamily="34" charset="0"/>
              </a:rPr>
              <a:t>Programme</a:t>
            </a:r>
            <a:r>
              <a:rPr lang="it-IT" sz="700" b="0" dirty="0">
                <a:solidFill>
                  <a:srgbClr val="212121"/>
                </a:solidFill>
                <a:effectLst/>
                <a:latin typeface="Roboto Condensed" panose="020F0502020204030204" pitchFamily="34" charset="0"/>
              </a:rPr>
              <a:t> for </a:t>
            </a:r>
            <a:r>
              <a:rPr lang="it-IT" sz="700" b="0" dirty="0" err="1">
                <a:solidFill>
                  <a:srgbClr val="212121"/>
                </a:solidFill>
                <a:effectLst/>
                <a:latin typeface="Roboto Condensed" panose="020F0502020204030204" pitchFamily="34" charset="0"/>
              </a:rPr>
              <a:t>Research</a:t>
            </a:r>
            <a:r>
              <a:rPr lang="it-IT" sz="700" b="0" dirty="0">
                <a:solidFill>
                  <a:srgbClr val="212121"/>
                </a:solidFill>
                <a:effectLst/>
                <a:latin typeface="Roboto Condensed" panose="020F0502020204030204" pitchFamily="34" charset="0"/>
              </a:rPr>
              <a:t> and Innovation.</a:t>
            </a:r>
          </a:p>
        </p:txBody>
      </p:sp>
    </p:spTree>
    <p:extLst>
      <p:ext uri="{BB962C8B-B14F-4D97-AF65-F5344CB8AC3E}">
        <p14:creationId xmlns:p14="http://schemas.microsoft.com/office/powerpoint/2010/main" val="22649836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1360027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00404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589294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0167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382621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5111462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968966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368366" cy="132080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677334" y="2160589"/>
            <a:ext cx="9368366"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157633" y="6065837"/>
            <a:ext cx="911939" cy="365125"/>
          </a:xfrm>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a:xfrm>
            <a:off x="677334" y="6041362"/>
            <a:ext cx="7187510" cy="365125"/>
          </a:xfrm>
        </p:spPr>
        <p:txBody>
          <a:bodyPr/>
          <a:lstStyle/>
          <a:p>
            <a:endParaRPr lang="it-IT"/>
          </a:p>
        </p:txBody>
      </p:sp>
      <p:sp>
        <p:nvSpPr>
          <p:cNvPr id="6" name="Slide Number Placeholder 5"/>
          <p:cNvSpPr>
            <a:spLocks noGrp="1"/>
          </p:cNvSpPr>
          <p:nvPr>
            <p:ph type="sldNum" sz="quarter" idx="12"/>
          </p:nvPr>
        </p:nvSpPr>
        <p:spPr>
          <a:xfrm>
            <a:off x="9362361" y="6065837"/>
            <a:ext cx="683339" cy="365125"/>
          </a:xfrm>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0506145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B15BF0B-501F-7041-A4A3-6C7656AADF06}"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244196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B15BF0B-501F-7041-A4A3-6C7656AADF06}" type="datetimeFigureOut">
              <a:rPr lang="it-IT" smtClean="0"/>
              <a:t>17/04/2024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152798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B15BF0B-501F-7041-A4A3-6C7656AADF06}" type="datetimeFigureOut">
              <a:rPr lang="it-IT" smtClean="0"/>
              <a:t>17/04/2024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2441136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B15BF0B-501F-7041-A4A3-6C7656AADF06}" type="datetimeFigureOut">
              <a:rPr lang="it-IT" smtClean="0"/>
              <a:t>17/04/2024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213083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5BF0B-501F-7041-A4A3-6C7656AADF06}" type="datetimeFigureOut">
              <a:rPr lang="it-IT" smtClean="0"/>
              <a:t>17/04/2024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703421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B15BF0B-501F-7041-A4A3-6C7656AADF06}" type="datetimeFigureOut">
              <a:rPr lang="it-IT" smtClean="0"/>
              <a:t>17/04/2024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F166092-FE09-1C49-A08F-40532F8F732C}" type="slidenum">
              <a:rPr lang="it-IT" smtClean="0"/>
              <a:t>‹N›</a:t>
            </a:fld>
            <a:endParaRPr lang="it-IT"/>
          </a:p>
        </p:txBody>
      </p:sp>
    </p:spTree>
    <p:extLst>
      <p:ext uri="{BB962C8B-B14F-4D97-AF65-F5344CB8AC3E}">
        <p14:creationId xmlns:p14="http://schemas.microsoft.com/office/powerpoint/2010/main" val="3728885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F166092-FE09-1C49-A08F-40532F8F732C}" type="slidenum">
              <a:rPr lang="it-IT" smtClean="0"/>
              <a:t>‹N›</a:t>
            </a:fld>
            <a:endParaRPr lang="it-IT"/>
          </a:p>
        </p:txBody>
      </p:sp>
      <p:sp>
        <p:nvSpPr>
          <p:cNvPr id="5" name="Date Placeholder 4"/>
          <p:cNvSpPr>
            <a:spLocks noGrp="1"/>
          </p:cNvSpPr>
          <p:nvPr>
            <p:ph type="dt" sz="half" idx="10"/>
          </p:nvPr>
        </p:nvSpPr>
        <p:spPr/>
        <p:txBody>
          <a:bodyPr/>
          <a:lstStyle/>
          <a:p>
            <a:fld id="{BB15BF0B-501F-7041-A4A3-6C7656AADF06}" type="datetimeFigureOut">
              <a:rPr lang="it-IT" smtClean="0"/>
              <a:t>17/04/2024</a:t>
            </a:fld>
            <a:endParaRPr lang="it-IT"/>
          </a:p>
        </p:txBody>
      </p:sp>
    </p:spTree>
    <p:extLst>
      <p:ext uri="{BB962C8B-B14F-4D97-AF65-F5344CB8AC3E}">
        <p14:creationId xmlns:p14="http://schemas.microsoft.com/office/powerpoint/2010/main" val="1002859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userDrawn="1"/>
        </p:nvGrpSpPr>
        <p:grpSpPr>
          <a:xfrm>
            <a:off x="0" y="-8467"/>
            <a:ext cx="12188825" cy="6866467"/>
            <a:chOff x="0" y="-8467"/>
            <a:chExt cx="12188825" cy="6866467"/>
          </a:xfrm>
        </p:grpSpPr>
        <p:sp>
          <p:nvSpPr>
            <p:cNvPr id="28" name="Isosceles Triangle 27"/>
            <p:cNvSpPr/>
            <p:nvPr/>
          </p:nvSpPr>
          <p:spPr>
            <a:xfrm>
              <a:off x="9747593" y="4397829"/>
              <a:ext cx="2441232" cy="2460171"/>
            </a:xfrm>
            <a:prstGeom prst="triangle">
              <a:avLst>
                <a:gd name="adj" fmla="val 100000"/>
              </a:avLst>
            </a:prstGeom>
            <a:solidFill>
              <a:schemeClr val="accent1">
                <a:lumMod val="60000"/>
                <a:lumOff val="40000"/>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alpha val="80279"/>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15BF0B-501F-7041-A4A3-6C7656AADF06}" type="datetimeFigureOut">
              <a:rPr lang="it-IT" smtClean="0"/>
              <a:t>17/04/2024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F166092-FE09-1C49-A08F-40532F8F732C}" type="slidenum">
              <a:rPr lang="it-IT" smtClean="0"/>
              <a:t>‹N›</a:t>
            </a:fld>
            <a:endParaRPr lang="it-IT"/>
          </a:p>
        </p:txBody>
      </p:sp>
      <p:pic>
        <p:nvPicPr>
          <p:cNvPr id="7" name="Immagine 6">
            <a:extLst>
              <a:ext uri="{FF2B5EF4-FFF2-40B4-BE49-F238E27FC236}">
                <a16:creationId xmlns:a16="http://schemas.microsoft.com/office/drawing/2014/main" xmlns="" id="{291DAE06-F419-DA25-072E-6961264734EE}"/>
              </a:ext>
            </a:extLst>
          </p:cNvPr>
          <p:cNvPicPr>
            <a:picLocks noChangeAspect="1"/>
          </p:cNvPicPr>
          <p:nvPr userDrawn="1"/>
        </p:nvPicPr>
        <p:blipFill>
          <a:blip r:embed="rId18"/>
          <a:stretch>
            <a:fillRect/>
          </a:stretch>
        </p:blipFill>
        <p:spPr>
          <a:xfrm>
            <a:off x="10557834" y="5723136"/>
            <a:ext cx="1433951" cy="1080000"/>
          </a:xfrm>
          <a:prstGeom prst="rect">
            <a:avLst/>
          </a:prstGeom>
        </p:spPr>
      </p:pic>
    </p:spTree>
    <p:extLst>
      <p:ext uri="{BB962C8B-B14F-4D97-AF65-F5344CB8AC3E}">
        <p14:creationId xmlns:p14="http://schemas.microsoft.com/office/powerpoint/2010/main" val="525755039"/>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 id="2147483833" r:id="rId12"/>
    <p:sldLayoutId id="2147483834" r:id="rId13"/>
    <p:sldLayoutId id="2147483835" r:id="rId14"/>
    <p:sldLayoutId id="2147483836" r:id="rId15"/>
    <p:sldLayoutId id="214748383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2"/>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2"/>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2"/>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2"/>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2"/>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xmlns="" id="{C0B67E28-5808-5A67-F825-D27ECD991A4A}"/>
              </a:ext>
            </a:extLst>
          </p:cNvPr>
          <p:cNvSpPr>
            <a:spLocks noGrp="1"/>
          </p:cNvSpPr>
          <p:nvPr>
            <p:ph type="ctrTitle"/>
          </p:nvPr>
        </p:nvSpPr>
        <p:spPr>
          <a:xfrm>
            <a:off x="2967567" y="2421468"/>
            <a:ext cx="7766936" cy="1646302"/>
          </a:xfrm>
          <a:noFill/>
        </p:spPr>
        <p:txBody>
          <a:bodyPr/>
          <a:lstStyle/>
          <a:p>
            <a:r>
              <a:rPr lang="en-GB" sz="3600" b="1" dirty="0">
                <a:solidFill>
                  <a:schemeClr val="accent1">
                    <a:lumMod val="60000"/>
                    <a:lumOff val="40000"/>
                  </a:schemeClr>
                </a:solidFill>
                <a:latin typeface="+mn-lt"/>
                <a:ea typeface="+mn-ea"/>
                <a:cs typeface="+mn-cs"/>
                <a:sym typeface="Helvetica Neue"/>
              </a:rPr>
              <a:t>Project Technical Board meeting</a:t>
            </a:r>
          </a:p>
        </p:txBody>
      </p:sp>
      <p:sp>
        <p:nvSpPr>
          <p:cNvPr id="5" name="Sottotitolo 4">
            <a:extLst>
              <a:ext uri="{FF2B5EF4-FFF2-40B4-BE49-F238E27FC236}">
                <a16:creationId xmlns:a16="http://schemas.microsoft.com/office/drawing/2014/main" xmlns="" id="{270FA3EA-73B9-5BD7-DA6D-B9D113D731A9}"/>
              </a:ext>
            </a:extLst>
          </p:cNvPr>
          <p:cNvSpPr>
            <a:spLocks noGrp="1"/>
          </p:cNvSpPr>
          <p:nvPr>
            <p:ph type="subTitle" idx="1"/>
          </p:nvPr>
        </p:nvSpPr>
        <p:spPr>
          <a:xfrm>
            <a:off x="2802467" y="4254033"/>
            <a:ext cx="7766936" cy="1096899"/>
          </a:xfrm>
        </p:spPr>
        <p:txBody>
          <a:bodyPr>
            <a:noAutofit/>
          </a:bodyPr>
          <a:lstStyle/>
          <a:p>
            <a:r>
              <a:rPr lang="en-GB" sz="1400" b="1" dirty="0" err="1">
                <a:solidFill>
                  <a:schemeClr val="accent5">
                    <a:lumMod val="75000"/>
                  </a:schemeClr>
                </a:solidFill>
              </a:rPr>
              <a:t>Antonella</a:t>
            </a:r>
            <a:r>
              <a:rPr lang="en-GB" sz="1400" b="1" dirty="0">
                <a:solidFill>
                  <a:schemeClr val="accent5">
                    <a:lumMod val="75000"/>
                  </a:schemeClr>
                </a:solidFill>
              </a:rPr>
              <a:t> </a:t>
            </a:r>
            <a:r>
              <a:rPr lang="en-GB" sz="1400" b="1" dirty="0" err="1">
                <a:solidFill>
                  <a:schemeClr val="accent5">
                    <a:lumMod val="75000"/>
                  </a:schemeClr>
                </a:solidFill>
              </a:rPr>
              <a:t>Sciuto</a:t>
            </a:r>
            <a:r>
              <a:rPr lang="en-GB" sz="1400" b="1" dirty="0">
                <a:solidFill>
                  <a:schemeClr val="accent5">
                    <a:lumMod val="75000"/>
                  </a:schemeClr>
                </a:solidFill>
              </a:rPr>
              <a:t> </a:t>
            </a:r>
          </a:p>
          <a:p>
            <a:r>
              <a:rPr lang="en-GB" sz="1400" b="1" dirty="0">
                <a:solidFill>
                  <a:schemeClr val="accent5">
                    <a:lumMod val="75000"/>
                  </a:schemeClr>
                </a:solidFill>
              </a:rPr>
              <a:t>WP 3 Leader &amp; CNR unit coordinator</a:t>
            </a:r>
          </a:p>
          <a:p>
            <a:r>
              <a:rPr lang="en-GB" sz="1400" b="1" dirty="0">
                <a:solidFill>
                  <a:schemeClr val="accent5">
                    <a:lumMod val="75000"/>
                  </a:schemeClr>
                </a:solidFill>
              </a:rPr>
              <a:t>SWRIPS  PTB </a:t>
            </a:r>
            <a:r>
              <a:rPr lang="en-GB" sz="1400" b="1" dirty="0" smtClean="0">
                <a:solidFill>
                  <a:schemeClr val="accent5">
                    <a:lumMod val="75000"/>
                  </a:schemeClr>
                </a:solidFill>
              </a:rPr>
              <a:t>Fourth </a:t>
            </a:r>
            <a:r>
              <a:rPr lang="en-GB" sz="1400" b="1" dirty="0">
                <a:solidFill>
                  <a:schemeClr val="accent5">
                    <a:lumMod val="75000"/>
                  </a:schemeClr>
                </a:solidFill>
              </a:rPr>
              <a:t>Meeting</a:t>
            </a:r>
          </a:p>
          <a:p>
            <a:r>
              <a:rPr lang="en-GB" sz="1400" b="1" dirty="0" smtClean="0">
                <a:solidFill>
                  <a:schemeClr val="accent5">
                    <a:lumMod val="75000"/>
                  </a:schemeClr>
                </a:solidFill>
              </a:rPr>
              <a:t>Catania, </a:t>
            </a:r>
            <a:r>
              <a:rPr lang="en-GB" sz="1400" b="1" dirty="0" smtClean="0">
                <a:solidFill>
                  <a:schemeClr val="accent5">
                    <a:lumMod val="75000"/>
                  </a:schemeClr>
                </a:solidFill>
              </a:rPr>
              <a:t>16 </a:t>
            </a:r>
            <a:r>
              <a:rPr lang="en-GB" sz="1400" b="1" dirty="0" smtClean="0">
                <a:solidFill>
                  <a:schemeClr val="accent5">
                    <a:lumMod val="75000"/>
                  </a:schemeClr>
                </a:solidFill>
              </a:rPr>
              <a:t>April </a:t>
            </a:r>
            <a:r>
              <a:rPr lang="en-GB" sz="1400" b="1" dirty="0">
                <a:solidFill>
                  <a:schemeClr val="accent5">
                    <a:lumMod val="75000"/>
                  </a:schemeClr>
                </a:solidFill>
              </a:rPr>
              <a:t>2024</a:t>
            </a:r>
          </a:p>
        </p:txBody>
      </p:sp>
    </p:spTree>
    <p:extLst>
      <p:ext uri="{BB962C8B-B14F-4D97-AF65-F5344CB8AC3E}">
        <p14:creationId xmlns:p14="http://schemas.microsoft.com/office/powerpoint/2010/main" val="4132584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964674" y="883558"/>
            <a:ext cx="8188751" cy="3077766"/>
          </a:xfrm>
          <a:prstGeom prst="rect">
            <a:avLst/>
          </a:prstGeom>
        </p:spPr>
        <p:txBody>
          <a:bodyPr wrap="square">
            <a:spAutoFit/>
          </a:bodyPr>
          <a:lstStyle/>
          <a:p>
            <a:r>
              <a:rPr lang="en-GB" sz="3200" dirty="0">
                <a:solidFill>
                  <a:schemeClr val="accent1"/>
                </a:solidFill>
                <a:latin typeface="+mj-lt"/>
                <a:ea typeface="+mj-ea"/>
                <a:cs typeface="+mj-cs"/>
              </a:rPr>
              <a:t>WP3 aim:</a:t>
            </a:r>
            <a:br>
              <a:rPr lang="en-GB" sz="3200" dirty="0">
                <a:solidFill>
                  <a:schemeClr val="accent1"/>
                </a:solidFill>
                <a:latin typeface="+mj-lt"/>
                <a:ea typeface="+mj-ea"/>
                <a:cs typeface="+mj-cs"/>
              </a:rPr>
            </a:br>
            <a:r>
              <a:rPr lang="en-GB" sz="2400" dirty="0"/>
              <a:t/>
            </a:r>
            <a:br>
              <a:rPr lang="en-GB" sz="2400" dirty="0"/>
            </a:br>
            <a:r>
              <a:rPr lang="en-US" sz="2400" dirty="0" smtClean="0"/>
              <a:t>development of sensing systems and in particular</a:t>
            </a:r>
          </a:p>
          <a:p>
            <a:r>
              <a:rPr lang="en-GB" sz="2400" dirty="0"/>
              <a:t/>
            </a:r>
            <a:br>
              <a:rPr lang="en-GB" sz="2400" dirty="0"/>
            </a:br>
            <a:r>
              <a:rPr lang="en-GB" sz="2400" dirty="0" smtClean="0"/>
              <a:t>=&gt;of </a:t>
            </a:r>
            <a:r>
              <a:rPr lang="en-GB" sz="2400" dirty="0"/>
              <a:t>an </a:t>
            </a:r>
            <a:r>
              <a:rPr lang="en-US" sz="2400" dirty="0"/>
              <a:t>in-line test system for continuous monitoring of the </a:t>
            </a:r>
            <a:r>
              <a:rPr lang="en-US" sz="2400" b="1" dirty="0"/>
              <a:t>physical and chemical </a:t>
            </a:r>
            <a:r>
              <a:rPr lang="en-US" sz="2400" dirty="0"/>
              <a:t>parameters of the purified water to be re-used for irrigation.</a:t>
            </a:r>
            <a:r>
              <a:rPr lang="en-US" dirty="0"/>
              <a:t/>
            </a:r>
            <a:br>
              <a:rPr lang="en-US" dirty="0"/>
            </a:br>
            <a:endParaRPr lang="en-US" dirty="0"/>
          </a:p>
        </p:txBody>
      </p:sp>
      <p:sp>
        <p:nvSpPr>
          <p:cNvPr id="2" name="CasellaDiTesto 1"/>
          <p:cNvSpPr txBox="1"/>
          <p:nvPr/>
        </p:nvSpPr>
        <p:spPr>
          <a:xfrm>
            <a:off x="2098034" y="5076697"/>
            <a:ext cx="9447202" cy="461665"/>
          </a:xfrm>
          <a:prstGeom prst="rect">
            <a:avLst/>
          </a:prstGeom>
          <a:noFill/>
        </p:spPr>
        <p:txBody>
          <a:bodyPr wrap="none" rtlCol="0">
            <a:spAutoFit/>
          </a:bodyPr>
          <a:lstStyle/>
          <a:p>
            <a:r>
              <a:rPr lang="it-IT" sz="2400" b="1" dirty="0" err="1" smtClean="0">
                <a:solidFill>
                  <a:srgbClr val="FF0000"/>
                </a:solidFill>
              </a:rPr>
              <a:t>Few</a:t>
            </a:r>
            <a:r>
              <a:rPr lang="it-IT" sz="2400" b="1" dirty="0" smtClean="0">
                <a:solidFill>
                  <a:srgbClr val="FF0000"/>
                </a:solidFill>
              </a:rPr>
              <a:t> news to be </a:t>
            </a:r>
            <a:r>
              <a:rPr lang="it-IT" sz="2400" b="1" dirty="0" err="1" smtClean="0">
                <a:solidFill>
                  <a:srgbClr val="FF0000"/>
                </a:solidFill>
              </a:rPr>
              <a:t>shared</a:t>
            </a:r>
            <a:r>
              <a:rPr lang="it-IT" sz="2400" b="1" dirty="0" smtClean="0">
                <a:solidFill>
                  <a:srgbClr val="FF0000"/>
                </a:solidFill>
              </a:rPr>
              <a:t>  </a:t>
            </a:r>
            <a:r>
              <a:rPr lang="it-IT" sz="2400" b="1" dirty="0" err="1" smtClean="0">
                <a:solidFill>
                  <a:srgbClr val="FF0000"/>
                </a:solidFill>
              </a:rPr>
              <a:t>after</a:t>
            </a:r>
            <a:r>
              <a:rPr lang="it-IT" sz="2400" b="1" dirty="0" smtClean="0">
                <a:solidFill>
                  <a:srgbClr val="FF0000"/>
                </a:solidFill>
              </a:rPr>
              <a:t> </a:t>
            </a:r>
            <a:r>
              <a:rPr lang="it-IT" sz="2400" b="1" dirty="0" err="1" smtClean="0">
                <a:solidFill>
                  <a:srgbClr val="FF0000"/>
                </a:solidFill>
              </a:rPr>
              <a:t>our</a:t>
            </a:r>
            <a:r>
              <a:rPr lang="it-IT" sz="2400" b="1" dirty="0" smtClean="0">
                <a:solidFill>
                  <a:srgbClr val="FF0000"/>
                </a:solidFill>
              </a:rPr>
              <a:t> last </a:t>
            </a:r>
            <a:r>
              <a:rPr lang="it-IT" sz="2400" b="1" dirty="0" err="1" smtClean="0">
                <a:solidFill>
                  <a:srgbClr val="FF0000"/>
                </a:solidFill>
              </a:rPr>
              <a:t>Techinal</a:t>
            </a:r>
            <a:r>
              <a:rPr lang="it-IT" sz="2400" b="1" dirty="0" smtClean="0">
                <a:solidFill>
                  <a:srgbClr val="FF0000"/>
                </a:solidFill>
              </a:rPr>
              <a:t> Board Meeting…..</a:t>
            </a:r>
            <a:endParaRPr lang="en-US" sz="2400" b="1" dirty="0">
              <a:solidFill>
                <a:srgbClr val="FF0000"/>
              </a:solidFill>
            </a:endParaRPr>
          </a:p>
        </p:txBody>
      </p:sp>
    </p:spTree>
    <p:extLst>
      <p:ext uri="{BB962C8B-B14F-4D97-AF65-F5344CB8AC3E}">
        <p14:creationId xmlns:p14="http://schemas.microsoft.com/office/powerpoint/2010/main" val="150773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882C70E-8C75-2905-C47A-B4EE1CEC7F52}"/>
              </a:ext>
            </a:extLst>
          </p:cNvPr>
          <p:cNvSpPr>
            <a:spLocks noGrp="1"/>
          </p:cNvSpPr>
          <p:nvPr>
            <p:ph type="title"/>
          </p:nvPr>
        </p:nvSpPr>
        <p:spPr>
          <a:xfrm>
            <a:off x="677333" y="364503"/>
            <a:ext cx="10163491" cy="1320800"/>
          </a:xfrm>
        </p:spPr>
        <p:txBody>
          <a:bodyPr>
            <a:normAutofit fontScale="90000"/>
          </a:bodyPr>
          <a:lstStyle/>
          <a:p>
            <a:r>
              <a:rPr lang="en-GB" dirty="0" smtClean="0"/>
              <a:t>WP3 report on </a:t>
            </a:r>
            <a:r>
              <a:rPr lang="en-GB" dirty="0" smtClean="0">
                <a:solidFill>
                  <a:schemeClr val="tx1"/>
                </a:solidFill>
              </a:rPr>
              <a:t>performed/running activities </a:t>
            </a:r>
            <a:r>
              <a:rPr lang="en-GB" dirty="0" smtClean="0"/>
              <a:t>in the period February/March</a:t>
            </a:r>
            <a:br>
              <a:rPr lang="en-GB" dirty="0" smtClean="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endParaRPr lang="en-GB" dirty="0"/>
          </a:p>
        </p:txBody>
      </p:sp>
      <p:sp>
        <p:nvSpPr>
          <p:cNvPr id="3" name="Segnaposto contenuto 2">
            <a:extLst>
              <a:ext uri="{FF2B5EF4-FFF2-40B4-BE49-F238E27FC236}">
                <a16:creationId xmlns:a16="http://schemas.microsoft.com/office/drawing/2014/main" xmlns="" id="{D6A6E131-5FBD-D55F-1960-4B12BAC135A8}"/>
              </a:ext>
            </a:extLst>
          </p:cNvPr>
          <p:cNvSpPr>
            <a:spLocks noGrp="1"/>
          </p:cNvSpPr>
          <p:nvPr>
            <p:ph idx="1"/>
          </p:nvPr>
        </p:nvSpPr>
        <p:spPr>
          <a:xfrm>
            <a:off x="770259" y="1685303"/>
            <a:ext cx="10307839" cy="3880773"/>
          </a:xfrm>
        </p:spPr>
        <p:txBody>
          <a:bodyPr>
            <a:noAutofit/>
          </a:bodyPr>
          <a:lstStyle/>
          <a:p>
            <a:pPr>
              <a:buFont typeface="Wingdings" panose="05000000000000000000" pitchFamily="2" charset="2"/>
              <a:buChar char="Ø"/>
            </a:pPr>
            <a:r>
              <a:rPr lang="en-US" sz="1600" dirty="0"/>
              <a:t>Task 3.1=&gt; Development of sensors and electronics: </a:t>
            </a:r>
            <a:r>
              <a:rPr lang="en-US" sz="1600" b="1" dirty="0"/>
              <a:t>Design </a:t>
            </a:r>
            <a:r>
              <a:rPr lang="en-US" sz="1600" dirty="0"/>
              <a:t>of Silicon Carbide photo-detector is </a:t>
            </a:r>
            <a:r>
              <a:rPr lang="en-US" sz="1600" b="1" dirty="0"/>
              <a:t>completed</a:t>
            </a:r>
            <a:r>
              <a:rPr lang="en-US" sz="1600" dirty="0"/>
              <a:t>. </a:t>
            </a:r>
            <a:r>
              <a:rPr lang="it-IT" sz="1600" dirty="0"/>
              <a:t>Some test </a:t>
            </a:r>
            <a:r>
              <a:rPr lang="it-IT" sz="1600" dirty="0" err="1"/>
              <a:t>will</a:t>
            </a:r>
            <a:r>
              <a:rPr lang="it-IT" sz="1600" dirty="0"/>
              <a:t> be </a:t>
            </a:r>
            <a:r>
              <a:rPr lang="it-IT" sz="1600" dirty="0" err="1"/>
              <a:t>performed</a:t>
            </a:r>
            <a:r>
              <a:rPr lang="it-IT" sz="1600" dirty="0"/>
              <a:t> for the innovative </a:t>
            </a:r>
            <a:r>
              <a:rPr lang="it-IT" sz="1600" dirty="0" err="1"/>
              <a:t>electrode</a:t>
            </a:r>
            <a:r>
              <a:rPr lang="it-IT" sz="1600" dirty="0"/>
              <a:t> </a:t>
            </a:r>
            <a:r>
              <a:rPr lang="it-IT" sz="1600" dirty="0" err="1"/>
              <a:t>fabrication</a:t>
            </a:r>
            <a:endParaRPr lang="it-IT" sz="1600" dirty="0"/>
          </a:p>
          <a:p>
            <a:pPr>
              <a:buFont typeface="Wingdings" panose="05000000000000000000" pitchFamily="2" charset="2"/>
              <a:buChar char="Ø"/>
            </a:pPr>
            <a:endParaRPr lang="en-US" sz="1600" dirty="0"/>
          </a:p>
          <a:p>
            <a:pPr>
              <a:buFont typeface="Wingdings" panose="05000000000000000000" pitchFamily="2" charset="2"/>
              <a:buChar char="Ø"/>
            </a:pPr>
            <a:r>
              <a:rPr lang="en-US" sz="1600" dirty="0"/>
              <a:t>Task 3.2=&gt; </a:t>
            </a:r>
            <a:r>
              <a:rPr lang="en-US" sz="1600" dirty="0">
                <a:sym typeface="Helvetica Neue"/>
              </a:rPr>
              <a:t>Optically sensible polymeric substrates for heavy metals and pesticide detection :</a:t>
            </a:r>
            <a:r>
              <a:rPr lang="en-US" sz="1600" dirty="0"/>
              <a:t> Activity is </a:t>
            </a:r>
            <a:r>
              <a:rPr lang="en-US" sz="1600" b="1" dirty="0"/>
              <a:t>temporary stopped </a:t>
            </a:r>
            <a:r>
              <a:rPr lang="en-US" sz="1600" dirty="0"/>
              <a:t>due to concomitant activity with higher priority</a:t>
            </a:r>
          </a:p>
          <a:p>
            <a:pPr>
              <a:buFont typeface="Wingdings" panose="05000000000000000000" pitchFamily="2" charset="2"/>
              <a:buChar char="Ø"/>
            </a:pPr>
            <a:endParaRPr lang="en-US" sz="1600" dirty="0"/>
          </a:p>
          <a:p>
            <a:pPr>
              <a:buFont typeface="Wingdings" panose="05000000000000000000" pitchFamily="2" charset="2"/>
              <a:buChar char="Ø"/>
            </a:pPr>
            <a:r>
              <a:rPr lang="en-US" sz="1600" dirty="0"/>
              <a:t>Task 3.3=&gt; Detector assembly and readout software development: </a:t>
            </a:r>
            <a:r>
              <a:rPr lang="it-IT" sz="1600" b="1" dirty="0"/>
              <a:t>LED</a:t>
            </a:r>
            <a:r>
              <a:rPr lang="it-IT" sz="1600" dirty="0"/>
              <a:t> </a:t>
            </a:r>
            <a:r>
              <a:rPr lang="it-IT" sz="1600" dirty="0" err="1"/>
              <a:t>sources</a:t>
            </a:r>
            <a:r>
              <a:rPr lang="it-IT" sz="1600" dirty="0"/>
              <a:t> </a:t>
            </a:r>
            <a:r>
              <a:rPr lang="it-IT" sz="1600" dirty="0" err="1"/>
              <a:t>have</a:t>
            </a:r>
            <a:r>
              <a:rPr lang="it-IT" sz="1600" dirty="0"/>
              <a:t> </a:t>
            </a:r>
            <a:r>
              <a:rPr lang="it-IT" sz="1600" dirty="0" err="1"/>
              <a:t>been</a:t>
            </a:r>
            <a:r>
              <a:rPr lang="it-IT" sz="1600" dirty="0"/>
              <a:t> </a:t>
            </a:r>
            <a:r>
              <a:rPr lang="it-IT" sz="1600" b="1" dirty="0" err="1"/>
              <a:t>delivered</a:t>
            </a:r>
            <a:r>
              <a:rPr lang="it-IT" sz="1600" dirty="0"/>
              <a:t> and some </a:t>
            </a:r>
            <a:r>
              <a:rPr lang="it-IT" sz="1600" b="1" dirty="0"/>
              <a:t>test</a:t>
            </a:r>
            <a:r>
              <a:rPr lang="it-IT" sz="1600" dirty="0"/>
              <a:t> are </a:t>
            </a:r>
            <a:r>
              <a:rPr lang="it-IT" sz="1600" b="1" dirty="0" err="1" smtClean="0"/>
              <a:t>running</a:t>
            </a:r>
            <a:endParaRPr lang="it-IT" sz="1600" b="1" dirty="0" smtClean="0"/>
          </a:p>
          <a:p>
            <a:pPr>
              <a:buFont typeface="Wingdings" panose="05000000000000000000" pitchFamily="2" charset="2"/>
              <a:buChar char="Ø"/>
            </a:pPr>
            <a:endParaRPr lang="it-IT" sz="1600" dirty="0"/>
          </a:p>
          <a:p>
            <a:pPr>
              <a:buFont typeface="Wingdings" panose="05000000000000000000" pitchFamily="2" charset="2"/>
              <a:buChar char="Ø"/>
            </a:pPr>
            <a:r>
              <a:rPr lang="en-US" sz="1600" dirty="0"/>
              <a:t>Task 3.4 =&gt;Detector test and calibration: </a:t>
            </a:r>
            <a:r>
              <a:rPr lang="en-GB" sz="1600" dirty="0"/>
              <a:t>will start in </a:t>
            </a:r>
            <a:r>
              <a:rPr lang="en-GB" sz="1600" b="1" dirty="0"/>
              <a:t>Month </a:t>
            </a:r>
            <a:r>
              <a:rPr lang="en-GB" sz="1600" b="1" dirty="0" smtClean="0"/>
              <a:t>12</a:t>
            </a:r>
          </a:p>
          <a:p>
            <a:pPr>
              <a:buFont typeface="Wingdings" panose="05000000000000000000" pitchFamily="2" charset="2"/>
              <a:buChar char="Ø"/>
            </a:pPr>
            <a:endParaRPr lang="en-GB" sz="1600" dirty="0"/>
          </a:p>
          <a:p>
            <a:pPr>
              <a:buFont typeface="Wingdings" panose="05000000000000000000" pitchFamily="2" charset="2"/>
              <a:buChar char="Ø"/>
            </a:pPr>
            <a:r>
              <a:rPr lang="en-US" sz="1600" dirty="0"/>
              <a:t>Task 3.5 =&gt; Development of data network and online monitoring software for remote control: </a:t>
            </a:r>
            <a:r>
              <a:rPr lang="en-GB" sz="1600" dirty="0"/>
              <a:t>will start in the </a:t>
            </a:r>
            <a:r>
              <a:rPr lang="en-GB" sz="1600" b="1" dirty="0"/>
              <a:t>next weeks </a:t>
            </a:r>
            <a:r>
              <a:rPr lang="en-GB" sz="1600" dirty="0"/>
              <a:t>(Month 6 of the project)</a:t>
            </a:r>
            <a:br>
              <a:rPr lang="en-GB" sz="1600" dirty="0"/>
            </a:br>
            <a:r>
              <a:rPr lang="en-GB" sz="1600" dirty="0"/>
              <a:t/>
            </a:r>
            <a:br>
              <a:rPr lang="en-GB" sz="1600" dirty="0"/>
            </a:br>
            <a:endParaRPr lang="en-US" sz="1600" dirty="0"/>
          </a:p>
          <a:p>
            <a:endParaRPr lang="en-US" sz="1600" dirty="0">
              <a:solidFill>
                <a:srgbClr val="00B050"/>
              </a:solidFill>
            </a:endParaRPr>
          </a:p>
          <a:p>
            <a:endParaRPr lang="en-US" sz="1600" dirty="0" smtClean="0"/>
          </a:p>
        </p:txBody>
      </p:sp>
      <p:sp>
        <p:nvSpPr>
          <p:cNvPr id="4" name="Titolo 1">
            <a:extLst>
              <a:ext uri="{FF2B5EF4-FFF2-40B4-BE49-F238E27FC236}">
                <a16:creationId xmlns:a16="http://schemas.microsoft.com/office/drawing/2014/main" xmlns="" id="{6882C70E-8C75-2905-C47A-B4EE1CEC7F52}"/>
              </a:ext>
            </a:extLst>
          </p:cNvPr>
          <p:cNvSpPr txBox="1">
            <a:spLocks/>
          </p:cNvSpPr>
          <p:nvPr/>
        </p:nvSpPr>
        <p:spPr>
          <a:xfrm>
            <a:off x="842434" y="4992027"/>
            <a:ext cx="10163491" cy="13208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3200" dirty="0" smtClean="0"/>
              <a:t/>
            </a:r>
            <a:br>
              <a:rPr lang="en-GB" sz="3200" dirty="0" smtClean="0"/>
            </a:br>
            <a:r>
              <a:rPr lang="en-GB" sz="3200" dirty="0" smtClean="0"/>
              <a:t/>
            </a:r>
            <a:br>
              <a:rPr lang="en-GB" sz="3200" dirty="0" smtClean="0"/>
            </a:br>
            <a:endParaRPr lang="en-GB" sz="3200" dirty="0"/>
          </a:p>
        </p:txBody>
      </p:sp>
    </p:spTree>
    <p:extLst>
      <p:ext uri="{BB962C8B-B14F-4D97-AF65-F5344CB8AC3E}">
        <p14:creationId xmlns:p14="http://schemas.microsoft.com/office/powerpoint/2010/main" val="3635480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6A362393-4C10-F3E5-4061-68B0CAD0630A}"/>
              </a:ext>
            </a:extLst>
          </p:cNvPr>
          <p:cNvSpPr>
            <a:spLocks noGrp="1"/>
          </p:cNvSpPr>
          <p:nvPr>
            <p:ph type="title"/>
          </p:nvPr>
        </p:nvSpPr>
        <p:spPr>
          <a:xfrm>
            <a:off x="439590" y="170688"/>
            <a:ext cx="10876110" cy="1320800"/>
          </a:xfrm>
        </p:spPr>
        <p:txBody>
          <a:bodyPr>
            <a:normAutofit/>
          </a:bodyPr>
          <a:lstStyle/>
          <a:p>
            <a:pPr lvl="1" algn="l" defTabSz="457200" rtl="0">
              <a:spcBef>
                <a:spcPct val="0"/>
              </a:spcBef>
            </a:pPr>
            <a:r>
              <a:rPr lang="en-GB" sz="3200" dirty="0" smtClean="0"/>
              <a:t>WP3 technical and scientific meeting calendar </a:t>
            </a:r>
            <a:r>
              <a:rPr lang="en-GB" sz="2000" dirty="0" smtClean="0"/>
              <a:t>(</a:t>
            </a:r>
            <a:r>
              <a:rPr lang="it-IT" sz="2000" dirty="0" err="1" smtClean="0">
                <a:solidFill>
                  <a:srgbClr val="000000"/>
                </a:solidFill>
                <a:latin typeface="Times New Roman" panose="02020603050405020304" pitchFamily="18" charset="0"/>
                <a:ea typeface="Times New Roman" panose="02020603050405020304" pitchFamily="18" charset="0"/>
              </a:rPr>
              <a:t>every</a:t>
            </a:r>
            <a:r>
              <a:rPr lang="it-IT" sz="2000" dirty="0" smtClean="0">
                <a:solidFill>
                  <a:srgbClr val="000000"/>
                </a:solidFill>
                <a:latin typeface="Times New Roman" panose="02020603050405020304" pitchFamily="18" charset="0"/>
                <a:ea typeface="Times New Roman" panose="02020603050405020304" pitchFamily="18" charset="0"/>
              </a:rPr>
              <a:t> </a:t>
            </a:r>
            <a:r>
              <a:rPr lang="it-IT" sz="2000" dirty="0" smtClean="0">
                <a:solidFill>
                  <a:srgbClr val="000000"/>
                </a:solidFill>
                <a:latin typeface="Times New Roman" panose="02020603050405020304" pitchFamily="18" charset="0"/>
                <a:ea typeface="Times New Roman" panose="02020603050405020304" pitchFamily="18" charset="0"/>
                <a:sym typeface="Symbol" panose="05050102010706020507" pitchFamily="18" charset="2"/>
              </a:rPr>
              <a:t></a:t>
            </a:r>
            <a:r>
              <a:rPr lang="it-IT" sz="2000" dirty="0" smtClean="0">
                <a:solidFill>
                  <a:srgbClr val="000000"/>
                </a:solidFill>
                <a:latin typeface="Times New Roman" panose="02020603050405020304" pitchFamily="18" charset="0"/>
                <a:ea typeface="Times New Roman" panose="02020603050405020304" pitchFamily="18" charset="0"/>
              </a:rPr>
              <a:t>3 </a:t>
            </a:r>
            <a:r>
              <a:rPr lang="it-IT" sz="2000" dirty="0" err="1">
                <a:solidFill>
                  <a:srgbClr val="000000"/>
                </a:solidFill>
                <a:latin typeface="Times New Roman" panose="02020603050405020304" pitchFamily="18" charset="0"/>
                <a:ea typeface="Times New Roman" panose="02020603050405020304" pitchFamily="18" charset="0"/>
              </a:rPr>
              <a:t>months</a:t>
            </a:r>
            <a:r>
              <a:rPr lang="it-IT" sz="2000" dirty="0">
                <a:solidFill>
                  <a:srgbClr val="000000"/>
                </a:solidFill>
                <a:latin typeface="Times New Roman" panose="02020603050405020304" pitchFamily="18" charset="0"/>
                <a:ea typeface="Times New Roman" panose="02020603050405020304" pitchFamily="18" charset="0"/>
              </a:rPr>
              <a:t> </a:t>
            </a:r>
            <a:r>
              <a:rPr lang="it-IT" sz="2000" dirty="0" smtClean="0">
                <a:solidFill>
                  <a:srgbClr val="000000"/>
                </a:solidFill>
                <a:latin typeface="Times New Roman" panose="02020603050405020304" pitchFamily="18" charset="0"/>
                <a:ea typeface="Times New Roman" panose="02020603050405020304" pitchFamily="18" charset="0"/>
              </a:rPr>
              <a:t>)</a:t>
            </a:r>
            <a:r>
              <a:rPr lang="it-IT" sz="2000" dirty="0">
                <a:solidFill>
                  <a:srgbClr val="000000"/>
                </a:solidFill>
                <a:latin typeface="Times New Roman" panose="02020603050405020304" pitchFamily="18" charset="0"/>
                <a:ea typeface="Times New Roman" panose="02020603050405020304" pitchFamily="18" charset="0"/>
              </a:rPr>
              <a:t/>
            </a:r>
            <a:br>
              <a:rPr lang="it-IT" sz="2000" dirty="0">
                <a:solidFill>
                  <a:srgbClr val="000000"/>
                </a:solidFill>
                <a:latin typeface="Times New Roman" panose="02020603050405020304" pitchFamily="18" charset="0"/>
                <a:ea typeface="Times New Roman" panose="02020603050405020304" pitchFamily="18" charset="0"/>
              </a:rPr>
            </a:br>
            <a:endParaRPr lang="en-GB" sz="2000" dirty="0"/>
          </a:p>
        </p:txBody>
      </p:sp>
      <p:sp>
        <p:nvSpPr>
          <p:cNvPr id="5" name="Segnaposto contenuto 4">
            <a:extLst>
              <a:ext uri="{FF2B5EF4-FFF2-40B4-BE49-F238E27FC236}">
                <a16:creationId xmlns="" xmlns:a16="http://schemas.microsoft.com/office/drawing/2014/main" id="{F9274063-1A6B-4739-6865-B1C3A129350C}"/>
              </a:ext>
            </a:extLst>
          </p:cNvPr>
          <p:cNvSpPr>
            <a:spLocks noGrp="1"/>
          </p:cNvSpPr>
          <p:nvPr>
            <p:ph idx="1"/>
          </p:nvPr>
        </p:nvSpPr>
        <p:spPr>
          <a:xfrm>
            <a:off x="239438" y="862077"/>
            <a:ext cx="11215962" cy="4553712"/>
          </a:xfrm>
        </p:spPr>
        <p:txBody>
          <a:bodyPr>
            <a:noAutofit/>
          </a:bodyPr>
          <a:lstStyle/>
          <a:p>
            <a:pPr marL="342900" lvl="1" indent="-342900">
              <a:buFont typeface="Wingdings" panose="05000000000000000000" pitchFamily="2" charset="2"/>
              <a:buChar char="Ø"/>
            </a:pPr>
            <a:r>
              <a:rPr lang="it-IT" sz="1800" dirty="0" err="1" smtClean="0">
                <a:solidFill>
                  <a:srgbClr val="000000"/>
                </a:solidFill>
                <a:latin typeface="Times New Roman" panose="02020603050405020304" pitchFamily="18" charset="0"/>
                <a:ea typeface="Times New Roman" panose="02020603050405020304" pitchFamily="18" charset="0"/>
              </a:rPr>
              <a:t>coordination</a:t>
            </a:r>
            <a:r>
              <a:rPr lang="it-IT" sz="1800" dirty="0" smtClean="0">
                <a:solidFill>
                  <a:srgbClr val="000000"/>
                </a:solidFill>
                <a:latin typeface="Times New Roman" panose="02020603050405020304" pitchFamily="18" charset="0"/>
                <a:ea typeface="Times New Roman" panose="02020603050405020304" pitchFamily="18" charset="0"/>
              </a:rPr>
              <a:t> meeting 30 </a:t>
            </a:r>
            <a:r>
              <a:rPr lang="it-IT" sz="1800" dirty="0" err="1" smtClean="0">
                <a:solidFill>
                  <a:srgbClr val="000000"/>
                </a:solidFill>
                <a:latin typeface="Times New Roman" panose="02020603050405020304" pitchFamily="18" charset="0"/>
                <a:ea typeface="Times New Roman" panose="02020603050405020304" pitchFamily="18" charset="0"/>
              </a:rPr>
              <a:t>January</a:t>
            </a:r>
            <a:r>
              <a:rPr lang="it-IT" sz="1800" dirty="0" smtClean="0">
                <a:solidFill>
                  <a:srgbClr val="000000"/>
                </a:solidFill>
                <a:latin typeface="Times New Roman" panose="02020603050405020304" pitchFamily="18" charset="0"/>
                <a:ea typeface="Times New Roman" panose="02020603050405020304" pitchFamily="18" charset="0"/>
              </a:rPr>
              <a:t> ’24  (</a:t>
            </a:r>
            <a:r>
              <a:rPr lang="en-US" sz="1800" b="1" dirty="0" smtClean="0">
                <a:solidFill>
                  <a:srgbClr val="000000"/>
                </a:solidFill>
                <a:latin typeface="Times New Roman" panose="02020603050405020304" pitchFamily="18" charset="0"/>
                <a:ea typeface="Times New Roman" panose="02020603050405020304" pitchFamily="18" charset="0"/>
              </a:rPr>
              <a:t>Done</a:t>
            </a:r>
            <a:r>
              <a:rPr lang="it-IT" sz="1800" dirty="0" smtClean="0">
                <a:solidFill>
                  <a:srgbClr val="000000"/>
                </a:solidFill>
                <a:latin typeface="Times New Roman" panose="02020603050405020304" pitchFamily="18" charset="0"/>
                <a:ea typeface="Times New Roman" panose="02020603050405020304" pitchFamily="18" charset="0"/>
              </a:rPr>
              <a:t>)</a:t>
            </a:r>
            <a:endParaRPr lang="it-IT" sz="1800" b="1" dirty="0" smtClean="0">
              <a:solidFill>
                <a:srgbClr val="000000"/>
              </a:solidFill>
              <a:latin typeface="Times New Roman" panose="02020603050405020304" pitchFamily="18" charset="0"/>
              <a:ea typeface="Times New Roman" panose="02020603050405020304" pitchFamily="18" charset="0"/>
            </a:endParaRPr>
          </a:p>
          <a:p>
            <a:pPr marL="342900" lvl="1" indent="-342900">
              <a:buFont typeface="Wingdings" panose="05000000000000000000" pitchFamily="2" charset="2"/>
              <a:buChar char="Ø"/>
            </a:pPr>
            <a:r>
              <a:rPr lang="it-IT" sz="1800" b="1" dirty="0" err="1" smtClean="0">
                <a:solidFill>
                  <a:srgbClr val="000000"/>
                </a:solidFill>
                <a:latin typeface="Times New Roman" panose="02020603050405020304" pitchFamily="18" charset="0"/>
                <a:ea typeface="Times New Roman" panose="02020603050405020304" pitchFamily="18" charset="0"/>
              </a:rPr>
              <a:t>deliverable</a:t>
            </a:r>
            <a:r>
              <a:rPr lang="it-IT" sz="1800" dirty="0" smtClean="0">
                <a:solidFill>
                  <a:srgbClr val="000000"/>
                </a:solidFill>
                <a:latin typeface="Times New Roman" panose="02020603050405020304" pitchFamily="18" charset="0"/>
                <a:ea typeface="Times New Roman" panose="02020603050405020304" pitchFamily="18" charset="0"/>
              </a:rPr>
              <a:t> meeting 24 April ’24 =&gt; </a:t>
            </a:r>
            <a:r>
              <a:rPr lang="en-US" sz="1800" b="1" dirty="0" smtClean="0">
                <a:solidFill>
                  <a:srgbClr val="000000"/>
                </a:solidFill>
                <a:latin typeface="Times New Roman" panose="02020603050405020304" pitchFamily="18" charset="0"/>
              </a:rPr>
              <a:t>D3.1 </a:t>
            </a:r>
            <a:r>
              <a:rPr lang="en-US" sz="1800" dirty="0" smtClean="0">
                <a:solidFill>
                  <a:srgbClr val="000000"/>
                </a:solidFill>
                <a:latin typeface="Times New Roman" panose="02020603050405020304" pitchFamily="18" charset="0"/>
              </a:rPr>
              <a:t>Design and flow chart preparation for the fabrication of </a:t>
            </a:r>
            <a:r>
              <a:rPr lang="en-US" sz="1800" dirty="0" err="1" smtClean="0">
                <a:solidFill>
                  <a:srgbClr val="000000"/>
                </a:solidFill>
                <a:latin typeface="Times New Roman" panose="02020603050405020304" pitchFamily="18" charset="0"/>
              </a:rPr>
              <a:t>SiC</a:t>
            </a:r>
            <a:r>
              <a:rPr lang="en-US" sz="1800" dirty="0" smtClean="0">
                <a:solidFill>
                  <a:srgbClr val="000000"/>
                </a:solidFill>
                <a:latin typeface="Times New Roman" panose="02020603050405020304" pitchFamily="18" charset="0"/>
              </a:rPr>
              <a:t> sensors (task 3.1)-M6  </a:t>
            </a:r>
            <a:r>
              <a:rPr lang="en-US" sz="1800" dirty="0" smtClean="0">
                <a:solidFill>
                  <a:srgbClr val="FF0000"/>
                </a:solidFill>
                <a:latin typeface="Times New Roman" panose="02020603050405020304" pitchFamily="18" charset="0"/>
              </a:rPr>
              <a:t>(April 2024) </a:t>
            </a:r>
          </a:p>
          <a:p>
            <a:pPr marL="342900" lvl="1" indent="-342900">
              <a:buFont typeface="Wingdings" panose="05000000000000000000" pitchFamily="2" charset="2"/>
              <a:buChar char="Ø"/>
            </a:pPr>
            <a:r>
              <a:rPr lang="it-IT" sz="1800" dirty="0" err="1" smtClean="0">
                <a:solidFill>
                  <a:srgbClr val="000000"/>
                </a:solidFill>
                <a:latin typeface="Times New Roman" panose="02020603050405020304" pitchFamily="18" charset="0"/>
                <a:ea typeface="Times New Roman" panose="02020603050405020304" pitchFamily="18" charset="0"/>
              </a:rPr>
              <a:t>coordination</a:t>
            </a:r>
            <a:r>
              <a:rPr lang="it-IT" sz="1800" dirty="0" smtClean="0">
                <a:solidFill>
                  <a:srgbClr val="000000"/>
                </a:solidFill>
                <a:latin typeface="Times New Roman" panose="02020603050405020304" pitchFamily="18" charset="0"/>
                <a:ea typeface="Times New Roman" panose="02020603050405020304" pitchFamily="18" charset="0"/>
              </a:rPr>
              <a:t> meeting 21 </a:t>
            </a:r>
            <a:r>
              <a:rPr lang="it-IT" sz="1800" dirty="0" err="1" smtClean="0">
                <a:solidFill>
                  <a:srgbClr val="000000"/>
                </a:solidFill>
                <a:latin typeface="Times New Roman" panose="02020603050405020304" pitchFamily="18" charset="0"/>
                <a:ea typeface="Times New Roman" panose="02020603050405020304" pitchFamily="18" charset="0"/>
              </a:rPr>
              <a:t>July</a:t>
            </a:r>
            <a:r>
              <a:rPr lang="it-IT" sz="1800" dirty="0" smtClean="0">
                <a:solidFill>
                  <a:srgbClr val="000000"/>
                </a:solidFill>
                <a:latin typeface="Times New Roman" panose="02020603050405020304" pitchFamily="18" charset="0"/>
                <a:ea typeface="Times New Roman" panose="02020603050405020304" pitchFamily="18" charset="0"/>
              </a:rPr>
              <a:t> ’24</a:t>
            </a:r>
          </a:p>
          <a:p>
            <a:pPr>
              <a:buFont typeface="Wingdings" panose="05000000000000000000" pitchFamily="2" charset="2"/>
              <a:buChar char="Ø"/>
            </a:pPr>
            <a:r>
              <a:rPr lang="it-IT" b="1" dirty="0" err="1" smtClean="0">
                <a:solidFill>
                  <a:srgbClr val="000000"/>
                </a:solidFill>
                <a:latin typeface="Times New Roman" panose="02020603050405020304" pitchFamily="18" charset="0"/>
                <a:ea typeface="Times New Roman" panose="02020603050405020304" pitchFamily="18" charset="0"/>
              </a:rPr>
              <a:t>deliverable</a:t>
            </a:r>
            <a:r>
              <a:rPr lang="it-IT" dirty="0" smtClean="0">
                <a:solidFill>
                  <a:srgbClr val="000000"/>
                </a:solidFill>
                <a:latin typeface="Times New Roman" panose="02020603050405020304" pitchFamily="18" charset="0"/>
                <a:ea typeface="Times New Roman" panose="02020603050405020304" pitchFamily="18" charset="0"/>
              </a:rPr>
              <a:t> meeting 22 </a:t>
            </a:r>
            <a:r>
              <a:rPr lang="it-IT" dirty="0" err="1" smtClean="0">
                <a:solidFill>
                  <a:srgbClr val="000000"/>
                </a:solidFill>
                <a:latin typeface="Times New Roman" panose="02020603050405020304" pitchFamily="18" charset="0"/>
                <a:ea typeface="Times New Roman" panose="02020603050405020304" pitchFamily="18" charset="0"/>
              </a:rPr>
              <a:t>November</a:t>
            </a:r>
            <a:r>
              <a:rPr lang="it-IT" dirty="0" smtClean="0">
                <a:solidFill>
                  <a:srgbClr val="000000"/>
                </a:solidFill>
                <a:latin typeface="Times New Roman" panose="02020603050405020304" pitchFamily="18" charset="0"/>
                <a:ea typeface="Times New Roman" panose="02020603050405020304" pitchFamily="18" charset="0"/>
              </a:rPr>
              <a:t> ’24=&gt; </a:t>
            </a:r>
            <a:r>
              <a:rPr lang="en-US" b="1" dirty="0" smtClean="0">
                <a:solidFill>
                  <a:srgbClr val="000000"/>
                </a:solidFill>
                <a:latin typeface="Times New Roman" panose="02020603050405020304" pitchFamily="18" charset="0"/>
              </a:rPr>
              <a:t>D3.2 </a:t>
            </a:r>
            <a:r>
              <a:rPr lang="en-US" dirty="0">
                <a:solidFill>
                  <a:srgbClr val="000000"/>
                </a:solidFill>
                <a:latin typeface="Times New Roman" panose="02020603050405020304" pitchFamily="18" charset="0"/>
              </a:rPr>
              <a:t>Report on sensors fabrication and on their electro-optical characterization </a:t>
            </a:r>
            <a:r>
              <a:rPr lang="en-US" dirty="0" smtClean="0">
                <a:solidFill>
                  <a:srgbClr val="000000"/>
                </a:solidFill>
                <a:latin typeface="Times New Roman" panose="02020603050405020304" pitchFamily="18" charset="0"/>
              </a:rPr>
              <a:t> &amp; </a:t>
            </a:r>
            <a:r>
              <a:rPr lang="en-US" b="1" dirty="0" smtClean="0">
                <a:solidFill>
                  <a:srgbClr val="000000"/>
                </a:solidFill>
                <a:latin typeface="Times New Roman" panose="02020603050405020304" pitchFamily="18" charset="0"/>
              </a:rPr>
              <a:t>D3.3 </a:t>
            </a:r>
            <a:r>
              <a:rPr lang="en-US" dirty="0">
                <a:solidFill>
                  <a:srgbClr val="000000"/>
                </a:solidFill>
                <a:latin typeface="Times New Roman" panose="02020603050405020304" pitchFamily="18" charset="0"/>
              </a:rPr>
              <a:t>Large area </a:t>
            </a:r>
            <a:r>
              <a:rPr lang="en-US" dirty="0" err="1">
                <a:solidFill>
                  <a:srgbClr val="000000"/>
                </a:solidFill>
                <a:latin typeface="Times New Roman" panose="02020603050405020304" pitchFamily="18" charset="0"/>
              </a:rPr>
              <a:t>SiC</a:t>
            </a:r>
            <a:r>
              <a:rPr lang="en-US" dirty="0">
                <a:solidFill>
                  <a:srgbClr val="000000"/>
                </a:solidFill>
                <a:latin typeface="Times New Roman" panose="02020603050405020304" pitchFamily="18" charset="0"/>
              </a:rPr>
              <a:t> sensors ready and operating in deep-UV and electro-optical </a:t>
            </a:r>
            <a:r>
              <a:rPr lang="en-US" dirty="0" err="1">
                <a:solidFill>
                  <a:srgbClr val="000000"/>
                </a:solidFill>
                <a:latin typeface="Times New Roman" panose="02020603050405020304" pitchFamily="18" charset="0"/>
              </a:rPr>
              <a:t>characterised</a:t>
            </a:r>
            <a:r>
              <a:rPr lang="en-US" dirty="0">
                <a:solidFill>
                  <a:srgbClr val="000000"/>
                </a:solidFill>
                <a:latin typeface="Times New Roman" panose="02020603050405020304" pitchFamily="18" charset="0"/>
              </a:rPr>
              <a:t> (task 3.1)-M14 </a:t>
            </a:r>
            <a:r>
              <a:rPr lang="en-US" dirty="0">
                <a:solidFill>
                  <a:srgbClr val="FF0000"/>
                </a:solidFill>
                <a:latin typeface="Times New Roman" panose="02020603050405020304" pitchFamily="18" charset="0"/>
              </a:rPr>
              <a:t>(December </a:t>
            </a:r>
            <a:r>
              <a:rPr lang="en-US" dirty="0" smtClean="0">
                <a:solidFill>
                  <a:srgbClr val="FF0000"/>
                </a:solidFill>
                <a:latin typeface="Times New Roman" panose="02020603050405020304" pitchFamily="18" charset="0"/>
              </a:rPr>
              <a:t>2024)</a:t>
            </a:r>
          </a:p>
          <a:p>
            <a:pPr>
              <a:buFont typeface="Wingdings" panose="05000000000000000000" pitchFamily="2" charset="2"/>
              <a:buChar char="Ø"/>
            </a:pPr>
            <a:r>
              <a:rPr lang="it-IT" b="1" dirty="0" err="1" smtClean="0">
                <a:solidFill>
                  <a:srgbClr val="000000"/>
                </a:solidFill>
                <a:latin typeface="Times New Roman" panose="02020603050405020304" pitchFamily="18" charset="0"/>
                <a:ea typeface="Times New Roman" panose="02020603050405020304" pitchFamily="18" charset="0"/>
              </a:rPr>
              <a:t>deliverable</a:t>
            </a:r>
            <a:r>
              <a:rPr lang="it-IT" dirty="0" smtClean="0">
                <a:solidFill>
                  <a:srgbClr val="000000"/>
                </a:solidFill>
                <a:latin typeface="Times New Roman" panose="02020603050405020304" pitchFamily="18" charset="0"/>
                <a:ea typeface="Times New Roman" panose="02020603050405020304" pitchFamily="18" charset="0"/>
              </a:rPr>
              <a:t> </a:t>
            </a:r>
            <a:r>
              <a:rPr lang="it-IT" dirty="0">
                <a:solidFill>
                  <a:srgbClr val="000000"/>
                </a:solidFill>
                <a:latin typeface="Times New Roman" panose="02020603050405020304" pitchFamily="18" charset="0"/>
                <a:ea typeface="Times New Roman" panose="02020603050405020304" pitchFamily="18" charset="0"/>
              </a:rPr>
              <a:t>meeting </a:t>
            </a:r>
            <a:r>
              <a:rPr lang="it-IT" dirty="0" smtClean="0">
                <a:solidFill>
                  <a:srgbClr val="000000"/>
                </a:solidFill>
                <a:latin typeface="Times New Roman" panose="02020603050405020304" pitchFamily="18" charset="0"/>
                <a:ea typeface="Times New Roman" panose="02020603050405020304" pitchFamily="18" charset="0"/>
              </a:rPr>
              <a:t> </a:t>
            </a:r>
            <a:r>
              <a:rPr lang="it-IT" dirty="0" err="1" smtClean="0">
                <a:solidFill>
                  <a:srgbClr val="000000"/>
                </a:solidFill>
                <a:latin typeface="Times New Roman" panose="02020603050405020304" pitchFamily="18" charset="0"/>
                <a:ea typeface="Times New Roman" panose="02020603050405020304" pitchFamily="18" charset="0"/>
              </a:rPr>
              <a:t>January</a:t>
            </a:r>
            <a:r>
              <a:rPr lang="it-IT" dirty="0" smtClean="0">
                <a:solidFill>
                  <a:srgbClr val="000000"/>
                </a:solidFill>
                <a:latin typeface="Times New Roman" panose="02020603050405020304" pitchFamily="18" charset="0"/>
                <a:ea typeface="Times New Roman" panose="02020603050405020304" pitchFamily="18" charset="0"/>
              </a:rPr>
              <a:t> ‘25=&gt; </a:t>
            </a:r>
            <a:r>
              <a:rPr lang="en-US" b="1" dirty="0">
                <a:solidFill>
                  <a:srgbClr val="000000"/>
                </a:solidFill>
                <a:latin typeface="Times New Roman" panose="02020603050405020304" pitchFamily="18" charset="0"/>
              </a:rPr>
              <a:t>D3.4 </a:t>
            </a:r>
            <a:r>
              <a:rPr lang="en-US" dirty="0">
                <a:solidFill>
                  <a:srgbClr val="000000"/>
                </a:solidFill>
                <a:latin typeface="Times New Roman" panose="02020603050405020304" pitchFamily="18" charset="0"/>
              </a:rPr>
              <a:t>Optically sensible polymeric substrates for pollutant detection made and tested (task 3.2)-M16  </a:t>
            </a:r>
            <a:r>
              <a:rPr lang="en-US" dirty="0">
                <a:solidFill>
                  <a:srgbClr val="FF0000"/>
                </a:solidFill>
                <a:latin typeface="Times New Roman" panose="02020603050405020304" pitchFamily="18" charset="0"/>
              </a:rPr>
              <a:t>(February 2025</a:t>
            </a:r>
            <a:r>
              <a:rPr lang="en-US" dirty="0" smtClean="0">
                <a:solidFill>
                  <a:srgbClr val="FF0000"/>
                </a:solidFill>
                <a:latin typeface="Times New Roman" panose="02020603050405020304" pitchFamily="18" charset="0"/>
              </a:rPr>
              <a:t>)</a:t>
            </a:r>
          </a:p>
          <a:p>
            <a:pPr>
              <a:buFont typeface="Wingdings" panose="05000000000000000000" pitchFamily="2" charset="2"/>
              <a:buChar char="Ø"/>
            </a:pPr>
            <a:r>
              <a:rPr lang="it-IT" b="1" dirty="0" err="1" smtClean="0">
                <a:solidFill>
                  <a:srgbClr val="000000"/>
                </a:solidFill>
                <a:latin typeface="Times New Roman" panose="02020603050405020304" pitchFamily="18" charset="0"/>
                <a:ea typeface="Times New Roman" panose="02020603050405020304" pitchFamily="18" charset="0"/>
              </a:rPr>
              <a:t>deliverable</a:t>
            </a:r>
            <a:r>
              <a:rPr lang="it-IT" dirty="0" smtClean="0">
                <a:solidFill>
                  <a:srgbClr val="000000"/>
                </a:solidFill>
                <a:latin typeface="Times New Roman" panose="02020603050405020304" pitchFamily="18" charset="0"/>
                <a:ea typeface="Times New Roman" panose="02020603050405020304" pitchFamily="18" charset="0"/>
              </a:rPr>
              <a:t> </a:t>
            </a:r>
            <a:r>
              <a:rPr lang="it-IT" dirty="0">
                <a:solidFill>
                  <a:srgbClr val="000000"/>
                </a:solidFill>
                <a:latin typeface="Times New Roman" panose="02020603050405020304" pitchFamily="18" charset="0"/>
                <a:ea typeface="Times New Roman" panose="02020603050405020304" pitchFamily="18" charset="0"/>
              </a:rPr>
              <a:t>meeting </a:t>
            </a:r>
            <a:r>
              <a:rPr lang="it-IT" dirty="0" smtClean="0">
                <a:solidFill>
                  <a:srgbClr val="000000"/>
                </a:solidFill>
                <a:latin typeface="Times New Roman" panose="02020603050405020304" pitchFamily="18" charset="0"/>
                <a:ea typeface="Times New Roman" panose="02020603050405020304" pitchFamily="18" charset="0"/>
              </a:rPr>
              <a:t>April ’25 =&gt; </a:t>
            </a:r>
            <a:r>
              <a:rPr lang="en-US" b="1" dirty="0">
                <a:solidFill>
                  <a:srgbClr val="000000"/>
                </a:solidFill>
                <a:latin typeface="Times New Roman" panose="02020603050405020304" pitchFamily="18" charset="0"/>
              </a:rPr>
              <a:t>D3.5 </a:t>
            </a:r>
            <a:r>
              <a:rPr lang="en-US" dirty="0">
                <a:solidFill>
                  <a:srgbClr val="000000"/>
                </a:solidFill>
                <a:latin typeface="Times New Roman" panose="02020603050405020304" pitchFamily="18" charset="0"/>
              </a:rPr>
              <a:t>Spectroscopy apparatus assembled and readout software deployed and running (task 3.3) (M18) </a:t>
            </a:r>
            <a:r>
              <a:rPr lang="en-US" dirty="0">
                <a:solidFill>
                  <a:srgbClr val="FF0000"/>
                </a:solidFill>
                <a:latin typeface="Times New Roman" panose="02020603050405020304" pitchFamily="18" charset="0"/>
              </a:rPr>
              <a:t>(April 2025)</a:t>
            </a:r>
          </a:p>
          <a:p>
            <a:pPr marL="342900" lvl="1" indent="-342900">
              <a:buFont typeface="Wingdings" panose="05000000000000000000" pitchFamily="2" charset="2"/>
              <a:buChar char="Ø"/>
            </a:pPr>
            <a:r>
              <a:rPr lang="it-IT" sz="1800" dirty="0" err="1" smtClean="0">
                <a:solidFill>
                  <a:srgbClr val="000000"/>
                </a:solidFill>
                <a:latin typeface="Times New Roman" panose="02020603050405020304" pitchFamily="18" charset="0"/>
                <a:ea typeface="Times New Roman" panose="02020603050405020304" pitchFamily="18" charset="0"/>
              </a:rPr>
              <a:t>coordination</a:t>
            </a:r>
            <a:r>
              <a:rPr lang="it-IT" sz="1800" dirty="0" smtClean="0">
                <a:solidFill>
                  <a:srgbClr val="000000"/>
                </a:solidFill>
                <a:latin typeface="Times New Roman" panose="02020603050405020304" pitchFamily="18" charset="0"/>
                <a:ea typeface="Times New Roman" panose="02020603050405020304" pitchFamily="18" charset="0"/>
              </a:rPr>
              <a:t> </a:t>
            </a:r>
            <a:r>
              <a:rPr lang="it-IT" sz="1800" dirty="0">
                <a:solidFill>
                  <a:srgbClr val="000000"/>
                </a:solidFill>
                <a:latin typeface="Times New Roman" panose="02020603050405020304" pitchFamily="18" charset="0"/>
                <a:ea typeface="Times New Roman" panose="02020603050405020304" pitchFamily="18" charset="0"/>
              </a:rPr>
              <a:t>meeting </a:t>
            </a:r>
            <a:r>
              <a:rPr lang="it-IT" sz="1800" dirty="0" smtClean="0">
                <a:solidFill>
                  <a:srgbClr val="000000"/>
                </a:solidFill>
                <a:latin typeface="Times New Roman" panose="02020603050405020304" pitchFamily="18" charset="0"/>
                <a:ea typeface="Times New Roman" panose="02020603050405020304" pitchFamily="18" charset="0"/>
              </a:rPr>
              <a:t> </a:t>
            </a:r>
            <a:r>
              <a:rPr lang="it-IT" sz="1800" dirty="0" err="1">
                <a:solidFill>
                  <a:srgbClr val="000000"/>
                </a:solidFill>
                <a:latin typeface="Times New Roman" panose="02020603050405020304" pitchFamily="18" charset="0"/>
                <a:ea typeface="Times New Roman" panose="02020603050405020304" pitchFamily="18" charset="0"/>
              </a:rPr>
              <a:t>July</a:t>
            </a:r>
            <a:r>
              <a:rPr lang="it-IT" sz="1800" dirty="0">
                <a:solidFill>
                  <a:srgbClr val="000000"/>
                </a:solidFill>
                <a:latin typeface="Times New Roman" panose="02020603050405020304" pitchFamily="18" charset="0"/>
                <a:ea typeface="Times New Roman" panose="02020603050405020304" pitchFamily="18" charset="0"/>
              </a:rPr>
              <a:t> </a:t>
            </a:r>
            <a:r>
              <a:rPr lang="it-IT" sz="1800" dirty="0" smtClean="0">
                <a:solidFill>
                  <a:srgbClr val="000000"/>
                </a:solidFill>
                <a:latin typeface="Times New Roman" panose="02020603050405020304" pitchFamily="18" charset="0"/>
                <a:ea typeface="Times New Roman" panose="02020603050405020304" pitchFamily="18" charset="0"/>
              </a:rPr>
              <a:t>’25</a:t>
            </a:r>
          </a:p>
          <a:p>
            <a:pPr marL="342900" lvl="1" indent="-342900">
              <a:buFont typeface="Wingdings" panose="05000000000000000000" pitchFamily="2" charset="2"/>
              <a:buChar char="Ø"/>
            </a:pPr>
            <a:r>
              <a:rPr lang="it-IT" sz="1800" b="1" dirty="0" err="1" smtClean="0">
                <a:solidFill>
                  <a:srgbClr val="000000"/>
                </a:solidFill>
                <a:latin typeface="Times New Roman" panose="02020603050405020304" pitchFamily="18" charset="0"/>
                <a:ea typeface="Times New Roman" panose="02020603050405020304" pitchFamily="18" charset="0"/>
              </a:rPr>
              <a:t>deliverable</a:t>
            </a:r>
            <a:r>
              <a:rPr lang="it-IT" sz="1800" dirty="0" smtClean="0">
                <a:solidFill>
                  <a:srgbClr val="000000"/>
                </a:solidFill>
                <a:latin typeface="Times New Roman" panose="02020603050405020304" pitchFamily="18" charset="0"/>
                <a:ea typeface="Times New Roman" panose="02020603050405020304" pitchFamily="18" charset="0"/>
              </a:rPr>
              <a:t> </a:t>
            </a:r>
            <a:r>
              <a:rPr lang="it-IT" sz="1800" dirty="0">
                <a:solidFill>
                  <a:srgbClr val="000000"/>
                </a:solidFill>
                <a:latin typeface="Times New Roman" panose="02020603050405020304" pitchFamily="18" charset="0"/>
                <a:ea typeface="Times New Roman" panose="02020603050405020304" pitchFamily="18" charset="0"/>
              </a:rPr>
              <a:t>meeting </a:t>
            </a:r>
            <a:r>
              <a:rPr lang="it-IT" sz="1800" dirty="0" smtClean="0">
                <a:solidFill>
                  <a:srgbClr val="000000"/>
                </a:solidFill>
                <a:latin typeface="Times New Roman" panose="02020603050405020304" pitchFamily="18" charset="0"/>
                <a:ea typeface="Times New Roman" panose="02020603050405020304" pitchFamily="18" charset="0"/>
              </a:rPr>
              <a:t> </a:t>
            </a:r>
            <a:r>
              <a:rPr lang="it-IT" sz="1800" dirty="0" err="1">
                <a:solidFill>
                  <a:srgbClr val="000000"/>
                </a:solidFill>
                <a:latin typeface="Times New Roman" panose="02020603050405020304" pitchFamily="18" charset="0"/>
                <a:ea typeface="Times New Roman" panose="02020603050405020304" pitchFamily="18" charset="0"/>
              </a:rPr>
              <a:t>November</a:t>
            </a:r>
            <a:r>
              <a:rPr lang="it-IT" sz="1800" dirty="0">
                <a:solidFill>
                  <a:srgbClr val="000000"/>
                </a:solidFill>
                <a:latin typeface="Times New Roman" panose="02020603050405020304" pitchFamily="18" charset="0"/>
                <a:ea typeface="Times New Roman" panose="02020603050405020304" pitchFamily="18" charset="0"/>
              </a:rPr>
              <a:t> </a:t>
            </a:r>
            <a:r>
              <a:rPr lang="it-IT" sz="1800" dirty="0" smtClean="0">
                <a:solidFill>
                  <a:srgbClr val="000000"/>
                </a:solidFill>
                <a:latin typeface="Times New Roman" panose="02020603050405020304" pitchFamily="18" charset="0"/>
                <a:ea typeface="Times New Roman" panose="02020603050405020304" pitchFamily="18" charset="0"/>
              </a:rPr>
              <a:t>’25=&gt;</a:t>
            </a:r>
            <a:r>
              <a:rPr lang="en-US" sz="1800" b="1" dirty="0">
                <a:solidFill>
                  <a:srgbClr val="000000"/>
                </a:solidFill>
                <a:latin typeface="Times New Roman" panose="02020603050405020304" pitchFamily="18" charset="0"/>
              </a:rPr>
              <a:t>D3.6 </a:t>
            </a:r>
            <a:r>
              <a:rPr lang="en-US" sz="1800" dirty="0">
                <a:solidFill>
                  <a:srgbClr val="000000"/>
                </a:solidFill>
                <a:latin typeface="Times New Roman" panose="02020603050405020304" pitchFamily="18" charset="0"/>
              </a:rPr>
              <a:t>Report on the tests and calibration curves of the spectroscopy apparatus (task 3.4) (M25) </a:t>
            </a:r>
            <a:r>
              <a:rPr lang="en-US" sz="1800" dirty="0">
                <a:solidFill>
                  <a:srgbClr val="FF0000"/>
                </a:solidFill>
                <a:latin typeface="Times New Roman" panose="02020603050405020304" pitchFamily="18" charset="0"/>
              </a:rPr>
              <a:t>(November 2025</a:t>
            </a:r>
            <a:r>
              <a:rPr lang="en-US" sz="1800" dirty="0" smtClean="0">
                <a:solidFill>
                  <a:srgbClr val="FF0000"/>
                </a:solidFill>
                <a:latin typeface="Times New Roman" panose="02020603050405020304" pitchFamily="18" charset="0"/>
              </a:rPr>
              <a:t>)</a:t>
            </a:r>
          </a:p>
          <a:p>
            <a:pPr marL="342900" lvl="1" indent="-342900">
              <a:buFont typeface="Wingdings" panose="05000000000000000000" pitchFamily="2" charset="2"/>
              <a:buChar char="Ø"/>
            </a:pPr>
            <a:r>
              <a:rPr lang="it-IT" sz="1800" b="1" dirty="0" err="1" smtClean="0">
                <a:solidFill>
                  <a:srgbClr val="000000"/>
                </a:solidFill>
                <a:latin typeface="Times New Roman" panose="02020603050405020304" pitchFamily="18" charset="0"/>
                <a:ea typeface="Times New Roman" panose="02020603050405020304" pitchFamily="18" charset="0"/>
              </a:rPr>
              <a:t>deliverable</a:t>
            </a:r>
            <a:r>
              <a:rPr lang="it-IT" sz="1800" dirty="0" smtClean="0">
                <a:solidFill>
                  <a:srgbClr val="000000"/>
                </a:solidFill>
                <a:latin typeface="Times New Roman" panose="02020603050405020304" pitchFamily="18" charset="0"/>
                <a:ea typeface="Times New Roman" panose="02020603050405020304" pitchFamily="18" charset="0"/>
              </a:rPr>
              <a:t> </a:t>
            </a:r>
            <a:r>
              <a:rPr lang="it-IT" sz="1800" dirty="0">
                <a:solidFill>
                  <a:srgbClr val="000000"/>
                </a:solidFill>
                <a:latin typeface="Times New Roman" panose="02020603050405020304" pitchFamily="18" charset="0"/>
                <a:ea typeface="Times New Roman" panose="02020603050405020304" pitchFamily="18" charset="0"/>
              </a:rPr>
              <a:t>meeting  </a:t>
            </a:r>
            <a:r>
              <a:rPr lang="it-IT" sz="1800" dirty="0" err="1" smtClean="0">
                <a:solidFill>
                  <a:srgbClr val="000000"/>
                </a:solidFill>
                <a:latin typeface="Times New Roman" panose="02020603050405020304" pitchFamily="18" charset="0"/>
                <a:ea typeface="Times New Roman" panose="02020603050405020304" pitchFamily="18" charset="0"/>
              </a:rPr>
              <a:t>June</a:t>
            </a:r>
            <a:r>
              <a:rPr lang="it-IT" sz="1800" dirty="0" smtClean="0">
                <a:solidFill>
                  <a:srgbClr val="000000"/>
                </a:solidFill>
                <a:latin typeface="Times New Roman" panose="02020603050405020304" pitchFamily="18" charset="0"/>
                <a:ea typeface="Times New Roman" panose="02020603050405020304" pitchFamily="18" charset="0"/>
              </a:rPr>
              <a:t> ’25=&gt; </a:t>
            </a:r>
            <a:r>
              <a:rPr lang="en-US" sz="1800" b="1" dirty="0">
                <a:solidFill>
                  <a:srgbClr val="000000"/>
                </a:solidFill>
                <a:latin typeface="Times New Roman" panose="02020603050405020304" pitchFamily="18" charset="0"/>
              </a:rPr>
              <a:t>D3.7 </a:t>
            </a:r>
            <a:r>
              <a:rPr lang="en-US" sz="1800" dirty="0">
                <a:solidFill>
                  <a:srgbClr val="000000"/>
                </a:solidFill>
                <a:latin typeface="Times New Roman" panose="02020603050405020304" pitchFamily="18" charset="0"/>
              </a:rPr>
              <a:t>Data network and remote control software (task 3.5) (M32) </a:t>
            </a:r>
            <a:r>
              <a:rPr lang="en-US" sz="1800" dirty="0">
                <a:solidFill>
                  <a:srgbClr val="FF0000"/>
                </a:solidFill>
                <a:latin typeface="Times New Roman" panose="02020603050405020304" pitchFamily="18" charset="0"/>
              </a:rPr>
              <a:t>(June </a:t>
            </a:r>
            <a:r>
              <a:rPr lang="en-US" sz="1800" dirty="0" smtClean="0">
                <a:solidFill>
                  <a:srgbClr val="FF0000"/>
                </a:solidFill>
                <a:latin typeface="Times New Roman" panose="02020603050405020304" pitchFamily="18" charset="0"/>
              </a:rPr>
              <a:t>2026) </a:t>
            </a:r>
            <a:endParaRPr lang="en-US" sz="1800" dirty="0">
              <a:solidFill>
                <a:srgbClr val="FF0000"/>
              </a:solidFill>
              <a:latin typeface="Times New Roman" panose="02020603050405020304" pitchFamily="18" charset="0"/>
            </a:endParaRPr>
          </a:p>
          <a:p>
            <a:endParaRPr lang="it-IT" dirty="0">
              <a:solidFill>
                <a:srgbClr val="000000"/>
              </a:solidFill>
              <a:latin typeface="Times New Roman" panose="02020603050405020304" pitchFamily="18" charset="0"/>
              <a:ea typeface="Times New Roman" panose="02020603050405020304" pitchFamily="18" charset="0"/>
            </a:endParaRPr>
          </a:p>
          <a:p>
            <a:pPr marL="0" indent="0">
              <a:buNone/>
            </a:pPr>
            <a:endParaRPr lang="en-US" dirty="0">
              <a:solidFill>
                <a:srgbClr val="FF0000"/>
              </a:solidFill>
              <a:latin typeface="Times New Roman" panose="02020603050405020304" pitchFamily="18" charset="0"/>
            </a:endParaRPr>
          </a:p>
          <a:p>
            <a:pPr marL="342900" lvl="1" indent="-342900">
              <a:buFont typeface="Arial" panose="020B0604020202020204" pitchFamily="34" charset="0"/>
              <a:buChar char="•"/>
            </a:pPr>
            <a:endParaRPr lang="it-IT" sz="1800" dirty="0">
              <a:solidFill>
                <a:srgbClr val="000000"/>
              </a:solidFill>
              <a:latin typeface="Times New Roman" panose="02020603050405020304" pitchFamily="18" charset="0"/>
              <a:ea typeface="Times New Roman" panose="02020603050405020304" pitchFamily="18" charset="0"/>
            </a:endParaRPr>
          </a:p>
          <a:p>
            <a:pPr marL="342900" lvl="1" indent="-342900">
              <a:buFont typeface="Arial" panose="020B0604020202020204" pitchFamily="34" charset="0"/>
              <a:buChar char="•"/>
            </a:pPr>
            <a:endParaRPr lang="it-IT" sz="1800" dirty="0" smtClean="0">
              <a:solidFill>
                <a:srgbClr val="000000"/>
              </a:solidFill>
              <a:latin typeface="Times New Roman" panose="02020603050405020304" pitchFamily="18" charset="0"/>
              <a:ea typeface="Times New Roman" panose="02020603050405020304" pitchFamily="18" charset="0"/>
            </a:endParaRPr>
          </a:p>
          <a:p>
            <a:pPr marL="342900" lvl="1" indent="-342900">
              <a:buFont typeface="Arial" panose="020B0604020202020204" pitchFamily="34" charset="0"/>
              <a:buChar char="•"/>
            </a:pPr>
            <a:endParaRPr lang="it-IT" sz="1800" dirty="0">
              <a:solidFill>
                <a:srgbClr val="000000"/>
              </a:solidFill>
              <a:latin typeface="Times New Roman" panose="02020603050405020304" pitchFamily="18" charset="0"/>
              <a:ea typeface="Times New Roman" panose="02020603050405020304" pitchFamily="18" charset="0"/>
            </a:endParaRPr>
          </a:p>
        </p:txBody>
      </p:sp>
      <p:sp>
        <p:nvSpPr>
          <p:cNvPr id="3" name="Rettangolo 2"/>
          <p:cNvSpPr/>
          <p:nvPr/>
        </p:nvSpPr>
        <p:spPr>
          <a:xfrm>
            <a:off x="439590" y="6172926"/>
            <a:ext cx="10571310" cy="646331"/>
          </a:xfrm>
          <a:prstGeom prst="rect">
            <a:avLst/>
          </a:prstGeom>
        </p:spPr>
        <p:txBody>
          <a:bodyPr wrap="square">
            <a:spAutoFit/>
          </a:bodyPr>
          <a:lstStyle/>
          <a:p>
            <a:r>
              <a:rPr lang="en-GB" dirty="0" smtClean="0">
                <a:solidFill>
                  <a:srgbClr val="FF0000"/>
                </a:solidFill>
              </a:rPr>
              <a:t>Tasks </a:t>
            </a:r>
            <a:r>
              <a:rPr lang="en-GB" dirty="0">
                <a:solidFill>
                  <a:srgbClr val="FF0000"/>
                </a:solidFill>
              </a:rPr>
              <a:t>activity will be discussed and planned during the WP </a:t>
            </a:r>
            <a:r>
              <a:rPr lang="en-GB" dirty="0" smtClean="0">
                <a:solidFill>
                  <a:srgbClr val="FF0000"/>
                </a:solidFill>
              </a:rPr>
              <a:t>meetings. Further Task meetings </a:t>
            </a:r>
            <a:r>
              <a:rPr lang="en-GB" dirty="0">
                <a:solidFill>
                  <a:srgbClr val="FF0000"/>
                </a:solidFill>
              </a:rPr>
              <a:t>will be planned if necessary during the project period.</a:t>
            </a:r>
          </a:p>
        </p:txBody>
      </p:sp>
      <p:sp>
        <p:nvSpPr>
          <p:cNvPr id="6" name="Rettangolo 5"/>
          <p:cNvSpPr/>
          <p:nvPr/>
        </p:nvSpPr>
        <p:spPr>
          <a:xfrm>
            <a:off x="239438" y="1272619"/>
            <a:ext cx="11610055" cy="697583"/>
          </a:xfrm>
          <a:prstGeom prst="rect">
            <a:avLst/>
          </a:prstGeom>
          <a:solidFill>
            <a:schemeClr val="accent1">
              <a:alpha val="1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6862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1663" y="430490"/>
            <a:ext cx="10795087" cy="5715786"/>
          </a:xfrm>
        </p:spPr>
        <p:txBody>
          <a:bodyPr>
            <a:normAutofit fontScale="90000"/>
          </a:bodyPr>
          <a:lstStyle/>
          <a:p>
            <a:r>
              <a:rPr lang="en-US" sz="3100" dirty="0" smtClean="0"/>
              <a:t>Some key points for </a:t>
            </a:r>
            <a:r>
              <a:rPr lang="en-US" sz="3100" dirty="0" smtClean="0">
                <a:solidFill>
                  <a:schemeClr val="tx1"/>
                </a:solidFill>
              </a:rPr>
              <a:t>CNR activities </a:t>
            </a:r>
            <a:r>
              <a:rPr lang="en-US" sz="3100" dirty="0" smtClean="0"/>
              <a:t>both in the WP2 and </a:t>
            </a:r>
            <a:r>
              <a:rPr lang="en-US" sz="3100" dirty="0" smtClean="0"/>
              <a:t>WP3:</a:t>
            </a:r>
            <a:r>
              <a:rPr lang="en-US" sz="3100" dirty="0" smtClean="0"/>
              <a:t/>
            </a:r>
            <a:br>
              <a:rPr lang="en-US" sz="3100" dirty="0" smtClean="0"/>
            </a:br>
            <a:r>
              <a:rPr lang="en-US" sz="3100" dirty="0" smtClean="0"/>
              <a:t/>
            </a:r>
            <a:br>
              <a:rPr lang="en-US" sz="3100" dirty="0" smtClean="0"/>
            </a:br>
            <a:r>
              <a:rPr lang="en-US" sz="3100" dirty="0" smtClean="0"/>
              <a:t>-</a:t>
            </a:r>
            <a:r>
              <a:rPr lang="en-US" sz="3100" dirty="0" smtClean="0">
                <a:solidFill>
                  <a:schemeClr val="tx1"/>
                </a:solidFill>
              </a:rPr>
              <a:t>list of typical/residual contaminant </a:t>
            </a:r>
            <a:r>
              <a:rPr lang="en-US" sz="3100" dirty="0" smtClean="0"/>
              <a:t>in the water to be removed by nanostructured filters and to be monitored by sensing </a:t>
            </a:r>
            <a:r>
              <a:rPr lang="en-US" sz="3100" dirty="0" smtClean="0"/>
              <a:t>systems</a:t>
            </a:r>
            <a:r>
              <a:rPr lang="en-US" sz="3100" dirty="0"/>
              <a:t/>
            </a:r>
            <a:br>
              <a:rPr lang="en-US" sz="3100" dirty="0"/>
            </a:br>
            <a:r>
              <a:rPr lang="en-US" sz="3100" dirty="0" smtClean="0"/>
              <a:t>(as today shared by </a:t>
            </a:r>
            <a:r>
              <a:rPr lang="en-US" sz="3100" dirty="0" err="1" smtClean="0"/>
              <a:t>Lofti</a:t>
            </a:r>
            <a:r>
              <a:rPr lang="en-US" sz="3100" dirty="0" smtClean="0"/>
              <a:t> and by </a:t>
            </a:r>
            <a:r>
              <a:rPr lang="en-US" sz="3100" dirty="0" smtClean="0"/>
              <a:t>Fabio for </a:t>
            </a:r>
            <a:r>
              <a:rPr lang="en-US" sz="3100" dirty="0" smtClean="0"/>
              <a:t>starting </a:t>
            </a:r>
            <a:r>
              <a:rPr lang="en-US" sz="3100" dirty="0" smtClean="0"/>
              <a:t>waste water ….)</a:t>
            </a:r>
            <a:r>
              <a:rPr lang="en-US" sz="3100" dirty="0" smtClean="0"/>
              <a:t/>
            </a:r>
            <a:br>
              <a:rPr lang="en-US" sz="3100" dirty="0" smtClean="0"/>
            </a:br>
            <a:r>
              <a:rPr lang="en-US" sz="3100" dirty="0" smtClean="0">
                <a:solidFill>
                  <a:schemeClr val="tx1"/>
                </a:solidFill>
              </a:rPr>
              <a:t>to prepare artificial waste water in </a:t>
            </a:r>
            <a:r>
              <a:rPr lang="en-US" sz="3100" dirty="0" smtClean="0">
                <a:solidFill>
                  <a:schemeClr val="tx1"/>
                </a:solidFill>
              </a:rPr>
              <a:t>lab</a:t>
            </a:r>
            <a:br>
              <a:rPr lang="en-US" sz="3100" dirty="0" smtClean="0">
                <a:solidFill>
                  <a:schemeClr val="tx1"/>
                </a:solidFill>
              </a:rPr>
            </a:br>
            <a:r>
              <a:rPr lang="en-US" sz="3100" dirty="0" smtClean="0">
                <a:solidFill>
                  <a:srgbClr val="00B050"/>
                </a:solidFill>
              </a:rPr>
              <a:t>will be shared from WP1 and WP2 partners for effluent waste water</a:t>
            </a:r>
            <a:r>
              <a:rPr lang="en-US" sz="3100" dirty="0">
                <a:solidFill>
                  <a:srgbClr val="00B050"/>
                </a:solidFill>
              </a:rPr>
              <a:t/>
            </a:r>
            <a:br>
              <a:rPr lang="en-US" sz="3100" dirty="0">
                <a:solidFill>
                  <a:srgbClr val="00B050"/>
                </a:solidFill>
              </a:rPr>
            </a:br>
            <a:r>
              <a:rPr lang="en-US" sz="3100" dirty="0" smtClean="0"/>
              <a:t/>
            </a:r>
            <a:br>
              <a:rPr lang="en-US" sz="3100" dirty="0" smtClean="0"/>
            </a:br>
            <a:r>
              <a:rPr lang="en-US" sz="3100" dirty="0" smtClean="0"/>
              <a:t>-water samples </a:t>
            </a:r>
            <a:r>
              <a:rPr lang="en-US" sz="3100" dirty="0" smtClean="0"/>
              <a:t>to</a:t>
            </a:r>
            <a:r>
              <a:rPr lang="en-US" sz="3100" dirty="0" smtClean="0"/>
              <a:t> </a:t>
            </a:r>
            <a:r>
              <a:rPr lang="en-US" sz="3100" dirty="0" smtClean="0"/>
              <a:t>test nanostructured filters on real samples at </a:t>
            </a:r>
            <a:r>
              <a:rPr lang="en-US" sz="3100" dirty="0" smtClean="0">
                <a:solidFill>
                  <a:schemeClr val="tx1"/>
                </a:solidFill>
              </a:rPr>
              <a:t>month 12</a:t>
            </a:r>
            <a:r>
              <a:rPr lang="en-US" sz="3100" dirty="0" smtClean="0"/>
              <a:t> and later</a:t>
            </a:r>
            <a:br>
              <a:rPr lang="en-US" sz="3100" dirty="0" smtClean="0"/>
            </a:br>
            <a:r>
              <a:rPr lang="en-US" sz="3100" dirty="0" smtClean="0"/>
              <a:t/>
            </a:r>
            <a:br>
              <a:rPr lang="en-US" sz="3100" dirty="0" smtClean="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851951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730003" y="793379"/>
            <a:ext cx="9027736" cy="5262979"/>
          </a:xfrm>
          <a:prstGeom prst="rect">
            <a:avLst/>
          </a:prstGeom>
        </p:spPr>
        <p:txBody>
          <a:bodyPr wrap="square">
            <a:spAutoFit/>
          </a:bodyPr>
          <a:lstStyle/>
          <a:p>
            <a:r>
              <a:rPr lang="en-US" sz="2400" dirty="0" smtClean="0"/>
              <a:t>Some other questions</a:t>
            </a:r>
          </a:p>
          <a:p>
            <a:endParaRPr lang="en-US" sz="2400" dirty="0"/>
          </a:p>
          <a:p>
            <a:r>
              <a:rPr lang="en-US" sz="2400" dirty="0" smtClean="0"/>
              <a:t>Q:Do </a:t>
            </a:r>
            <a:r>
              <a:rPr lang="en-US" sz="2400" dirty="0"/>
              <a:t>we have a template for the report delivery</a:t>
            </a:r>
            <a:r>
              <a:rPr lang="en-US" sz="2400" dirty="0" smtClean="0"/>
              <a:t>?</a:t>
            </a:r>
          </a:p>
          <a:p>
            <a:r>
              <a:rPr lang="it-IT" sz="2400" dirty="0" err="1" smtClean="0">
                <a:solidFill>
                  <a:srgbClr val="FF0000"/>
                </a:solidFill>
              </a:rPr>
              <a:t>Answer</a:t>
            </a:r>
            <a:r>
              <a:rPr lang="it-IT" sz="2400" dirty="0" smtClean="0">
                <a:solidFill>
                  <a:srgbClr val="FF0000"/>
                </a:solidFill>
              </a:rPr>
              <a:t>:</a:t>
            </a:r>
            <a:r>
              <a:rPr lang="it-IT" sz="2400" dirty="0" smtClean="0"/>
              <a:t> </a:t>
            </a:r>
            <a:r>
              <a:rPr lang="it-IT" sz="2400" dirty="0" smtClean="0"/>
              <a:t>Alessia/Livio </a:t>
            </a:r>
            <a:r>
              <a:rPr lang="it-IT" sz="2400" dirty="0" err="1" smtClean="0"/>
              <a:t>will</a:t>
            </a:r>
            <a:r>
              <a:rPr lang="it-IT" sz="2400" dirty="0" smtClean="0"/>
              <a:t> </a:t>
            </a:r>
            <a:r>
              <a:rPr lang="it-IT" sz="2400" dirty="0" smtClean="0"/>
              <a:t>share </a:t>
            </a:r>
            <a:r>
              <a:rPr lang="it-IT" sz="2400" dirty="0" smtClean="0"/>
              <a:t>the </a:t>
            </a:r>
            <a:r>
              <a:rPr lang="it-IT" sz="2400" dirty="0" err="1" smtClean="0"/>
              <a:t>template</a:t>
            </a:r>
            <a:r>
              <a:rPr lang="it-IT" sz="2400" dirty="0" smtClean="0"/>
              <a:t> in </a:t>
            </a:r>
            <a:r>
              <a:rPr lang="it-IT" sz="2400" dirty="0" err="1" smtClean="0"/>
              <a:t>few</a:t>
            </a:r>
            <a:r>
              <a:rPr lang="it-IT" sz="2400" dirty="0" smtClean="0"/>
              <a:t> </a:t>
            </a:r>
            <a:r>
              <a:rPr lang="it-IT" sz="2400" dirty="0" err="1" smtClean="0"/>
              <a:t>days</a:t>
            </a:r>
            <a:endParaRPr lang="en-US" sz="2400" dirty="0" smtClean="0"/>
          </a:p>
          <a:p>
            <a:r>
              <a:rPr lang="en-US" sz="2400" dirty="0"/>
              <a:t/>
            </a:r>
            <a:br>
              <a:rPr lang="en-US" sz="2400" dirty="0"/>
            </a:br>
            <a:r>
              <a:rPr lang="en-US" sz="2400" dirty="0" smtClean="0"/>
              <a:t>Q:Task </a:t>
            </a:r>
            <a:r>
              <a:rPr lang="en-US" sz="2400" dirty="0"/>
              <a:t>activity report will be prepared by the task leader? Or contributions will be collected by the WP leader? </a:t>
            </a:r>
            <a:endParaRPr lang="en-US" sz="2400" dirty="0" smtClean="0"/>
          </a:p>
          <a:p>
            <a:r>
              <a:rPr lang="it-IT" sz="2400" dirty="0" err="1" smtClean="0">
                <a:solidFill>
                  <a:srgbClr val="FF0000"/>
                </a:solidFill>
              </a:rPr>
              <a:t>Answer:</a:t>
            </a:r>
            <a:r>
              <a:rPr lang="it-IT" sz="2400" dirty="0" err="1" smtClean="0"/>
              <a:t>the</a:t>
            </a:r>
            <a:r>
              <a:rPr lang="it-IT" sz="2400" dirty="0" smtClean="0"/>
              <a:t> </a:t>
            </a:r>
            <a:r>
              <a:rPr lang="it-IT" sz="2400" dirty="0" smtClean="0"/>
              <a:t>Task Leader </a:t>
            </a:r>
            <a:r>
              <a:rPr lang="it-IT" sz="2400" dirty="0" err="1" smtClean="0"/>
              <a:t>is</a:t>
            </a:r>
            <a:r>
              <a:rPr lang="it-IT" sz="2400" dirty="0" smtClean="0"/>
              <a:t> </a:t>
            </a:r>
            <a:r>
              <a:rPr lang="it-IT" sz="2400" dirty="0" err="1" smtClean="0"/>
              <a:t>responsible</a:t>
            </a:r>
            <a:r>
              <a:rPr lang="it-IT" sz="2400" dirty="0" smtClean="0"/>
              <a:t> for the report delivery</a:t>
            </a:r>
            <a:r>
              <a:rPr lang="en-US" sz="2400" dirty="0"/>
              <a:t/>
            </a:r>
            <a:br>
              <a:rPr lang="en-US" sz="2400" dirty="0"/>
            </a:br>
            <a:r>
              <a:rPr lang="en-US" sz="2400" dirty="0"/>
              <a:t/>
            </a:r>
            <a:br>
              <a:rPr lang="en-US" sz="2400" dirty="0"/>
            </a:br>
            <a:r>
              <a:rPr lang="en-US" sz="2400" dirty="0" smtClean="0"/>
              <a:t>Q:Concerning </a:t>
            </a:r>
            <a:r>
              <a:rPr lang="en-US" sz="2400" dirty="0"/>
              <a:t>the Palermo Conference: will be published papers/proceeding or only extended abstract</a:t>
            </a:r>
            <a:r>
              <a:rPr lang="en-US" sz="2400" dirty="0" smtClean="0"/>
              <a:t>?</a:t>
            </a:r>
          </a:p>
          <a:p>
            <a:r>
              <a:rPr lang="it-IT" sz="2400" dirty="0" err="1">
                <a:solidFill>
                  <a:srgbClr val="FF0000"/>
                </a:solidFill>
              </a:rPr>
              <a:t>Answer</a:t>
            </a:r>
            <a:r>
              <a:rPr lang="it-IT" sz="2400" dirty="0">
                <a:solidFill>
                  <a:srgbClr val="FF0000"/>
                </a:solidFill>
              </a:rPr>
              <a:t>:</a:t>
            </a:r>
            <a:r>
              <a:rPr lang="en-US" sz="2400" dirty="0" smtClean="0"/>
              <a:t> at this moment only </a:t>
            </a:r>
            <a:r>
              <a:rPr lang="en-US" sz="2400" dirty="0" smtClean="0"/>
              <a:t>abstract </a:t>
            </a:r>
            <a:r>
              <a:rPr lang="en-US" sz="2400" dirty="0" smtClean="0"/>
              <a:t>but a Special issue will be maybe published  </a:t>
            </a:r>
            <a:r>
              <a:rPr lang="en-US" sz="2400" dirty="0"/>
              <a:t/>
            </a:r>
            <a:br>
              <a:rPr lang="en-US" sz="2400" dirty="0"/>
            </a:br>
            <a:endParaRPr lang="en-US" sz="2400" dirty="0"/>
          </a:p>
        </p:txBody>
      </p:sp>
    </p:spTree>
    <p:extLst>
      <p:ext uri="{BB962C8B-B14F-4D97-AF65-F5344CB8AC3E}">
        <p14:creationId xmlns:p14="http://schemas.microsoft.com/office/powerpoint/2010/main" val="1443142247"/>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Swrips" id="{3D4BC877-A299-3542-970E-16BEE71FD0AC}" vid="{E6525844-3F3B-4641-BAA6-F77AE21FE3D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Sfaccettatura</Template>
  <TotalTime>924</TotalTime>
  <Words>419</Words>
  <Application>Microsoft Office PowerPoint</Application>
  <PresentationFormat>Widescreen</PresentationFormat>
  <Paragraphs>42</Paragraphs>
  <Slides>6</Slides>
  <Notes>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6</vt:i4>
      </vt:variant>
    </vt:vector>
  </HeadingPairs>
  <TitlesOfParts>
    <vt:vector size="16" baseType="lpstr">
      <vt:lpstr>Arial</vt:lpstr>
      <vt:lpstr>Calibri</vt:lpstr>
      <vt:lpstr>Helvetica Neue</vt:lpstr>
      <vt:lpstr>Roboto Condensed</vt:lpstr>
      <vt:lpstr>Symbol</vt:lpstr>
      <vt:lpstr>Times New Roman</vt:lpstr>
      <vt:lpstr>Trebuchet MS</vt:lpstr>
      <vt:lpstr>Wingdings</vt:lpstr>
      <vt:lpstr>Wingdings 3</vt:lpstr>
      <vt:lpstr>Sfaccettatura</vt:lpstr>
      <vt:lpstr>Project Technical Board meeting</vt:lpstr>
      <vt:lpstr>Presentazione standard di PowerPoint</vt:lpstr>
      <vt:lpstr>WP3 report on performed/running activities in the period February/March     </vt:lpstr>
      <vt:lpstr>WP3 technical and scientific meeting calendar (every 3 months ) </vt:lpstr>
      <vt:lpstr>Some key points for CNR activities both in the WP2 and WP3:  -list of typical/residual contaminant in the water to be removed by nanostructured filters and to be monitored by sensing systems (as today shared by Lofti and by Fabio for starting waste water ….) to prepare artificial waste water in lab will be shared from WP1 and WP2 partners for effluent waste water  -water samples to test nanostructured filters on real samples at month 12 and later    </vt:lpstr>
      <vt:lpstr>Presentazione standard di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Sustainable Water Re-use with Innovative Purification and Sensing system for the agri-food supply chain</dc:title>
  <dc:creator>Alessia Tricomi</dc:creator>
  <cp:lastModifiedBy>EPCOS2</cp:lastModifiedBy>
  <cp:revision>101</cp:revision>
  <dcterms:created xsi:type="dcterms:W3CDTF">2023-11-08T10:03:44Z</dcterms:created>
  <dcterms:modified xsi:type="dcterms:W3CDTF">2024-04-17T09:28:46Z</dcterms:modified>
</cp:coreProperties>
</file>