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210" r:id="rId2"/>
    <p:sldId id="1089" r:id="rId3"/>
    <p:sldId id="936" r:id="rId4"/>
    <p:sldId id="1204" r:id="rId5"/>
    <p:sldId id="1211" r:id="rId6"/>
    <p:sldId id="1212" r:id="rId7"/>
    <p:sldId id="1213" r:id="rId8"/>
    <p:sldId id="1214" r:id="rId9"/>
    <p:sldId id="1227" r:id="rId10"/>
    <p:sldId id="1215" r:id="rId11"/>
    <p:sldId id="1223" r:id="rId12"/>
    <p:sldId id="1217" r:id="rId13"/>
    <p:sldId id="1218" r:id="rId14"/>
    <p:sldId id="1221" r:id="rId15"/>
    <p:sldId id="1222" r:id="rId16"/>
    <p:sldId id="1020" r:id="rId17"/>
    <p:sldId id="1225" r:id="rId18"/>
    <p:sldId id="1224" r:id="rId19"/>
    <p:sldId id="1027" r:id="rId20"/>
    <p:sldId id="789" r:id="rId21"/>
    <p:sldId id="1082" r:id="rId22"/>
    <p:sldId id="1228" r:id="rId23"/>
    <p:sldId id="1230" r:id="rId24"/>
    <p:sldId id="1231" r:id="rId25"/>
    <p:sldId id="1232" r:id="rId26"/>
    <p:sldId id="1159" r:id="rId27"/>
    <p:sldId id="1233" r:id="rId28"/>
    <p:sldId id="1234" r:id="rId29"/>
    <p:sldId id="1236" r:id="rId30"/>
    <p:sldId id="1237" r:id="rId31"/>
    <p:sldId id="1238" r:id="rId32"/>
    <p:sldId id="1239" r:id="rId33"/>
    <p:sldId id="1240" r:id="rId34"/>
    <p:sldId id="1241" r:id="rId35"/>
    <p:sldId id="1242" r:id="rId36"/>
    <p:sldId id="1244" r:id="rId37"/>
    <p:sldId id="1245" r:id="rId38"/>
    <p:sldId id="1247" r:id="rId39"/>
    <p:sldId id="1248" r:id="rId40"/>
    <p:sldId id="1250" r:id="rId41"/>
    <p:sldId id="1251" r:id="rId42"/>
    <p:sldId id="1160" r:id="rId43"/>
    <p:sldId id="1253" r:id="rId44"/>
    <p:sldId id="1254" r:id="rId45"/>
    <p:sldId id="1255" r:id="rId46"/>
    <p:sldId id="1256" r:id="rId47"/>
    <p:sldId id="1261"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3F9"/>
    <a:srgbClr val="33CCFF"/>
    <a:srgbClr val="21C5FF"/>
    <a:srgbClr val="33CAFF"/>
    <a:srgbClr val="0861F2"/>
    <a:srgbClr val="F0F5FA"/>
    <a:srgbClr val="F6F9FC"/>
    <a:srgbClr val="EBF2F9"/>
    <a:srgbClr val="FCFDFE"/>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57" autoAdjust="0"/>
    <p:restoredTop sz="94660"/>
  </p:normalViewPr>
  <p:slideViewPr>
    <p:cSldViewPr>
      <p:cViewPr varScale="1">
        <p:scale>
          <a:sx n="71" d="100"/>
          <a:sy n="71" d="100"/>
        </p:scale>
        <p:origin x="-522" y="-96"/>
      </p:cViewPr>
      <p:guideLst>
        <p:guide orient="horz" pos="2208"/>
        <p:guide pos="2880"/>
      </p:guideLst>
    </p:cSldViewPr>
  </p:slideViewPr>
  <p:notesTextViewPr>
    <p:cViewPr>
      <p:scale>
        <a:sx n="100" d="100"/>
        <a:sy n="100" d="100"/>
      </p:scale>
      <p:origin x="0" y="0"/>
    </p:cViewPr>
  </p:notesTextViewPr>
  <p:sorterViewPr>
    <p:cViewPr>
      <p:scale>
        <a:sx n="66" d="100"/>
        <a:sy n="66" d="100"/>
      </p:scale>
      <p:origin x="0" y="36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forti:Documents:home:SuperB:Accelerator:SuperB%20Luminosity%20Model%20201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forti:Documents:home:SuperB:Accelerator:SuperB%20Luminosity%20Model%20201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Arial"/>
                <a:ea typeface="Arial"/>
                <a:cs typeface="Arial"/>
              </a:defRPr>
            </a:pPr>
            <a:r>
              <a:rPr lang="it-IT" sz="2400"/>
              <a:t>Peak Luminosity (10^35) </a:t>
            </a:r>
          </a:p>
        </c:rich>
      </c:tx>
      <c:layout>
        <c:manualLayout>
          <c:xMode val="edge"/>
          <c:yMode val="edge"/>
          <c:x val="0.148630950028669"/>
          <c:y val="0.20133621516801201"/>
        </c:manualLayout>
      </c:layout>
      <c:spPr>
        <a:solidFill>
          <a:srgbClr val="C0C0C0">
            <a:lumMod val="20000"/>
            <a:lumOff val="80000"/>
          </a:srgbClr>
        </a:solidFill>
        <a:ln w="25400">
          <a:noFill/>
        </a:ln>
      </c:spPr>
    </c:title>
    <c:plotArea>
      <c:layout>
        <c:manualLayout>
          <c:layoutTarget val="inner"/>
          <c:xMode val="edge"/>
          <c:yMode val="edge"/>
          <c:x val="7.9566251897937604E-2"/>
          <c:y val="0.15209104297565201"/>
          <c:w val="0.85351618338702917"/>
          <c:h val="0.6615960369440903"/>
        </c:manualLayout>
      </c:layout>
      <c:lineChart>
        <c:grouping val="standard"/>
        <c:ser>
          <c:idx val="0"/>
          <c:order val="0"/>
          <c:tx>
            <c:v>Peak Luminosity(10^35)</c:v>
          </c:tx>
          <c:spPr>
            <a:ln w="76200">
              <a:solidFill>
                <a:srgbClr val="000000"/>
              </a:solidFill>
              <a:prstDash val="solid"/>
            </a:ln>
          </c:spPr>
          <c:marker>
            <c:symbol val="none"/>
          </c:marker>
          <c:cat>
            <c:numRef>
              <c:f>Sheet1!$B$9:$B$105</c:f>
              <c:numCache>
                <c:formatCode>General</c:formatCode>
                <c:ptCount val="97"/>
                <c:pt idx="0">
                  <c:v>2016</c:v>
                </c:pt>
                <c:pt idx="12">
                  <c:v>2017</c:v>
                </c:pt>
                <c:pt idx="24">
                  <c:v>2018</c:v>
                </c:pt>
                <c:pt idx="36">
                  <c:v>2019</c:v>
                </c:pt>
                <c:pt idx="48">
                  <c:v>2020</c:v>
                </c:pt>
                <c:pt idx="60">
                  <c:v>2021</c:v>
                </c:pt>
                <c:pt idx="72">
                  <c:v>2022</c:v>
                </c:pt>
                <c:pt idx="84">
                  <c:v>2023</c:v>
                </c:pt>
                <c:pt idx="96">
                  <c:v>2024</c:v>
                </c:pt>
              </c:numCache>
            </c:numRef>
          </c:cat>
          <c:val>
            <c:numRef>
              <c:f>Sheet1!$Q$9:$Q$105</c:f>
              <c:numCache>
                <c:formatCode>0.00</c:formatCode>
                <c:ptCount val="97"/>
                <c:pt idx="0">
                  <c:v>1.0000000000000005E-2</c:v>
                </c:pt>
                <c:pt idx="1">
                  <c:v>0.25</c:v>
                </c:pt>
                <c:pt idx="2">
                  <c:v>0.75000000000000144</c:v>
                </c:pt>
                <c:pt idx="3">
                  <c:v>1.5</c:v>
                </c:pt>
                <c:pt idx="4">
                  <c:v>2.25</c:v>
                </c:pt>
                <c:pt idx="5">
                  <c:v>3</c:v>
                </c:pt>
                <c:pt idx="6">
                  <c:v>3.5</c:v>
                </c:pt>
                <c:pt idx="7">
                  <c:v>4</c:v>
                </c:pt>
                <c:pt idx="8">
                  <c:v>4.5</c:v>
                </c:pt>
                <c:pt idx="9">
                  <c:v>5</c:v>
                </c:pt>
                <c:pt idx="10">
                  <c:v>5</c:v>
                </c:pt>
                <c:pt idx="11">
                  <c:v>5</c:v>
                </c:pt>
                <c:pt idx="12">
                  <c:v>5</c:v>
                </c:pt>
                <c:pt idx="13">
                  <c:v>5</c:v>
                </c:pt>
                <c:pt idx="14">
                  <c:v>5</c:v>
                </c:pt>
                <c:pt idx="15">
                  <c:v>5</c:v>
                </c:pt>
                <c:pt idx="16">
                  <c:v>6</c:v>
                </c:pt>
                <c:pt idx="17">
                  <c:v>7</c:v>
                </c:pt>
                <c:pt idx="18">
                  <c:v>8</c:v>
                </c:pt>
                <c:pt idx="19">
                  <c:v>9</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11</c:v>
                </c:pt>
                <c:pt idx="39">
                  <c:v>12</c:v>
                </c:pt>
                <c:pt idx="40">
                  <c:v>13</c:v>
                </c:pt>
                <c:pt idx="41">
                  <c:v>14</c:v>
                </c:pt>
                <c:pt idx="42">
                  <c:v>14.5</c:v>
                </c:pt>
                <c:pt idx="43">
                  <c:v>15</c:v>
                </c:pt>
                <c:pt idx="44">
                  <c:v>15.5</c:v>
                </c:pt>
                <c:pt idx="45">
                  <c:v>16</c:v>
                </c:pt>
                <c:pt idx="46">
                  <c:v>16</c:v>
                </c:pt>
                <c:pt idx="47">
                  <c:v>16</c:v>
                </c:pt>
                <c:pt idx="48">
                  <c:v>16</c:v>
                </c:pt>
                <c:pt idx="49">
                  <c:v>16</c:v>
                </c:pt>
                <c:pt idx="50">
                  <c:v>16</c:v>
                </c:pt>
                <c:pt idx="51">
                  <c:v>16.5</c:v>
                </c:pt>
                <c:pt idx="52">
                  <c:v>17</c:v>
                </c:pt>
                <c:pt idx="53">
                  <c:v>17.5</c:v>
                </c:pt>
                <c:pt idx="54">
                  <c:v>18</c:v>
                </c:pt>
                <c:pt idx="55">
                  <c:v>18</c:v>
                </c:pt>
                <c:pt idx="56">
                  <c:v>18</c:v>
                </c:pt>
                <c:pt idx="57">
                  <c:v>18</c:v>
                </c:pt>
                <c:pt idx="58">
                  <c:v>18</c:v>
                </c:pt>
                <c:pt idx="59">
                  <c:v>18</c:v>
                </c:pt>
                <c:pt idx="60">
                  <c:v>18</c:v>
                </c:pt>
                <c:pt idx="61">
                  <c:v>18</c:v>
                </c:pt>
                <c:pt idx="62">
                  <c:v>18</c:v>
                </c:pt>
                <c:pt idx="63">
                  <c:v>18.5</c:v>
                </c:pt>
                <c:pt idx="64">
                  <c:v>19</c:v>
                </c:pt>
                <c:pt idx="65">
                  <c:v>19.5</c:v>
                </c:pt>
                <c:pt idx="66">
                  <c:v>20</c:v>
                </c:pt>
                <c:pt idx="67">
                  <c:v>20</c:v>
                </c:pt>
                <c:pt idx="68">
                  <c:v>20</c:v>
                </c:pt>
                <c:pt idx="69">
                  <c:v>20</c:v>
                </c:pt>
                <c:pt idx="70">
                  <c:v>20</c:v>
                </c:pt>
                <c:pt idx="71">
                  <c:v>20</c:v>
                </c:pt>
                <c:pt idx="72">
                  <c:v>20</c:v>
                </c:pt>
                <c:pt idx="73">
                  <c:v>20</c:v>
                </c:pt>
                <c:pt idx="74">
                  <c:v>20</c:v>
                </c:pt>
                <c:pt idx="75">
                  <c:v>20</c:v>
                </c:pt>
                <c:pt idx="76">
                  <c:v>21</c:v>
                </c:pt>
                <c:pt idx="77">
                  <c:v>22</c:v>
                </c:pt>
                <c:pt idx="78">
                  <c:v>23</c:v>
                </c:pt>
                <c:pt idx="79">
                  <c:v>24</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numCache>
            </c:numRef>
          </c:val>
          <c:smooth val="1"/>
        </c:ser>
        <c:marker val="1"/>
        <c:axId val="56577408"/>
        <c:axId val="56751232"/>
      </c:lineChart>
      <c:catAx>
        <c:axId val="56577408"/>
        <c:scaling>
          <c:orientation val="minMax"/>
        </c:scaling>
        <c:axPos val="b"/>
        <c:numFmt formatCode="General" sourceLinked="1"/>
        <c:tickLblPos val="nextTo"/>
        <c:spPr>
          <a:ln w="3175">
            <a:solidFill>
              <a:srgbClr val="000000"/>
            </a:solidFill>
            <a:prstDash val="solid"/>
          </a:ln>
        </c:spPr>
        <c:txPr>
          <a:bodyPr rot="-2700000" vert="horz"/>
          <a:lstStyle/>
          <a:p>
            <a:pPr>
              <a:defRPr sz="925" b="0" i="0" u="none" strike="noStrike" baseline="0">
                <a:solidFill>
                  <a:srgbClr val="000000"/>
                </a:solidFill>
                <a:latin typeface="Arial"/>
                <a:ea typeface="Arial"/>
                <a:cs typeface="Arial"/>
              </a:defRPr>
            </a:pPr>
            <a:endParaRPr lang="en-US"/>
          </a:p>
        </c:txPr>
        <c:crossAx val="56751232"/>
        <c:crosses val="autoZero"/>
        <c:lblAlgn val="ctr"/>
        <c:lblOffset val="100"/>
        <c:tickLblSkip val="2"/>
        <c:tickMarkSkip val="1"/>
      </c:catAx>
      <c:valAx>
        <c:axId val="56751232"/>
        <c:scaling>
          <c:orientation val="minMax"/>
        </c:scaling>
        <c:axPos val="l"/>
        <c:majorGridlines>
          <c:spPr>
            <a:ln w="3175">
              <a:solidFill>
                <a:srgbClr val="000000">
                  <a:alpha val="45000"/>
                </a:srgbClr>
              </a:solidFill>
              <a:prstDash val="solid"/>
            </a:ln>
          </c:spPr>
        </c:majorGridlines>
        <c:numFmt formatCode="0.00" sourceLinked="1"/>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56577408"/>
        <c:crosses val="autoZero"/>
        <c:crossBetween val="between"/>
      </c:valAx>
      <c:spPr>
        <a:solidFill>
          <a:schemeClr val="bg1"/>
        </a:solidFill>
        <a:ln w="12700">
          <a:solidFill>
            <a:srgbClr val="808080"/>
          </a:solidFill>
          <a:prstDash val="solid"/>
        </a:ln>
      </c:spPr>
    </c:plotArea>
    <c:plotVisOnly val="1"/>
    <c:dispBlanksAs val="gap"/>
  </c:chart>
  <c:spPr>
    <a:solidFill>
      <a:schemeClr val="bg1"/>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Arial"/>
                <a:ea typeface="Arial"/>
                <a:cs typeface="Arial"/>
              </a:defRPr>
            </a:pPr>
            <a:r>
              <a:rPr lang="it-IT" sz="2400"/>
              <a:t>Integrated Luminosity(1/ab)</a:t>
            </a:r>
          </a:p>
        </c:rich>
      </c:tx>
      <c:layout>
        <c:manualLayout>
          <c:xMode val="edge"/>
          <c:yMode val="edge"/>
          <c:x val="0.18009545235714564"/>
          <c:y val="6.6163944746880032E-2"/>
        </c:manualLayout>
      </c:layout>
      <c:spPr>
        <a:solidFill>
          <a:srgbClr val="C0C0C0">
            <a:lumMod val="20000"/>
            <a:lumOff val="80000"/>
          </a:srgbClr>
        </a:solidFill>
        <a:ln w="25400">
          <a:noFill/>
        </a:ln>
      </c:spPr>
    </c:title>
    <c:plotArea>
      <c:layout>
        <c:manualLayout>
          <c:layoutTarget val="inner"/>
          <c:xMode val="edge"/>
          <c:yMode val="edge"/>
          <c:x val="8.0173511667980119E-2"/>
          <c:y val="2.2388059701492477E-2"/>
          <c:w val="0.84914614259862264"/>
          <c:h val="0.78731284522270317"/>
        </c:manualLayout>
      </c:layout>
      <c:lineChart>
        <c:grouping val="standard"/>
        <c:ser>
          <c:idx val="0"/>
          <c:order val="0"/>
          <c:tx>
            <c:v>Integrated Luminosity</c:v>
          </c:tx>
          <c:spPr>
            <a:ln w="76200">
              <a:solidFill>
                <a:srgbClr val="000000"/>
              </a:solidFill>
              <a:prstDash val="solid"/>
            </a:ln>
          </c:spPr>
          <c:marker>
            <c:symbol val="none"/>
          </c:marker>
          <c:cat>
            <c:numRef>
              <c:f>Sheet1!$B$9:$B$105</c:f>
              <c:numCache>
                <c:formatCode>General</c:formatCode>
                <c:ptCount val="97"/>
                <c:pt idx="0">
                  <c:v>2016</c:v>
                </c:pt>
                <c:pt idx="12">
                  <c:v>2017</c:v>
                </c:pt>
                <c:pt idx="24">
                  <c:v>2018</c:v>
                </c:pt>
                <c:pt idx="36">
                  <c:v>2019</c:v>
                </c:pt>
                <c:pt idx="48">
                  <c:v>2020</c:v>
                </c:pt>
                <c:pt idx="60">
                  <c:v>2021</c:v>
                </c:pt>
                <c:pt idx="72">
                  <c:v>2022</c:v>
                </c:pt>
                <c:pt idx="84">
                  <c:v>2023</c:v>
                </c:pt>
                <c:pt idx="96">
                  <c:v>2024</c:v>
                </c:pt>
              </c:numCache>
            </c:numRef>
          </c:cat>
          <c:val>
            <c:numRef>
              <c:f>Sheet1!$K$9:$K$105</c:f>
              <c:numCache>
                <c:formatCode>0.00</c:formatCode>
                <c:ptCount val="97"/>
                <c:pt idx="0">
                  <c:v>1.0000000000000029E-4</c:v>
                </c:pt>
                <c:pt idx="1">
                  <c:v>3.4696000000000006E-3</c:v>
                </c:pt>
                <c:pt idx="2">
                  <c:v>2.9389600000000005E-2</c:v>
                </c:pt>
                <c:pt idx="3">
                  <c:v>8.7709600000000013E-2</c:v>
                </c:pt>
                <c:pt idx="4">
                  <c:v>0.20920960000000033</c:v>
                </c:pt>
                <c:pt idx="5">
                  <c:v>0.37930960000000091</c:v>
                </c:pt>
                <c:pt idx="6">
                  <c:v>0.58990960000000003</c:v>
                </c:pt>
                <c:pt idx="7">
                  <c:v>0.8329096000000018</c:v>
                </c:pt>
                <c:pt idx="8">
                  <c:v>1.1633895999999999</c:v>
                </c:pt>
                <c:pt idx="9">
                  <c:v>1.5327495999999998</c:v>
                </c:pt>
                <c:pt idx="10">
                  <c:v>1.5327495999999998</c:v>
                </c:pt>
                <c:pt idx="11">
                  <c:v>1.5327495999999998</c:v>
                </c:pt>
                <c:pt idx="12">
                  <c:v>1.7595495999999973</c:v>
                </c:pt>
                <c:pt idx="13">
                  <c:v>1.9215495999999999</c:v>
                </c:pt>
                <c:pt idx="14">
                  <c:v>2.1937096</c:v>
                </c:pt>
                <c:pt idx="15">
                  <c:v>2.6019495999999998</c:v>
                </c:pt>
                <c:pt idx="16">
                  <c:v>3.1721895999999998</c:v>
                </c:pt>
                <c:pt idx="17">
                  <c:v>3.9303495999999987</c:v>
                </c:pt>
                <c:pt idx="18">
                  <c:v>4.9023496000000106</c:v>
                </c:pt>
                <c:pt idx="19">
                  <c:v>6.0039496000000003</c:v>
                </c:pt>
                <c:pt idx="20">
                  <c:v>7.2351496000000024</c:v>
                </c:pt>
                <c:pt idx="21">
                  <c:v>8.5311496000000009</c:v>
                </c:pt>
                <c:pt idx="22">
                  <c:v>8.5311496000000009</c:v>
                </c:pt>
                <c:pt idx="23">
                  <c:v>8.5311496000000009</c:v>
                </c:pt>
                <c:pt idx="24">
                  <c:v>9.0365896000000028</c:v>
                </c:pt>
                <c:pt idx="25">
                  <c:v>9.386509600000025</c:v>
                </c:pt>
                <c:pt idx="26">
                  <c:v>10.112269600000001</c:v>
                </c:pt>
                <c:pt idx="27">
                  <c:v>11.0453896</c:v>
                </c:pt>
                <c:pt idx="28">
                  <c:v>12.341389600000001</c:v>
                </c:pt>
                <c:pt idx="29">
                  <c:v>13.637389600000001</c:v>
                </c:pt>
                <c:pt idx="30">
                  <c:v>14.9333896</c:v>
                </c:pt>
                <c:pt idx="31">
                  <c:v>16.229389599999944</c:v>
                </c:pt>
                <c:pt idx="32">
                  <c:v>17.525389599999933</c:v>
                </c:pt>
                <c:pt idx="33">
                  <c:v>18.8213896</c:v>
                </c:pt>
                <c:pt idx="34">
                  <c:v>18.8213896</c:v>
                </c:pt>
                <c:pt idx="35">
                  <c:v>18.8213896</c:v>
                </c:pt>
                <c:pt idx="36">
                  <c:v>19.171309600000001</c:v>
                </c:pt>
                <c:pt idx="37">
                  <c:v>19.871149599999956</c:v>
                </c:pt>
                <c:pt idx="38">
                  <c:v>20.959789599999937</c:v>
                </c:pt>
                <c:pt idx="39">
                  <c:v>22.152109599999989</c:v>
                </c:pt>
                <c:pt idx="40">
                  <c:v>23.772109599999926</c:v>
                </c:pt>
                <c:pt idx="41">
                  <c:v>25.521709599999948</c:v>
                </c:pt>
                <c:pt idx="42">
                  <c:v>27.5531896</c:v>
                </c:pt>
                <c:pt idx="43">
                  <c:v>29.6559496</c:v>
                </c:pt>
                <c:pt idx="44">
                  <c:v>31.829989600000001</c:v>
                </c:pt>
                <c:pt idx="45">
                  <c:v>34.075309600000011</c:v>
                </c:pt>
                <c:pt idx="46">
                  <c:v>34.075309600000011</c:v>
                </c:pt>
                <c:pt idx="47">
                  <c:v>34.075309600000011</c:v>
                </c:pt>
                <c:pt idx="48">
                  <c:v>35.086189599999997</c:v>
                </c:pt>
                <c:pt idx="49">
                  <c:v>36.278509600000085</c:v>
                </c:pt>
                <c:pt idx="50">
                  <c:v>38.157709599999997</c:v>
                </c:pt>
                <c:pt idx="51">
                  <c:v>40.263709600000013</c:v>
                </c:pt>
                <c:pt idx="52">
                  <c:v>42.651589599999944</c:v>
                </c:pt>
                <c:pt idx="53">
                  <c:v>45.110749599999998</c:v>
                </c:pt>
                <c:pt idx="54">
                  <c:v>47.641189599999997</c:v>
                </c:pt>
                <c:pt idx="55">
                  <c:v>50.207269599999997</c:v>
                </c:pt>
                <c:pt idx="56">
                  <c:v>52.773349600000003</c:v>
                </c:pt>
                <c:pt idx="57">
                  <c:v>55.339429599999995</c:v>
                </c:pt>
                <c:pt idx="58">
                  <c:v>55.339429599999995</c:v>
                </c:pt>
                <c:pt idx="59">
                  <c:v>55.339429599999995</c:v>
                </c:pt>
                <c:pt idx="60">
                  <c:v>56.505829600000006</c:v>
                </c:pt>
                <c:pt idx="61">
                  <c:v>57.957349599999944</c:v>
                </c:pt>
                <c:pt idx="62">
                  <c:v>60.160549600000003</c:v>
                </c:pt>
                <c:pt idx="63">
                  <c:v>62.525749600000012</c:v>
                </c:pt>
                <c:pt idx="64">
                  <c:v>65.198749599999843</c:v>
                </c:pt>
                <c:pt idx="65">
                  <c:v>67.943029600000401</c:v>
                </c:pt>
                <c:pt idx="66">
                  <c:v>70.758589599999979</c:v>
                </c:pt>
                <c:pt idx="67">
                  <c:v>73.609789599999758</c:v>
                </c:pt>
                <c:pt idx="68">
                  <c:v>76.460989600000218</c:v>
                </c:pt>
                <c:pt idx="69">
                  <c:v>79.312189599999982</c:v>
                </c:pt>
                <c:pt idx="70">
                  <c:v>79.312189599999982</c:v>
                </c:pt>
                <c:pt idx="71">
                  <c:v>79.312189599999982</c:v>
                </c:pt>
                <c:pt idx="72">
                  <c:v>80.59522960000028</c:v>
                </c:pt>
                <c:pt idx="73">
                  <c:v>82.098589599999983</c:v>
                </c:pt>
                <c:pt idx="74">
                  <c:v>84.366589599999983</c:v>
                </c:pt>
                <c:pt idx="75">
                  <c:v>86.893789599999948</c:v>
                </c:pt>
                <c:pt idx="76">
                  <c:v>89.816269600000211</c:v>
                </c:pt>
                <c:pt idx="77">
                  <c:v>92.881309599999952</c:v>
                </c:pt>
                <c:pt idx="78">
                  <c:v>96.088909599999951</c:v>
                </c:pt>
                <c:pt idx="79">
                  <c:v>99.439069599999996</c:v>
                </c:pt>
                <c:pt idx="80">
                  <c:v>102.93178960000017</c:v>
                </c:pt>
                <c:pt idx="81">
                  <c:v>106.49578960000002</c:v>
                </c:pt>
                <c:pt idx="82">
                  <c:v>106.49578960000002</c:v>
                </c:pt>
                <c:pt idx="83">
                  <c:v>106.49578960000002</c:v>
                </c:pt>
                <c:pt idx="84">
                  <c:v>108.01210960000017</c:v>
                </c:pt>
                <c:pt idx="85">
                  <c:v>109.6709896</c:v>
                </c:pt>
                <c:pt idx="86">
                  <c:v>112.26298960000017</c:v>
                </c:pt>
                <c:pt idx="87">
                  <c:v>115.61314960000017</c:v>
                </c:pt>
                <c:pt idx="88">
                  <c:v>119.17714960000002</c:v>
                </c:pt>
                <c:pt idx="89">
                  <c:v>122.74114960000034</c:v>
                </c:pt>
                <c:pt idx="90">
                  <c:v>126.30514960000002</c:v>
                </c:pt>
                <c:pt idx="91">
                  <c:v>129.86914960000001</c:v>
                </c:pt>
                <c:pt idx="92">
                  <c:v>133.43314960000001</c:v>
                </c:pt>
                <c:pt idx="93">
                  <c:v>136.99714960000034</c:v>
                </c:pt>
                <c:pt idx="94">
                  <c:v>136.99714960000034</c:v>
                </c:pt>
                <c:pt idx="95">
                  <c:v>136.99714960000034</c:v>
                </c:pt>
                <c:pt idx="96">
                  <c:v>138.94114960000007</c:v>
                </c:pt>
              </c:numCache>
            </c:numRef>
          </c:val>
        </c:ser>
        <c:marker val="1"/>
        <c:axId val="57250176"/>
        <c:axId val="57251712"/>
      </c:lineChart>
      <c:catAx>
        <c:axId val="57250176"/>
        <c:scaling>
          <c:orientation val="minMax"/>
        </c:scaling>
        <c:axPos val="b"/>
        <c:numFmt formatCode="General" sourceLinked="1"/>
        <c:tickLblPos val="nextTo"/>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57251712"/>
        <c:crosses val="autoZero"/>
        <c:lblAlgn val="ctr"/>
        <c:lblOffset val="100"/>
        <c:tickLblSkip val="2"/>
        <c:tickMarkSkip val="1"/>
      </c:catAx>
      <c:valAx>
        <c:axId val="57251712"/>
        <c:scaling>
          <c:orientation val="minMax"/>
          <c:max val="100"/>
        </c:scaling>
        <c:axPos val="l"/>
        <c:majorGridlines>
          <c:spPr>
            <a:ln w="3175">
              <a:solidFill>
                <a:srgbClr val="000000">
                  <a:alpha val="45000"/>
                </a:srgbClr>
              </a:solidFill>
              <a:prstDash val="solid"/>
            </a:ln>
          </c:spPr>
        </c:majorGridlines>
        <c:numFmt formatCode="0.00" sourceLinked="1"/>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57250176"/>
        <c:crosses val="autoZero"/>
        <c:crossBetween val="between"/>
      </c:valAx>
      <c:spPr>
        <a:solidFill>
          <a:schemeClr val="bg1"/>
        </a:solidFill>
        <a:ln w="12700">
          <a:solidFill>
            <a:srgbClr val="808080"/>
          </a:solidFill>
          <a:prstDash val="solid"/>
        </a:ln>
      </c:spPr>
    </c:plotArea>
    <c:plotVisOnly val="1"/>
    <c:dispBlanksAs val="gap"/>
  </c:chart>
  <c:spPr>
    <a:solidFill>
      <a:schemeClr val="bg1"/>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4280999-2E3C-4352-9059-A0355D17ADD6}" type="datetimeFigureOut">
              <a:rPr lang="en-US" smtClean="0"/>
              <a:pPr/>
              <a:t>12/13/2011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2A248BF-C203-4F8F-B390-383FE09549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46B241-6621-44C4-80B4-803EE0A2FE79}" type="slidenum">
              <a:rPr lang="en-US" smtClean="0"/>
              <a:pPr/>
              <a:t>1</a:t>
            </a:fld>
            <a:endParaRPr lang="en-US" smtClean="0"/>
          </a:p>
        </p:txBody>
      </p:sp>
      <p:sp>
        <p:nvSpPr>
          <p:cNvPr id="66563" name="Rectangle 7"/>
          <p:cNvSpPr txBox="1">
            <a:spLocks noGrp="1" noChangeArrowheads="1"/>
          </p:cNvSpPr>
          <p:nvPr/>
        </p:nvSpPr>
        <p:spPr bwMode="auto">
          <a:xfrm>
            <a:off x="4142936" y="9120698"/>
            <a:ext cx="3171092" cy="478289"/>
          </a:xfrm>
          <a:prstGeom prst="rect">
            <a:avLst/>
          </a:prstGeom>
          <a:noFill/>
          <a:ln w="9525">
            <a:noFill/>
            <a:miter lim="800000"/>
            <a:headEnd/>
            <a:tailEnd/>
          </a:ln>
        </p:spPr>
        <p:txBody>
          <a:bodyPr lIns="101408" tIns="50704" rIns="101408" bIns="50704" anchor="b"/>
          <a:lstStyle/>
          <a:p>
            <a:pPr algn="r" defTabSz="959900"/>
            <a:fld id="{BA7D1B0A-ABCA-47ED-ADA0-28D174E9DFED}" type="slidenum">
              <a:rPr lang="en-US" sz="1400"/>
              <a:pPr algn="r" defTabSz="959900"/>
              <a:t>1</a:t>
            </a:fld>
            <a:endParaRPr lang="en-US" sz="1400" dirty="0"/>
          </a:p>
        </p:txBody>
      </p:sp>
      <p:sp>
        <p:nvSpPr>
          <p:cNvPr id="66564" name="Rectangle 7"/>
          <p:cNvSpPr txBox="1">
            <a:spLocks noGrp="1" noChangeArrowheads="1"/>
          </p:cNvSpPr>
          <p:nvPr/>
        </p:nvSpPr>
        <p:spPr bwMode="auto">
          <a:xfrm>
            <a:off x="4142936" y="9120698"/>
            <a:ext cx="3171092" cy="478289"/>
          </a:xfrm>
          <a:prstGeom prst="rect">
            <a:avLst/>
          </a:prstGeom>
          <a:noFill/>
          <a:ln w="9525">
            <a:noFill/>
            <a:miter lim="800000"/>
            <a:headEnd/>
            <a:tailEnd/>
          </a:ln>
        </p:spPr>
        <p:txBody>
          <a:bodyPr lIns="106397" tIns="53199" rIns="106397" bIns="53199" anchor="b"/>
          <a:lstStyle/>
          <a:p>
            <a:pPr algn="r" defTabSz="1062267"/>
            <a:fld id="{47079FBD-4AA2-4D83-80C1-47C5D4CCB2F4}" type="slidenum">
              <a:rPr lang="en-US" sz="1500"/>
              <a:pPr algn="r" defTabSz="1062267"/>
              <a:t>1</a:t>
            </a:fld>
            <a:endParaRPr lang="en-US" sz="1500" dirty="0"/>
          </a:p>
        </p:txBody>
      </p:sp>
      <p:sp>
        <p:nvSpPr>
          <p:cNvPr id="665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a:noFill/>
          <a:ln/>
        </p:spPr>
        <p:txBody>
          <a:bodyPr lIns="106397" tIns="53199" rIns="106397" bIns="53199"/>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17412" name="Slide Number Placeholder 3"/>
          <p:cNvSpPr>
            <a:spLocks noGrp="1"/>
          </p:cNvSpPr>
          <p:nvPr>
            <p:ph type="sldNum" sz="quarter" idx="5"/>
          </p:nvPr>
        </p:nvSpPr>
        <p:spPr>
          <a:noFill/>
        </p:spPr>
        <p:txBody>
          <a:bodyPr/>
          <a:lstStyle/>
          <a:p>
            <a:fld id="{F21FAB3D-4819-47A3-9916-63982A7936CF}"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C508EA5-5718-43B0-95F6-505B8F3D12B4}" type="slidenum">
              <a:rPr lang="en-US">
                <a:ea typeface="ＭＳ Ｐゴシック" pitchFamily="1" charset="-128"/>
              </a:rPr>
              <a:pPr/>
              <a:t>20</a:t>
            </a:fld>
            <a:endParaRPr lang="en-US">
              <a:ea typeface="ＭＳ Ｐゴシック" pitchFamily="1"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Footer Placeholder 4"/>
          <p:cNvSpPr>
            <a:spLocks noGrp="1"/>
          </p:cNvSpPr>
          <p:nvPr>
            <p:ph type="ftr" sz="quarter" idx="11"/>
          </p:nvPr>
        </p:nvSpPr>
        <p:spPr/>
        <p:txBody>
          <a:bodyPr/>
          <a:lstStyle/>
          <a:p>
            <a:r>
              <a:rPr lang="en-US" smtClean="0"/>
              <a:t>Marcello A Giorgi</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LNF December 13,2011</a:t>
            </a:r>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LNF December 13,2011</a:t>
            </a:r>
            <a:endParaRPr lang="en-US"/>
          </a:p>
        </p:txBody>
      </p:sp>
      <p:sp>
        <p:nvSpPr>
          <p:cNvPr id="8" name="Footer Placeholder 7"/>
          <p:cNvSpPr>
            <a:spLocks noGrp="1"/>
          </p:cNvSpPr>
          <p:nvPr>
            <p:ph type="ftr" sz="quarter" idx="11"/>
          </p:nvPr>
        </p:nvSpPr>
        <p:spPr/>
        <p:txBody>
          <a:bodyPr/>
          <a:lstStyle/>
          <a:p>
            <a:r>
              <a:rPr lang="en-US" smtClean="0"/>
              <a:t>Marcello A Giorgi</a:t>
            </a:r>
            <a:endParaRPr lang="en-US"/>
          </a:p>
        </p:txBody>
      </p:sp>
      <p:sp>
        <p:nvSpPr>
          <p:cNvPr id="9" name="Slide Number Placeholder 8"/>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LNF December 13,2011</a:t>
            </a:r>
            <a:endParaRPr lang="en-US"/>
          </a:p>
        </p:txBody>
      </p:sp>
      <p:sp>
        <p:nvSpPr>
          <p:cNvPr id="4" name="Footer Placeholder 3"/>
          <p:cNvSpPr>
            <a:spLocks noGrp="1"/>
          </p:cNvSpPr>
          <p:nvPr>
            <p:ph type="ftr" sz="quarter" idx="11"/>
          </p:nvPr>
        </p:nvSpPr>
        <p:spPr/>
        <p:txBody>
          <a:bodyPr/>
          <a:lstStyle/>
          <a:p>
            <a:r>
              <a:rPr lang="en-US" smtClean="0"/>
              <a:t>Marcello A Giorgi</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LNF December 13,2011</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LNF December 13,2011</a:t>
            </a:r>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LNF December 13,2011</a:t>
            </a:r>
            <a:endParaRPr lang="en-US"/>
          </a:p>
        </p:txBody>
      </p:sp>
      <p:sp>
        <p:nvSpPr>
          <p:cNvPr id="6" name="Footer Placeholder 5"/>
          <p:cNvSpPr>
            <a:spLocks noGrp="1"/>
          </p:cNvSpPr>
          <p:nvPr>
            <p:ph type="ftr" sz="quarter" idx="11"/>
          </p:nvPr>
        </p:nvSpPr>
        <p:spPr/>
        <p:txBody>
          <a:bodyPr/>
          <a:lstStyle/>
          <a:p>
            <a:r>
              <a:rPr lang="en-US" smtClean="0"/>
              <a:t>Marcello A Giorgi</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LNF December 13,2011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Marcello A Giorgi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3EBD0-19EB-41E8-92E3-E70AEADB7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unipi.it/princ.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package" Target="../embeddings/Microsoft_Office_Word_Document1.docx"/><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Footer Placeholder 2"/>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endParaRPr>
          </a:p>
        </p:txBody>
      </p:sp>
      <p:sp>
        <p:nvSpPr>
          <p:cNvPr id="10" name="Date Placeholder 3"/>
          <p:cNvSpPr txBox="1">
            <a:spLocks noGrp="1"/>
          </p:cNvSpPr>
          <p:nvPr/>
        </p:nvSpPr>
        <p:spPr bwMode="auto">
          <a:xfrm>
            <a:off x="584200" y="4040188"/>
            <a:ext cx="2667000" cy="476250"/>
          </a:xfrm>
          <a:prstGeom prst="rect">
            <a:avLst/>
          </a:prstGeom>
          <a:noFill/>
          <a:ln>
            <a:miter lim="800000"/>
            <a:headEnd/>
            <a:tailEnd/>
          </a:ln>
        </p:spPr>
        <p:txBody>
          <a:bodyPr/>
          <a:lstStyle/>
          <a:p>
            <a:pPr>
              <a:defRPr/>
            </a:pPr>
            <a:r>
              <a:rPr lang="en-US" sz="1400" b="1">
                <a:solidFill>
                  <a:srgbClr val="0066FF"/>
                </a:solidFill>
                <a:latin typeface="+mn-lt"/>
              </a:rPr>
              <a:t> </a:t>
            </a:r>
          </a:p>
          <a:p>
            <a:pPr>
              <a:defRPr/>
            </a:pPr>
            <a:endParaRPr lang="en-US" sz="1400" b="1">
              <a:solidFill>
                <a:srgbClr val="0066FF"/>
              </a:solidFill>
              <a:latin typeface="+mn-lt"/>
            </a:endParaRPr>
          </a:p>
        </p:txBody>
      </p:sp>
      <p:sp>
        <p:nvSpPr>
          <p:cNvPr id="6153" name="Footer Placeholder 4"/>
          <p:cNvSpPr txBox="1">
            <a:spLocks noGrp="1"/>
          </p:cNvSpPr>
          <p:nvPr/>
        </p:nvSpPr>
        <p:spPr bwMode="auto">
          <a:xfrm>
            <a:off x="2819400" y="6324600"/>
            <a:ext cx="2895600" cy="307975"/>
          </a:xfrm>
          <a:prstGeom prst="rect">
            <a:avLst/>
          </a:prstGeom>
          <a:noFill/>
          <a:ln w="9525">
            <a:noFill/>
            <a:miter lim="800000"/>
            <a:headEnd/>
            <a:tailEnd/>
          </a:ln>
        </p:spPr>
        <p:txBody>
          <a:bodyPr/>
          <a:lstStyle/>
          <a:p>
            <a:pPr algn="ctr"/>
            <a:endParaRPr lang="en-US">
              <a:solidFill>
                <a:srgbClr val="F55F0B"/>
              </a:solidFill>
            </a:endParaRPr>
          </a:p>
        </p:txBody>
      </p:sp>
      <p:pic>
        <p:nvPicPr>
          <p:cNvPr id="6154" name="Picture 6" descr="infn"/>
          <p:cNvPicPr>
            <a:picLocks noChangeAspect="1" noChangeArrowheads="1"/>
          </p:cNvPicPr>
          <p:nvPr/>
        </p:nvPicPr>
        <p:blipFill>
          <a:blip r:embed="rId3" cstate="print"/>
          <a:srcRect/>
          <a:stretch>
            <a:fillRect/>
          </a:stretch>
        </p:blipFill>
        <p:spPr bwMode="auto">
          <a:xfrm>
            <a:off x="228600" y="4114800"/>
            <a:ext cx="1008063" cy="990600"/>
          </a:xfrm>
          <a:prstGeom prst="rect">
            <a:avLst/>
          </a:prstGeom>
          <a:noFill/>
          <a:ln w="9525">
            <a:noFill/>
            <a:miter lim="800000"/>
            <a:headEnd/>
            <a:tailEnd/>
          </a:ln>
        </p:spPr>
      </p:pic>
      <p:pic>
        <p:nvPicPr>
          <p:cNvPr id="6155" name="Picture 7" descr="Universita' di Pisa">
            <a:hlinkClick r:id="rId4"/>
          </p:cNvPr>
          <p:cNvPicPr>
            <a:picLocks noChangeAspect="1" noChangeArrowheads="1"/>
          </p:cNvPicPr>
          <p:nvPr/>
        </p:nvPicPr>
        <p:blipFill>
          <a:blip r:embed="rId5" cstate="print"/>
          <a:srcRect/>
          <a:stretch>
            <a:fillRect/>
          </a:stretch>
        </p:blipFill>
        <p:spPr bwMode="auto">
          <a:xfrm>
            <a:off x="7543800" y="4094162"/>
            <a:ext cx="1330325" cy="1163638"/>
          </a:xfrm>
          <a:prstGeom prst="rect">
            <a:avLst/>
          </a:prstGeom>
          <a:noFill/>
          <a:ln w="9525">
            <a:noFill/>
            <a:miter lim="800000"/>
            <a:headEnd/>
            <a:tailEnd/>
          </a:ln>
        </p:spPr>
      </p:pic>
      <p:sp>
        <p:nvSpPr>
          <p:cNvPr id="6156" name="Rectangle 5"/>
          <p:cNvSpPr>
            <a:spLocks noChangeArrowheads="1"/>
          </p:cNvSpPr>
          <p:nvPr/>
        </p:nvSpPr>
        <p:spPr bwMode="auto">
          <a:xfrm>
            <a:off x="1427163" y="3883025"/>
            <a:ext cx="6154737" cy="2441575"/>
          </a:xfrm>
          <a:prstGeom prst="rect">
            <a:avLst/>
          </a:prstGeom>
          <a:noFill/>
          <a:ln w="28575">
            <a:noFill/>
            <a:miter lim="800000"/>
            <a:headEnd/>
            <a:tailEnd/>
          </a:ln>
        </p:spPr>
        <p:txBody>
          <a:bodyPr/>
          <a:lstStyle/>
          <a:p>
            <a:pPr marL="342900" indent="-342900" algn="ctr">
              <a:spcBef>
                <a:spcPct val="20000"/>
              </a:spcBef>
            </a:pPr>
            <a:r>
              <a:rPr lang="en-GB" sz="2800" b="1" dirty="0">
                <a:solidFill>
                  <a:srgbClr val="FF3300"/>
                </a:solidFill>
                <a:latin typeface="Bradley Hand ITC" pitchFamily="66" charset="0"/>
              </a:rPr>
              <a:t>Marcello A. </a:t>
            </a:r>
            <a:r>
              <a:rPr lang="en-GB" sz="2800" b="1" dirty="0" err="1">
                <a:solidFill>
                  <a:srgbClr val="FF3300"/>
                </a:solidFill>
                <a:latin typeface="Bradley Hand ITC" pitchFamily="66" charset="0"/>
              </a:rPr>
              <a:t>Giorgi</a:t>
            </a:r>
            <a:r>
              <a:rPr lang="en-GB" sz="2800" b="1" dirty="0">
                <a:solidFill>
                  <a:srgbClr val="FF3300"/>
                </a:solidFill>
                <a:latin typeface="Bradley Hand ITC" pitchFamily="66" charset="0"/>
              </a:rPr>
              <a:t/>
            </a:r>
            <a:br>
              <a:rPr lang="en-GB" sz="2800" b="1" dirty="0">
                <a:solidFill>
                  <a:srgbClr val="FF3300"/>
                </a:solidFill>
                <a:latin typeface="Bradley Hand ITC" pitchFamily="66" charset="0"/>
              </a:rPr>
            </a:br>
            <a:r>
              <a:rPr lang="en-GB" sz="2400" b="1" dirty="0" err="1">
                <a:solidFill>
                  <a:srgbClr val="FF3300"/>
                </a:solidFill>
                <a:latin typeface="Bradley Hand ITC" pitchFamily="66" charset="0"/>
              </a:rPr>
              <a:t>Università</a:t>
            </a:r>
            <a:r>
              <a:rPr lang="en-GB" sz="2400" b="1" dirty="0">
                <a:solidFill>
                  <a:srgbClr val="FF3300"/>
                </a:solidFill>
                <a:latin typeface="Bradley Hand ITC" pitchFamily="66" charset="0"/>
              </a:rPr>
              <a:t> </a:t>
            </a:r>
            <a:r>
              <a:rPr lang="en-GB" sz="2400" b="1" dirty="0" err="1">
                <a:solidFill>
                  <a:srgbClr val="FF3300"/>
                </a:solidFill>
                <a:latin typeface="Bradley Hand ITC" pitchFamily="66" charset="0"/>
              </a:rPr>
              <a:t>di</a:t>
            </a:r>
            <a:r>
              <a:rPr lang="en-GB" sz="2400" b="1" dirty="0">
                <a:solidFill>
                  <a:srgbClr val="FF3300"/>
                </a:solidFill>
                <a:latin typeface="Bradley Hand ITC" pitchFamily="66" charset="0"/>
              </a:rPr>
              <a:t> Pisa &amp; INFN Pisa</a:t>
            </a:r>
          </a:p>
          <a:p>
            <a:pPr marL="342900" indent="-342900" algn="ctr">
              <a:spcBef>
                <a:spcPct val="20000"/>
              </a:spcBef>
            </a:pPr>
            <a:r>
              <a:rPr lang="en-US" sz="2400" i="1" dirty="0" smtClean="0">
                <a:solidFill>
                  <a:srgbClr val="006BD6"/>
                </a:solidFill>
              </a:rPr>
              <a:t>2</a:t>
            </a:r>
            <a:r>
              <a:rPr lang="en-US" sz="2400" i="1" baseline="30000" dirty="0" smtClean="0">
                <a:solidFill>
                  <a:srgbClr val="006BD6"/>
                </a:solidFill>
              </a:rPr>
              <a:t>nd</a:t>
            </a:r>
            <a:r>
              <a:rPr lang="en-US" sz="2400" i="1" dirty="0" smtClean="0">
                <a:solidFill>
                  <a:srgbClr val="006BD6"/>
                </a:solidFill>
              </a:rPr>
              <a:t>           Collaboration &amp; General Meeting </a:t>
            </a:r>
            <a:endParaRPr lang="en-US" sz="2400" i="1" dirty="0">
              <a:solidFill>
                <a:srgbClr val="006BD6"/>
              </a:solidFill>
            </a:endParaRPr>
          </a:p>
          <a:p>
            <a:pPr marL="342900" indent="-342900" algn="ctr">
              <a:spcBef>
                <a:spcPct val="20000"/>
              </a:spcBef>
            </a:pPr>
            <a:r>
              <a:rPr lang="en-US" sz="2400" i="1" dirty="0" smtClean="0">
                <a:solidFill>
                  <a:srgbClr val="006BD6"/>
                </a:solidFill>
              </a:rPr>
              <a:t>LNF December  13,2011</a:t>
            </a:r>
            <a:endParaRPr lang="en-US" sz="3600" i="1" dirty="0">
              <a:solidFill>
                <a:srgbClr val="006BD6"/>
              </a:solidFill>
            </a:endParaRPr>
          </a:p>
        </p:txBody>
      </p:sp>
      <p:pic>
        <p:nvPicPr>
          <p:cNvPr id="61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600" y="762000"/>
            <a:ext cx="1081088" cy="1123950"/>
          </a:xfrm>
          <a:prstGeom prst="rect">
            <a:avLst/>
          </a:prstGeom>
          <a:noFill/>
          <a:ln w="9525">
            <a:noFill/>
            <a:miter lim="800000"/>
            <a:headEnd/>
            <a:tailEnd/>
          </a:ln>
        </p:spPr>
      </p:pic>
      <p:sp>
        <p:nvSpPr>
          <p:cNvPr id="6158" name="TextBox 16"/>
          <p:cNvSpPr txBox="1">
            <a:spLocks noChangeArrowheads="1"/>
          </p:cNvSpPr>
          <p:nvPr/>
        </p:nvSpPr>
        <p:spPr bwMode="auto">
          <a:xfrm>
            <a:off x="1295400" y="914400"/>
            <a:ext cx="7772400" cy="1569660"/>
          </a:xfrm>
          <a:prstGeom prst="rect">
            <a:avLst/>
          </a:prstGeom>
          <a:noFill/>
          <a:ln w="9525">
            <a:noFill/>
            <a:miter lim="800000"/>
            <a:headEnd/>
            <a:tailEnd/>
          </a:ln>
        </p:spPr>
        <p:txBody>
          <a:bodyPr wrap="square">
            <a:spAutoFit/>
          </a:bodyPr>
          <a:lstStyle/>
          <a:p>
            <a:r>
              <a:rPr lang="en-US" sz="4800" dirty="0" smtClean="0">
                <a:latin typeface="Times New Roman" pitchFamily="18" charset="0"/>
                <a:cs typeface="Times New Roman" pitchFamily="18" charset="0"/>
              </a:rPr>
              <a:t>Project Status &amp; </a:t>
            </a:r>
            <a:r>
              <a:rPr lang="en-US" sz="4800" dirty="0" err="1" smtClean="0">
                <a:latin typeface="Times New Roman" pitchFamily="18" charset="0"/>
                <a:cs typeface="Times New Roman" pitchFamily="18" charset="0"/>
              </a:rPr>
              <a:t>CabibboLab</a:t>
            </a:r>
            <a:endParaRPr lang="en-US" sz="4800" dirty="0" smtClean="0">
              <a:latin typeface="Times New Roman" pitchFamily="18" charset="0"/>
              <a:cs typeface="Times New Roman" pitchFamily="18" charset="0"/>
            </a:endParaRPr>
          </a:p>
          <a:p>
            <a:endParaRPr lang="en-US" sz="4800" dirty="0">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r>
              <a:rPr lang="en-US" smtClean="0"/>
              <a:t>LNF December 13,2011</a:t>
            </a:r>
            <a:endParaRPr lang="en-US" dirty="0"/>
          </a:p>
        </p:txBody>
      </p:sp>
      <p:sp>
        <p:nvSpPr>
          <p:cNvPr id="14" name="Slide Number Placeholder 13"/>
          <p:cNvSpPr>
            <a:spLocks noGrp="1"/>
          </p:cNvSpPr>
          <p:nvPr>
            <p:ph type="sldNum" sz="quarter" idx="12"/>
          </p:nvPr>
        </p:nvSpPr>
        <p:spPr/>
        <p:txBody>
          <a:bodyPr/>
          <a:lstStyle/>
          <a:p>
            <a:fld id="{2743EBD0-19EB-41E8-92E3-E70AEADB721E}" type="slidenum">
              <a:rPr lang="en-US" smtClean="0"/>
              <a:pPr/>
              <a:t>1</a:t>
            </a:fld>
            <a:endParaRPr lang="en-US"/>
          </a:p>
        </p:txBody>
      </p:sp>
      <p:sp>
        <p:nvSpPr>
          <p:cNvPr id="15" name="Footer Placeholder 14"/>
          <p:cNvSpPr>
            <a:spLocks noGrp="1"/>
          </p:cNvSpPr>
          <p:nvPr>
            <p:ph type="ftr" sz="quarter" idx="11"/>
          </p:nvPr>
        </p:nvSpPr>
        <p:spPr/>
        <p:txBody>
          <a:bodyPr/>
          <a:lstStyle/>
          <a:p>
            <a:r>
              <a:rPr lang="en-US" smtClean="0"/>
              <a:t>Marcello A Giorgi</a:t>
            </a:r>
            <a:endParaRPr lang="en-US"/>
          </a:p>
        </p:txBody>
      </p:sp>
      <p:pic>
        <p:nvPicPr>
          <p:cNvPr id="16"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6000" y="4724400"/>
            <a:ext cx="457200" cy="475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LNF December 13,2011</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10</a:t>
            </a:fld>
            <a:endParaRPr lang="en-US"/>
          </a:p>
        </p:txBody>
      </p:sp>
      <p:sp>
        <p:nvSpPr>
          <p:cNvPr id="5" name="TextBox 4"/>
          <p:cNvSpPr txBox="1"/>
          <p:nvPr/>
        </p:nvSpPr>
        <p:spPr>
          <a:xfrm>
            <a:off x="1828800" y="2667000"/>
            <a:ext cx="5943600" cy="1107996"/>
          </a:xfrm>
          <a:prstGeom prst="rect">
            <a:avLst/>
          </a:prstGeom>
          <a:solidFill>
            <a:srgbClr val="FFC000"/>
          </a:solidFill>
        </p:spPr>
        <p:txBody>
          <a:bodyPr wrap="square" rtlCol="0">
            <a:spAutoFit/>
          </a:bodyPr>
          <a:lstStyle/>
          <a:p>
            <a:r>
              <a:rPr lang="en-US" sz="6600" dirty="0" smtClean="0">
                <a:solidFill>
                  <a:schemeClr val="bg1"/>
                </a:solidFill>
                <a:latin typeface="Times New Roman" pitchFamily="18" charset="0"/>
                <a:cs typeface="Times New Roman" pitchFamily="18" charset="0"/>
              </a:rPr>
              <a:t>Some golden</a:t>
            </a:r>
            <a:endParaRPr lang="en-US" sz="6600"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00B0F0"/>
          </a:solidFill>
        </p:spPr>
        <p:txBody>
          <a:bodyPr/>
          <a:lstStyle/>
          <a:p>
            <a:r>
              <a:rPr lang="en-GB" dirty="0" smtClean="0">
                <a:solidFill>
                  <a:schemeClr val="bg1"/>
                </a:solidFill>
                <a:latin typeface="Times New Roman" pitchFamily="18" charset="0"/>
                <a:cs typeface="Times New Roman" pitchFamily="18" charset="0"/>
              </a:rPr>
              <a:t>B</a:t>
            </a:r>
            <a:r>
              <a:rPr lang="en-GB" baseline="-25000" dirty="0" smtClean="0">
                <a:solidFill>
                  <a:schemeClr val="bg1"/>
                </a:solidFill>
                <a:latin typeface="Times New Roman" pitchFamily="18" charset="0"/>
                <a:cs typeface="Times New Roman" pitchFamily="18" charset="0"/>
              </a:rPr>
              <a:t>u,d</a:t>
            </a:r>
            <a:r>
              <a:rPr lang="en-GB" dirty="0" smtClean="0">
                <a:solidFill>
                  <a:schemeClr val="bg1"/>
                </a:solidFill>
                <a:latin typeface="Times New Roman" pitchFamily="18" charset="0"/>
                <a:cs typeface="Times New Roman" pitchFamily="18" charset="0"/>
              </a:rPr>
              <a:t> physics: Rare Decays</a:t>
            </a:r>
            <a:endParaRPr lang="en-GB" dirty="0">
              <a:solidFill>
                <a:schemeClr val="bg1"/>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228600" y="1189037"/>
            <a:ext cx="8229600" cy="4525963"/>
          </a:xfrm>
        </p:spPr>
        <p:txBody>
          <a:bodyPr/>
          <a:lstStyle/>
          <a:p>
            <a:r>
              <a:rPr lang="en-GB" dirty="0" smtClean="0"/>
              <a:t>Example:</a:t>
            </a:r>
          </a:p>
          <a:p>
            <a:pPr lvl="1"/>
            <a:r>
              <a:rPr lang="en-GB" sz="2400" dirty="0" smtClean="0"/>
              <a:t>Rate modified by presence of </a:t>
            </a:r>
            <a:r>
              <a:rPr lang="en-GB" dirty="0" smtClean="0"/>
              <a:t>H</a:t>
            </a:r>
            <a:r>
              <a:rPr lang="en-GB" baseline="30000" dirty="0" smtClean="0"/>
              <a:t>+</a:t>
            </a:r>
            <a:r>
              <a:rPr lang="en-GB" dirty="0" smtClean="0"/>
              <a:t> </a:t>
            </a:r>
          </a:p>
        </p:txBody>
      </p:sp>
      <p:pic>
        <p:nvPicPr>
          <p:cNvPr id="9" name="Picture 21"/>
          <p:cNvPicPr>
            <a:picLocks noChangeAspect="1" noChangeArrowheads="1"/>
          </p:cNvPicPr>
          <p:nvPr/>
        </p:nvPicPr>
        <p:blipFill>
          <a:blip r:embed="rId3" cstate="print"/>
          <a:srcRect/>
          <a:stretch>
            <a:fillRect/>
          </a:stretch>
        </p:blipFill>
        <p:spPr bwMode="auto">
          <a:xfrm>
            <a:off x="5282140" y="1177927"/>
            <a:ext cx="2947459" cy="1773000"/>
          </a:xfrm>
          <a:prstGeom prst="rect">
            <a:avLst/>
          </a:prstGeom>
          <a:noFill/>
          <a:ln w="9525">
            <a:noFill/>
            <a:miter lim="800000"/>
            <a:headEnd/>
            <a:tailEnd/>
          </a:ln>
        </p:spPr>
      </p:pic>
      <p:graphicFrame>
        <p:nvGraphicFramePr>
          <p:cNvPr id="13314" name="Object 2"/>
          <p:cNvGraphicFramePr>
            <a:graphicFrameLocks noChangeAspect="1"/>
          </p:cNvGraphicFramePr>
          <p:nvPr/>
        </p:nvGraphicFramePr>
        <p:xfrm>
          <a:off x="1688571" y="2178050"/>
          <a:ext cx="1470025" cy="793750"/>
        </p:xfrm>
        <a:graphic>
          <a:graphicData uri="http://schemas.openxmlformats.org/presentationml/2006/ole">
            <p:oleObj spid="_x0000_s616450" name="Equation" r:id="rId4" imgW="799756" imgH="431570" progId="Equation.3">
              <p:embed/>
            </p:oleObj>
          </a:graphicData>
        </a:graphic>
      </p:graphicFrame>
      <p:pic>
        <p:nvPicPr>
          <p:cNvPr id="11" name="Picture 10" descr="Untitled"/>
          <p:cNvPicPr>
            <a:picLocks noChangeAspect="1"/>
          </p:cNvPicPr>
          <p:nvPr/>
        </p:nvPicPr>
        <p:blipFill>
          <a:blip r:embed="rId5" cstate="print"/>
          <a:stretch>
            <a:fillRect/>
          </a:stretch>
        </p:blipFill>
        <p:spPr>
          <a:xfrm>
            <a:off x="2190750" y="1291698"/>
            <a:ext cx="1619250" cy="329668"/>
          </a:xfrm>
          <a:prstGeom prst="rect">
            <a:avLst/>
          </a:prstGeom>
        </p:spPr>
      </p:pic>
      <p:pic>
        <p:nvPicPr>
          <p:cNvPr id="10" name="Picture 9" descr="btaunu2-LHC-comparison.pdf"/>
          <p:cNvPicPr>
            <a:picLocks noChangeAspect="1"/>
          </p:cNvPicPr>
          <p:nvPr/>
        </p:nvPicPr>
        <p:blipFill>
          <a:blip r:embed="rId6" cstate="print"/>
          <a:stretch>
            <a:fillRect/>
          </a:stretch>
        </p:blipFill>
        <p:spPr>
          <a:xfrm>
            <a:off x="100297" y="2895600"/>
            <a:ext cx="5190393" cy="3505200"/>
          </a:xfrm>
          <a:prstGeom prst="rect">
            <a:avLst/>
          </a:prstGeom>
        </p:spPr>
      </p:pic>
      <p:pic>
        <p:nvPicPr>
          <p:cNvPr id="12" name="Picture 11" descr="t.pdf"/>
          <p:cNvPicPr>
            <a:picLocks noChangeAspect="1"/>
          </p:cNvPicPr>
          <p:nvPr/>
        </p:nvPicPr>
        <p:blipFill>
          <a:blip r:embed="rId7" cstate="print"/>
          <a:stretch>
            <a:fillRect/>
          </a:stretch>
        </p:blipFill>
        <p:spPr>
          <a:xfrm>
            <a:off x="5875867" y="3107273"/>
            <a:ext cx="2997200" cy="959421"/>
          </a:xfrm>
          <a:prstGeom prst="rect">
            <a:avLst/>
          </a:prstGeom>
        </p:spPr>
      </p:pic>
      <p:sp>
        <p:nvSpPr>
          <p:cNvPr id="13" name="TextBox 12"/>
          <p:cNvSpPr txBox="1"/>
          <p:nvPr/>
        </p:nvSpPr>
        <p:spPr>
          <a:xfrm>
            <a:off x="5410200" y="4047068"/>
            <a:ext cx="3803567" cy="1754326"/>
          </a:xfrm>
          <a:prstGeom prst="rect">
            <a:avLst/>
          </a:prstGeom>
          <a:noFill/>
        </p:spPr>
        <p:txBody>
          <a:bodyPr wrap="square" rtlCol="0">
            <a:spAutoFit/>
          </a:bodyPr>
          <a:lstStyle/>
          <a:p>
            <a:r>
              <a:rPr lang="en-GB" dirty="0" smtClean="0">
                <a:latin typeface="Times New Roman" pitchFamily="18" charset="0"/>
                <a:cs typeface="Times New Roman" pitchFamily="18" charset="0"/>
              </a:rPr>
              <a:t>Currently the inclusive b → </a:t>
            </a:r>
            <a:r>
              <a:rPr lang="en-GB" dirty="0" err="1" smtClean="0">
                <a:latin typeface="Times New Roman" pitchFamily="18" charset="0"/>
                <a:cs typeface="Times New Roman" pitchFamily="18" charset="0"/>
              </a:rPr>
              <a:t>sγ</a:t>
            </a:r>
            <a:r>
              <a:rPr lang="en-GB" dirty="0" smtClean="0">
                <a:latin typeface="Times New Roman" pitchFamily="18" charset="0"/>
                <a:cs typeface="Times New Roman" pitchFamily="18" charset="0"/>
              </a:rPr>
              <a:t> channel excludes </a:t>
            </a:r>
            <a:r>
              <a:rPr lang="en-GB" dirty="0" err="1" smtClean="0">
                <a:latin typeface="Times New Roman" pitchFamily="18" charset="0"/>
                <a:cs typeface="Times New Roman" pitchFamily="18" charset="0"/>
              </a:rPr>
              <a:t>m</a:t>
            </a:r>
            <a:r>
              <a:rPr lang="en-GB" baseline="-25000" dirty="0" err="1" smtClean="0">
                <a:latin typeface="Times New Roman" pitchFamily="18" charset="0"/>
                <a:cs typeface="Times New Roman" pitchFamily="18" charset="0"/>
              </a:rPr>
              <a:t>H</a:t>
            </a:r>
            <a:r>
              <a:rPr lang="en-GB" baseline="-25000"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&lt; 295 GeV/c</a:t>
            </a:r>
            <a:r>
              <a:rPr lang="en-GB" baseline="30000" dirty="0" smtClean="0">
                <a:latin typeface="Times New Roman" pitchFamily="18" charset="0"/>
                <a:cs typeface="Times New Roman" pitchFamily="18" charset="0"/>
              </a:rPr>
              <a:t>2</a:t>
            </a:r>
            <a:r>
              <a:rPr lang="en-GB" dirty="0" smtClean="0">
                <a:latin typeface="Times New Roman" pitchFamily="18" charset="0"/>
                <a:cs typeface="Times New Roman" pitchFamily="18" charset="0"/>
              </a:rPr>
              <a:t>.</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current combined limit places a stronger constraint than direct searches from the LHC for the next few years.</a:t>
            </a:r>
            <a:endParaRPr lang="en-GB" dirty="0">
              <a:latin typeface="Times New Roman" pitchFamily="18" charset="0"/>
              <a:cs typeface="Times New Roman" pitchFamily="18" charset="0"/>
            </a:endParaRPr>
          </a:p>
        </p:txBody>
      </p:sp>
      <p:cxnSp>
        <p:nvCxnSpPr>
          <p:cNvPr id="15" name="Straight Connector 14"/>
          <p:cNvCxnSpPr/>
          <p:nvPr/>
        </p:nvCxnSpPr>
        <p:spPr>
          <a:xfrm rot="5400000" flipH="1" flipV="1">
            <a:off x="-16933" y="4631262"/>
            <a:ext cx="3132666" cy="50800"/>
          </a:xfrm>
          <a:prstGeom prst="line">
            <a:avLst/>
          </a:prstGeom>
          <a:ln w="2857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cxnSp>
      <p:sp>
        <p:nvSpPr>
          <p:cNvPr id="14" name="Date Placeholder 13"/>
          <p:cNvSpPr>
            <a:spLocks noGrp="1"/>
          </p:cNvSpPr>
          <p:nvPr>
            <p:ph type="dt" sz="half" idx="10"/>
          </p:nvPr>
        </p:nvSpPr>
        <p:spPr/>
        <p:txBody>
          <a:bodyPr/>
          <a:lstStyle/>
          <a:p>
            <a:r>
              <a:rPr lang="en-US" smtClean="0"/>
              <a:t>LNF December 13,2011</a:t>
            </a:r>
            <a:endParaRPr lang="en-US"/>
          </a:p>
        </p:txBody>
      </p:sp>
      <p:sp>
        <p:nvSpPr>
          <p:cNvPr id="16" name="Slide Number Placeholder 15"/>
          <p:cNvSpPr>
            <a:spLocks noGrp="1"/>
          </p:cNvSpPr>
          <p:nvPr>
            <p:ph type="sldNum" sz="quarter" idx="12"/>
          </p:nvPr>
        </p:nvSpPr>
        <p:spPr/>
        <p:txBody>
          <a:bodyPr/>
          <a:lstStyle/>
          <a:p>
            <a:fld id="{2743EBD0-19EB-41E8-92E3-E70AEADB721E}" type="slidenum">
              <a:rPr lang="en-US" smtClean="0"/>
              <a:pPr/>
              <a:t>11</a:t>
            </a:fld>
            <a:endParaRPr lang="en-US"/>
          </a:p>
        </p:txBody>
      </p:sp>
      <p:sp>
        <p:nvSpPr>
          <p:cNvPr id="17" name="Footer Placeholder 16"/>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 xmlns:p14="http://schemas.microsoft.com/office/powerpoint/2010/main" val="260870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00B0F0"/>
          </a:solidFill>
        </p:spPr>
        <p:txBody>
          <a:bodyPr>
            <a:normAutofit/>
          </a:bodyPr>
          <a:lstStyle/>
          <a:p>
            <a:r>
              <a:rPr lang="en-GB" dirty="0" smtClean="0">
                <a:solidFill>
                  <a:schemeClr val="bg1"/>
                </a:solidFill>
                <a:latin typeface="Times New Roman" pitchFamily="18" charset="0"/>
                <a:cs typeface="Times New Roman" pitchFamily="18" charset="0"/>
              </a:rPr>
              <a:t>The golden LFV                 modes</a:t>
            </a:r>
            <a:endParaRPr lang="en-GB" dirty="0">
              <a:solidFill>
                <a:schemeClr val="bg1"/>
              </a:solidFill>
            </a:endParaRPr>
          </a:p>
        </p:txBody>
      </p:sp>
      <p:sp>
        <p:nvSpPr>
          <p:cNvPr id="3" name="Content Placeholder 2"/>
          <p:cNvSpPr>
            <a:spLocks noGrp="1"/>
          </p:cNvSpPr>
          <p:nvPr>
            <p:ph idx="1"/>
          </p:nvPr>
        </p:nvSpPr>
        <p:spPr>
          <a:xfrm>
            <a:off x="457200" y="1295400"/>
            <a:ext cx="8229600" cy="4830763"/>
          </a:xfrm>
        </p:spPr>
        <p:txBody>
          <a:bodyPr/>
          <a:lstStyle/>
          <a:p>
            <a:r>
              <a:rPr lang="en-GB" dirty="0" smtClean="0"/>
              <a:t>Symmetry breaking scale assumed: 500GeV.</a:t>
            </a:r>
          </a:p>
          <a:p>
            <a:endParaRPr lang="en-GB" dirty="0"/>
          </a:p>
        </p:txBody>
      </p:sp>
      <p:pic>
        <p:nvPicPr>
          <p:cNvPr id="4" name="Picture 3" descr="LHT-SuperB-500GeV.png"/>
          <p:cNvPicPr>
            <a:picLocks noChangeAspect="1"/>
          </p:cNvPicPr>
          <p:nvPr/>
        </p:nvPicPr>
        <p:blipFill>
          <a:blip r:embed="rId2" cstate="print"/>
          <a:stretch>
            <a:fillRect/>
          </a:stretch>
        </p:blipFill>
        <p:spPr>
          <a:xfrm>
            <a:off x="0" y="2235203"/>
            <a:ext cx="5486396" cy="3860797"/>
          </a:xfrm>
          <a:prstGeom prst="rect">
            <a:avLst/>
          </a:prstGeom>
        </p:spPr>
      </p:pic>
      <p:sp>
        <p:nvSpPr>
          <p:cNvPr id="5" name="TextBox 4"/>
          <p:cNvSpPr txBox="1"/>
          <p:nvPr/>
        </p:nvSpPr>
        <p:spPr>
          <a:xfrm>
            <a:off x="321734" y="5994400"/>
            <a:ext cx="1185879" cy="307777"/>
          </a:xfrm>
          <a:prstGeom prst="rect">
            <a:avLst/>
          </a:prstGeom>
          <a:noFill/>
        </p:spPr>
        <p:txBody>
          <a:bodyPr wrap="none" rtlCol="0">
            <a:spAutoFit/>
          </a:bodyPr>
          <a:lstStyle/>
          <a:p>
            <a:r>
              <a:rPr lang="en-GB" sz="1400" dirty="0" smtClean="0"/>
              <a:t>c/o M. </a:t>
            </a:r>
            <a:r>
              <a:rPr lang="en-GB" sz="1400" dirty="0" err="1" smtClean="0"/>
              <a:t>Blanke</a:t>
            </a:r>
            <a:endParaRPr lang="en-GB" sz="1400" dirty="0"/>
          </a:p>
        </p:txBody>
      </p:sp>
      <p:pic>
        <p:nvPicPr>
          <p:cNvPr id="6" name="Picture 5" descr="Untitled"/>
          <p:cNvPicPr>
            <a:picLocks noChangeAspect="1"/>
          </p:cNvPicPr>
          <p:nvPr/>
        </p:nvPicPr>
        <p:blipFill>
          <a:blip r:embed="rId3" cstate="print"/>
          <a:stretch>
            <a:fillRect/>
          </a:stretch>
        </p:blipFill>
        <p:spPr>
          <a:xfrm>
            <a:off x="4572000" y="419100"/>
            <a:ext cx="2184400" cy="419100"/>
          </a:xfrm>
          <a:prstGeom prst="rect">
            <a:avLst/>
          </a:prstGeom>
        </p:spPr>
      </p:pic>
      <p:sp>
        <p:nvSpPr>
          <p:cNvPr id="8" name="TextBox 7"/>
          <p:cNvSpPr txBox="1"/>
          <p:nvPr/>
        </p:nvSpPr>
        <p:spPr>
          <a:xfrm>
            <a:off x="5774267" y="1879600"/>
            <a:ext cx="3166533" cy="3416320"/>
          </a:xfrm>
          <a:prstGeom prst="rect">
            <a:avLst/>
          </a:prstGeom>
          <a:noFill/>
        </p:spPr>
        <p:txBody>
          <a:bodyPr wrap="square" rtlCol="0">
            <a:spAutoFit/>
          </a:bodyPr>
          <a:lstStyle/>
          <a:p>
            <a:r>
              <a:rPr lang="en-GB" dirty="0" smtClean="0"/>
              <a:t>NP scale assumed: 500GeV.</a:t>
            </a:r>
          </a:p>
          <a:p>
            <a:endParaRPr lang="en-GB" dirty="0" smtClean="0"/>
          </a:p>
          <a:p>
            <a:r>
              <a:rPr lang="en-GB" dirty="0" smtClean="0"/>
              <a:t>Current experimental limits are at the edges of the model parameter space</a:t>
            </a:r>
          </a:p>
          <a:p>
            <a:endParaRPr lang="en-GB" dirty="0" smtClean="0"/>
          </a:p>
          <a:p>
            <a:r>
              <a:rPr lang="en-GB" dirty="0" smtClean="0"/>
              <a:t>SuperB will be able to significantly constrain these models, and either find both channels, or constrain a large part of parameter space.</a:t>
            </a:r>
          </a:p>
          <a:p>
            <a:endParaRPr lang="en-GB" dirty="0" smtClean="0"/>
          </a:p>
        </p:txBody>
      </p:sp>
      <p:sp>
        <p:nvSpPr>
          <p:cNvPr id="12" name="TextBox 11"/>
          <p:cNvSpPr txBox="1"/>
          <p:nvPr/>
        </p:nvSpPr>
        <p:spPr>
          <a:xfrm>
            <a:off x="6335218" y="5977465"/>
            <a:ext cx="2808782" cy="338554"/>
          </a:xfrm>
          <a:prstGeom prst="rect">
            <a:avLst/>
          </a:prstGeom>
          <a:noFill/>
        </p:spPr>
        <p:txBody>
          <a:bodyPr wrap="none" rtlCol="0">
            <a:spAutoFit/>
          </a:bodyPr>
          <a:lstStyle/>
          <a:p>
            <a:r>
              <a:rPr lang="en-GB" sz="1600" dirty="0" smtClean="0"/>
              <a:t>M. </a:t>
            </a:r>
            <a:r>
              <a:rPr lang="en-GB" sz="1600" dirty="0" err="1" smtClean="0"/>
              <a:t>Blanke</a:t>
            </a:r>
            <a:r>
              <a:rPr lang="en-GB" sz="1600" dirty="0" smtClean="0"/>
              <a:t> et al. </a:t>
            </a:r>
            <a:r>
              <a:rPr lang="en-US" sz="1600" dirty="0" smtClean="0"/>
              <a:t>arXiv:0906.5454</a:t>
            </a:r>
            <a:endParaRPr lang="en-GB" sz="1600" dirty="0"/>
          </a:p>
        </p:txBody>
      </p:sp>
      <p:sp>
        <p:nvSpPr>
          <p:cNvPr id="10" name="Rectangle 9"/>
          <p:cNvSpPr/>
          <p:nvPr/>
        </p:nvSpPr>
        <p:spPr>
          <a:xfrm rot="16200000">
            <a:off x="2987040" y="2994660"/>
            <a:ext cx="45719" cy="403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0600" y="4953000"/>
            <a:ext cx="838200" cy="307777"/>
          </a:xfrm>
          <a:prstGeom prst="rect">
            <a:avLst/>
          </a:prstGeom>
          <a:noFill/>
        </p:spPr>
        <p:txBody>
          <a:bodyPr wrap="square" rtlCol="0">
            <a:spAutoFit/>
          </a:bodyPr>
          <a:lstStyle/>
          <a:p>
            <a:r>
              <a:rPr lang="en-US" sz="1400" dirty="0" err="1" smtClean="0"/>
              <a:t>SuperB</a:t>
            </a:r>
            <a:endParaRPr lang="en-US" sz="1400" dirty="0"/>
          </a:p>
        </p:txBody>
      </p:sp>
      <p:sp>
        <p:nvSpPr>
          <p:cNvPr id="13" name="TextBox 12"/>
          <p:cNvSpPr txBox="1"/>
          <p:nvPr/>
        </p:nvSpPr>
        <p:spPr>
          <a:xfrm rot="5400000">
            <a:off x="2132111" y="3427512"/>
            <a:ext cx="1981200" cy="307777"/>
          </a:xfrm>
          <a:prstGeom prst="rect">
            <a:avLst/>
          </a:prstGeom>
          <a:noFill/>
        </p:spPr>
        <p:txBody>
          <a:bodyPr wrap="square" rtlCol="0">
            <a:spAutoFit/>
          </a:bodyPr>
          <a:lstStyle/>
          <a:p>
            <a:r>
              <a:rPr lang="en-US" sz="1400" dirty="0" err="1" smtClean="0"/>
              <a:t>SuperB</a:t>
            </a:r>
            <a:r>
              <a:rPr lang="en-US" sz="1400" dirty="0" smtClean="0"/>
              <a:t> </a:t>
            </a:r>
            <a:endParaRPr lang="en-US" sz="1400" dirty="0"/>
          </a:p>
        </p:txBody>
      </p:sp>
      <p:sp>
        <p:nvSpPr>
          <p:cNvPr id="14" name="Date Placeholder 13"/>
          <p:cNvSpPr>
            <a:spLocks noGrp="1"/>
          </p:cNvSpPr>
          <p:nvPr>
            <p:ph type="dt" sz="half" idx="10"/>
          </p:nvPr>
        </p:nvSpPr>
        <p:spPr/>
        <p:txBody>
          <a:bodyPr/>
          <a:lstStyle/>
          <a:p>
            <a:r>
              <a:rPr lang="en-US" smtClean="0"/>
              <a:t>LNF December 13,2011</a:t>
            </a:r>
            <a:endParaRPr lang="en-US"/>
          </a:p>
        </p:txBody>
      </p:sp>
      <p:sp>
        <p:nvSpPr>
          <p:cNvPr id="15" name="Slide Number Placeholder 14"/>
          <p:cNvSpPr>
            <a:spLocks noGrp="1"/>
          </p:cNvSpPr>
          <p:nvPr>
            <p:ph type="sldNum" sz="quarter" idx="12"/>
          </p:nvPr>
        </p:nvSpPr>
        <p:spPr/>
        <p:txBody>
          <a:bodyPr/>
          <a:lstStyle/>
          <a:p>
            <a:fld id="{2743EBD0-19EB-41E8-92E3-E70AEADB721E}" type="slidenum">
              <a:rPr lang="en-US" smtClean="0"/>
              <a:pPr/>
              <a:t>12</a:t>
            </a:fld>
            <a:endParaRPr lang="en-US"/>
          </a:p>
        </p:txBody>
      </p:sp>
      <p:sp>
        <p:nvSpPr>
          <p:cNvPr id="16" name="Footer Placeholder 15"/>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p14="http://schemas.microsoft.com/office/powerpoint/2010/main" xmlns="" val="1920329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00B0F0"/>
          </a:solidFill>
        </p:spPr>
        <p:txBody>
          <a:bodyPr>
            <a:normAutofit/>
          </a:bodyPr>
          <a:lstStyle/>
          <a:p>
            <a:r>
              <a:rPr lang="en-GB" dirty="0" smtClean="0">
                <a:solidFill>
                  <a:schemeClr val="bg1"/>
                </a:solidFill>
                <a:latin typeface="Times New Roman" pitchFamily="18" charset="0"/>
                <a:cs typeface="Times New Roman" pitchFamily="18" charset="0"/>
              </a:rPr>
              <a:t>The golden LFV                 modes</a:t>
            </a:r>
            <a:endParaRPr lang="en-GB" dirty="0">
              <a:solidFill>
                <a:schemeClr val="bg1"/>
              </a:solidFill>
            </a:endParaRPr>
          </a:p>
        </p:txBody>
      </p:sp>
      <p:sp>
        <p:nvSpPr>
          <p:cNvPr id="3" name="Content Placeholder 2"/>
          <p:cNvSpPr>
            <a:spLocks noGrp="1"/>
          </p:cNvSpPr>
          <p:nvPr>
            <p:ph idx="1"/>
          </p:nvPr>
        </p:nvSpPr>
        <p:spPr>
          <a:xfrm>
            <a:off x="457200" y="1295400"/>
            <a:ext cx="8229600" cy="4830763"/>
          </a:xfrm>
        </p:spPr>
        <p:txBody>
          <a:bodyPr/>
          <a:lstStyle/>
          <a:p>
            <a:r>
              <a:rPr lang="en-GB" dirty="0" smtClean="0"/>
              <a:t>Symmetry breaking scale assumed: 500GeV.</a:t>
            </a:r>
          </a:p>
          <a:p>
            <a:endParaRPr lang="en-GB" dirty="0"/>
          </a:p>
        </p:txBody>
      </p:sp>
      <p:pic>
        <p:nvPicPr>
          <p:cNvPr id="4" name="Picture 3" descr="LHT-SuperB-500GeV.png"/>
          <p:cNvPicPr>
            <a:picLocks noChangeAspect="1"/>
          </p:cNvPicPr>
          <p:nvPr/>
        </p:nvPicPr>
        <p:blipFill>
          <a:blip r:embed="rId2" cstate="print"/>
          <a:stretch>
            <a:fillRect/>
          </a:stretch>
        </p:blipFill>
        <p:spPr>
          <a:xfrm>
            <a:off x="0" y="2235203"/>
            <a:ext cx="5486396" cy="3860797"/>
          </a:xfrm>
          <a:prstGeom prst="rect">
            <a:avLst/>
          </a:prstGeom>
        </p:spPr>
      </p:pic>
      <p:sp>
        <p:nvSpPr>
          <p:cNvPr id="5" name="TextBox 4"/>
          <p:cNvSpPr txBox="1"/>
          <p:nvPr/>
        </p:nvSpPr>
        <p:spPr>
          <a:xfrm>
            <a:off x="321734" y="5994400"/>
            <a:ext cx="1185879" cy="307777"/>
          </a:xfrm>
          <a:prstGeom prst="rect">
            <a:avLst/>
          </a:prstGeom>
          <a:noFill/>
        </p:spPr>
        <p:txBody>
          <a:bodyPr wrap="none" rtlCol="0">
            <a:spAutoFit/>
          </a:bodyPr>
          <a:lstStyle/>
          <a:p>
            <a:r>
              <a:rPr lang="en-GB" sz="1400" dirty="0" smtClean="0"/>
              <a:t>c/o M. </a:t>
            </a:r>
            <a:r>
              <a:rPr lang="en-GB" sz="1400" dirty="0" err="1" smtClean="0"/>
              <a:t>Blanke</a:t>
            </a:r>
            <a:endParaRPr lang="en-GB" sz="1400" dirty="0"/>
          </a:p>
        </p:txBody>
      </p:sp>
      <p:pic>
        <p:nvPicPr>
          <p:cNvPr id="6" name="Picture 5" descr="Untitled"/>
          <p:cNvPicPr>
            <a:picLocks noChangeAspect="1"/>
          </p:cNvPicPr>
          <p:nvPr/>
        </p:nvPicPr>
        <p:blipFill>
          <a:blip r:embed="rId3" cstate="print"/>
          <a:stretch>
            <a:fillRect/>
          </a:stretch>
        </p:blipFill>
        <p:spPr>
          <a:xfrm>
            <a:off x="4572000" y="419100"/>
            <a:ext cx="2184400" cy="419100"/>
          </a:xfrm>
          <a:prstGeom prst="rect">
            <a:avLst/>
          </a:prstGeom>
        </p:spPr>
      </p:pic>
      <p:sp>
        <p:nvSpPr>
          <p:cNvPr id="8" name="TextBox 7"/>
          <p:cNvSpPr txBox="1"/>
          <p:nvPr/>
        </p:nvSpPr>
        <p:spPr>
          <a:xfrm>
            <a:off x="5774267" y="1879600"/>
            <a:ext cx="3166533" cy="3416320"/>
          </a:xfrm>
          <a:prstGeom prst="rect">
            <a:avLst/>
          </a:prstGeom>
          <a:noFill/>
        </p:spPr>
        <p:txBody>
          <a:bodyPr wrap="square" rtlCol="0">
            <a:spAutoFit/>
          </a:bodyPr>
          <a:lstStyle/>
          <a:p>
            <a:r>
              <a:rPr lang="en-GB" dirty="0" smtClean="0"/>
              <a:t>NP scale assumed: 500GeV.</a:t>
            </a:r>
          </a:p>
          <a:p>
            <a:endParaRPr lang="en-GB" dirty="0" smtClean="0"/>
          </a:p>
          <a:p>
            <a:r>
              <a:rPr lang="en-GB" dirty="0" smtClean="0"/>
              <a:t>Current experimental limits are at the edges of the model parameter space</a:t>
            </a:r>
          </a:p>
          <a:p>
            <a:endParaRPr lang="en-GB" dirty="0" smtClean="0"/>
          </a:p>
          <a:p>
            <a:r>
              <a:rPr lang="en-GB" dirty="0" smtClean="0"/>
              <a:t>SuperB will be able to significantly constrain these models, and either find both channels, or constrain a large part of parameter space.</a:t>
            </a:r>
          </a:p>
          <a:p>
            <a:endParaRPr lang="en-GB" dirty="0" smtClean="0"/>
          </a:p>
        </p:txBody>
      </p:sp>
      <p:sp>
        <p:nvSpPr>
          <p:cNvPr id="12" name="TextBox 11"/>
          <p:cNvSpPr txBox="1"/>
          <p:nvPr/>
        </p:nvSpPr>
        <p:spPr>
          <a:xfrm>
            <a:off x="6335218" y="5977465"/>
            <a:ext cx="2808782" cy="338554"/>
          </a:xfrm>
          <a:prstGeom prst="rect">
            <a:avLst/>
          </a:prstGeom>
          <a:noFill/>
        </p:spPr>
        <p:txBody>
          <a:bodyPr wrap="none" rtlCol="0">
            <a:spAutoFit/>
          </a:bodyPr>
          <a:lstStyle/>
          <a:p>
            <a:r>
              <a:rPr lang="en-GB" sz="1600" dirty="0" smtClean="0"/>
              <a:t>M. </a:t>
            </a:r>
            <a:r>
              <a:rPr lang="en-GB" sz="1600" dirty="0" err="1" smtClean="0"/>
              <a:t>Blanke</a:t>
            </a:r>
            <a:r>
              <a:rPr lang="en-GB" sz="1600" dirty="0" smtClean="0"/>
              <a:t> et al. </a:t>
            </a:r>
            <a:r>
              <a:rPr lang="en-US" sz="1600" dirty="0" smtClean="0"/>
              <a:t>arXiv:0906.5454</a:t>
            </a:r>
            <a:endParaRPr lang="en-GB" sz="1600" dirty="0"/>
          </a:p>
        </p:txBody>
      </p:sp>
      <p:sp>
        <p:nvSpPr>
          <p:cNvPr id="9" name="Rectangle 8"/>
          <p:cNvSpPr/>
          <p:nvPr/>
        </p:nvSpPr>
        <p:spPr>
          <a:xfrm>
            <a:off x="2667000" y="2514600"/>
            <a:ext cx="533400" cy="2895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2987040" y="2994660"/>
            <a:ext cx="45719" cy="403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0600" y="4953000"/>
            <a:ext cx="838200" cy="307777"/>
          </a:xfrm>
          <a:prstGeom prst="rect">
            <a:avLst/>
          </a:prstGeom>
          <a:noFill/>
        </p:spPr>
        <p:txBody>
          <a:bodyPr wrap="square" rtlCol="0">
            <a:spAutoFit/>
          </a:bodyPr>
          <a:lstStyle/>
          <a:p>
            <a:r>
              <a:rPr lang="en-US" sz="1400" dirty="0" err="1" smtClean="0"/>
              <a:t>SuperB</a:t>
            </a:r>
            <a:endParaRPr lang="en-US" sz="1400" dirty="0"/>
          </a:p>
        </p:txBody>
      </p:sp>
      <p:sp>
        <p:nvSpPr>
          <p:cNvPr id="13" name="TextBox 12"/>
          <p:cNvSpPr txBox="1"/>
          <p:nvPr/>
        </p:nvSpPr>
        <p:spPr>
          <a:xfrm rot="5400000">
            <a:off x="1979711" y="3427512"/>
            <a:ext cx="1981200" cy="307777"/>
          </a:xfrm>
          <a:prstGeom prst="rect">
            <a:avLst/>
          </a:prstGeom>
          <a:noFill/>
        </p:spPr>
        <p:txBody>
          <a:bodyPr wrap="square" rtlCol="0">
            <a:spAutoFit/>
          </a:bodyPr>
          <a:lstStyle/>
          <a:p>
            <a:r>
              <a:rPr lang="en-US" sz="1400" dirty="0" err="1" smtClean="0"/>
              <a:t>SuperB</a:t>
            </a:r>
            <a:r>
              <a:rPr lang="en-US" sz="1400" dirty="0" smtClean="0"/>
              <a:t> with polarization</a:t>
            </a:r>
            <a:endParaRPr lang="en-US" sz="1400" dirty="0"/>
          </a:p>
        </p:txBody>
      </p:sp>
      <p:sp>
        <p:nvSpPr>
          <p:cNvPr id="14" name="Date Placeholder 13"/>
          <p:cNvSpPr>
            <a:spLocks noGrp="1"/>
          </p:cNvSpPr>
          <p:nvPr>
            <p:ph type="dt" sz="half" idx="10"/>
          </p:nvPr>
        </p:nvSpPr>
        <p:spPr/>
        <p:txBody>
          <a:bodyPr/>
          <a:lstStyle/>
          <a:p>
            <a:r>
              <a:rPr lang="en-US" smtClean="0"/>
              <a:t>LNF December 13,2011</a:t>
            </a:r>
            <a:endParaRPr lang="en-US"/>
          </a:p>
        </p:txBody>
      </p:sp>
      <p:sp>
        <p:nvSpPr>
          <p:cNvPr id="15" name="Slide Number Placeholder 14"/>
          <p:cNvSpPr>
            <a:spLocks noGrp="1"/>
          </p:cNvSpPr>
          <p:nvPr>
            <p:ph type="sldNum" sz="quarter" idx="12"/>
          </p:nvPr>
        </p:nvSpPr>
        <p:spPr/>
        <p:txBody>
          <a:bodyPr/>
          <a:lstStyle/>
          <a:p>
            <a:fld id="{2743EBD0-19EB-41E8-92E3-E70AEADB721E}" type="slidenum">
              <a:rPr lang="en-US" smtClean="0"/>
              <a:pPr/>
              <a:t>13</a:t>
            </a:fld>
            <a:endParaRPr lang="en-US"/>
          </a:p>
        </p:txBody>
      </p:sp>
      <p:sp>
        <p:nvSpPr>
          <p:cNvPr id="16" name="Footer Placeholder 15"/>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p14="http://schemas.microsoft.com/office/powerpoint/2010/main" xmlns="" val="1920329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GB" dirty="0" smtClean="0">
                <a:solidFill>
                  <a:schemeClr val="bg1"/>
                </a:solidFill>
                <a:latin typeface="Times New Roman" pitchFamily="18" charset="0"/>
                <a:cs typeface="Times New Roman" pitchFamily="18" charset="0"/>
              </a:rPr>
              <a:t>POLARIZATION: Precision Electroweak </a:t>
            </a:r>
            <a:endParaRPr lang="en-GB" dirty="0">
              <a:solidFill>
                <a:schemeClr val="bg1"/>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457200" y="1600200"/>
            <a:ext cx="8686800" cy="4525963"/>
          </a:xfrm>
        </p:spPr>
        <p:txBody>
          <a:bodyPr/>
          <a:lstStyle/>
          <a:p>
            <a:r>
              <a:rPr lang="en-GB" dirty="0" smtClean="0"/>
              <a:t>sin</a:t>
            </a:r>
            <a:r>
              <a:rPr lang="en-GB" baseline="30000" dirty="0" smtClean="0"/>
              <a:t>2</a:t>
            </a:r>
            <a:r>
              <a:rPr lang="en-GB" dirty="0" smtClean="0"/>
              <a:t>θ</a:t>
            </a:r>
            <a:r>
              <a:rPr lang="en-GB" baseline="-25000" dirty="0" smtClean="0"/>
              <a:t>W</a:t>
            </a:r>
            <a:r>
              <a:rPr lang="en-GB" dirty="0" smtClean="0"/>
              <a:t> </a:t>
            </a:r>
            <a:r>
              <a:rPr lang="en-GB" sz="2400" dirty="0" smtClean="0"/>
              <a:t>can be measured with polarised e</a:t>
            </a:r>
            <a:r>
              <a:rPr lang="en-GB" sz="2400" baseline="30000" dirty="0" smtClean="0"/>
              <a:t>−</a:t>
            </a:r>
            <a:r>
              <a:rPr lang="en-GB" sz="2400" dirty="0" smtClean="0"/>
              <a:t>beam at</a:t>
            </a:r>
          </a:p>
          <a:p>
            <a:pPr lvl="1">
              <a:buNone/>
            </a:pPr>
            <a:r>
              <a:rPr lang="en-GB" dirty="0" smtClean="0">
                <a:latin typeface="Lucida Grande"/>
                <a:ea typeface="Lucida Grande"/>
                <a:cs typeface="Lucida Grande"/>
              </a:rPr>
              <a:t>√</a:t>
            </a:r>
            <a:r>
              <a:rPr lang="en-GB" dirty="0" err="1" smtClean="0">
                <a:latin typeface="Lucida Grande"/>
                <a:ea typeface="Lucida Grande"/>
                <a:cs typeface="Lucida Grande"/>
              </a:rPr>
              <a:t>s</a:t>
            </a:r>
            <a:r>
              <a:rPr lang="en-GB" dirty="0" smtClean="0">
                <a:latin typeface="Lucida Grande"/>
                <a:ea typeface="Lucida Grande"/>
                <a:cs typeface="Lucida Grande"/>
              </a:rPr>
              <a:t>=ϒ</a:t>
            </a:r>
            <a:r>
              <a:rPr lang="en-GB" dirty="0" smtClean="0"/>
              <a:t>(4S) </a:t>
            </a:r>
            <a:r>
              <a:rPr lang="en-GB" sz="2400" dirty="0" smtClean="0"/>
              <a:t>is theoretically clean, c.f. b-fragmentation </a:t>
            </a:r>
            <a:r>
              <a:rPr lang="en-GB" dirty="0" smtClean="0"/>
              <a:t>at  Z pole</a:t>
            </a:r>
            <a:endParaRPr lang="en-GB" dirty="0"/>
          </a:p>
        </p:txBody>
      </p:sp>
      <p:pic>
        <p:nvPicPr>
          <p:cNvPr id="7" name="Picture 5" descr="qweak_running.jpg"/>
          <p:cNvPicPr>
            <a:picLocks noChangeAspect="1"/>
          </p:cNvPicPr>
          <p:nvPr/>
        </p:nvPicPr>
        <p:blipFill>
          <a:blip r:embed="rId3" cstate="print"/>
          <a:srcRect/>
          <a:stretch>
            <a:fillRect/>
          </a:stretch>
        </p:blipFill>
        <p:spPr bwMode="auto">
          <a:xfrm>
            <a:off x="0" y="2667000"/>
            <a:ext cx="5401732" cy="4049941"/>
          </a:xfrm>
          <a:prstGeom prst="rect">
            <a:avLst/>
          </a:prstGeom>
          <a:noFill/>
          <a:ln w="9525">
            <a:noFill/>
            <a:miter lim="800000"/>
            <a:headEnd/>
            <a:tailEnd/>
          </a:ln>
        </p:spPr>
      </p:pic>
      <p:sp>
        <p:nvSpPr>
          <p:cNvPr id="10" name="TextBox 9"/>
          <p:cNvSpPr txBox="1"/>
          <p:nvPr/>
        </p:nvSpPr>
        <p:spPr>
          <a:xfrm>
            <a:off x="5486400" y="2667000"/>
            <a:ext cx="3302000" cy="3416320"/>
          </a:xfrm>
          <a:prstGeom prst="rect">
            <a:avLst/>
          </a:prstGeom>
          <a:solidFill>
            <a:schemeClr val="bg1"/>
          </a:solidFill>
        </p:spPr>
        <p:txBody>
          <a:bodyPr wrap="square" rtlCol="0">
            <a:spAutoFit/>
          </a:bodyPr>
          <a:lstStyle/>
          <a:p>
            <a:r>
              <a:rPr lang="en-GB" dirty="0" smtClean="0"/>
              <a:t>Measure LR asymmetry in</a:t>
            </a:r>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at the </a:t>
            </a:r>
            <a:r>
              <a:rPr lang="en-GB" dirty="0" smtClean="0">
                <a:latin typeface="Lucida Grande"/>
                <a:ea typeface="Lucida Grande"/>
                <a:cs typeface="Lucida Grande"/>
              </a:rPr>
              <a:t>ϒ</a:t>
            </a:r>
            <a:r>
              <a:rPr lang="en-GB" dirty="0" smtClean="0"/>
              <a:t>(4S) to same precision as LEP/SLC at the Z-pole.</a:t>
            </a:r>
          </a:p>
          <a:p>
            <a:endParaRPr lang="en-GB" dirty="0" smtClean="0"/>
          </a:p>
          <a:p>
            <a:r>
              <a:rPr lang="en-GB" dirty="0" smtClean="0"/>
              <a:t>Can also perform crosscheck at ψ(3770) and use         instead of    </a:t>
            </a:r>
            <a:endParaRPr lang="en-GB" dirty="0"/>
          </a:p>
        </p:txBody>
      </p:sp>
      <p:graphicFrame>
        <p:nvGraphicFramePr>
          <p:cNvPr id="15" name="Object 14"/>
          <p:cNvGraphicFramePr>
            <a:graphicFrameLocks noChangeAspect="1"/>
          </p:cNvGraphicFramePr>
          <p:nvPr/>
        </p:nvGraphicFramePr>
        <p:xfrm>
          <a:off x="8610600" y="5702044"/>
          <a:ext cx="533400" cy="698756"/>
        </p:xfrm>
        <a:graphic>
          <a:graphicData uri="http://schemas.openxmlformats.org/presentationml/2006/ole">
            <p:oleObj spid="_x0000_s614402" name="Equation" r:id="rId4" imgW="368280" imgH="482400" progId="Equation.3">
              <p:embed/>
            </p:oleObj>
          </a:graphicData>
        </a:graphic>
      </p:graphicFrame>
      <p:graphicFrame>
        <p:nvGraphicFramePr>
          <p:cNvPr id="533506" name="Object 2"/>
          <p:cNvGraphicFramePr>
            <a:graphicFrameLocks noChangeAspect="1"/>
          </p:cNvGraphicFramePr>
          <p:nvPr/>
        </p:nvGraphicFramePr>
        <p:xfrm>
          <a:off x="5715000" y="3060700"/>
          <a:ext cx="2354263" cy="1587500"/>
        </p:xfrm>
        <a:graphic>
          <a:graphicData uri="http://schemas.openxmlformats.org/presentationml/2006/ole">
            <p:oleObj spid="_x0000_s614403" name="Equation" r:id="rId5" imgW="1091880" imgH="736560" progId="Equation.3">
              <p:embed/>
            </p:oleObj>
          </a:graphicData>
        </a:graphic>
      </p:graphicFrame>
      <p:graphicFrame>
        <p:nvGraphicFramePr>
          <p:cNvPr id="533507" name="Object 3"/>
          <p:cNvGraphicFramePr>
            <a:graphicFrameLocks noChangeAspect="1"/>
          </p:cNvGraphicFramePr>
          <p:nvPr/>
        </p:nvGraphicFramePr>
        <p:xfrm>
          <a:off x="7162800" y="5701947"/>
          <a:ext cx="533400" cy="698853"/>
        </p:xfrm>
        <a:graphic>
          <a:graphicData uri="http://schemas.openxmlformats.org/presentationml/2006/ole">
            <p:oleObj spid="_x0000_s614404" name="Equation" r:id="rId6" imgW="368280" imgH="482400" progId="Equation.3">
              <p:embed/>
            </p:oleObj>
          </a:graphicData>
        </a:graphic>
      </p:graphicFrame>
      <p:sp>
        <p:nvSpPr>
          <p:cNvPr id="9" name="Date Placeholder 8"/>
          <p:cNvSpPr>
            <a:spLocks noGrp="1"/>
          </p:cNvSpPr>
          <p:nvPr>
            <p:ph type="dt" sz="half" idx="10"/>
          </p:nvPr>
        </p:nvSpPr>
        <p:spPr/>
        <p:txBody>
          <a:bodyPr/>
          <a:lstStyle/>
          <a:p>
            <a:r>
              <a:rPr lang="en-US" smtClean="0"/>
              <a:t>LNF December 13,2011</a:t>
            </a:r>
            <a:endParaRPr lang="en-US"/>
          </a:p>
        </p:txBody>
      </p:sp>
      <p:sp>
        <p:nvSpPr>
          <p:cNvPr id="11" name="Slide Number Placeholder 10"/>
          <p:cNvSpPr>
            <a:spLocks noGrp="1"/>
          </p:cNvSpPr>
          <p:nvPr>
            <p:ph type="sldNum" sz="quarter" idx="12"/>
          </p:nvPr>
        </p:nvSpPr>
        <p:spPr/>
        <p:txBody>
          <a:bodyPr/>
          <a:lstStyle/>
          <a:p>
            <a:fld id="{2743EBD0-19EB-41E8-92E3-E70AEADB721E}" type="slidenum">
              <a:rPr lang="en-US" smtClean="0"/>
              <a:pPr/>
              <a:t>14</a:t>
            </a:fld>
            <a:endParaRPr lang="en-US"/>
          </a:p>
        </p:txBody>
      </p:sp>
      <p:sp>
        <p:nvSpPr>
          <p:cNvPr id="12" name="Footer Placeholder 11"/>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GB" dirty="0" smtClean="0">
                <a:solidFill>
                  <a:schemeClr val="bg1"/>
                </a:solidFill>
                <a:latin typeface="Times New Roman" pitchFamily="18" charset="0"/>
                <a:cs typeface="Times New Roman" pitchFamily="18" charset="0"/>
              </a:rPr>
              <a:t>POLARISATION: Precision Electroweak </a:t>
            </a:r>
            <a:endParaRPr lang="en-GB" dirty="0">
              <a:solidFill>
                <a:schemeClr val="bg1"/>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457200" y="1600200"/>
            <a:ext cx="8686800" cy="4525963"/>
          </a:xfrm>
        </p:spPr>
        <p:txBody>
          <a:bodyPr/>
          <a:lstStyle/>
          <a:p>
            <a:r>
              <a:rPr lang="en-GB" dirty="0" smtClean="0"/>
              <a:t>sin</a:t>
            </a:r>
            <a:r>
              <a:rPr lang="en-GB" baseline="30000" dirty="0" smtClean="0"/>
              <a:t>2</a:t>
            </a:r>
            <a:r>
              <a:rPr lang="en-GB" dirty="0" smtClean="0"/>
              <a:t>θ</a:t>
            </a:r>
            <a:r>
              <a:rPr lang="en-GB" baseline="-25000" dirty="0" smtClean="0"/>
              <a:t>W</a:t>
            </a:r>
            <a:r>
              <a:rPr lang="en-GB" dirty="0" smtClean="0"/>
              <a:t> </a:t>
            </a:r>
            <a:r>
              <a:rPr lang="en-GB" sz="2400" dirty="0" smtClean="0"/>
              <a:t>can be measured with polarised e</a:t>
            </a:r>
            <a:r>
              <a:rPr lang="en-GB" sz="2400" baseline="30000" dirty="0" smtClean="0"/>
              <a:t>−</a:t>
            </a:r>
            <a:r>
              <a:rPr lang="en-GB" sz="2400" dirty="0" smtClean="0"/>
              <a:t>beam at</a:t>
            </a:r>
          </a:p>
          <a:p>
            <a:pPr lvl="1">
              <a:buNone/>
            </a:pPr>
            <a:r>
              <a:rPr lang="en-GB" dirty="0" smtClean="0">
                <a:latin typeface="Lucida Grande"/>
                <a:ea typeface="Lucida Grande"/>
                <a:cs typeface="Lucida Grande"/>
              </a:rPr>
              <a:t>√</a:t>
            </a:r>
            <a:r>
              <a:rPr lang="en-GB" dirty="0" err="1" smtClean="0">
                <a:latin typeface="Lucida Grande"/>
                <a:ea typeface="Lucida Grande"/>
                <a:cs typeface="Lucida Grande"/>
              </a:rPr>
              <a:t>s</a:t>
            </a:r>
            <a:r>
              <a:rPr lang="en-GB" dirty="0" smtClean="0">
                <a:latin typeface="Lucida Grande"/>
                <a:ea typeface="Lucida Grande"/>
                <a:cs typeface="Lucida Grande"/>
              </a:rPr>
              <a:t>=ϒ</a:t>
            </a:r>
            <a:r>
              <a:rPr lang="en-GB" dirty="0" smtClean="0"/>
              <a:t>(4S) </a:t>
            </a:r>
            <a:r>
              <a:rPr lang="en-GB" sz="2400" dirty="0" smtClean="0"/>
              <a:t>is theoretically clean, c.f. b-fragmentation </a:t>
            </a:r>
            <a:r>
              <a:rPr lang="en-GB" dirty="0" smtClean="0"/>
              <a:t>at  Z pole</a:t>
            </a:r>
            <a:endParaRPr lang="en-GB" dirty="0"/>
          </a:p>
        </p:txBody>
      </p:sp>
      <p:pic>
        <p:nvPicPr>
          <p:cNvPr id="7" name="Picture 5" descr="qweak_running.jpg"/>
          <p:cNvPicPr>
            <a:picLocks noChangeAspect="1"/>
          </p:cNvPicPr>
          <p:nvPr/>
        </p:nvPicPr>
        <p:blipFill>
          <a:blip r:embed="rId3" cstate="print"/>
          <a:srcRect/>
          <a:stretch>
            <a:fillRect/>
          </a:stretch>
        </p:blipFill>
        <p:spPr bwMode="auto">
          <a:xfrm>
            <a:off x="0" y="2667000"/>
            <a:ext cx="5401732" cy="4049941"/>
          </a:xfrm>
          <a:prstGeom prst="rect">
            <a:avLst/>
          </a:prstGeom>
          <a:noFill/>
          <a:ln w="9525">
            <a:noFill/>
            <a:miter lim="800000"/>
            <a:headEnd/>
            <a:tailEnd/>
          </a:ln>
        </p:spPr>
      </p:pic>
      <p:sp>
        <p:nvSpPr>
          <p:cNvPr id="8" name="Oval 7"/>
          <p:cNvSpPr>
            <a:spLocks noChangeArrowheads="1"/>
          </p:cNvSpPr>
          <p:nvPr/>
        </p:nvSpPr>
        <p:spPr bwMode="auto">
          <a:xfrm>
            <a:off x="3581400" y="5105400"/>
            <a:ext cx="53975" cy="82550"/>
          </a:xfrm>
          <a:prstGeom prst="ellipse">
            <a:avLst/>
          </a:prstGeom>
          <a:solidFill>
            <a:srgbClr val="FF0000"/>
          </a:solidFill>
          <a:ln w="9525">
            <a:solidFill>
              <a:schemeClr val="tx1"/>
            </a:solidFill>
            <a:round/>
            <a:headEnd/>
            <a:tailEnd/>
          </a:ln>
        </p:spPr>
        <p:txBody>
          <a:bodyPr>
            <a:prstTxWarp prst="textNoShape">
              <a:avLst/>
            </a:prstTxWarp>
          </a:bodyPr>
          <a:lstStyle/>
          <a:p>
            <a:endParaRPr lang="en-GB"/>
          </a:p>
        </p:txBody>
      </p:sp>
      <p:sp>
        <p:nvSpPr>
          <p:cNvPr id="9" name="TextBox 8"/>
          <p:cNvSpPr txBox="1">
            <a:spLocks noChangeArrowheads="1"/>
          </p:cNvSpPr>
          <p:nvPr/>
        </p:nvSpPr>
        <p:spPr bwMode="auto">
          <a:xfrm>
            <a:off x="2286000" y="5224046"/>
            <a:ext cx="778879" cy="338554"/>
          </a:xfrm>
          <a:prstGeom prst="rect">
            <a:avLst/>
          </a:prstGeom>
          <a:noFill/>
          <a:ln w="9525">
            <a:noFill/>
            <a:miter lim="800000"/>
            <a:headEnd/>
            <a:tailEnd/>
          </a:ln>
        </p:spPr>
        <p:txBody>
          <a:bodyPr wrap="none">
            <a:prstTxWarp prst="textNoShape">
              <a:avLst/>
            </a:prstTxWarp>
            <a:spAutoFit/>
          </a:bodyPr>
          <a:lstStyle/>
          <a:p>
            <a:r>
              <a:rPr lang="en-GB" sz="1600" dirty="0" smtClean="0">
                <a:solidFill>
                  <a:srgbClr val="FF0000"/>
                </a:solidFill>
              </a:rPr>
              <a:t>SuperB </a:t>
            </a:r>
            <a:endParaRPr lang="en-GB" sz="1600" dirty="0">
              <a:solidFill>
                <a:srgbClr val="FF0000"/>
              </a:solidFill>
            </a:endParaRPr>
          </a:p>
        </p:txBody>
      </p:sp>
      <p:sp>
        <p:nvSpPr>
          <p:cNvPr id="10" name="TextBox 9"/>
          <p:cNvSpPr txBox="1"/>
          <p:nvPr/>
        </p:nvSpPr>
        <p:spPr>
          <a:xfrm>
            <a:off x="5486400" y="2667000"/>
            <a:ext cx="3302000" cy="3416320"/>
          </a:xfrm>
          <a:prstGeom prst="rect">
            <a:avLst/>
          </a:prstGeom>
          <a:solidFill>
            <a:schemeClr val="bg1"/>
          </a:solidFill>
        </p:spPr>
        <p:txBody>
          <a:bodyPr wrap="square" rtlCol="0">
            <a:spAutoFit/>
          </a:bodyPr>
          <a:lstStyle/>
          <a:p>
            <a:r>
              <a:rPr lang="en-GB" dirty="0" smtClean="0"/>
              <a:t>Measure LR asymmetry in</a:t>
            </a:r>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at the </a:t>
            </a:r>
            <a:r>
              <a:rPr lang="en-GB" dirty="0" smtClean="0">
                <a:latin typeface="Lucida Grande"/>
                <a:ea typeface="Lucida Grande"/>
                <a:cs typeface="Lucida Grande"/>
              </a:rPr>
              <a:t>ϒ</a:t>
            </a:r>
            <a:r>
              <a:rPr lang="en-GB" dirty="0" smtClean="0"/>
              <a:t>(4S) to same precision as LEP/SLC at the Z-pole.</a:t>
            </a:r>
          </a:p>
          <a:p>
            <a:endParaRPr lang="en-GB" dirty="0" smtClean="0"/>
          </a:p>
          <a:p>
            <a:r>
              <a:rPr lang="en-GB" dirty="0" smtClean="0"/>
              <a:t>Can also perform crosscheck at ψ(3770) and use         instead of    </a:t>
            </a:r>
            <a:endParaRPr lang="en-GB" dirty="0"/>
          </a:p>
        </p:txBody>
      </p:sp>
      <p:sp>
        <p:nvSpPr>
          <p:cNvPr id="12" name="Oval 11"/>
          <p:cNvSpPr/>
          <p:nvPr/>
        </p:nvSpPr>
        <p:spPr>
          <a:xfrm>
            <a:off x="3276600" y="4800600"/>
            <a:ext cx="76200" cy="1524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nvGraphicFramePr>
        <p:xfrm>
          <a:off x="8610600" y="5702044"/>
          <a:ext cx="533400" cy="698756"/>
        </p:xfrm>
        <a:graphic>
          <a:graphicData uri="http://schemas.openxmlformats.org/presentationml/2006/ole">
            <p:oleObj spid="_x0000_s615426" name="Equation" r:id="rId4" imgW="368280" imgH="482400" progId="Equation.3">
              <p:embed/>
            </p:oleObj>
          </a:graphicData>
        </a:graphic>
      </p:graphicFrame>
      <p:graphicFrame>
        <p:nvGraphicFramePr>
          <p:cNvPr id="533506" name="Object 2"/>
          <p:cNvGraphicFramePr>
            <a:graphicFrameLocks noChangeAspect="1"/>
          </p:cNvGraphicFramePr>
          <p:nvPr/>
        </p:nvGraphicFramePr>
        <p:xfrm>
          <a:off x="5715000" y="3060700"/>
          <a:ext cx="2354263" cy="1587500"/>
        </p:xfrm>
        <a:graphic>
          <a:graphicData uri="http://schemas.openxmlformats.org/presentationml/2006/ole">
            <p:oleObj spid="_x0000_s615427" name="Equation" r:id="rId5" imgW="1091880" imgH="736560" progId="Equation.3">
              <p:embed/>
            </p:oleObj>
          </a:graphicData>
        </a:graphic>
      </p:graphicFrame>
      <p:graphicFrame>
        <p:nvGraphicFramePr>
          <p:cNvPr id="533507" name="Object 3"/>
          <p:cNvGraphicFramePr>
            <a:graphicFrameLocks noChangeAspect="1"/>
          </p:cNvGraphicFramePr>
          <p:nvPr/>
        </p:nvGraphicFramePr>
        <p:xfrm>
          <a:off x="7162800" y="5701947"/>
          <a:ext cx="533400" cy="698853"/>
        </p:xfrm>
        <a:graphic>
          <a:graphicData uri="http://schemas.openxmlformats.org/presentationml/2006/ole">
            <p:oleObj spid="_x0000_s615428" name="Equation" r:id="rId6" imgW="368280" imgH="482400" progId="Equation.3">
              <p:embed/>
            </p:oleObj>
          </a:graphicData>
        </a:graphic>
      </p:graphicFrame>
      <p:cxnSp>
        <p:nvCxnSpPr>
          <p:cNvPr id="17" name="Straight Arrow Connector 16"/>
          <p:cNvCxnSpPr/>
          <p:nvPr/>
        </p:nvCxnSpPr>
        <p:spPr>
          <a:xfrm flipV="1">
            <a:off x="2971800" y="4953000"/>
            <a:ext cx="228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0400" y="51816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r>
              <a:rPr lang="en-US" smtClean="0"/>
              <a:t>LNF December 13,2011</a:t>
            </a:r>
            <a:endParaRPr lang="en-US"/>
          </a:p>
        </p:txBody>
      </p:sp>
      <p:sp>
        <p:nvSpPr>
          <p:cNvPr id="16" name="Slide Number Placeholder 15"/>
          <p:cNvSpPr>
            <a:spLocks noGrp="1"/>
          </p:cNvSpPr>
          <p:nvPr>
            <p:ph type="sldNum" sz="quarter" idx="12"/>
          </p:nvPr>
        </p:nvSpPr>
        <p:spPr/>
        <p:txBody>
          <a:bodyPr/>
          <a:lstStyle/>
          <a:p>
            <a:fld id="{2743EBD0-19EB-41E8-92E3-E70AEADB721E}" type="slidenum">
              <a:rPr lang="en-US" smtClean="0"/>
              <a:pPr/>
              <a:t>15</a:t>
            </a:fld>
            <a:endParaRPr lang="en-US"/>
          </a:p>
        </p:txBody>
      </p:sp>
      <p:sp>
        <p:nvSpPr>
          <p:cNvPr id="19" name="Footer Placeholder 1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375707" y="-19050"/>
            <a:ext cx="8463493" cy="857250"/>
          </a:xfrm>
          <a:solidFill>
            <a:srgbClr val="00B0F0"/>
          </a:solidFill>
          <a:ln/>
        </p:spPr>
        <p:txBody>
          <a:bodyPr rIns="28573">
            <a:normAutofit/>
          </a:bodyPr>
          <a:lstStyle/>
          <a:p>
            <a:pPr marL="27905"/>
            <a:r>
              <a:rPr lang="en-US" sz="4800" dirty="0" smtClean="0">
                <a:solidFill>
                  <a:schemeClr val="bg1"/>
                </a:solidFill>
                <a:latin typeface="Times New Roman" pitchFamily="18" charset="0"/>
                <a:cs typeface="Times New Roman" pitchFamily="18" charset="0"/>
              </a:rPr>
              <a:t>Charm  @    </a:t>
            </a:r>
            <a:endParaRPr lang="en-US" sz="4800" dirty="0">
              <a:solidFill>
                <a:schemeClr val="bg1"/>
              </a:solidFill>
              <a:latin typeface="Times New Roman" pitchFamily="18" charset="0"/>
              <a:cs typeface="Times New Roman" pitchFamily="18" charset="0"/>
            </a:endParaRPr>
          </a:p>
        </p:txBody>
      </p:sp>
      <p:pic>
        <p:nvPicPr>
          <p:cNvPr id="59394" name="Picture 2"/>
          <p:cNvPicPr>
            <a:picLocks noChangeArrowheads="1"/>
          </p:cNvPicPr>
          <p:nvPr/>
        </p:nvPicPr>
        <p:blipFill>
          <a:blip r:embed="rId3" cstate="print"/>
          <a:srcRect/>
          <a:stretch>
            <a:fillRect/>
          </a:stretch>
        </p:blipFill>
        <p:spPr bwMode="auto">
          <a:xfrm>
            <a:off x="2798444" y="1290593"/>
            <a:ext cx="5482828" cy="375047"/>
          </a:xfrm>
          <a:prstGeom prst="rect">
            <a:avLst/>
          </a:prstGeom>
          <a:noFill/>
          <a:ln w="9525" cap="flat">
            <a:noFill/>
            <a:miter lim="800000"/>
            <a:headEnd/>
            <a:tailEnd/>
          </a:ln>
        </p:spPr>
      </p:pic>
      <p:pic>
        <p:nvPicPr>
          <p:cNvPr id="59395" name="Picture 3"/>
          <p:cNvPicPr>
            <a:picLocks noChangeArrowheads="1"/>
          </p:cNvPicPr>
          <p:nvPr/>
        </p:nvPicPr>
        <p:blipFill>
          <a:blip r:embed="rId4" cstate="print"/>
          <a:srcRect/>
          <a:stretch>
            <a:fillRect/>
          </a:stretch>
        </p:blipFill>
        <p:spPr bwMode="auto">
          <a:xfrm>
            <a:off x="2057400" y="4114800"/>
            <a:ext cx="6934200" cy="304800"/>
          </a:xfrm>
          <a:prstGeom prst="rect">
            <a:avLst/>
          </a:prstGeom>
          <a:noFill/>
          <a:ln w="9525" cap="flat">
            <a:noFill/>
            <a:miter lim="800000"/>
            <a:headEnd/>
            <a:tailEnd/>
          </a:ln>
        </p:spPr>
      </p:pic>
      <p:sp>
        <p:nvSpPr>
          <p:cNvPr id="59396" name="Rectangle 4"/>
          <p:cNvSpPr>
            <a:spLocks/>
          </p:cNvSpPr>
          <p:nvPr/>
        </p:nvSpPr>
        <p:spPr bwMode="auto">
          <a:xfrm>
            <a:off x="152921" y="1244560"/>
            <a:ext cx="1676741" cy="43088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buSzPct val="100000"/>
              <a:buFont typeface="Lucida Grande" charset="0"/>
              <a:buChar char="‣"/>
            </a:pPr>
            <a:r>
              <a:rPr lang="en-US" sz="2800" i="1" dirty="0">
                <a:latin typeface="Times New Roman" charset="0"/>
                <a:ea typeface="Times New Roman" charset="0"/>
                <a:cs typeface="Times New Roman" charset="0"/>
                <a:sym typeface="Times New Roman" charset="0"/>
              </a:rPr>
              <a:t> </a:t>
            </a:r>
            <a:r>
              <a:rPr lang="en-US" sz="2000" i="1" dirty="0">
                <a:latin typeface="Times New Roman" charset="0"/>
                <a:ea typeface="Times New Roman" charset="0"/>
                <a:cs typeface="Times New Roman" charset="0"/>
                <a:sym typeface="Times New Roman" charset="0"/>
              </a:rPr>
              <a:t>Run at ϒ(4S):</a:t>
            </a:r>
          </a:p>
        </p:txBody>
      </p:sp>
      <p:sp>
        <p:nvSpPr>
          <p:cNvPr id="59397" name="Rectangle 5"/>
          <p:cNvSpPr>
            <a:spLocks/>
          </p:cNvSpPr>
          <p:nvPr/>
        </p:nvSpPr>
        <p:spPr bwMode="auto">
          <a:xfrm rot="23291">
            <a:off x="153704" y="4032671"/>
            <a:ext cx="2665403" cy="39376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buSzPct val="100000"/>
              <a:buFont typeface="Lucida Grande" charset="0"/>
              <a:buChar char="‣"/>
            </a:pPr>
            <a:r>
              <a:rPr lang="en-US" sz="2400" i="1" dirty="0">
                <a:solidFill>
                  <a:schemeClr val="tx1"/>
                </a:solidFill>
                <a:latin typeface="Times New Roman" charset="0"/>
                <a:ea typeface="Times New Roman" charset="0"/>
                <a:cs typeface="Times New Roman" charset="0"/>
                <a:sym typeface="Times New Roman" charset="0"/>
              </a:rPr>
              <a:t> </a:t>
            </a:r>
            <a:r>
              <a:rPr lang="en-US" sz="2000" i="1" dirty="0">
                <a:solidFill>
                  <a:schemeClr val="tx1"/>
                </a:solidFill>
                <a:latin typeface="Times New Roman" charset="0"/>
                <a:ea typeface="Times New Roman" charset="0"/>
                <a:cs typeface="Times New Roman" charset="0"/>
                <a:sym typeface="Times New Roman" charset="0"/>
              </a:rPr>
              <a:t>Run at ψ(3770):</a:t>
            </a:r>
          </a:p>
        </p:txBody>
      </p:sp>
      <p:sp>
        <p:nvSpPr>
          <p:cNvPr id="59398" name="Rectangle 6"/>
          <p:cNvSpPr>
            <a:spLocks/>
          </p:cNvSpPr>
          <p:nvPr/>
        </p:nvSpPr>
        <p:spPr bwMode="auto">
          <a:xfrm>
            <a:off x="366117" y="1884164"/>
            <a:ext cx="8617148" cy="138410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buSzPct val="100000"/>
              <a:buFont typeface="Lucida Grande" charset="0"/>
              <a:buChar char="✓"/>
            </a:pPr>
            <a:r>
              <a:rPr lang="en-US" sz="2000" dirty="0">
                <a:latin typeface="Times New Roman" charset="0"/>
                <a:ea typeface="Times New Roman" charset="0"/>
                <a:cs typeface="Times New Roman" charset="0"/>
                <a:sym typeface="Times New Roman" charset="0"/>
              </a:rPr>
              <a:t> Large improvement in D</a:t>
            </a:r>
            <a:r>
              <a:rPr lang="en-US" sz="2000" baseline="32000" dirty="0">
                <a:latin typeface="Times New Roman" charset="0"/>
                <a:ea typeface="Times New Roman" charset="0"/>
                <a:cs typeface="Times New Roman" charset="0"/>
                <a:sym typeface="Times New Roman" charset="0"/>
              </a:rPr>
              <a:t>0</a:t>
            </a:r>
            <a:r>
              <a:rPr lang="en-US" sz="2000" dirty="0">
                <a:latin typeface="Times New Roman" charset="0"/>
                <a:ea typeface="Times New Roman" charset="0"/>
                <a:cs typeface="Times New Roman" charset="0"/>
                <a:sym typeface="Times New Roman" charset="0"/>
              </a:rPr>
              <a:t> mixing and CPV: factor 12 improvement in statistical error </a:t>
            </a:r>
            <a:r>
              <a:rPr lang="en-US" sz="2000" dirty="0" err="1" smtClean="0">
                <a:latin typeface="Times New Roman" charset="0"/>
                <a:ea typeface="Times New Roman" charset="0"/>
                <a:cs typeface="Times New Roman" charset="0"/>
                <a:sym typeface="Times New Roman" charset="0"/>
              </a:rPr>
              <a:t>wrt</a:t>
            </a:r>
            <a:r>
              <a:rPr lang="en-US" sz="2000" dirty="0" smtClean="0">
                <a:latin typeface="Times New Roman" charset="0"/>
                <a:ea typeface="Times New Roman" charset="0"/>
                <a:cs typeface="Times New Roman" charset="0"/>
                <a:sym typeface="Times New Roman" charset="0"/>
              </a:rPr>
              <a:t> </a:t>
            </a:r>
            <a:r>
              <a:rPr lang="en-US" sz="2000" dirty="0" err="1" smtClean="0">
                <a:latin typeface="Times New Roman" charset="0"/>
                <a:ea typeface="Times New Roman" charset="0"/>
                <a:cs typeface="Times New Roman" charset="0"/>
                <a:sym typeface="Times New Roman" charset="0"/>
              </a:rPr>
              <a:t>BaBar</a:t>
            </a:r>
            <a:r>
              <a:rPr lang="en-US" sz="2000" dirty="0" smtClean="0">
                <a:latin typeface="Times New Roman" charset="0"/>
                <a:ea typeface="Times New Roman" charset="0"/>
                <a:cs typeface="Times New Roman" charset="0"/>
                <a:sym typeface="Times New Roman" charset="0"/>
              </a:rPr>
              <a:t> </a:t>
            </a:r>
            <a:r>
              <a:rPr lang="en-US" sz="2000" dirty="0">
                <a:latin typeface="Times New Roman" charset="0"/>
                <a:ea typeface="Times New Roman" charset="0"/>
                <a:cs typeface="Times New Roman" charset="0"/>
                <a:sym typeface="Times New Roman" charset="0"/>
              </a:rPr>
              <a:t>(0.5 ab</a:t>
            </a:r>
            <a:r>
              <a:rPr lang="en-US" sz="2000" baseline="32000" dirty="0">
                <a:latin typeface="Times New Roman" charset="0"/>
                <a:ea typeface="Times New Roman" charset="0"/>
                <a:cs typeface="Times New Roman" charset="0"/>
                <a:sym typeface="Times New Roman" charset="0"/>
              </a:rPr>
              <a:t>-1</a:t>
            </a:r>
            <a:r>
              <a:rPr lang="en-US" sz="2000" dirty="0">
                <a:latin typeface="Times New Roman" charset="0"/>
                <a:ea typeface="Times New Roman" charset="0"/>
                <a:cs typeface="Times New Roman" charset="0"/>
                <a:sym typeface="Times New Roman" charset="0"/>
              </a:rPr>
              <a:t>);  </a:t>
            </a:r>
          </a:p>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time</a:t>
            </a:r>
            <a:r>
              <a:rPr lang="en-US" sz="2000" dirty="0">
                <a:latin typeface="Times New Roman" charset="0"/>
                <a:ea typeface="Times New Roman" charset="0"/>
                <a:cs typeface="Times New Roman" charset="0"/>
                <a:sym typeface="Times New Roman" charset="0"/>
              </a:rPr>
              <a:t>-dependent measurements will benefit also of an improved (2x)  </a:t>
            </a:r>
            <a:r>
              <a:rPr lang="en-US" sz="2000" dirty="0" smtClean="0">
                <a:latin typeface="Times New Roman" charset="0"/>
                <a:ea typeface="Times New Roman" charset="0"/>
                <a:cs typeface="Times New Roman" charset="0"/>
                <a:sym typeface="Times New Roman" charset="0"/>
              </a:rPr>
              <a:t>D</a:t>
            </a:r>
            <a:r>
              <a:rPr lang="en-US" sz="2000" baseline="32000" dirty="0" smtClean="0">
                <a:latin typeface="Times New Roman" charset="0"/>
                <a:ea typeface="Times New Roman" charset="0"/>
                <a:cs typeface="Times New Roman" charset="0"/>
                <a:sym typeface="Times New Roman" charset="0"/>
              </a:rPr>
              <a:t>0</a:t>
            </a:r>
            <a:r>
              <a:rPr lang="en-US" sz="2000" dirty="0" smtClean="0">
                <a:latin typeface="Times New Roman" charset="0"/>
                <a:ea typeface="Times New Roman" charset="0"/>
                <a:cs typeface="Times New Roman" charset="0"/>
                <a:sym typeface="Times New Roman" charset="0"/>
              </a:rPr>
              <a:t> </a:t>
            </a:r>
            <a:r>
              <a:rPr lang="en-US" sz="2000" dirty="0">
                <a:latin typeface="Times New Roman" charset="0"/>
                <a:ea typeface="Times New Roman" charset="0"/>
                <a:cs typeface="Times New Roman" charset="0"/>
                <a:sym typeface="Times New Roman" charset="0"/>
              </a:rPr>
              <a:t>proper-time resolution</a:t>
            </a:r>
            <a:r>
              <a:rPr lang="en-US" sz="2000" dirty="0" smtClean="0">
                <a:latin typeface="Times New Roman" charset="0"/>
                <a:ea typeface="Times New Roman" charset="0"/>
                <a:cs typeface="Times New Roman" charset="0"/>
                <a:sym typeface="Times New Roman" charset="0"/>
              </a:rPr>
              <a:t>.</a:t>
            </a:r>
            <a:endParaRPr lang="en-US" sz="2000" dirty="0">
              <a:latin typeface="Times New Roman" charset="0"/>
              <a:ea typeface="Times New Roman" charset="0"/>
              <a:cs typeface="Times New Roman" charset="0"/>
              <a:sym typeface="Times New Roman" charset="0"/>
            </a:endParaRPr>
          </a:p>
        </p:txBody>
      </p:sp>
      <p:sp>
        <p:nvSpPr>
          <p:cNvPr id="59399" name="Rectangle 7"/>
          <p:cNvSpPr>
            <a:spLocks/>
          </p:cNvSpPr>
          <p:nvPr/>
        </p:nvSpPr>
        <p:spPr bwMode="auto">
          <a:xfrm>
            <a:off x="228600" y="4838700"/>
            <a:ext cx="8820154" cy="1714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coherent production with 100x BESIII data and CM boost up to </a:t>
            </a:r>
            <a:r>
              <a:rPr lang="en-US" sz="2000" dirty="0" err="1" smtClean="0">
                <a:latin typeface="Times New Roman" charset="0"/>
                <a:ea typeface="Times New Roman" charset="0"/>
                <a:cs typeface="Times New Roman" charset="0"/>
                <a:sym typeface="Times New Roman" charset="0"/>
              </a:rPr>
              <a:t>βγ</a:t>
            </a:r>
            <a:r>
              <a:rPr lang="en-US" sz="2000" dirty="0" smtClean="0">
                <a:latin typeface="Times New Roman" charset="0"/>
                <a:ea typeface="Times New Roman" charset="0"/>
                <a:cs typeface="Times New Roman" charset="0"/>
                <a:sym typeface="Times New Roman" charset="0"/>
              </a:rPr>
              <a:t>=0.56;</a:t>
            </a:r>
          </a:p>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almost zero background environment;</a:t>
            </a:r>
          </a:p>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possibility of time-dependent measurements exploiting  </a:t>
            </a:r>
            <a:r>
              <a:rPr lang="en-US" sz="2400" dirty="0" smtClean="0">
                <a:solidFill>
                  <a:srgbClr val="FF0000"/>
                </a:solidFill>
                <a:latin typeface="Times New Roman" charset="0"/>
                <a:ea typeface="Times New Roman" charset="0"/>
                <a:cs typeface="Times New Roman" charset="0"/>
                <a:sym typeface="Times New Roman" charset="0"/>
              </a:rPr>
              <a:t>quantum coherence</a:t>
            </a:r>
          </a:p>
          <a:p>
            <a:pPr algn="l">
              <a:buSzPct val="100000"/>
              <a:buFont typeface="Lucida Grande" charset="0"/>
              <a:buChar char="✓"/>
            </a:pPr>
            <a:r>
              <a:rPr lang="en-US" sz="2800" dirty="0" smtClean="0">
                <a:solidFill>
                  <a:srgbClr val="FF0000"/>
                </a:solidFill>
                <a:latin typeface="Times New Roman" charset="0"/>
                <a:ea typeface="Times New Roman" charset="0"/>
                <a:cs typeface="Times New Roman" charset="0"/>
                <a:sym typeface="Times New Roman" charset="0"/>
              </a:rPr>
              <a:t>Study CPV with </a:t>
            </a:r>
            <a:r>
              <a:rPr lang="en-US" sz="2800" dirty="0" err="1" smtClean="0">
                <a:solidFill>
                  <a:srgbClr val="FF0000"/>
                </a:solidFill>
                <a:latin typeface="Times New Roman" charset="0"/>
                <a:ea typeface="Times New Roman" charset="0"/>
                <a:cs typeface="Times New Roman" charset="0"/>
                <a:sym typeface="Times New Roman" charset="0"/>
              </a:rPr>
              <a:t>Flavour</a:t>
            </a:r>
            <a:r>
              <a:rPr lang="en-US" sz="2800" dirty="0" smtClean="0">
                <a:solidFill>
                  <a:srgbClr val="FF0000"/>
                </a:solidFill>
                <a:latin typeface="Times New Roman" charset="0"/>
                <a:ea typeface="Times New Roman" charset="0"/>
                <a:cs typeface="Times New Roman" charset="0"/>
                <a:sym typeface="Times New Roman" charset="0"/>
              </a:rPr>
              <a:t> and CP tagging</a:t>
            </a:r>
            <a:r>
              <a:rPr lang="en-US" sz="2000" dirty="0" smtClean="0">
                <a:latin typeface="Times New Roman" charset="0"/>
                <a:ea typeface="Times New Roman" charset="0"/>
                <a:cs typeface="Times New Roman" charset="0"/>
                <a:sym typeface="Times New Roman" charset="0"/>
              </a:rPr>
              <a:t>.</a:t>
            </a:r>
            <a:endParaRPr lang="en-US" sz="2000" dirty="0">
              <a:latin typeface="Times New Roman" charset="0"/>
              <a:ea typeface="Times New Roman" charset="0"/>
              <a:cs typeface="Times New Roman" charset="0"/>
              <a:sym typeface="Times New Roman" charset="0"/>
            </a:endParaRPr>
          </a:p>
        </p:txBody>
      </p:sp>
      <p:sp>
        <p:nvSpPr>
          <p:cNvPr id="59400" name="AutoShape 8"/>
          <p:cNvSpPr>
            <a:spLocks/>
          </p:cNvSpPr>
          <p:nvPr/>
        </p:nvSpPr>
        <p:spPr bwMode="auto">
          <a:xfrm>
            <a:off x="80367" y="1151930"/>
            <a:ext cx="8920758" cy="2259211"/>
          </a:xfrm>
          <a:prstGeom prst="roundRect">
            <a:avLst>
              <a:gd name="adj" fmla="val 5926"/>
            </a:avLst>
          </a:prstGeom>
          <a:noFill/>
          <a:ln w="25400" cap="flat">
            <a:solidFill>
              <a:srgbClr val="003DCC"/>
            </a:solidFill>
            <a:prstDash val="solid"/>
            <a:miter lim="800000"/>
            <a:headEnd type="none" w="med" len="med"/>
            <a:tailEnd type="none" w="med" len="med"/>
          </a:ln>
        </p:spPr>
        <p:txBody>
          <a:bodyPr lIns="0" tIns="0" rIns="0" bIns="0">
            <a:prstTxWarp prst="textNoShape">
              <a:avLst/>
            </a:prstTxWarp>
          </a:bodyPr>
          <a:lstStyle/>
          <a:p>
            <a:endParaRPr lang="it-IT"/>
          </a:p>
        </p:txBody>
      </p:sp>
      <p:sp>
        <p:nvSpPr>
          <p:cNvPr id="59401" name="AutoShape 9"/>
          <p:cNvSpPr>
            <a:spLocks/>
          </p:cNvSpPr>
          <p:nvPr/>
        </p:nvSpPr>
        <p:spPr bwMode="auto">
          <a:xfrm>
            <a:off x="107156" y="3482578"/>
            <a:ext cx="8920758" cy="3005005"/>
          </a:xfrm>
          <a:prstGeom prst="roundRect">
            <a:avLst>
              <a:gd name="adj" fmla="val 4491"/>
            </a:avLst>
          </a:prstGeom>
          <a:noFill/>
          <a:ln w="25400" cap="flat">
            <a:solidFill>
              <a:srgbClr val="D90B00"/>
            </a:solidFill>
            <a:prstDash val="solid"/>
            <a:miter lim="800000"/>
            <a:headEnd type="none" w="med" len="med"/>
            <a:tailEnd type="none" w="med" len="med"/>
          </a:ln>
        </p:spPr>
        <p:txBody>
          <a:bodyPr lIns="0" tIns="0" rIns="0" bIns="0">
            <a:prstTxWarp prst="textNoShape">
              <a:avLst/>
            </a:prstTxWarp>
          </a:bodyPr>
          <a:lstStyle/>
          <a:p>
            <a:endParaRPr lang="it-IT"/>
          </a:p>
        </p:txBody>
      </p:sp>
      <p:pic>
        <p:nvPicPr>
          <p:cNvPr id="59402" name="Picture 10"/>
          <p:cNvPicPr>
            <a:picLocks noChangeAspect="1" noChangeArrowheads="1"/>
          </p:cNvPicPr>
          <p:nvPr/>
        </p:nvPicPr>
        <p:blipFill>
          <a:blip r:embed="rId5" cstate="print"/>
          <a:srcRect/>
          <a:stretch>
            <a:fillRect/>
          </a:stretch>
        </p:blipFill>
        <p:spPr bwMode="auto">
          <a:xfrm>
            <a:off x="457200" y="5029200"/>
            <a:ext cx="616148" cy="285750"/>
          </a:xfrm>
          <a:prstGeom prst="rect">
            <a:avLst/>
          </a:prstGeom>
          <a:noFill/>
          <a:ln w="12700" cap="flat">
            <a:noFill/>
            <a:miter lim="800000"/>
            <a:headEnd/>
            <a:tailEnd/>
          </a:ln>
        </p:spPr>
      </p:pic>
      <p:sp>
        <p:nvSpPr>
          <p:cNvPr id="59403" name="Rectangle 11"/>
          <p:cNvSpPr>
            <a:spLocks/>
          </p:cNvSpPr>
          <p:nvPr/>
        </p:nvSpPr>
        <p:spPr bwMode="auto">
          <a:xfrm>
            <a:off x="369466" y="3607504"/>
            <a:ext cx="2604980"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rgbClr val="D90B00"/>
                </a:solidFill>
                <a:ea typeface="Gill Sans" charset="0"/>
                <a:cs typeface="Gill Sans" charset="0"/>
              </a:rPr>
              <a:t>Unique feature of SuperB</a:t>
            </a:r>
          </a:p>
        </p:txBody>
      </p:sp>
      <p:sp>
        <p:nvSpPr>
          <p:cNvPr id="15" name="CasellaDiTesto 14"/>
          <p:cNvSpPr txBox="1"/>
          <p:nvPr/>
        </p:nvSpPr>
        <p:spPr>
          <a:xfrm>
            <a:off x="545910" y="1555845"/>
            <a:ext cx="952505" cy="338554"/>
          </a:xfrm>
          <a:prstGeom prst="rect">
            <a:avLst/>
          </a:prstGeom>
          <a:noFill/>
        </p:spPr>
        <p:txBody>
          <a:bodyPr wrap="none" rtlCol="0">
            <a:spAutoFit/>
          </a:bodyPr>
          <a:lstStyle/>
          <a:p>
            <a:r>
              <a:rPr lang="en-US" sz="1600" dirty="0" err="1" smtClean="0">
                <a:latin typeface="Symbol" pitchFamily="18" charset="2"/>
              </a:rPr>
              <a:t>bg</a:t>
            </a:r>
            <a:r>
              <a:rPr lang="en-US" sz="1600" dirty="0" smtClean="0"/>
              <a:t>=0.237</a:t>
            </a:r>
            <a:endParaRPr lang="it-IT" sz="1600" dirty="0"/>
          </a:p>
        </p:txBody>
      </p:sp>
      <p:sp>
        <p:nvSpPr>
          <p:cNvPr id="16" name="CasellaDiTesto 15"/>
          <p:cNvSpPr txBox="1"/>
          <p:nvPr/>
        </p:nvSpPr>
        <p:spPr>
          <a:xfrm>
            <a:off x="533400" y="4462046"/>
            <a:ext cx="4038600" cy="338554"/>
          </a:xfrm>
          <a:prstGeom prst="rect">
            <a:avLst/>
          </a:prstGeom>
          <a:solidFill>
            <a:srgbClr val="FFFF00"/>
          </a:solidFill>
        </p:spPr>
        <p:txBody>
          <a:bodyPr wrap="square" rtlCol="0">
            <a:spAutoFit/>
          </a:bodyPr>
          <a:lstStyle/>
          <a:p>
            <a:r>
              <a:rPr lang="en-US" sz="1600" dirty="0" err="1" smtClean="0">
                <a:latin typeface="Symbol" pitchFamily="18" charset="2"/>
              </a:rPr>
              <a:t>bg</a:t>
            </a:r>
            <a:r>
              <a:rPr lang="en-US" sz="1600" dirty="0" smtClean="0"/>
              <a:t> from 0.237 to  0.56  (and polarization)</a:t>
            </a:r>
            <a:endParaRPr lang="it-IT" sz="1600" dirty="0"/>
          </a:p>
        </p:txBody>
      </p:sp>
      <p:pic>
        <p:nvPicPr>
          <p:cNvPr id="1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9800" y="0"/>
            <a:ext cx="776287" cy="762000"/>
          </a:xfrm>
          <a:prstGeom prst="rect">
            <a:avLst/>
          </a:prstGeom>
          <a:solidFill>
            <a:schemeClr val="bg1"/>
          </a:solidFill>
          <a:ln w="9525">
            <a:noFill/>
            <a:miter lim="800000"/>
            <a:headEnd/>
            <a:tailEnd/>
          </a:ln>
        </p:spPr>
      </p:pic>
      <p:graphicFrame>
        <p:nvGraphicFramePr>
          <p:cNvPr id="18" name="Object 17"/>
          <p:cNvGraphicFramePr>
            <a:graphicFrameLocks noChangeAspect="1"/>
          </p:cNvGraphicFramePr>
          <p:nvPr/>
        </p:nvGraphicFramePr>
        <p:xfrm>
          <a:off x="3505200" y="2743200"/>
          <a:ext cx="381000" cy="457200"/>
        </p:xfrm>
        <a:graphic>
          <a:graphicData uri="http://schemas.openxmlformats.org/presentationml/2006/ole">
            <p:oleObj spid="_x0000_s369666" name="Equation" r:id="rId7" imgW="253800" imgH="304560" progId="Equation.3">
              <p:embed/>
            </p:oleObj>
          </a:graphicData>
        </a:graphic>
      </p:graphicFrame>
      <p:sp>
        <p:nvSpPr>
          <p:cNvPr id="19" name="TextBox 18"/>
          <p:cNvSpPr txBox="1"/>
          <p:nvPr/>
        </p:nvSpPr>
        <p:spPr>
          <a:xfrm>
            <a:off x="2362200" y="2831068"/>
            <a:ext cx="1752600" cy="369332"/>
          </a:xfrm>
          <a:prstGeom prst="rect">
            <a:avLst/>
          </a:prstGeom>
          <a:noFill/>
        </p:spPr>
        <p:txBody>
          <a:bodyPr wrap="square" rtlCol="0">
            <a:spAutoFit/>
          </a:bodyPr>
          <a:lstStyle/>
          <a:p>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≈1KHz of        ]</a:t>
            </a:r>
            <a:endParaRPr lang="en-US" dirty="0"/>
          </a:p>
        </p:txBody>
      </p:sp>
      <p:sp>
        <p:nvSpPr>
          <p:cNvPr id="20" name="TextBox 19"/>
          <p:cNvSpPr txBox="1"/>
          <p:nvPr/>
        </p:nvSpPr>
        <p:spPr>
          <a:xfrm>
            <a:off x="6705600" y="4095690"/>
            <a:ext cx="990600" cy="400110"/>
          </a:xfrm>
          <a:prstGeom prst="rect">
            <a:avLst/>
          </a:prstGeom>
          <a:noFill/>
        </p:spPr>
        <p:txBody>
          <a:bodyPr wrap="square" rtlCol="0">
            <a:spAutoFit/>
          </a:bodyPr>
          <a:lstStyle/>
          <a:p>
            <a:r>
              <a:rPr lang="en-US" sz="2000" dirty="0" smtClean="0">
                <a:solidFill>
                  <a:schemeClr val="accent6">
                    <a:lumMod val="50000"/>
                  </a:schemeClr>
                </a:solidFill>
                <a:latin typeface="Times New Roman" pitchFamily="18" charset="0"/>
                <a:cs typeface="Times New Roman" pitchFamily="18" charset="0"/>
              </a:rPr>
              <a:t>1 ab</a:t>
            </a:r>
            <a:r>
              <a:rPr lang="en-US" sz="2000" baseline="30000" dirty="0" smtClean="0">
                <a:solidFill>
                  <a:schemeClr val="accent6">
                    <a:lumMod val="50000"/>
                  </a:schemeClr>
                </a:solidFill>
                <a:latin typeface="Times New Roman" pitchFamily="18" charset="0"/>
                <a:cs typeface="Times New Roman" pitchFamily="18" charset="0"/>
              </a:rPr>
              <a:t>-1</a:t>
            </a:r>
            <a:endParaRPr lang="en-US" sz="2000" baseline="30000" dirty="0"/>
          </a:p>
        </p:txBody>
      </p:sp>
      <p:sp>
        <p:nvSpPr>
          <p:cNvPr id="21" name="TextBox 20"/>
          <p:cNvSpPr txBox="1"/>
          <p:nvPr/>
        </p:nvSpPr>
        <p:spPr>
          <a:xfrm>
            <a:off x="5943600" y="4038600"/>
            <a:ext cx="2057400" cy="400110"/>
          </a:xfrm>
          <a:prstGeom prst="rect">
            <a:avLst/>
          </a:prstGeom>
          <a:solidFill>
            <a:schemeClr val="bg1"/>
          </a:solidFill>
          <a:ln>
            <a:noFill/>
          </a:ln>
        </p:spPr>
        <p:txBody>
          <a:bodyPr wrap="square" rtlCol="0">
            <a:spAutoFit/>
          </a:bodyPr>
          <a:lstStyle/>
          <a:p>
            <a:r>
              <a:rPr lang="en-US" sz="2000" dirty="0" smtClean="0">
                <a:solidFill>
                  <a:schemeClr val="accent6">
                    <a:lumMod val="50000"/>
                  </a:schemeClr>
                </a:solidFill>
                <a:latin typeface="Bodoni MT" pitchFamily="18" charset="0"/>
                <a:cs typeface="Times New Roman" pitchFamily="18" charset="0"/>
              </a:rPr>
              <a:t>500 fb</a:t>
            </a:r>
            <a:r>
              <a:rPr lang="en-US" sz="2000" baseline="30000" dirty="0" smtClean="0">
                <a:solidFill>
                  <a:schemeClr val="accent6">
                    <a:lumMod val="50000"/>
                  </a:schemeClr>
                </a:solidFill>
                <a:latin typeface="Bodoni MT" pitchFamily="18" charset="0"/>
                <a:cs typeface="Times New Roman" pitchFamily="18" charset="0"/>
              </a:rPr>
              <a:t>-1</a:t>
            </a:r>
            <a:r>
              <a:rPr lang="en-US" sz="2000" dirty="0" smtClean="0">
                <a:solidFill>
                  <a:schemeClr val="accent6">
                    <a:lumMod val="50000"/>
                  </a:schemeClr>
                </a:solidFill>
                <a:latin typeface="Bodoni MT" pitchFamily="18" charset="0"/>
                <a:cs typeface="Times New Roman"/>
              </a:rPr>
              <a:t></a:t>
            </a:r>
            <a:r>
              <a:rPr lang="en-US" sz="2000" dirty="0" smtClean="0">
                <a:solidFill>
                  <a:schemeClr val="accent6">
                    <a:lumMod val="50000"/>
                  </a:schemeClr>
                </a:solidFill>
                <a:latin typeface="Bodoni MT" pitchFamily="18" charset="0"/>
                <a:cs typeface="Times New Roman" pitchFamily="18" charset="0"/>
              </a:rPr>
              <a:t>1 ab</a:t>
            </a:r>
            <a:r>
              <a:rPr lang="en-US" sz="2000" baseline="30000" dirty="0" smtClean="0">
                <a:solidFill>
                  <a:schemeClr val="accent6">
                    <a:lumMod val="50000"/>
                  </a:schemeClr>
                </a:solidFill>
                <a:latin typeface="Bodoni MT" pitchFamily="18" charset="0"/>
                <a:cs typeface="Times New Roman" pitchFamily="18" charset="0"/>
              </a:rPr>
              <a:t>-1 </a:t>
            </a:r>
            <a:r>
              <a:rPr lang="en-US" sz="2000" dirty="0" smtClean="0">
                <a:solidFill>
                  <a:schemeClr val="accent6">
                    <a:lumMod val="50000"/>
                  </a:schemeClr>
                </a:solidFill>
                <a:latin typeface="Bodoni MT" pitchFamily="18" charset="0"/>
                <a:cs typeface="Times New Roman" pitchFamily="18" charset="0"/>
              </a:rPr>
              <a:t>at</a:t>
            </a:r>
            <a:endParaRPr lang="en-US" sz="2000" dirty="0">
              <a:latin typeface="Bodoni MT" pitchFamily="18" charset="0"/>
            </a:endParaRPr>
          </a:p>
        </p:txBody>
      </p:sp>
      <p:sp>
        <p:nvSpPr>
          <p:cNvPr id="22" name="Date Placeholder 21"/>
          <p:cNvSpPr>
            <a:spLocks noGrp="1"/>
          </p:cNvSpPr>
          <p:nvPr>
            <p:ph type="dt" sz="half" idx="10"/>
          </p:nvPr>
        </p:nvSpPr>
        <p:spPr/>
        <p:txBody>
          <a:bodyPr/>
          <a:lstStyle/>
          <a:p>
            <a:r>
              <a:rPr lang="en-US" smtClean="0"/>
              <a:t>LNF December 13,2011</a:t>
            </a:r>
            <a:endParaRPr lang="en-US"/>
          </a:p>
        </p:txBody>
      </p:sp>
      <p:sp>
        <p:nvSpPr>
          <p:cNvPr id="23" name="Slide Number Placeholder 22"/>
          <p:cNvSpPr>
            <a:spLocks noGrp="1"/>
          </p:cNvSpPr>
          <p:nvPr>
            <p:ph type="sldNum" sz="quarter" idx="12"/>
          </p:nvPr>
        </p:nvSpPr>
        <p:spPr/>
        <p:txBody>
          <a:bodyPr/>
          <a:lstStyle/>
          <a:p>
            <a:fld id="{2743EBD0-19EB-41E8-92E3-E70AEADB721E}" type="slidenum">
              <a:rPr lang="en-US" smtClean="0"/>
              <a:pPr/>
              <a:t>16</a:t>
            </a:fld>
            <a:endParaRPr lang="en-US"/>
          </a:p>
        </p:txBody>
      </p:sp>
      <p:sp>
        <p:nvSpPr>
          <p:cNvPr id="24" name="Footer Placeholder 23"/>
          <p:cNvSpPr>
            <a:spLocks noGrp="1"/>
          </p:cNvSpPr>
          <p:nvPr>
            <p:ph type="ftr" sz="quarter" idx="11"/>
          </p:nvPr>
        </p:nvSpPr>
        <p:spPr/>
        <p:txBody>
          <a:bodyPr/>
          <a:lstStyle/>
          <a:p>
            <a:r>
              <a:rPr lang="en-US" smtClean="0"/>
              <a:t>Marcello A Giorgi</a:t>
            </a: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B0F0"/>
          </a:solidFill>
        </p:spPr>
        <p:txBody>
          <a:bodyPr>
            <a:normAutofit fontScale="90000"/>
          </a:bodyPr>
          <a:lstStyle/>
          <a:p>
            <a:r>
              <a:rPr lang="en-GB" sz="5400" dirty="0" smtClean="0">
                <a:solidFill>
                  <a:schemeClr val="bg1"/>
                </a:solidFill>
                <a:latin typeface="Times New Roman" pitchFamily="18" charset="0"/>
                <a:cs typeface="Times New Roman" pitchFamily="18" charset="0"/>
              </a:rPr>
              <a:t>Nevertheless</a:t>
            </a:r>
            <a:r>
              <a:rPr lang="en-GB" dirty="0" smtClean="0">
                <a:solidFill>
                  <a:schemeClr val="bg1"/>
                </a:solidFill>
                <a:latin typeface="Times New Roman" pitchFamily="18" charset="0"/>
                <a:cs typeface="Times New Roman" pitchFamily="18" charset="0"/>
              </a:rPr>
              <a:t>:  Golden Measurements </a:t>
            </a:r>
            <a:r>
              <a:rPr lang="en-GB" sz="5400" dirty="0" smtClean="0">
                <a:solidFill>
                  <a:schemeClr val="bg1"/>
                </a:solidFill>
                <a:latin typeface="Times New Roman" pitchFamily="18" charset="0"/>
                <a:cs typeface="Times New Roman" pitchFamily="18" charset="0"/>
              </a:rPr>
              <a:t>of CKM</a:t>
            </a:r>
            <a:endParaRPr lang="en-US" dirty="0"/>
          </a:p>
        </p:txBody>
      </p:sp>
      <p:pic>
        <p:nvPicPr>
          <p:cNvPr id="542725" name="Picture 5"/>
          <p:cNvPicPr>
            <a:picLocks noChangeAspect="1" noChangeArrowheads="1"/>
          </p:cNvPicPr>
          <p:nvPr/>
        </p:nvPicPr>
        <p:blipFill>
          <a:blip r:embed="rId2" cstate="print"/>
          <a:srcRect/>
          <a:stretch>
            <a:fillRect/>
          </a:stretch>
        </p:blipFill>
        <p:spPr bwMode="auto">
          <a:xfrm>
            <a:off x="685800" y="4991100"/>
            <a:ext cx="6581775" cy="876300"/>
          </a:xfrm>
          <a:prstGeom prst="rect">
            <a:avLst/>
          </a:prstGeom>
          <a:noFill/>
          <a:ln w="9525">
            <a:noFill/>
            <a:miter lim="800000"/>
            <a:headEnd/>
            <a:tailEnd/>
          </a:ln>
        </p:spPr>
      </p:pic>
      <p:grpSp>
        <p:nvGrpSpPr>
          <p:cNvPr id="3" name="Group 11"/>
          <p:cNvGrpSpPr/>
          <p:nvPr/>
        </p:nvGrpSpPr>
        <p:grpSpPr>
          <a:xfrm>
            <a:off x="609600" y="1981200"/>
            <a:ext cx="5638800" cy="2895600"/>
            <a:chOff x="609600" y="1981200"/>
            <a:chExt cx="3752850" cy="2286000"/>
          </a:xfrm>
        </p:grpSpPr>
        <p:grpSp>
          <p:nvGrpSpPr>
            <p:cNvPr id="4" name="Group 9"/>
            <p:cNvGrpSpPr/>
            <p:nvPr/>
          </p:nvGrpSpPr>
          <p:grpSpPr>
            <a:xfrm>
              <a:off x="609600" y="1981200"/>
              <a:ext cx="3752850" cy="2228850"/>
              <a:chOff x="609600" y="1981200"/>
              <a:chExt cx="3752850" cy="2228850"/>
            </a:xfrm>
          </p:grpSpPr>
          <p:pic>
            <p:nvPicPr>
              <p:cNvPr id="542722" name="Picture 2"/>
              <p:cNvPicPr>
                <a:picLocks noChangeAspect="1" noChangeArrowheads="1"/>
              </p:cNvPicPr>
              <p:nvPr/>
            </p:nvPicPr>
            <p:blipFill>
              <a:blip r:embed="rId3" cstate="print"/>
              <a:srcRect/>
              <a:stretch>
                <a:fillRect/>
              </a:stretch>
            </p:blipFill>
            <p:spPr bwMode="auto">
              <a:xfrm>
                <a:off x="609600" y="1981200"/>
                <a:ext cx="2266950" cy="2228850"/>
              </a:xfrm>
              <a:prstGeom prst="rect">
                <a:avLst/>
              </a:prstGeom>
              <a:noFill/>
              <a:ln w="9525">
                <a:noFill/>
                <a:miter lim="800000"/>
                <a:headEnd/>
                <a:tailEnd/>
              </a:ln>
            </p:spPr>
          </p:pic>
          <p:pic>
            <p:nvPicPr>
              <p:cNvPr id="542723" name="Picture 3"/>
              <p:cNvPicPr>
                <a:picLocks noChangeAspect="1" noChangeArrowheads="1"/>
              </p:cNvPicPr>
              <p:nvPr/>
            </p:nvPicPr>
            <p:blipFill>
              <a:blip r:embed="rId4" cstate="print"/>
              <a:srcRect/>
              <a:stretch>
                <a:fillRect/>
              </a:stretch>
            </p:blipFill>
            <p:spPr bwMode="auto">
              <a:xfrm>
                <a:off x="2819400" y="1981200"/>
                <a:ext cx="1047750" cy="2228850"/>
              </a:xfrm>
              <a:prstGeom prst="rect">
                <a:avLst/>
              </a:prstGeom>
              <a:noFill/>
              <a:ln w="9525">
                <a:noFill/>
                <a:miter lim="800000"/>
                <a:headEnd/>
                <a:tailEnd/>
              </a:ln>
            </p:spPr>
          </p:pic>
          <p:pic>
            <p:nvPicPr>
              <p:cNvPr id="542724" name="Picture 4"/>
              <p:cNvPicPr>
                <a:picLocks noChangeAspect="1" noChangeArrowheads="1"/>
              </p:cNvPicPr>
              <p:nvPr/>
            </p:nvPicPr>
            <p:blipFill>
              <a:blip r:embed="rId5" cstate="print"/>
              <a:srcRect/>
              <a:stretch>
                <a:fillRect/>
              </a:stretch>
            </p:blipFill>
            <p:spPr bwMode="auto">
              <a:xfrm>
                <a:off x="3810000" y="1981200"/>
                <a:ext cx="552450" cy="2219325"/>
              </a:xfrm>
              <a:prstGeom prst="rect">
                <a:avLst/>
              </a:prstGeom>
              <a:noFill/>
              <a:ln w="9525">
                <a:noFill/>
                <a:miter lim="800000"/>
                <a:headEnd/>
                <a:tailEnd/>
              </a:ln>
            </p:spPr>
          </p:pic>
        </p:grpSp>
        <p:cxnSp>
          <p:nvCxnSpPr>
            <p:cNvPr id="8" name="Straight Connector 7"/>
            <p:cNvCxnSpPr/>
            <p:nvPr/>
          </p:nvCxnSpPr>
          <p:spPr>
            <a:xfrm>
              <a:off x="4343400" y="1981200"/>
              <a:ext cx="0" cy="2286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705600" y="2819400"/>
            <a:ext cx="2057400" cy="1477328"/>
          </a:xfrm>
          <a:prstGeom prst="rect">
            <a:avLst/>
          </a:prstGeom>
          <a:noFill/>
        </p:spPr>
        <p:txBody>
          <a:bodyPr wrap="square" rtlCol="0">
            <a:spAutoFit/>
          </a:bodyPr>
          <a:lstStyle/>
          <a:p>
            <a:r>
              <a:rPr lang="en-US" dirty="0" smtClean="0"/>
              <a:t>Precision measurements with </a:t>
            </a:r>
            <a:r>
              <a:rPr lang="en-US" dirty="0" err="1" smtClean="0"/>
              <a:t>semileptonic</a:t>
            </a:r>
            <a:r>
              <a:rPr lang="en-US" dirty="0" smtClean="0"/>
              <a:t> B decays  only in </a:t>
            </a:r>
            <a:r>
              <a:rPr lang="en-US" dirty="0" err="1" smtClean="0"/>
              <a:t>e+e</a:t>
            </a:r>
            <a:r>
              <a:rPr lang="en-US" dirty="0" smtClean="0"/>
              <a:t>- clean environment.</a:t>
            </a:r>
            <a:endParaRPr lang="en-US" dirty="0"/>
          </a:p>
        </p:txBody>
      </p:sp>
      <p:sp>
        <p:nvSpPr>
          <p:cNvPr id="11" name="Date Placeholder 10"/>
          <p:cNvSpPr>
            <a:spLocks noGrp="1"/>
          </p:cNvSpPr>
          <p:nvPr>
            <p:ph type="dt" sz="half" idx="10"/>
          </p:nvPr>
        </p:nvSpPr>
        <p:spPr/>
        <p:txBody>
          <a:bodyPr/>
          <a:lstStyle/>
          <a:p>
            <a:r>
              <a:rPr lang="en-US" smtClean="0"/>
              <a:t>LNF December 13,2011</a:t>
            </a:r>
            <a:endParaRPr lang="en-US"/>
          </a:p>
        </p:txBody>
      </p:sp>
      <p:sp>
        <p:nvSpPr>
          <p:cNvPr id="14" name="Slide Number Placeholder 13"/>
          <p:cNvSpPr>
            <a:spLocks noGrp="1"/>
          </p:cNvSpPr>
          <p:nvPr>
            <p:ph type="sldNum" sz="quarter" idx="12"/>
          </p:nvPr>
        </p:nvSpPr>
        <p:spPr/>
        <p:txBody>
          <a:bodyPr/>
          <a:lstStyle/>
          <a:p>
            <a:fld id="{2743EBD0-19EB-41E8-92E3-E70AEADB721E}" type="slidenum">
              <a:rPr lang="en-US" smtClean="0"/>
              <a:pPr/>
              <a:t>17</a:t>
            </a:fld>
            <a:endParaRPr lang="en-US"/>
          </a:p>
        </p:txBody>
      </p:sp>
      <p:sp>
        <p:nvSpPr>
          <p:cNvPr id="15" name="Footer Placeholder 14"/>
          <p:cNvSpPr>
            <a:spLocks noGrp="1"/>
          </p:cNvSpPr>
          <p:nvPr>
            <p:ph type="ftr" sz="quarter" idx="11"/>
          </p:nvPr>
        </p:nvSpPr>
        <p:spPr/>
        <p:txBody>
          <a:bodyPr/>
          <a:lstStyle/>
          <a:p>
            <a:r>
              <a:rPr lang="en-US" smtClean="0"/>
              <a:t>Marcello A Giorgi</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1066800" y="457200"/>
            <a:ext cx="6705600" cy="5334000"/>
            <a:chOff x="1066800" y="457200"/>
            <a:chExt cx="6705600" cy="5334000"/>
          </a:xfrm>
        </p:grpSpPr>
        <p:grpSp>
          <p:nvGrpSpPr>
            <p:cNvPr id="3" name="Group 20"/>
            <p:cNvGrpSpPr/>
            <p:nvPr/>
          </p:nvGrpSpPr>
          <p:grpSpPr>
            <a:xfrm>
              <a:off x="1066800" y="1066800"/>
              <a:ext cx="4062412" cy="4724400"/>
              <a:chOff x="3328988" y="990600"/>
              <a:chExt cx="4062412" cy="4724400"/>
            </a:xfrm>
          </p:grpSpPr>
          <p:grpSp>
            <p:nvGrpSpPr>
              <p:cNvPr id="4" name="Group 16"/>
              <p:cNvGrpSpPr/>
              <p:nvPr/>
            </p:nvGrpSpPr>
            <p:grpSpPr>
              <a:xfrm>
                <a:off x="3328988" y="990600"/>
                <a:ext cx="4062412" cy="4714875"/>
                <a:chOff x="3328988" y="1085850"/>
                <a:chExt cx="4062412" cy="4714875"/>
              </a:xfrm>
            </p:grpSpPr>
            <p:grpSp>
              <p:nvGrpSpPr>
                <p:cNvPr id="5" name="Group 14"/>
                <p:cNvGrpSpPr/>
                <p:nvPr/>
              </p:nvGrpSpPr>
              <p:grpSpPr>
                <a:xfrm>
                  <a:off x="3328988" y="1085850"/>
                  <a:ext cx="4062412" cy="4714875"/>
                  <a:chOff x="3328988" y="1085850"/>
                  <a:chExt cx="4062412" cy="4714875"/>
                </a:xfrm>
              </p:grpSpPr>
              <p:pic>
                <p:nvPicPr>
                  <p:cNvPr id="1029" name="Picture 5"/>
                  <p:cNvPicPr>
                    <a:picLocks noChangeAspect="1" noChangeArrowheads="1"/>
                  </p:cNvPicPr>
                  <p:nvPr/>
                </p:nvPicPr>
                <p:blipFill>
                  <a:blip r:embed="rId2" cstate="print"/>
                  <a:srcRect/>
                  <a:stretch>
                    <a:fillRect/>
                  </a:stretch>
                </p:blipFill>
                <p:spPr bwMode="auto">
                  <a:xfrm>
                    <a:off x="6705600" y="1143000"/>
                    <a:ext cx="676275" cy="4648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328988" y="1085850"/>
                    <a:ext cx="2486025" cy="46863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791200" y="1143000"/>
                    <a:ext cx="990600" cy="4657725"/>
                  </a:xfrm>
                  <a:prstGeom prst="rect">
                    <a:avLst/>
                  </a:prstGeom>
                  <a:noFill/>
                  <a:ln w="9525">
                    <a:noFill/>
                    <a:miter lim="800000"/>
                    <a:headEnd/>
                    <a:tailEnd/>
                  </a:ln>
                </p:spPr>
              </p:pic>
              <p:cxnSp>
                <p:nvCxnSpPr>
                  <p:cNvPr id="11" name="Straight Connector 10"/>
                  <p:cNvCxnSpPr/>
                  <p:nvPr/>
                </p:nvCxnSpPr>
                <p:spPr>
                  <a:xfrm>
                    <a:off x="3352800" y="1143000"/>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1524000"/>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5791200"/>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791200" y="5257800"/>
                  <a:ext cx="160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a:off x="5791200" y="1066800"/>
                <a:ext cx="0" cy="464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1800" y="1066800"/>
                <a:ext cx="0" cy="46482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30" name="Picture 6"/>
            <p:cNvPicPr>
              <a:picLocks noChangeAspect="1" noChangeArrowheads="1"/>
            </p:cNvPicPr>
            <p:nvPr/>
          </p:nvPicPr>
          <p:blipFill>
            <a:blip r:embed="rId5" cstate="print"/>
            <a:srcRect/>
            <a:stretch>
              <a:fillRect/>
            </a:stretch>
          </p:blipFill>
          <p:spPr bwMode="auto">
            <a:xfrm>
              <a:off x="1143000" y="457200"/>
              <a:ext cx="5419725" cy="600075"/>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5248275" y="1706516"/>
              <a:ext cx="2524125" cy="4084684"/>
            </a:xfrm>
            <a:prstGeom prst="rect">
              <a:avLst/>
            </a:prstGeom>
            <a:noFill/>
            <a:ln w="9525">
              <a:noFill/>
              <a:miter lim="800000"/>
              <a:headEnd/>
              <a:tailEnd/>
            </a:ln>
          </p:spPr>
        </p:pic>
      </p:grpSp>
      <p:sp>
        <p:nvSpPr>
          <p:cNvPr id="17" name="Date Placeholder 16"/>
          <p:cNvSpPr>
            <a:spLocks noGrp="1"/>
          </p:cNvSpPr>
          <p:nvPr>
            <p:ph type="dt" sz="half" idx="10"/>
          </p:nvPr>
        </p:nvSpPr>
        <p:spPr/>
        <p:txBody>
          <a:bodyPr/>
          <a:lstStyle/>
          <a:p>
            <a:r>
              <a:rPr lang="en-US" smtClean="0"/>
              <a:t>LNF December 13,2011</a:t>
            </a:r>
            <a:endParaRPr lang="en-US"/>
          </a:p>
        </p:txBody>
      </p:sp>
      <p:sp>
        <p:nvSpPr>
          <p:cNvPr id="18" name="Slide Number Placeholder 17"/>
          <p:cNvSpPr>
            <a:spLocks noGrp="1"/>
          </p:cNvSpPr>
          <p:nvPr>
            <p:ph type="sldNum" sz="quarter" idx="12"/>
          </p:nvPr>
        </p:nvSpPr>
        <p:spPr/>
        <p:txBody>
          <a:bodyPr/>
          <a:lstStyle/>
          <a:p>
            <a:fld id="{2743EBD0-19EB-41E8-92E3-E70AEADB721E}" type="slidenum">
              <a:rPr lang="en-US" smtClean="0"/>
              <a:pPr/>
              <a:t>18</a:t>
            </a:fld>
            <a:endParaRPr lang="en-US"/>
          </a:p>
        </p:txBody>
      </p:sp>
      <p:sp>
        <p:nvSpPr>
          <p:cNvPr id="21" name="Footer Placeholder 20"/>
          <p:cNvSpPr>
            <a:spLocks noGrp="1"/>
          </p:cNvSpPr>
          <p:nvPr>
            <p:ph type="ftr" sz="quarter" idx="11"/>
          </p:nvPr>
        </p:nvSpPr>
        <p:spPr/>
        <p:txBody>
          <a:bodyPr/>
          <a:lstStyle/>
          <a:p>
            <a:r>
              <a:rPr lang="en-US" smtClean="0"/>
              <a:t>Marcello A Giorgi</a:t>
            </a:r>
            <a:endParaRPr lang="en-US"/>
          </a:p>
        </p:txBody>
      </p:sp>
      <p:pic>
        <p:nvPicPr>
          <p:cNvPr id="22" name="Picture 2"/>
          <p:cNvPicPr>
            <a:picLocks noChangeAspect="1" noChangeArrowheads="1"/>
          </p:cNvPicPr>
          <p:nvPr/>
        </p:nvPicPr>
        <p:blipFill>
          <a:blip r:embed="rId7" cstate="print"/>
          <a:srcRect/>
          <a:stretch>
            <a:fillRect/>
          </a:stretch>
        </p:blipFill>
        <p:spPr bwMode="auto">
          <a:xfrm>
            <a:off x="252413" y="809625"/>
            <a:ext cx="8639175" cy="5238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313" y="1102448"/>
          <a:ext cx="8715437" cy="4795432"/>
        </p:xfrm>
        <a:graphic>
          <a:graphicData uri="http://schemas.openxmlformats.org/drawingml/2006/table">
            <a:tbl>
              <a:tblPr firstRow="1" bandRow="1">
                <a:tableStyleId>{5C22544A-7EE6-4342-B048-85BDC9FD1C3A}</a:tableStyleId>
              </a:tblPr>
              <a:tblGrid>
                <a:gridCol w="2905146"/>
                <a:gridCol w="2087192"/>
                <a:gridCol w="3723099"/>
              </a:tblGrid>
              <a:tr h="497752">
                <a:tc>
                  <a:txBody>
                    <a:bodyPr/>
                    <a:lstStyle/>
                    <a:p>
                      <a:r>
                        <a:rPr lang="en-US" sz="2400" dirty="0" smtClean="0">
                          <a:solidFill>
                            <a:srgbClr val="FF0000"/>
                          </a:solidFill>
                          <a:latin typeface="+mn-lt"/>
                        </a:rPr>
                        <a:t>Parameter</a:t>
                      </a:r>
                      <a:endParaRPr lang="en-US" sz="2400" dirty="0">
                        <a:solidFill>
                          <a:srgbClr val="FF0000"/>
                        </a:solidFill>
                        <a:latin typeface="+mn-lt"/>
                      </a:endParaRPr>
                    </a:p>
                  </a:txBody>
                  <a:tcPr>
                    <a:solidFill>
                      <a:srgbClr val="FFFF99"/>
                    </a:solidFill>
                  </a:tcPr>
                </a:tc>
                <a:tc>
                  <a:txBody>
                    <a:bodyPr/>
                    <a:lstStyle/>
                    <a:p>
                      <a:r>
                        <a:rPr lang="en-US" sz="2400" dirty="0" smtClean="0">
                          <a:solidFill>
                            <a:srgbClr val="FF0000"/>
                          </a:solidFill>
                          <a:latin typeface="+mn-lt"/>
                        </a:rPr>
                        <a:t>Requirement</a:t>
                      </a:r>
                      <a:endParaRPr lang="en-US" sz="2400" dirty="0">
                        <a:solidFill>
                          <a:srgbClr val="FF0000"/>
                        </a:solidFill>
                        <a:latin typeface="+mn-lt"/>
                      </a:endParaRPr>
                    </a:p>
                  </a:txBody>
                  <a:tcPr>
                    <a:solidFill>
                      <a:srgbClr val="FFFF99"/>
                    </a:solidFill>
                  </a:tcPr>
                </a:tc>
                <a:tc>
                  <a:txBody>
                    <a:bodyPr/>
                    <a:lstStyle/>
                    <a:p>
                      <a:r>
                        <a:rPr lang="en-US" sz="2400" dirty="0" smtClean="0">
                          <a:solidFill>
                            <a:srgbClr val="FF0000"/>
                          </a:solidFill>
                          <a:latin typeface="+mn-lt"/>
                        </a:rPr>
                        <a:t>Comment</a:t>
                      </a:r>
                      <a:endParaRPr lang="en-US" sz="2400" dirty="0">
                        <a:solidFill>
                          <a:srgbClr val="FF0000"/>
                        </a:solidFill>
                        <a:latin typeface="+mn-lt"/>
                      </a:endParaRPr>
                    </a:p>
                  </a:txBody>
                  <a:tcPr>
                    <a:solidFill>
                      <a:srgbClr val="FFFF99"/>
                    </a:solidFill>
                  </a:tcPr>
                </a:tc>
              </a:tr>
              <a:tr h="416648">
                <a:tc>
                  <a:txBody>
                    <a:bodyPr/>
                    <a:lstStyle/>
                    <a:p>
                      <a:r>
                        <a:rPr lang="en-US" sz="1800" dirty="0" smtClean="0">
                          <a:latin typeface="+mn-lt"/>
                        </a:rPr>
                        <a:t>Luminosity (top-up mode)</a:t>
                      </a:r>
                      <a:endParaRPr lang="en-US" sz="1800" dirty="0">
                        <a:latin typeface="+mn-lt"/>
                      </a:endParaRPr>
                    </a:p>
                  </a:txBody>
                  <a:tcPr>
                    <a:solidFill>
                      <a:srgbClr val="FFFF99"/>
                    </a:solidFill>
                  </a:tcPr>
                </a:tc>
                <a:tc>
                  <a:txBody>
                    <a:bodyPr/>
                    <a:lstStyle/>
                    <a:p>
                      <a:r>
                        <a:rPr lang="en-US" sz="1800" dirty="0" smtClean="0">
                          <a:latin typeface="+mn-lt"/>
                        </a:rPr>
                        <a:t>10</a:t>
                      </a:r>
                      <a:r>
                        <a:rPr lang="en-US" sz="1800" baseline="30000" dirty="0" smtClean="0">
                          <a:latin typeface="+mn-lt"/>
                        </a:rPr>
                        <a:t>36</a:t>
                      </a:r>
                      <a:r>
                        <a:rPr lang="en-US" sz="1800" dirty="0" smtClean="0">
                          <a:latin typeface="+mn-lt"/>
                        </a:rPr>
                        <a:t> cm</a:t>
                      </a:r>
                      <a:r>
                        <a:rPr lang="en-US" sz="1800" baseline="30000" dirty="0" smtClean="0">
                          <a:latin typeface="+mn-lt"/>
                        </a:rPr>
                        <a:t>-2</a:t>
                      </a:r>
                      <a:r>
                        <a:rPr lang="en-US" sz="1800" dirty="0" smtClean="0">
                          <a:latin typeface="+mn-lt"/>
                        </a:rPr>
                        <a:t>s</a:t>
                      </a:r>
                      <a:r>
                        <a:rPr lang="en-US" sz="1800" baseline="30000" dirty="0" smtClean="0">
                          <a:latin typeface="+mn-lt"/>
                        </a:rPr>
                        <a:t>-1 </a:t>
                      </a:r>
                      <a:r>
                        <a:rPr lang="en-US" sz="1800" baseline="0" dirty="0" smtClean="0">
                          <a:latin typeface="+mn-lt"/>
                        </a:rPr>
                        <a:t>@ </a:t>
                      </a:r>
                      <a:r>
                        <a:rPr lang="en-US" sz="1800" i="1" baseline="0" dirty="0" smtClean="0">
                          <a:latin typeface="Symbol" pitchFamily="18" charset="2"/>
                        </a:rPr>
                        <a:t>U</a:t>
                      </a:r>
                      <a:r>
                        <a:rPr lang="en-US" sz="1800" baseline="0" dirty="0" smtClean="0">
                          <a:latin typeface="+mn-lt"/>
                        </a:rPr>
                        <a:t>(4</a:t>
                      </a:r>
                      <a:r>
                        <a:rPr lang="en-US" sz="1800" i="1" baseline="0" dirty="0" smtClean="0">
                          <a:latin typeface="+mn-lt"/>
                        </a:rPr>
                        <a:t>S</a:t>
                      </a:r>
                      <a:r>
                        <a:rPr lang="en-US" sz="1800" baseline="0" dirty="0" smtClean="0">
                          <a:latin typeface="+mn-lt"/>
                        </a:rPr>
                        <a:t>)</a:t>
                      </a:r>
                      <a:endParaRPr lang="en-US" sz="1800" baseline="30000" dirty="0">
                        <a:latin typeface="+mn-lt"/>
                      </a:endParaRPr>
                    </a:p>
                  </a:txBody>
                  <a:tcPr>
                    <a:solidFill>
                      <a:srgbClr val="FFFF99"/>
                    </a:solidFill>
                  </a:tcPr>
                </a:tc>
                <a:tc>
                  <a:txBody>
                    <a:bodyPr/>
                    <a:lstStyle/>
                    <a:p>
                      <a:r>
                        <a:rPr lang="en-US" sz="1800" baseline="0" dirty="0" smtClean="0">
                          <a:latin typeface="+mn-lt"/>
                        </a:rPr>
                        <a:t>Baseline/Flexibility with headroom at  4. </a:t>
                      </a:r>
                      <a:r>
                        <a:rPr lang="en-US" sz="1800" dirty="0" smtClean="0">
                          <a:latin typeface="+mn-lt"/>
                        </a:rPr>
                        <a:t>10</a:t>
                      </a:r>
                      <a:r>
                        <a:rPr lang="en-US" sz="1800" baseline="30000" dirty="0" smtClean="0">
                          <a:latin typeface="+mn-lt"/>
                        </a:rPr>
                        <a:t>36</a:t>
                      </a:r>
                      <a:r>
                        <a:rPr lang="en-US" sz="1800" dirty="0" smtClean="0">
                          <a:latin typeface="+mn-lt"/>
                        </a:rPr>
                        <a:t> cm</a:t>
                      </a:r>
                      <a:r>
                        <a:rPr lang="en-US" sz="1800" baseline="30000" dirty="0" smtClean="0">
                          <a:latin typeface="+mn-lt"/>
                        </a:rPr>
                        <a:t>-2</a:t>
                      </a:r>
                      <a:r>
                        <a:rPr lang="en-US" sz="1800" dirty="0" smtClean="0">
                          <a:latin typeface="+mn-lt"/>
                        </a:rPr>
                        <a:t>s</a:t>
                      </a:r>
                      <a:r>
                        <a:rPr lang="en-US" sz="1800" baseline="30000" dirty="0" smtClean="0">
                          <a:latin typeface="+mn-lt"/>
                        </a:rPr>
                        <a:t>-1 </a:t>
                      </a:r>
                      <a:endParaRPr lang="en-US" sz="1800" baseline="0" dirty="0">
                        <a:latin typeface="+mn-lt"/>
                      </a:endParaRPr>
                    </a:p>
                  </a:txBody>
                  <a:tcPr>
                    <a:solidFill>
                      <a:srgbClr val="FFFF99"/>
                    </a:solidFill>
                  </a:tcPr>
                </a:tc>
              </a:tr>
              <a:tr h="497752">
                <a:tc>
                  <a:txBody>
                    <a:bodyPr/>
                    <a:lstStyle/>
                    <a:p>
                      <a:r>
                        <a:rPr lang="en-US" sz="1800" dirty="0" smtClean="0">
                          <a:latin typeface="+mn-lt"/>
                        </a:rPr>
                        <a:t>Integrated luminosity</a:t>
                      </a:r>
                      <a:endParaRPr lang="en-US" sz="1800" dirty="0">
                        <a:latin typeface="+mn-lt"/>
                      </a:endParaRPr>
                    </a:p>
                  </a:txBody>
                  <a:tcPr>
                    <a:solidFill>
                      <a:srgbClr val="FFFF99"/>
                    </a:solidFill>
                  </a:tcPr>
                </a:tc>
                <a:tc>
                  <a:txBody>
                    <a:bodyPr/>
                    <a:lstStyle/>
                    <a:p>
                      <a:r>
                        <a:rPr lang="en-US" sz="1800" dirty="0" smtClean="0">
                          <a:latin typeface="+mn-lt"/>
                        </a:rPr>
                        <a:t>75 ab</a:t>
                      </a:r>
                      <a:r>
                        <a:rPr lang="en-US" sz="1800" baseline="30000" dirty="0" smtClean="0">
                          <a:latin typeface="+mn-lt"/>
                        </a:rPr>
                        <a:t>-1</a:t>
                      </a:r>
                      <a:endParaRPr lang="en-US" sz="1800" baseline="30000" dirty="0">
                        <a:latin typeface="+mn-lt"/>
                      </a:endParaRPr>
                    </a:p>
                  </a:txBody>
                  <a:tcPr>
                    <a:solidFill>
                      <a:srgbClr val="FFFF99"/>
                    </a:solidFill>
                  </a:tcPr>
                </a:tc>
                <a:tc>
                  <a:txBody>
                    <a:bodyPr/>
                    <a:lstStyle/>
                    <a:p>
                      <a:r>
                        <a:rPr lang="en-US" sz="1800" dirty="0" smtClean="0">
                          <a:latin typeface="+mn-lt"/>
                        </a:rPr>
                        <a:t>Based on a “New Snowmass Year” of 1.5 x 10</a:t>
                      </a:r>
                      <a:r>
                        <a:rPr lang="en-US" sz="1800" baseline="30000" dirty="0" smtClean="0">
                          <a:latin typeface="+mn-lt"/>
                        </a:rPr>
                        <a:t>7</a:t>
                      </a:r>
                      <a:r>
                        <a:rPr lang="en-US" sz="1800" dirty="0" smtClean="0">
                          <a:latin typeface="+mn-lt"/>
                        </a:rPr>
                        <a:t> seconds</a:t>
                      </a:r>
                      <a:br>
                        <a:rPr lang="en-US" sz="1800" dirty="0" smtClean="0">
                          <a:latin typeface="+mn-lt"/>
                        </a:rPr>
                      </a:br>
                      <a:r>
                        <a:rPr lang="en-US" sz="1800" dirty="0" smtClean="0">
                          <a:latin typeface="+mn-lt"/>
                        </a:rPr>
                        <a:t>(PEP-II &amp; KEKB experience-based)</a:t>
                      </a:r>
                      <a:endParaRPr lang="en-US" sz="1800" dirty="0">
                        <a:latin typeface="+mn-lt"/>
                      </a:endParaRPr>
                    </a:p>
                  </a:txBody>
                  <a:tcPr>
                    <a:solidFill>
                      <a:srgbClr val="FFFF99"/>
                    </a:solidFill>
                  </a:tcPr>
                </a:tc>
              </a:tr>
              <a:tr h="497752">
                <a:tc>
                  <a:txBody>
                    <a:bodyPr/>
                    <a:lstStyle/>
                    <a:p>
                      <a:r>
                        <a:rPr lang="en-US" sz="1800" dirty="0" smtClean="0">
                          <a:latin typeface="+mn-lt"/>
                        </a:rPr>
                        <a:t>CM</a:t>
                      </a:r>
                      <a:r>
                        <a:rPr lang="en-US" sz="1800" baseline="0" dirty="0" smtClean="0">
                          <a:latin typeface="+mn-lt"/>
                        </a:rPr>
                        <a:t> e</a:t>
                      </a:r>
                      <a:r>
                        <a:rPr lang="en-US" sz="1800" dirty="0" smtClean="0">
                          <a:latin typeface="+mn-lt"/>
                        </a:rPr>
                        <a:t>nergy range</a:t>
                      </a:r>
                      <a:endParaRPr lang="en-US" sz="1800" dirty="0">
                        <a:latin typeface="+mn-lt"/>
                      </a:endParaRPr>
                    </a:p>
                  </a:txBody>
                  <a:tcPr>
                    <a:solidFill>
                      <a:srgbClr val="FFFF99"/>
                    </a:solidFill>
                  </a:tcPr>
                </a:tc>
                <a:tc>
                  <a:txBody>
                    <a:bodyPr/>
                    <a:lstStyle/>
                    <a:p>
                      <a:pPr>
                        <a:buFont typeface="Symbol"/>
                        <a:buChar char="t"/>
                      </a:pPr>
                      <a:r>
                        <a:rPr lang="en-US" sz="1800" dirty="0" smtClean="0">
                          <a:latin typeface="+mn-lt"/>
                        </a:rPr>
                        <a:t> threshold</a:t>
                      </a:r>
                      <a:r>
                        <a:rPr lang="en-US" sz="1800" baseline="0" dirty="0" smtClean="0">
                          <a:latin typeface="+mn-lt"/>
                        </a:rPr>
                        <a:t> to </a:t>
                      </a:r>
                    </a:p>
                    <a:p>
                      <a:pPr>
                        <a:buFont typeface="Symbol"/>
                        <a:buNone/>
                      </a:pPr>
                      <a:r>
                        <a:rPr lang="en-US" sz="1800" i="1" baseline="0" dirty="0" smtClean="0">
                          <a:latin typeface="Symbol" pitchFamily="18" charset="2"/>
                        </a:rPr>
                        <a:t>U</a:t>
                      </a:r>
                      <a:r>
                        <a:rPr lang="en-US" sz="1800" i="1" baseline="0" dirty="0" smtClean="0">
                          <a:latin typeface="+mn-lt"/>
                        </a:rPr>
                        <a:t> </a:t>
                      </a:r>
                      <a:r>
                        <a:rPr lang="en-US" sz="1800" baseline="0" dirty="0" smtClean="0">
                          <a:latin typeface="+mn-lt"/>
                        </a:rPr>
                        <a:t>(5</a:t>
                      </a:r>
                      <a:r>
                        <a:rPr lang="en-US" sz="1800" i="1" baseline="0" dirty="0" smtClean="0">
                          <a:latin typeface="+mn-lt"/>
                        </a:rPr>
                        <a:t>S</a:t>
                      </a:r>
                      <a:r>
                        <a:rPr lang="en-US" sz="1800" baseline="0" dirty="0" smtClean="0">
                          <a:latin typeface="+mn-lt"/>
                        </a:rPr>
                        <a:t>)</a:t>
                      </a:r>
                      <a:endParaRPr lang="en-US" sz="1800" dirty="0">
                        <a:latin typeface="+mn-lt"/>
                      </a:endParaRPr>
                    </a:p>
                  </a:txBody>
                  <a:tcPr>
                    <a:solidFill>
                      <a:srgbClr val="FFFF99"/>
                    </a:solidFill>
                  </a:tcPr>
                </a:tc>
                <a:tc>
                  <a:txBody>
                    <a:bodyPr/>
                    <a:lstStyle/>
                    <a:p>
                      <a:r>
                        <a:rPr lang="en-US" sz="1800" dirty="0" smtClean="0">
                          <a:latin typeface="+mn-lt"/>
                        </a:rPr>
                        <a:t>For Charm special runs (still asymmetric……)</a:t>
                      </a:r>
                      <a:endParaRPr lang="en-US" sz="1800" dirty="0">
                        <a:latin typeface="+mn-lt"/>
                      </a:endParaRPr>
                    </a:p>
                  </a:txBody>
                  <a:tcPr>
                    <a:solidFill>
                      <a:srgbClr val="FFFF99"/>
                    </a:solidFill>
                  </a:tcPr>
                </a:tc>
              </a:tr>
              <a:tr h="497752">
                <a:tc>
                  <a:txBody>
                    <a:bodyPr/>
                    <a:lstStyle/>
                    <a:p>
                      <a:r>
                        <a:rPr lang="en-US" sz="1800" dirty="0" smtClean="0">
                          <a:latin typeface="+mn-lt"/>
                        </a:rPr>
                        <a:t>Minimum</a:t>
                      </a:r>
                      <a:r>
                        <a:rPr lang="en-US" sz="1800" baseline="0" dirty="0" smtClean="0">
                          <a:latin typeface="+mn-lt"/>
                        </a:rPr>
                        <a:t> boost</a:t>
                      </a:r>
                      <a:endParaRPr lang="en-US" sz="1800" dirty="0">
                        <a:latin typeface="+mn-lt"/>
                      </a:endParaRPr>
                    </a:p>
                  </a:txBody>
                  <a:tcPr>
                    <a:solidFill>
                      <a:srgbClr val="FFFF99"/>
                    </a:solidFill>
                  </a:tcPr>
                </a:tc>
                <a:tc>
                  <a:txBody>
                    <a:bodyPr/>
                    <a:lstStyle/>
                    <a:p>
                      <a:r>
                        <a:rPr lang="en-US" sz="1800" i="1" dirty="0" err="1" smtClean="0">
                          <a:latin typeface="Symbol" pitchFamily="18" charset="2"/>
                        </a:rPr>
                        <a:t>bg</a:t>
                      </a:r>
                      <a:r>
                        <a:rPr lang="en-US" sz="1800" i="1" dirty="0" smtClean="0">
                          <a:latin typeface="+mn-lt"/>
                        </a:rPr>
                        <a:t> </a:t>
                      </a:r>
                      <a:r>
                        <a:rPr lang="en-US" sz="1800" dirty="0" smtClean="0">
                          <a:latin typeface="+mn-lt"/>
                        </a:rPr>
                        <a:t> ≈0.237</a:t>
                      </a:r>
                    </a:p>
                    <a:p>
                      <a:r>
                        <a:rPr lang="en-US" sz="1800" dirty="0" smtClean="0">
                          <a:latin typeface="+mn-lt"/>
                        </a:rPr>
                        <a:t>~(4.18x6.7GeV)</a:t>
                      </a:r>
                      <a:endParaRPr lang="en-US" sz="1800" dirty="0">
                        <a:latin typeface="+mn-lt"/>
                      </a:endParaRPr>
                    </a:p>
                  </a:txBody>
                  <a:tcPr>
                    <a:solidFill>
                      <a:srgbClr val="FFFF99"/>
                    </a:solidFill>
                  </a:tcPr>
                </a:tc>
                <a:tc>
                  <a:txBody>
                    <a:bodyPr/>
                    <a:lstStyle/>
                    <a:p>
                      <a:r>
                        <a:rPr lang="en-US" sz="1800" dirty="0" smtClean="0">
                          <a:latin typeface="+mn-lt"/>
                        </a:rPr>
                        <a:t>1 cm</a:t>
                      </a:r>
                      <a:r>
                        <a:rPr lang="en-US" sz="1800" baseline="0" dirty="0" smtClean="0">
                          <a:latin typeface="+mn-lt"/>
                        </a:rPr>
                        <a:t> beam pipe radius. First measured point at 1.5 cm</a:t>
                      </a:r>
                      <a:endParaRPr lang="en-US" sz="1800" dirty="0">
                        <a:latin typeface="+mn-lt"/>
                      </a:endParaRPr>
                    </a:p>
                  </a:txBody>
                  <a:tcPr>
                    <a:solidFill>
                      <a:srgbClr val="FFFF99"/>
                    </a:solidFill>
                  </a:tcPr>
                </a:tc>
              </a:tr>
              <a:tr h="497752">
                <a:tc>
                  <a:txBody>
                    <a:bodyPr/>
                    <a:lstStyle/>
                    <a:p>
                      <a:r>
                        <a:rPr lang="en-US" sz="1800" i="1" dirty="0" smtClean="0">
                          <a:latin typeface="+mn-lt"/>
                        </a:rPr>
                        <a:t>e</a:t>
                      </a:r>
                      <a:r>
                        <a:rPr lang="en-US" sz="1800" i="1" baseline="30000" dirty="0" smtClean="0">
                          <a:latin typeface="+mn-lt"/>
                        </a:rPr>
                        <a:t>-</a:t>
                      </a:r>
                      <a:r>
                        <a:rPr lang="en-US" sz="1800" dirty="0" smtClean="0">
                          <a:latin typeface="+mn-lt"/>
                        </a:rPr>
                        <a:t> Polarization</a:t>
                      </a:r>
                    </a:p>
                    <a:p>
                      <a:endParaRPr lang="en-US" sz="1800" dirty="0" smtClean="0">
                        <a:latin typeface="+mn-lt"/>
                      </a:endParaRPr>
                    </a:p>
                    <a:p>
                      <a:r>
                        <a:rPr lang="en-US" sz="1800" dirty="0" smtClean="0">
                          <a:solidFill>
                            <a:srgbClr val="FF0000"/>
                          </a:solidFill>
                          <a:latin typeface="+mn-lt"/>
                        </a:rPr>
                        <a:t>Boost up</a:t>
                      </a:r>
                      <a:r>
                        <a:rPr lang="en-US" sz="1800" baseline="0" dirty="0" smtClean="0">
                          <a:solidFill>
                            <a:srgbClr val="FF0000"/>
                          </a:solidFill>
                          <a:latin typeface="+mn-lt"/>
                        </a:rPr>
                        <a:t> to 0.56 in runs at low energy under evaluation for charm physics </a:t>
                      </a:r>
                      <a:endParaRPr lang="en-US" sz="1800" dirty="0">
                        <a:solidFill>
                          <a:srgbClr val="FF0000"/>
                        </a:solidFill>
                        <a:latin typeface="+mn-lt"/>
                      </a:endParaRPr>
                    </a:p>
                  </a:txBody>
                  <a:tcPr>
                    <a:solidFill>
                      <a:srgbClr val="FFFF99"/>
                    </a:solidFill>
                  </a:tcPr>
                </a:tc>
                <a:tc>
                  <a:txBody>
                    <a:bodyPr/>
                    <a:lstStyle/>
                    <a:p>
                      <a:r>
                        <a:rPr lang="en-US" sz="1800" dirty="0" smtClean="0">
                          <a:latin typeface="+mn-lt"/>
                        </a:rPr>
                        <a:t>≥80%</a:t>
                      </a:r>
                      <a:endParaRPr lang="en-US" sz="1800" dirty="0">
                        <a:latin typeface="+mn-lt"/>
                      </a:endParaRPr>
                    </a:p>
                  </a:txBody>
                  <a:tcPr>
                    <a:solidFill>
                      <a:srgbClr val="FFFF99"/>
                    </a:solidFill>
                  </a:tcPr>
                </a:tc>
                <a:tc>
                  <a:txBody>
                    <a:bodyPr/>
                    <a:lstStyle/>
                    <a:p>
                      <a:r>
                        <a:rPr lang="en-US" sz="1800" dirty="0" smtClean="0">
                          <a:latin typeface="+mn-lt"/>
                        </a:rPr>
                        <a:t>Enables </a:t>
                      </a:r>
                      <a:r>
                        <a:rPr lang="en-US" sz="1800" i="1" dirty="0" smtClean="0">
                          <a:latin typeface="Symbol" pitchFamily="18" charset="2"/>
                        </a:rPr>
                        <a:t>t</a:t>
                      </a:r>
                      <a:r>
                        <a:rPr lang="en-US" sz="1800" i="1" dirty="0" smtClean="0">
                          <a:latin typeface="+mn-lt"/>
                        </a:rPr>
                        <a:t> CP </a:t>
                      </a:r>
                      <a:r>
                        <a:rPr lang="en-US" sz="1800" dirty="0" smtClean="0">
                          <a:latin typeface="+mn-lt"/>
                        </a:rPr>
                        <a:t>and </a:t>
                      </a:r>
                      <a:r>
                        <a:rPr lang="en-US" sz="1800" i="1" dirty="0" smtClean="0">
                          <a:latin typeface="+mn-lt"/>
                        </a:rPr>
                        <a:t>T</a:t>
                      </a:r>
                      <a:r>
                        <a:rPr lang="en-US" sz="1800" dirty="0" smtClean="0">
                          <a:latin typeface="+mn-lt"/>
                        </a:rPr>
                        <a:t> violation studies, measurement of </a:t>
                      </a:r>
                      <a:r>
                        <a:rPr lang="en-US" sz="1800" i="1" dirty="0" smtClean="0">
                          <a:latin typeface="Symbol" pitchFamily="18" charset="2"/>
                        </a:rPr>
                        <a:t>t</a:t>
                      </a:r>
                      <a:r>
                        <a:rPr lang="en-US" sz="1800" dirty="0" smtClean="0">
                          <a:latin typeface="+mn-lt"/>
                        </a:rPr>
                        <a:t> </a:t>
                      </a:r>
                      <a:r>
                        <a:rPr lang="en-US" sz="1800" i="1" dirty="0" smtClean="0">
                          <a:latin typeface="+mn-lt"/>
                        </a:rPr>
                        <a:t>g</a:t>
                      </a:r>
                      <a:r>
                        <a:rPr lang="en-US" sz="1800" dirty="0" smtClean="0">
                          <a:latin typeface="+mn-lt"/>
                        </a:rPr>
                        <a:t>-2 and improves</a:t>
                      </a:r>
                      <a:r>
                        <a:rPr lang="en-US" sz="1800" baseline="0" dirty="0" smtClean="0">
                          <a:latin typeface="+mn-lt"/>
                        </a:rPr>
                        <a:t> sensitivity to lepton flavor-violating decays. Precise measurements of sin</a:t>
                      </a:r>
                      <a:r>
                        <a:rPr lang="en-US" sz="1800" baseline="30000" dirty="0" smtClean="0">
                          <a:latin typeface="+mn-lt"/>
                        </a:rPr>
                        <a:t>2</a:t>
                      </a:r>
                      <a:r>
                        <a:rPr lang="en-US" sz="1800" baseline="0" dirty="0" smtClean="0">
                          <a:latin typeface="Symbol" pitchFamily="18" charset="2"/>
                        </a:rPr>
                        <a:t>q</a:t>
                      </a:r>
                      <a:r>
                        <a:rPr lang="en-US" sz="1800" baseline="-25000" dirty="0" smtClean="0">
                          <a:latin typeface="+mn-lt"/>
                        </a:rPr>
                        <a:t>w</a:t>
                      </a:r>
                      <a:r>
                        <a:rPr lang="en-US" sz="1800" baseline="0" dirty="0" smtClean="0">
                          <a:latin typeface="+mn-lt"/>
                        </a:rPr>
                        <a:t> .</a:t>
                      </a:r>
                      <a:endParaRPr lang="en-US" sz="1800" dirty="0">
                        <a:latin typeface="+mn-lt"/>
                      </a:endParaRPr>
                    </a:p>
                  </a:txBody>
                  <a:tcPr>
                    <a:solidFill>
                      <a:srgbClr val="FFFF99"/>
                    </a:solidFill>
                  </a:tcPr>
                </a:tc>
              </a:tr>
            </a:tbl>
          </a:graphicData>
        </a:graphic>
      </p:graphicFrame>
      <p:sp>
        <p:nvSpPr>
          <p:cNvPr id="6176" name="TextBox 6"/>
          <p:cNvSpPr txBox="1">
            <a:spLocks noChangeArrowheads="1"/>
          </p:cNvSpPr>
          <p:nvPr/>
        </p:nvSpPr>
        <p:spPr bwMode="auto">
          <a:xfrm>
            <a:off x="0" y="0"/>
            <a:ext cx="9144000" cy="1015663"/>
          </a:xfrm>
          <a:prstGeom prst="rect">
            <a:avLst/>
          </a:prstGeom>
          <a:solidFill>
            <a:srgbClr val="00B0F0"/>
          </a:solidFill>
          <a:ln w="9525">
            <a:noFill/>
            <a:miter lim="800000"/>
            <a:headEnd/>
            <a:tailEnd/>
          </a:ln>
        </p:spPr>
        <p:txBody>
          <a:bodyPr wrap="square">
            <a:spAutoFit/>
          </a:bodyPr>
          <a:lstStyle/>
          <a:p>
            <a:r>
              <a:rPr lang="en-US" sz="2800" b="1" dirty="0" smtClean="0">
                <a:solidFill>
                  <a:srgbClr val="0070C0"/>
                </a:solidFill>
                <a:latin typeface="Times New Roman" pitchFamily="18" charset="0"/>
                <a:cs typeface="Times New Roman" pitchFamily="18" charset="0"/>
              </a:rPr>
              <a:t>         </a:t>
            </a:r>
            <a:r>
              <a:rPr lang="en-US" sz="3200" b="1" dirty="0" smtClean="0">
                <a:solidFill>
                  <a:schemeClr val="bg1"/>
                </a:solidFill>
                <a:latin typeface="Times New Roman" pitchFamily="18" charset="0"/>
                <a:cs typeface="Times New Roman" pitchFamily="18" charset="0"/>
              </a:rPr>
              <a:t>REQUIREMENTS </a:t>
            </a:r>
            <a:r>
              <a:rPr lang="en-US" sz="3200" b="1" dirty="0">
                <a:solidFill>
                  <a:schemeClr val="bg1"/>
                </a:solidFill>
                <a:latin typeface="Times New Roman" pitchFamily="18" charset="0"/>
                <a:cs typeface="Times New Roman" pitchFamily="18" charset="0"/>
              </a:rPr>
              <a:t>FROM </a:t>
            </a:r>
            <a:r>
              <a:rPr lang="en-US" sz="3200" b="1" dirty="0" smtClean="0">
                <a:solidFill>
                  <a:schemeClr val="bg1"/>
                </a:solidFill>
                <a:latin typeface="Times New Roman" pitchFamily="18" charset="0"/>
                <a:cs typeface="Times New Roman" pitchFamily="18" charset="0"/>
              </a:rPr>
              <a:t>PHYSICS</a:t>
            </a:r>
          </a:p>
          <a:p>
            <a:endParaRPr lang="en-US" sz="2800" b="1" dirty="0">
              <a:solidFill>
                <a:schemeClr val="bg1"/>
              </a:solidFill>
              <a:latin typeface="Times New Roman" pitchFamily="18" charset="0"/>
              <a:cs typeface="Times New Roman" pitchFamily="18" charset="0"/>
            </a:endParaRPr>
          </a:p>
        </p:txBody>
      </p:sp>
      <p:pic>
        <p:nvPicPr>
          <p:cNvPr id="617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14375" cy="742950"/>
          </a:xfrm>
          <a:prstGeom prst="rect">
            <a:avLst/>
          </a:prstGeom>
          <a:solidFill>
            <a:schemeClr val="bg1"/>
          </a:solidFill>
          <a:ln w="9525">
            <a:noFill/>
            <a:miter lim="800000"/>
            <a:headEnd/>
            <a:tailEnd/>
          </a:ln>
        </p:spPr>
      </p:pic>
      <p:sp>
        <p:nvSpPr>
          <p:cNvPr id="5" name="Date Placeholder 4"/>
          <p:cNvSpPr>
            <a:spLocks noGrp="1"/>
          </p:cNvSpPr>
          <p:nvPr>
            <p:ph type="dt" sz="half" idx="10"/>
          </p:nvPr>
        </p:nvSpPr>
        <p:spPr/>
        <p:txBody>
          <a:bodyPr/>
          <a:lstStyle/>
          <a:p>
            <a:r>
              <a:rPr lang="en-US" smtClean="0"/>
              <a:t>LNF December 13,2011</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solidFill>
                  <a:schemeClr val="bg1"/>
                </a:solidFill>
                <a:latin typeface="Times New Roman" pitchFamily="18" charset="0"/>
                <a:cs typeface="Times New Roman" pitchFamily="18" charset="0"/>
              </a:rPr>
              <a:t>Outline</a:t>
            </a:r>
            <a:endParaRPr lang="en-US" dirty="0">
              <a:solidFill>
                <a:schemeClr val="bg1"/>
              </a:solidFill>
              <a:latin typeface="Times New Roman" pitchFamily="18" charset="0"/>
              <a:cs typeface="Times New Roman" pitchFamily="18" charset="0"/>
            </a:endParaRPr>
          </a:p>
        </p:txBody>
      </p:sp>
      <p:sp>
        <p:nvSpPr>
          <p:cNvPr id="3" name="TextBox 2"/>
          <p:cNvSpPr txBox="1"/>
          <p:nvPr/>
        </p:nvSpPr>
        <p:spPr>
          <a:xfrm>
            <a:off x="0" y="1524000"/>
            <a:ext cx="9144000" cy="5262979"/>
          </a:xfrm>
          <a:prstGeom prst="rect">
            <a:avLst/>
          </a:prstGeom>
          <a:noFill/>
        </p:spPr>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Physics program refined by a great physics community.</a:t>
            </a:r>
          </a:p>
          <a:p>
            <a:pPr>
              <a:buFont typeface="Arial" pitchFamily="34" charset="0"/>
              <a:buChar char="•"/>
            </a:pPr>
            <a:r>
              <a:rPr lang="en-US" sz="2800" dirty="0" smtClean="0">
                <a:latin typeface="Times New Roman" pitchFamily="18" charset="0"/>
                <a:cs typeface="Times New Roman" pitchFamily="18" charset="0"/>
              </a:rPr>
              <a:t>Detector community in a good shape.</a:t>
            </a:r>
          </a:p>
          <a:p>
            <a:pPr>
              <a:buFont typeface="Arial" pitchFamily="34" charset="0"/>
              <a:buChar char="•"/>
            </a:pPr>
            <a:r>
              <a:rPr lang="en-US" sz="2800" dirty="0" smtClean="0">
                <a:latin typeface="Times New Roman" pitchFamily="18" charset="0"/>
                <a:cs typeface="Times New Roman" pitchFamily="18" charset="0"/>
              </a:rPr>
              <a:t>Accelerator structure under construction.</a:t>
            </a:r>
          </a:p>
          <a:p>
            <a:pPr>
              <a:buFont typeface="Arial" pitchFamily="34" charset="0"/>
              <a:buChar char="•"/>
            </a:pPr>
            <a:r>
              <a:rPr lang="en-US" sz="2800" dirty="0" smtClean="0">
                <a:latin typeface="Times New Roman" pitchFamily="18" charset="0"/>
                <a:cs typeface="Times New Roman" pitchFamily="18" charset="0"/>
              </a:rPr>
              <a:t>Move towards TDR’s.</a:t>
            </a:r>
          </a:p>
          <a:p>
            <a:pPr lvl="3">
              <a:buFont typeface="Arial" pitchFamily="34" charset="0"/>
              <a:buChar char="•"/>
            </a:pPr>
            <a:r>
              <a:rPr lang="en-US" sz="4000" dirty="0" err="1" smtClean="0">
                <a:solidFill>
                  <a:srgbClr val="FF0000"/>
                </a:solidFill>
                <a:latin typeface="Times New Roman" pitchFamily="18" charset="0"/>
                <a:cs typeface="Times New Roman" pitchFamily="18" charset="0"/>
              </a:rPr>
              <a:t>CabibboLab</a:t>
            </a:r>
            <a:r>
              <a:rPr lang="en-US" sz="4000" dirty="0" smtClean="0">
                <a:solidFill>
                  <a:srgbClr val="FF0000"/>
                </a:solidFill>
                <a:latin typeface="Times New Roman" pitchFamily="18" charset="0"/>
                <a:cs typeface="Times New Roman" pitchFamily="18" charset="0"/>
              </a:rPr>
              <a:t>  exists.</a:t>
            </a:r>
          </a:p>
          <a:p>
            <a:pPr>
              <a:buFont typeface="Arial" pitchFamily="34" charset="0"/>
              <a:buChar char="•"/>
            </a:pPr>
            <a:r>
              <a:rPr lang="en-US" sz="2800" dirty="0" smtClean="0">
                <a:latin typeface="Times New Roman" pitchFamily="18" charset="0"/>
                <a:cs typeface="Times New Roman" pitchFamily="18" charset="0"/>
              </a:rPr>
              <a:t>Future goals.</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endParaRPr lang="en-US" sz="3200" dirty="0" smtClean="0">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5029200"/>
            <a:ext cx="609600" cy="633350"/>
          </a:xfrm>
          <a:prstGeom prst="rect">
            <a:avLst/>
          </a:prstGeom>
          <a:solidFill>
            <a:srgbClr val="FFFFCC"/>
          </a:solidFill>
          <a:ln w="9525">
            <a:noFill/>
            <a:miter lim="800000"/>
            <a:headEnd/>
            <a:tailEnd/>
          </a:ln>
        </p:spPr>
      </p:pic>
      <p:sp>
        <p:nvSpPr>
          <p:cNvPr id="5" name="Date Placeholder 4"/>
          <p:cNvSpPr>
            <a:spLocks noGrp="1"/>
          </p:cNvSpPr>
          <p:nvPr>
            <p:ph type="dt" sz="half" idx="10"/>
          </p:nvPr>
        </p:nvSpPr>
        <p:spPr/>
        <p:txBody>
          <a:bodyPr/>
          <a:lstStyle/>
          <a:p>
            <a:r>
              <a:rPr lang="en-US" smtClean="0"/>
              <a:t>LNF December 13,2011</a:t>
            </a:r>
            <a:endParaRPr lang="en-US"/>
          </a:p>
        </p:txBody>
      </p:sp>
      <p:sp>
        <p:nvSpPr>
          <p:cNvPr id="6" name="Slide Number Placeholder 5"/>
          <p:cNvSpPr>
            <a:spLocks noGrp="1"/>
          </p:cNvSpPr>
          <p:nvPr>
            <p:ph type="sldNum" sz="quarter" idx="12"/>
          </p:nvPr>
        </p:nvSpPr>
        <p:spPr/>
        <p:txBody>
          <a:bodyPr/>
          <a:lstStyle/>
          <a:p>
            <a:fld id="{2743EBD0-19EB-41E8-92E3-E70AEADB721E}"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457200" y="0"/>
            <a:ext cx="8229600" cy="838200"/>
          </a:xfrm>
          <a:solidFill>
            <a:srgbClr val="00B0F0"/>
          </a:solidFill>
        </p:spPr>
        <p:txBody>
          <a:bodyPr/>
          <a:lstStyle/>
          <a:p>
            <a:r>
              <a:rPr lang="en-US" dirty="0" smtClean="0">
                <a:solidFill>
                  <a:schemeClr val="bg1"/>
                </a:solidFill>
                <a:latin typeface="Times New Roman" pitchFamily="18" charset="0"/>
                <a:ea typeface="ＭＳ Ｐゴシック" pitchFamily="1" charset="-128"/>
                <a:cs typeface="Times New Roman" pitchFamily="18" charset="0"/>
              </a:rPr>
              <a:t>Baseline Collider parameters</a:t>
            </a:r>
          </a:p>
        </p:txBody>
      </p:sp>
      <p:pic>
        <p:nvPicPr>
          <p:cNvPr id="14" name="Immagine 13"/>
          <p:cNvPicPr>
            <a:picLocks noChangeAspect="1" noChangeArrowheads="1"/>
          </p:cNvPicPr>
          <p:nvPr/>
        </p:nvPicPr>
        <p:blipFill>
          <a:blip r:embed="rId4" cstate="print"/>
          <a:srcRect r="50682"/>
          <a:stretch>
            <a:fillRect/>
          </a:stretch>
        </p:blipFill>
        <p:spPr bwMode="auto">
          <a:xfrm>
            <a:off x="304800" y="870625"/>
            <a:ext cx="2819400" cy="5758775"/>
          </a:xfrm>
          <a:prstGeom prst="rect">
            <a:avLst/>
          </a:prstGeom>
          <a:noFill/>
          <a:ln w="9525">
            <a:noFill/>
            <a:miter lim="800000"/>
            <a:headEnd/>
            <a:tailEnd/>
          </a:ln>
        </p:spPr>
      </p:pic>
      <p:sp>
        <p:nvSpPr>
          <p:cNvPr id="15" name="TextBox 14"/>
          <p:cNvSpPr txBox="1"/>
          <p:nvPr/>
        </p:nvSpPr>
        <p:spPr>
          <a:xfrm>
            <a:off x="3200400" y="838200"/>
            <a:ext cx="5715000" cy="2031325"/>
          </a:xfrm>
          <a:prstGeom prst="rect">
            <a:avLst/>
          </a:prstGeom>
          <a:noFill/>
        </p:spPr>
        <p:txBody>
          <a:bodyPr wrap="square" rtlCol="0">
            <a:spAutoFit/>
          </a:bodyPr>
          <a:lstStyle/>
          <a:p>
            <a:r>
              <a:rPr lang="en-US" dirty="0" smtClean="0"/>
              <a:t>The baseline peak luminosity  at Y(4s) is 1.0 10 </a:t>
            </a:r>
            <a:r>
              <a:rPr lang="en-US" baseline="30000" dirty="0" smtClean="0"/>
              <a:t>36</a:t>
            </a:r>
            <a:r>
              <a:rPr lang="en-US" dirty="0" smtClean="0"/>
              <a:t>  cm</a:t>
            </a:r>
            <a:r>
              <a:rPr lang="en-US" baseline="30000" dirty="0" smtClean="0"/>
              <a:t>-2</a:t>
            </a:r>
            <a:r>
              <a:rPr lang="en-US" dirty="0" smtClean="0"/>
              <a:t> s</a:t>
            </a:r>
            <a:r>
              <a:rPr lang="en-US" baseline="30000" dirty="0" smtClean="0"/>
              <a:t> -1 </a:t>
            </a:r>
            <a:r>
              <a:rPr lang="en-US" dirty="0" smtClean="0"/>
              <a:t> .</a:t>
            </a:r>
            <a:endParaRPr lang="en-US" baseline="30000" dirty="0" smtClean="0"/>
          </a:p>
          <a:p>
            <a:r>
              <a:rPr lang="en-US" dirty="0" smtClean="0"/>
              <a:t>It ca be increased by adding RF power up to a factor of 4 .</a:t>
            </a:r>
          </a:p>
          <a:p>
            <a:r>
              <a:rPr lang="en-US" dirty="0" smtClean="0"/>
              <a:t>The runs near  charm threshold  </a:t>
            </a:r>
            <a:r>
              <a:rPr lang="en-US" dirty="0" smtClean="0">
                <a:latin typeface="Symbol" pitchFamily="18" charset="2"/>
              </a:rPr>
              <a:t>Y(</a:t>
            </a:r>
            <a:r>
              <a:rPr lang="en-US" dirty="0" smtClean="0"/>
              <a:t>3770) pay a factor  O(10)  in luminosity. </a:t>
            </a:r>
          </a:p>
          <a:p>
            <a:r>
              <a:rPr lang="en-US" dirty="0" smtClean="0"/>
              <a:t>At charm threshold the boost( </a:t>
            </a:r>
            <a:r>
              <a:rPr lang="en-US" dirty="0" err="1" smtClean="0">
                <a:latin typeface="Symbol" pitchFamily="18" charset="2"/>
              </a:rPr>
              <a:t>bg</a:t>
            </a:r>
            <a:r>
              <a:rPr lang="en-US" dirty="0" smtClean="0"/>
              <a:t> ) can be increased up to 0.5 for time dependent measurements , still with a reasonable polarization. </a:t>
            </a:r>
            <a:endParaRPr lang="en-US" dirty="0"/>
          </a:p>
        </p:txBody>
      </p:sp>
      <p:grpSp>
        <p:nvGrpSpPr>
          <p:cNvPr id="5" name="Group 3"/>
          <p:cNvGrpSpPr>
            <a:grpSpLocks/>
          </p:cNvGrpSpPr>
          <p:nvPr/>
        </p:nvGrpSpPr>
        <p:grpSpPr bwMode="auto">
          <a:xfrm>
            <a:off x="3886200" y="3124200"/>
            <a:ext cx="4953000" cy="3070225"/>
            <a:chOff x="864" y="879"/>
            <a:chExt cx="4704" cy="2990"/>
          </a:xfrm>
        </p:grpSpPr>
        <p:graphicFrame>
          <p:nvGraphicFramePr>
            <p:cNvPr id="6" name="Object 4"/>
            <p:cNvGraphicFramePr>
              <a:graphicFrameLocks noChangeAspect="1"/>
            </p:cNvGraphicFramePr>
            <p:nvPr/>
          </p:nvGraphicFramePr>
          <p:xfrm>
            <a:off x="864" y="879"/>
            <a:ext cx="4704" cy="2990"/>
          </p:xfrm>
          <a:graphic>
            <a:graphicData uri="http://schemas.openxmlformats.org/presentationml/2006/ole">
              <p:oleObj spid="_x0000_s526337" r:id="rId5" imgW="21892063" imgH="13917460" progId="Word.Document.12">
                <p:embed/>
              </p:oleObj>
            </a:graphicData>
          </a:graphic>
        </p:graphicFrame>
        <p:sp>
          <p:nvSpPr>
            <p:cNvPr id="7" name="Line 5"/>
            <p:cNvSpPr>
              <a:spLocks noChangeShapeType="1"/>
            </p:cNvSpPr>
            <p:nvPr/>
          </p:nvSpPr>
          <p:spPr bwMode="auto">
            <a:xfrm>
              <a:off x="1248" y="1584"/>
              <a:ext cx="3888" cy="0"/>
            </a:xfrm>
            <a:prstGeom prst="line">
              <a:avLst/>
            </a:prstGeom>
            <a:noFill/>
            <a:ln w="9525">
              <a:solidFill>
                <a:srgbClr val="FF0000"/>
              </a:solidFill>
              <a:prstDash val="dash"/>
              <a:round/>
              <a:headEnd/>
              <a:tailEnd/>
            </a:ln>
          </p:spPr>
          <p:txBody>
            <a:bodyPr wrap="none" anchor="ctr"/>
            <a:lstStyle/>
            <a:p>
              <a:endParaRPr lang="en-US"/>
            </a:p>
          </p:txBody>
        </p:sp>
      </p:grpSp>
      <p:sp>
        <p:nvSpPr>
          <p:cNvPr id="8" name="Text Box 7"/>
          <p:cNvSpPr txBox="1">
            <a:spLocks noChangeArrowheads="1"/>
          </p:cNvSpPr>
          <p:nvPr/>
        </p:nvSpPr>
        <p:spPr bwMode="auto">
          <a:xfrm>
            <a:off x="3352800" y="6243935"/>
            <a:ext cx="5638800" cy="276999"/>
          </a:xfrm>
          <a:prstGeom prst="rect">
            <a:avLst/>
          </a:prstGeom>
          <a:solidFill>
            <a:srgbClr val="FFFF00"/>
          </a:solidFill>
          <a:ln w="9525">
            <a:noFill/>
            <a:miter lim="800000"/>
            <a:headEnd/>
            <a:tailEnd/>
          </a:ln>
          <a:effectLst>
            <a:prstShdw prst="shdw17" dist="17961" dir="2700000">
              <a:srgbClr val="5C7A00"/>
            </a:prstShdw>
          </a:effectLst>
        </p:spPr>
        <p:txBody>
          <a:bodyPr wrap="square">
            <a:spAutoFit/>
          </a:bodyPr>
          <a:lstStyle/>
          <a:p>
            <a:pPr>
              <a:defRPr/>
            </a:pPr>
            <a:r>
              <a:rPr lang="it-IT" sz="1200" dirty="0">
                <a:latin typeface="Arial" charset="0"/>
                <a:ea typeface="+mn-ea"/>
              </a:rPr>
              <a:t>3.5 min </a:t>
            </a:r>
            <a:r>
              <a:rPr lang="it-IT" sz="1200" dirty="0" smtClean="0">
                <a:latin typeface="Arial" charset="0"/>
                <a:ea typeface="+mn-ea"/>
              </a:rPr>
              <a:t> beam lifetime .                CONTINUOUS INJECTION as in PEPII</a:t>
            </a:r>
            <a:endParaRPr lang="en-US" sz="1200" dirty="0">
              <a:latin typeface="Arial" charset="0"/>
              <a:ea typeface="+mn-ea"/>
            </a:endParaRPr>
          </a:p>
        </p:txBody>
      </p:sp>
      <p:sp>
        <p:nvSpPr>
          <p:cNvPr id="9" name="Right Arrow 8"/>
          <p:cNvSpPr/>
          <p:nvPr/>
        </p:nvSpPr>
        <p:spPr>
          <a:xfrm>
            <a:off x="5029200" y="63246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3440668"/>
            <a:ext cx="3429000" cy="369332"/>
          </a:xfrm>
          <a:prstGeom prst="rect">
            <a:avLst/>
          </a:prstGeom>
          <a:noFill/>
        </p:spPr>
        <p:txBody>
          <a:bodyPr wrap="square" rtlCol="0">
            <a:spAutoFit/>
          </a:bodyPr>
          <a:lstStyle/>
          <a:p>
            <a:r>
              <a:rPr lang="en-US" dirty="0" smtClean="0"/>
              <a:t>Injected  90% polarized electrons</a:t>
            </a:r>
            <a:endParaRPr lang="en-US" dirty="0"/>
          </a:p>
        </p:txBody>
      </p:sp>
      <p:sp>
        <p:nvSpPr>
          <p:cNvPr id="11" name="Date Placeholder 10"/>
          <p:cNvSpPr>
            <a:spLocks noGrp="1"/>
          </p:cNvSpPr>
          <p:nvPr>
            <p:ph type="dt" sz="half" idx="10"/>
          </p:nvPr>
        </p:nvSpPr>
        <p:spPr/>
        <p:txBody>
          <a:bodyPr/>
          <a:lstStyle/>
          <a:p>
            <a:r>
              <a:rPr lang="en-US" smtClean="0"/>
              <a:t>LNF December 13,2011</a:t>
            </a:r>
            <a:endParaRPr lang="en-US"/>
          </a:p>
        </p:txBody>
      </p:sp>
      <p:sp>
        <p:nvSpPr>
          <p:cNvPr id="12" name="Slide Number Placeholder 11"/>
          <p:cNvSpPr>
            <a:spLocks noGrp="1"/>
          </p:cNvSpPr>
          <p:nvPr>
            <p:ph type="sldNum" sz="quarter" idx="12"/>
          </p:nvPr>
        </p:nvSpPr>
        <p:spPr/>
        <p:txBody>
          <a:bodyPr/>
          <a:lstStyle/>
          <a:p>
            <a:fld id="{2743EBD0-19EB-41E8-92E3-E70AEADB721E}" type="slidenum">
              <a:rPr lang="en-US" smtClean="0"/>
              <a:pPr/>
              <a:t>20</a:t>
            </a:fld>
            <a:endParaRPr lang="en-US"/>
          </a:p>
        </p:txBody>
      </p:sp>
      <p:sp>
        <p:nvSpPr>
          <p:cNvPr id="13" name="Footer Placeholder 12"/>
          <p:cNvSpPr>
            <a:spLocks noGrp="1"/>
          </p:cNvSpPr>
          <p:nvPr>
            <p:ph type="ftr" sz="quarter" idx="11"/>
          </p:nvPr>
        </p:nvSpPr>
        <p:spPr/>
        <p:txBody>
          <a:bodyPr/>
          <a:lstStyle/>
          <a:p>
            <a:r>
              <a:rPr lang="en-US" smtClean="0"/>
              <a:t>Marcello A Giorgi</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764704"/>
          </a:xfrm>
          <a:solidFill>
            <a:srgbClr val="3399FF"/>
          </a:solidFill>
        </p:spPr>
        <p:txBody>
          <a:bodyPr/>
          <a:lstStyle/>
          <a:p>
            <a:r>
              <a:rPr lang="it-IT" sz="4000" dirty="0" err="1">
                <a:solidFill>
                  <a:schemeClr val="bg1"/>
                </a:solidFill>
                <a:latin typeface="Times New Roman" pitchFamily="18" charset="0"/>
                <a:cs typeface="Times New Roman" pitchFamily="18" charset="0"/>
              </a:rPr>
              <a:t>Synchrotron</a:t>
            </a:r>
            <a:r>
              <a:rPr lang="it-IT" sz="4000" dirty="0">
                <a:solidFill>
                  <a:schemeClr val="bg1"/>
                </a:solidFill>
                <a:latin typeface="Times New Roman" pitchFamily="18" charset="0"/>
                <a:cs typeface="Times New Roman" pitchFamily="18" charset="0"/>
              </a:rPr>
              <a:t> light </a:t>
            </a:r>
            <a:r>
              <a:rPr lang="it-IT" sz="4000" dirty="0" err="1" smtClean="0">
                <a:solidFill>
                  <a:schemeClr val="bg1"/>
                </a:solidFill>
                <a:latin typeface="Times New Roman" pitchFamily="18" charset="0"/>
                <a:cs typeface="Times New Roman" pitchFamily="18" charset="0"/>
              </a:rPr>
              <a:t>options</a:t>
            </a:r>
            <a:r>
              <a:rPr lang="it-IT" sz="4000" dirty="0" smtClean="0">
                <a:solidFill>
                  <a:schemeClr val="bg1"/>
                </a:solidFill>
                <a:latin typeface="Times New Roman" pitchFamily="18" charset="0"/>
                <a:cs typeface="Times New Roman" pitchFamily="18" charset="0"/>
              </a:rPr>
              <a:t> </a:t>
            </a:r>
            <a:r>
              <a:rPr lang="it-IT" sz="4000" dirty="0">
                <a:solidFill>
                  <a:schemeClr val="bg1"/>
                </a:solidFill>
                <a:latin typeface="Times New Roman" pitchFamily="18" charset="0"/>
                <a:cs typeface="Times New Roman" pitchFamily="18" charset="0"/>
              </a:rPr>
              <a:t>@ </a:t>
            </a:r>
            <a:r>
              <a:rPr lang="it-IT" sz="4000" dirty="0" err="1">
                <a:solidFill>
                  <a:schemeClr val="bg1"/>
                </a:solidFill>
                <a:latin typeface="Times New Roman" pitchFamily="18" charset="0"/>
                <a:cs typeface="Times New Roman" pitchFamily="18" charset="0"/>
              </a:rPr>
              <a:t>SuperB</a:t>
            </a:r>
            <a:endParaRPr lang="en-US" sz="4000" dirty="0">
              <a:solidFill>
                <a:schemeClr val="bg1"/>
              </a:solidFill>
              <a:latin typeface="Times New Roman" pitchFamily="18" charset="0"/>
              <a:cs typeface="Times New Roman" pitchFamily="18" charset="0"/>
            </a:endParaRPr>
          </a:p>
        </p:txBody>
      </p:sp>
      <p:sp>
        <p:nvSpPr>
          <p:cNvPr id="38915" name="Rectangle 3"/>
          <p:cNvSpPr>
            <a:spLocks noGrp="1" noChangeArrowheads="1"/>
          </p:cNvSpPr>
          <p:nvPr>
            <p:ph type="body" idx="1"/>
          </p:nvPr>
        </p:nvSpPr>
        <p:spPr>
          <a:xfrm>
            <a:off x="35496" y="765820"/>
            <a:ext cx="9073008" cy="1074365"/>
          </a:xfrm>
        </p:spPr>
        <p:txBody>
          <a:bodyPr/>
          <a:lstStyle/>
          <a:p>
            <a:pPr>
              <a:lnSpc>
                <a:spcPct val="80000"/>
              </a:lnSpc>
            </a:pPr>
            <a:r>
              <a:rPr lang="it-IT" sz="2200" dirty="0"/>
              <a:t>Comparison of brightness and flux </a:t>
            </a:r>
            <a:r>
              <a:rPr lang="it-IT" sz="2200" dirty="0" smtClean="0"/>
              <a:t>for  different  energies </a:t>
            </a:r>
            <a:r>
              <a:rPr lang="it-IT" sz="2200" dirty="0"/>
              <a:t>dedicated SL sources &amp; SuperB HER and </a:t>
            </a:r>
            <a:r>
              <a:rPr lang="it-IT" sz="2200" dirty="0" smtClean="0"/>
              <a:t>LER </a:t>
            </a:r>
            <a:r>
              <a:rPr lang="it-IT" sz="2200" dirty="0" smtClean="0">
                <a:solidFill>
                  <a:srgbClr val="FF0000"/>
                </a:solidFill>
              </a:rPr>
              <a:t>with undulators.</a:t>
            </a:r>
            <a:endParaRPr lang="it-IT" sz="2200" dirty="0">
              <a:solidFill>
                <a:srgbClr val="FF0000"/>
              </a:solidFill>
            </a:endParaRPr>
          </a:p>
          <a:p>
            <a:pPr>
              <a:lnSpc>
                <a:spcPct val="80000"/>
              </a:lnSpc>
            </a:pPr>
            <a:r>
              <a:rPr lang="it-IT" sz="2200" dirty="0" smtClean="0">
                <a:solidFill>
                  <a:srgbClr val="FF0000"/>
                </a:solidFill>
              </a:rPr>
              <a:t>Light </a:t>
            </a:r>
            <a:r>
              <a:rPr lang="it-IT" sz="2200" dirty="0" err="1">
                <a:solidFill>
                  <a:srgbClr val="FF0000"/>
                </a:solidFill>
              </a:rPr>
              <a:t>properties</a:t>
            </a:r>
            <a:r>
              <a:rPr lang="it-IT" sz="2200" dirty="0">
                <a:solidFill>
                  <a:srgbClr val="FF0000"/>
                </a:solidFill>
              </a:rPr>
              <a:t> from </a:t>
            </a:r>
            <a:r>
              <a:rPr lang="it-IT" sz="2200" dirty="0" err="1">
                <a:solidFill>
                  <a:srgbClr val="FF0000"/>
                </a:solidFill>
              </a:rPr>
              <a:t>undulators</a:t>
            </a:r>
            <a:r>
              <a:rPr lang="it-IT" sz="2200" dirty="0">
                <a:solidFill>
                  <a:srgbClr val="FF0000"/>
                </a:solidFill>
              </a:rPr>
              <a:t> </a:t>
            </a:r>
            <a:r>
              <a:rPr lang="it-IT" sz="2200" dirty="0" err="1" smtClean="0">
                <a:solidFill>
                  <a:srgbClr val="FF0000"/>
                </a:solidFill>
              </a:rPr>
              <a:t>better</a:t>
            </a:r>
            <a:r>
              <a:rPr lang="it-IT" sz="2200" dirty="0" smtClean="0">
                <a:solidFill>
                  <a:srgbClr val="FF0000"/>
                </a:solidFill>
              </a:rPr>
              <a:t> </a:t>
            </a:r>
            <a:r>
              <a:rPr lang="it-IT" sz="2200" dirty="0" err="1">
                <a:solidFill>
                  <a:srgbClr val="FF0000"/>
                </a:solidFill>
              </a:rPr>
              <a:t>than</a:t>
            </a:r>
            <a:r>
              <a:rPr lang="it-IT" sz="2200" dirty="0">
                <a:solidFill>
                  <a:srgbClr val="FF0000"/>
                </a:solidFill>
              </a:rPr>
              <a:t> </a:t>
            </a:r>
            <a:r>
              <a:rPr lang="it-IT" sz="2200" dirty="0" err="1">
                <a:solidFill>
                  <a:srgbClr val="FF0000"/>
                </a:solidFill>
              </a:rPr>
              <a:t>most</a:t>
            </a:r>
            <a:r>
              <a:rPr lang="it-IT" sz="2200" dirty="0">
                <a:solidFill>
                  <a:srgbClr val="FF0000"/>
                </a:solidFill>
              </a:rPr>
              <a:t> </a:t>
            </a:r>
            <a:r>
              <a:rPr lang="it-IT" sz="2200" dirty="0" smtClean="0">
                <a:solidFill>
                  <a:srgbClr val="FF0000"/>
                </a:solidFill>
              </a:rPr>
              <a:t>SL</a:t>
            </a:r>
            <a:endParaRPr lang="en-US" sz="2200" dirty="0">
              <a:solidFill>
                <a:srgbClr val="FF0000"/>
              </a:solidFill>
            </a:endParaRPr>
          </a:p>
          <a:p>
            <a:pPr>
              <a:lnSpc>
                <a:spcPct val="80000"/>
              </a:lnSpc>
              <a:buFontTx/>
              <a:buNone/>
            </a:pPr>
            <a:endParaRPr lang="en-US" sz="2200"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363" y="1912193"/>
            <a:ext cx="8677275" cy="482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81600" y="1905000"/>
            <a:ext cx="1828800" cy="369332"/>
          </a:xfrm>
          <a:prstGeom prst="rect">
            <a:avLst/>
          </a:prstGeom>
          <a:noFill/>
        </p:spPr>
        <p:txBody>
          <a:bodyPr wrap="square" rtlCol="0">
            <a:spAutoFit/>
          </a:bodyPr>
          <a:lstStyle/>
          <a:p>
            <a:r>
              <a:rPr lang="en-US" dirty="0" smtClean="0"/>
              <a:t>With </a:t>
            </a:r>
            <a:r>
              <a:rPr lang="en-US" dirty="0" err="1" smtClean="0"/>
              <a:t>Undulators</a:t>
            </a:r>
            <a:endParaRPr lang="en-US" dirty="0"/>
          </a:p>
        </p:txBody>
      </p:sp>
      <p:sp>
        <p:nvSpPr>
          <p:cNvPr id="6" name="Date Placeholder 5"/>
          <p:cNvSpPr>
            <a:spLocks noGrp="1"/>
          </p:cNvSpPr>
          <p:nvPr>
            <p:ph type="dt" sz="half" idx="10"/>
          </p:nvPr>
        </p:nvSpPr>
        <p:spPr/>
        <p:txBody>
          <a:bodyPr/>
          <a:lstStyle/>
          <a:p>
            <a:r>
              <a:rPr lang="en-US" smtClean="0"/>
              <a:t>LNF December 13,2011</a:t>
            </a:r>
            <a:endParaRPr lang="en-US"/>
          </a:p>
        </p:txBody>
      </p:sp>
      <p:sp>
        <p:nvSpPr>
          <p:cNvPr id="9" name="Slide Number Placeholder 8"/>
          <p:cNvSpPr>
            <a:spLocks noGrp="1"/>
          </p:cNvSpPr>
          <p:nvPr>
            <p:ph type="sldNum" sz="quarter" idx="12"/>
          </p:nvPr>
        </p:nvSpPr>
        <p:spPr/>
        <p:txBody>
          <a:bodyPr/>
          <a:lstStyle/>
          <a:p>
            <a:fld id="{2743EBD0-19EB-41E8-92E3-E70AEADB721E}" type="slidenum">
              <a:rPr lang="en-US" smtClean="0"/>
              <a:pPr/>
              <a:t>21</a:t>
            </a:fld>
            <a:endParaRPr lang="en-US"/>
          </a:p>
        </p:txBody>
      </p:sp>
      <p:sp>
        <p:nvSpPr>
          <p:cNvPr id="10" name="Footer Placeholder 9"/>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 xmlns:p14="http://schemas.microsoft.com/office/powerpoint/2010/main" val="2136899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fld id="{8FB71279-102B-48F7-9A7D-5D13F62C48A4}" type="slidenum">
              <a:rPr lang="en-US" smtClean="0"/>
              <a:pPr/>
              <a:t>22</a:t>
            </a:fld>
            <a:endParaRPr lang="en-US" smtClean="0"/>
          </a:p>
        </p:txBody>
      </p:sp>
      <p:pic>
        <p:nvPicPr>
          <p:cNvPr id="19459" name="Picture 2"/>
          <p:cNvPicPr>
            <a:picLocks noChangeAspect="1" noChangeArrowheads="1"/>
          </p:cNvPicPr>
          <p:nvPr/>
        </p:nvPicPr>
        <p:blipFill>
          <a:blip r:embed="rId2" cstate="print"/>
          <a:srcRect/>
          <a:stretch>
            <a:fillRect/>
          </a:stretch>
        </p:blipFill>
        <p:spPr bwMode="auto">
          <a:xfrm>
            <a:off x="178594" y="1446609"/>
            <a:ext cx="2732484" cy="4742781"/>
          </a:xfrm>
          <a:prstGeom prst="rect">
            <a:avLst/>
          </a:prstGeom>
          <a:noFill/>
          <a:ln w="9525">
            <a:noFill/>
            <a:miter lim="800000"/>
            <a:headEnd/>
            <a:tailEnd/>
          </a:ln>
        </p:spPr>
      </p:pic>
      <p:pic>
        <p:nvPicPr>
          <p:cNvPr id="19460" name="Picture 3"/>
          <p:cNvPicPr>
            <a:picLocks noChangeAspect="1" noChangeArrowheads="1"/>
          </p:cNvPicPr>
          <p:nvPr/>
        </p:nvPicPr>
        <p:blipFill>
          <a:blip r:embed="rId3" cstate="print"/>
          <a:srcRect/>
          <a:stretch>
            <a:fillRect/>
          </a:stretch>
        </p:blipFill>
        <p:spPr bwMode="auto">
          <a:xfrm>
            <a:off x="2857500" y="1500188"/>
            <a:ext cx="2786063" cy="4714875"/>
          </a:xfrm>
          <a:prstGeom prst="rect">
            <a:avLst/>
          </a:prstGeom>
          <a:noFill/>
          <a:ln w="9525">
            <a:noFill/>
            <a:miter lim="800000"/>
            <a:headEnd/>
            <a:tailEnd/>
          </a:ln>
        </p:spPr>
      </p:pic>
      <p:pic>
        <p:nvPicPr>
          <p:cNvPr id="19461" name="Picture 2"/>
          <p:cNvPicPr>
            <a:picLocks noChangeAspect="1"/>
          </p:cNvPicPr>
          <p:nvPr/>
        </p:nvPicPr>
        <p:blipFill>
          <a:blip r:embed="rId4" cstate="print"/>
          <a:srcRect/>
          <a:stretch>
            <a:fillRect/>
          </a:stretch>
        </p:blipFill>
        <p:spPr bwMode="auto">
          <a:xfrm>
            <a:off x="5744022" y="1553765"/>
            <a:ext cx="3328541" cy="2282652"/>
          </a:xfrm>
          <a:prstGeom prst="rect">
            <a:avLst/>
          </a:prstGeom>
          <a:noFill/>
          <a:ln w="25400">
            <a:noFill/>
            <a:miter lim="800000"/>
            <a:headEnd/>
            <a:tailEnd/>
          </a:ln>
        </p:spPr>
      </p:pic>
      <p:pic>
        <p:nvPicPr>
          <p:cNvPr id="19462" name="Picture 3"/>
          <p:cNvPicPr>
            <a:picLocks noChangeAspect="1"/>
          </p:cNvPicPr>
          <p:nvPr/>
        </p:nvPicPr>
        <p:blipFill>
          <a:blip r:embed="rId5" cstate="print"/>
          <a:srcRect/>
          <a:stretch>
            <a:fillRect/>
          </a:stretch>
        </p:blipFill>
        <p:spPr bwMode="auto">
          <a:xfrm>
            <a:off x="5758533" y="4234905"/>
            <a:ext cx="3260452" cy="1658689"/>
          </a:xfrm>
          <a:prstGeom prst="rect">
            <a:avLst/>
          </a:prstGeom>
          <a:noFill/>
          <a:ln w="25400">
            <a:noFill/>
            <a:miter lim="800000"/>
            <a:headEnd/>
            <a:tailEnd/>
          </a:ln>
        </p:spPr>
      </p:pic>
      <p:sp>
        <p:nvSpPr>
          <p:cNvPr id="7" name="Rectangle 1"/>
          <p:cNvSpPr txBox="1">
            <a:spLocks noChangeArrowheads="1"/>
          </p:cNvSpPr>
          <p:nvPr/>
        </p:nvSpPr>
        <p:spPr>
          <a:xfrm>
            <a:off x="375707" y="-19050"/>
            <a:ext cx="8463493" cy="857250"/>
          </a:xfrm>
          <a:prstGeom prst="rect">
            <a:avLst/>
          </a:prstGeom>
          <a:solidFill>
            <a:srgbClr val="00B0F0"/>
          </a:solidFill>
          <a:ln/>
        </p:spPr>
        <p:txBody>
          <a:bodyPr rIns="28573">
            <a:normAutofit fontScale="92500"/>
          </a:bodyPr>
          <a:lstStyle/>
          <a:p>
            <a:pPr marL="27905"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From CDR2</a:t>
            </a:r>
            <a:r>
              <a:rPr kumimoji="0" lang="en-US" sz="4800" b="0"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(September 27,2010)</a:t>
            </a:r>
            <a:endParaRPr kumimoji="0" lang="en-US" sz="48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7" name="Picture 3"/>
          <p:cNvPicPr>
            <a:picLocks noChangeAspect="1" noChangeArrowheads="1"/>
          </p:cNvPicPr>
          <p:nvPr/>
        </p:nvPicPr>
        <p:blipFill>
          <a:blip r:embed="rId2" cstate="print"/>
          <a:srcRect/>
          <a:stretch>
            <a:fillRect/>
          </a:stretch>
        </p:blipFill>
        <p:spPr bwMode="auto">
          <a:xfrm>
            <a:off x="252413" y="3048000"/>
            <a:ext cx="6605587" cy="3393696"/>
          </a:xfrm>
          <a:prstGeom prst="rect">
            <a:avLst/>
          </a:prstGeom>
          <a:noFill/>
          <a:ln w="9525">
            <a:noFill/>
            <a:miter lim="800000"/>
            <a:headEnd/>
            <a:tailEnd/>
          </a:ln>
        </p:spPr>
      </p:pic>
      <p:sp>
        <p:nvSpPr>
          <p:cNvPr id="19458" name="Slide Number Placeholder 1"/>
          <p:cNvSpPr>
            <a:spLocks noGrp="1"/>
          </p:cNvSpPr>
          <p:nvPr>
            <p:ph type="sldNum" sz="quarter" idx="10"/>
          </p:nvPr>
        </p:nvSpPr>
        <p:spPr>
          <a:noFill/>
        </p:spPr>
        <p:txBody>
          <a:bodyPr/>
          <a:lstStyle/>
          <a:p>
            <a:fld id="{8FB71279-102B-48F7-9A7D-5D13F62C48A4}" type="slidenum">
              <a:rPr lang="en-US" smtClean="0"/>
              <a:pPr/>
              <a:t>23</a:t>
            </a:fld>
            <a:endParaRPr lang="en-US" smtClean="0"/>
          </a:p>
        </p:txBody>
      </p:sp>
      <p:pic>
        <p:nvPicPr>
          <p:cNvPr id="620546" name="Picture 2"/>
          <p:cNvPicPr>
            <a:picLocks noChangeAspect="1" noChangeArrowheads="1"/>
          </p:cNvPicPr>
          <p:nvPr/>
        </p:nvPicPr>
        <p:blipFill>
          <a:blip r:embed="rId3" cstate="print"/>
          <a:srcRect/>
          <a:stretch>
            <a:fillRect/>
          </a:stretch>
        </p:blipFill>
        <p:spPr bwMode="auto">
          <a:xfrm>
            <a:off x="304800" y="533400"/>
            <a:ext cx="6172200" cy="2594781"/>
          </a:xfrm>
          <a:prstGeom prst="rect">
            <a:avLst/>
          </a:prstGeom>
          <a:noFill/>
          <a:ln w="9525">
            <a:noFill/>
            <a:miter lim="800000"/>
            <a:headEnd/>
            <a:tailEnd/>
          </a:ln>
        </p:spPr>
      </p:pic>
      <p:sp>
        <p:nvSpPr>
          <p:cNvPr id="7" name="Rectangle 1"/>
          <p:cNvSpPr txBox="1">
            <a:spLocks noChangeArrowheads="1"/>
          </p:cNvSpPr>
          <p:nvPr/>
        </p:nvSpPr>
        <p:spPr>
          <a:xfrm>
            <a:off x="375707" y="-19050"/>
            <a:ext cx="8463493" cy="628650"/>
          </a:xfrm>
          <a:prstGeom prst="rect">
            <a:avLst/>
          </a:prstGeom>
          <a:solidFill>
            <a:srgbClr val="00B0F0"/>
          </a:solidFill>
          <a:ln/>
        </p:spPr>
        <p:txBody>
          <a:bodyPr rIns="28573">
            <a:normAutofit fontScale="92500" lnSpcReduction="20000"/>
          </a:bodyPr>
          <a:lstStyle/>
          <a:p>
            <a:pPr marL="27905"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From CDR2</a:t>
            </a:r>
            <a:r>
              <a:rPr kumimoji="0" lang="en-US" sz="4800" b="0"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(September 27,2010)</a:t>
            </a:r>
            <a:endParaRPr kumimoji="0" lang="en-US" sz="48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11" name="Oval 10"/>
          <p:cNvSpPr/>
          <p:nvPr/>
        </p:nvSpPr>
        <p:spPr>
          <a:xfrm>
            <a:off x="685800" y="16764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00400" y="2057400"/>
            <a:ext cx="838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0" y="1371600"/>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05600" y="838200"/>
            <a:ext cx="2209800" cy="646331"/>
          </a:xfrm>
          <a:prstGeom prst="rect">
            <a:avLst/>
          </a:prstGeom>
          <a:noFill/>
          <a:ln>
            <a:solidFill>
              <a:schemeClr val="accent1">
                <a:lumMod val="75000"/>
              </a:schemeClr>
            </a:solidFill>
          </a:ln>
        </p:spPr>
        <p:txBody>
          <a:bodyPr wrap="square" rtlCol="0">
            <a:spAutoFit/>
          </a:bodyPr>
          <a:lstStyle/>
          <a:p>
            <a:r>
              <a:rPr lang="en-US" dirty="0" smtClean="0">
                <a:solidFill>
                  <a:srgbClr val="0070C0"/>
                </a:solidFill>
              </a:rPr>
              <a:t>4000</a:t>
            </a:r>
            <a:r>
              <a:rPr lang="en-US" dirty="0" smtClean="0">
                <a:solidFill>
                  <a:srgbClr val="0070C0"/>
                </a:solidFill>
                <a:latin typeface="Times New Roman"/>
                <a:cs typeface="Times New Roman"/>
              </a:rPr>
              <a:t>→6000 mm</a:t>
            </a:r>
          </a:p>
          <a:p>
            <a:r>
              <a:rPr lang="en-US" dirty="0" smtClean="0">
                <a:solidFill>
                  <a:srgbClr val="0070C0"/>
                </a:solidFill>
                <a:latin typeface="Times New Roman"/>
                <a:cs typeface="Times New Roman"/>
              </a:rPr>
              <a:t>@ 12K€/month</a:t>
            </a:r>
            <a:endParaRPr lang="en-US" dirty="0">
              <a:solidFill>
                <a:srgbClr val="0070C0"/>
              </a:solidFill>
            </a:endParaRPr>
          </a:p>
        </p:txBody>
      </p:sp>
      <p:sp>
        <p:nvSpPr>
          <p:cNvPr id="16" name="Oval 15"/>
          <p:cNvSpPr/>
          <p:nvPr/>
        </p:nvSpPr>
        <p:spPr>
          <a:xfrm>
            <a:off x="5105400" y="38100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88737" y="3244334"/>
            <a:ext cx="4166525" cy="369332"/>
          </a:xfrm>
          <a:prstGeom prst="rect">
            <a:avLst/>
          </a:prstGeom>
        </p:spPr>
        <p:txBody>
          <a:bodyPr wrap="none">
            <a:spAutoFit/>
          </a:bodyPr>
          <a:lstStyle/>
          <a:p>
            <a:r>
              <a:rPr lang="en-US" dirty="0" smtClean="0">
                <a:solidFill>
                  <a:schemeClr val="bg1"/>
                </a:solidFill>
                <a:latin typeface="Times New Roman" pitchFamily="18" charset="0"/>
                <a:cs typeface="Times New Roman" pitchFamily="18" charset="0"/>
              </a:rPr>
              <a:t>Budget (10 years) </a:t>
            </a:r>
            <a:r>
              <a:rPr lang="en-US" dirty="0" err="1" smtClean="0">
                <a:solidFill>
                  <a:schemeClr val="bg1"/>
                </a:solidFill>
                <a:latin typeface="Times New Roman" pitchFamily="18" charset="0"/>
                <a:cs typeface="Times New Roman" pitchFamily="18" charset="0"/>
              </a:rPr>
              <a:t>hrom</a:t>
            </a:r>
            <a:r>
              <a:rPr lang="en-US" dirty="0" smtClean="0">
                <a:solidFill>
                  <a:schemeClr val="bg1"/>
                </a:solidFill>
                <a:latin typeface="Times New Roman" pitchFamily="18" charset="0"/>
                <a:cs typeface="Times New Roman" pitchFamily="18" charset="0"/>
              </a:rPr>
              <a:t> 3 years INFN Plan</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solidFill>
            <a:srgbClr val="00B0F0"/>
          </a:solidFill>
        </p:spPr>
        <p:txBody>
          <a:bodyPr>
            <a:normAutofit/>
          </a:bodyPr>
          <a:lstStyle/>
          <a:p>
            <a:r>
              <a:rPr lang="en-US" sz="3200" dirty="0" smtClean="0">
                <a:solidFill>
                  <a:schemeClr val="bg1"/>
                </a:solidFill>
                <a:latin typeface="Times New Roman" pitchFamily="18" charset="0"/>
                <a:cs typeface="Times New Roman" pitchFamily="18" charset="0"/>
              </a:rPr>
              <a:t>3Year Plan INFN</a:t>
            </a:r>
            <a:endParaRPr lang="en-US" sz="3200" dirty="0">
              <a:solidFill>
                <a:schemeClr val="bg1"/>
              </a:solidFill>
              <a:latin typeface="Times New Roman" pitchFamily="18" charset="0"/>
              <a:cs typeface="Times New Roman" pitchFamily="18" charset="0"/>
            </a:endParaRPr>
          </a:p>
        </p:txBody>
      </p:sp>
      <p:pic>
        <p:nvPicPr>
          <p:cNvPr id="623618" name="Picture 2"/>
          <p:cNvPicPr>
            <a:picLocks noChangeAspect="1" noChangeArrowheads="1"/>
          </p:cNvPicPr>
          <p:nvPr/>
        </p:nvPicPr>
        <p:blipFill>
          <a:blip r:embed="rId2" cstate="print"/>
          <a:srcRect/>
          <a:stretch>
            <a:fillRect/>
          </a:stretch>
        </p:blipFill>
        <p:spPr bwMode="auto">
          <a:xfrm>
            <a:off x="152400" y="687694"/>
            <a:ext cx="6445144" cy="5027306"/>
          </a:xfrm>
          <a:prstGeom prst="rect">
            <a:avLst/>
          </a:prstGeom>
          <a:solidFill>
            <a:srgbClr val="FF0000"/>
          </a:solidFill>
          <a:ln w="9525">
            <a:noFill/>
            <a:miter lim="800000"/>
            <a:headEnd/>
            <a:tailEnd/>
          </a:ln>
        </p:spPr>
      </p:pic>
      <p:sp>
        <p:nvSpPr>
          <p:cNvPr id="4" name="TextBox 3"/>
          <p:cNvSpPr txBox="1"/>
          <p:nvPr/>
        </p:nvSpPr>
        <p:spPr>
          <a:xfrm>
            <a:off x="6781800" y="609600"/>
            <a:ext cx="2362200" cy="7017306"/>
          </a:xfrm>
          <a:prstGeom prst="rect">
            <a:avLst/>
          </a:prstGeom>
          <a:noFill/>
        </p:spPr>
        <p:txBody>
          <a:bodyPr wrap="square" rtlCol="0">
            <a:spAutoFit/>
          </a:bodyPr>
          <a:lstStyle/>
          <a:p>
            <a:r>
              <a:rPr lang="en-US" dirty="0" smtClean="0"/>
              <a:t>Construction + running Euro 650M</a:t>
            </a:r>
          </a:p>
          <a:p>
            <a:r>
              <a:rPr lang="en-US" dirty="0" smtClean="0"/>
              <a:t>250M from Ministry of Science</a:t>
            </a:r>
          </a:p>
          <a:p>
            <a:r>
              <a:rPr lang="en-US" dirty="0" smtClean="0"/>
              <a:t>+43M from Ministry of science for computing</a:t>
            </a:r>
          </a:p>
          <a:p>
            <a:r>
              <a:rPr lang="en-US" dirty="0" smtClean="0"/>
              <a:t>+150 M INFN co-funding</a:t>
            </a:r>
          </a:p>
          <a:p>
            <a:r>
              <a:rPr lang="en-US" dirty="0" smtClean="0"/>
              <a:t>+Components of PEPII from </a:t>
            </a:r>
            <a:r>
              <a:rPr lang="en-US" dirty="0" err="1" smtClean="0"/>
              <a:t>Slac</a:t>
            </a:r>
            <a:endParaRPr lang="en-US" dirty="0" smtClean="0"/>
          </a:p>
          <a:p>
            <a:r>
              <a:rPr lang="en-US" dirty="0" smtClean="0"/>
              <a:t>Expected contribution from IIT to </a:t>
            </a:r>
            <a:r>
              <a:rPr lang="en-US" dirty="0" err="1" smtClean="0"/>
              <a:t>SuperB</a:t>
            </a:r>
            <a:r>
              <a:rPr lang="en-US" dirty="0" smtClean="0"/>
              <a:t> as a Light source machine to be defined at their meeting before the end of the year.</a:t>
            </a:r>
          </a:p>
          <a:p>
            <a:r>
              <a:rPr lang="en-US" dirty="0" smtClean="0"/>
              <a:t>Other in kind contribution to the accelerator mainly as a man power . Work packages </a:t>
            </a:r>
            <a:r>
              <a:rPr lang="en-US" dirty="0" err="1" smtClean="0"/>
              <a:t>Mou’s</a:t>
            </a:r>
            <a:r>
              <a:rPr lang="en-US" dirty="0" smtClean="0"/>
              <a:t> needed.</a:t>
            </a:r>
          </a:p>
          <a:p>
            <a:endParaRPr lang="en-US" dirty="0" smtClean="0"/>
          </a:p>
          <a:p>
            <a:endParaRPr lang="en-US" dirty="0" smtClean="0"/>
          </a:p>
          <a:p>
            <a:endParaRPr lang="en-US" dirty="0"/>
          </a:p>
        </p:txBody>
      </p:sp>
      <p:sp>
        <p:nvSpPr>
          <p:cNvPr id="7" name="Up Arrow 6"/>
          <p:cNvSpPr/>
          <p:nvPr/>
        </p:nvSpPr>
        <p:spPr>
          <a:xfrm>
            <a:off x="4419600" y="5715000"/>
            <a:ext cx="152400"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400" y="6096000"/>
            <a:ext cx="1905000" cy="381000"/>
          </a:xfrm>
          <a:prstGeom prst="rect">
            <a:avLst/>
          </a:prstGeom>
          <a:solidFill>
            <a:srgbClr val="FFFF00"/>
          </a:solidFill>
          <a:ln w="28575">
            <a:solidFill>
              <a:srgbClr val="FF0000"/>
            </a:solidFill>
          </a:ln>
        </p:spPr>
        <p:txBody>
          <a:bodyPr wrap="square" rtlCol="0">
            <a:spAutoFit/>
          </a:bodyPr>
          <a:lstStyle/>
          <a:p>
            <a:r>
              <a:rPr lang="en-US" dirty="0" smtClean="0">
                <a:solidFill>
                  <a:srgbClr val="FF0000"/>
                </a:solidFill>
              </a:rPr>
              <a:t>End construction</a:t>
            </a:r>
            <a:endParaRPr lang="en-US" dirty="0">
              <a:solidFill>
                <a:srgbClr val="FF0000"/>
              </a:solidFill>
            </a:endParaRPr>
          </a:p>
        </p:txBody>
      </p:sp>
      <p:sp>
        <p:nvSpPr>
          <p:cNvPr id="9" name="Date Placeholder 8"/>
          <p:cNvSpPr>
            <a:spLocks noGrp="1"/>
          </p:cNvSpPr>
          <p:nvPr>
            <p:ph type="dt" sz="half" idx="10"/>
          </p:nvPr>
        </p:nvSpPr>
        <p:spPr/>
        <p:txBody>
          <a:bodyPr/>
          <a:lstStyle/>
          <a:p>
            <a:r>
              <a:rPr lang="en-US" smtClean="0"/>
              <a:t>LNF December 13,2011</a:t>
            </a:r>
            <a:endParaRPr lang="en-US"/>
          </a:p>
        </p:txBody>
      </p:sp>
      <p:sp>
        <p:nvSpPr>
          <p:cNvPr id="10" name="Slide Number Placeholder 9"/>
          <p:cNvSpPr>
            <a:spLocks noGrp="1"/>
          </p:cNvSpPr>
          <p:nvPr>
            <p:ph type="sldNum" sz="quarter" idx="12"/>
          </p:nvPr>
        </p:nvSpPr>
        <p:spPr/>
        <p:txBody>
          <a:bodyPr/>
          <a:lstStyle/>
          <a:p>
            <a:fld id="{2743EBD0-19EB-41E8-92E3-E70AEADB721E}" type="slidenum">
              <a:rPr lang="en-US" smtClean="0"/>
              <a:pPr/>
              <a:t>24</a:t>
            </a:fld>
            <a:endParaRPr lang="en-US"/>
          </a:p>
        </p:txBody>
      </p:sp>
      <p:sp>
        <p:nvSpPr>
          <p:cNvPr id="11" name="Footer Placeholder 10"/>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LNF December 13,2011</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25</a:t>
            </a:fld>
            <a:endParaRPr lang="en-US"/>
          </a:p>
        </p:txBody>
      </p:sp>
      <p:pic>
        <p:nvPicPr>
          <p:cNvPr id="5" name="Picture 2"/>
          <p:cNvPicPr>
            <a:picLocks noChangeAspect="1"/>
          </p:cNvPicPr>
          <p:nvPr/>
        </p:nvPicPr>
        <p:blipFill>
          <a:blip r:embed="rId2" cstate="print"/>
          <a:srcRect/>
          <a:stretch>
            <a:fillRect/>
          </a:stretch>
        </p:blipFill>
        <p:spPr bwMode="auto">
          <a:xfrm>
            <a:off x="304800" y="599789"/>
            <a:ext cx="8839200" cy="5724811"/>
          </a:xfrm>
          <a:prstGeom prst="rect">
            <a:avLst/>
          </a:prstGeom>
          <a:noFill/>
          <a:ln w="25400">
            <a:noFill/>
            <a:miter lim="800000"/>
            <a:headEnd/>
            <a:tailEnd/>
          </a:ln>
        </p:spPr>
      </p:pic>
      <p:sp>
        <p:nvSpPr>
          <p:cNvPr id="6" name="Rectangle 1"/>
          <p:cNvSpPr txBox="1">
            <a:spLocks noChangeArrowheads="1"/>
          </p:cNvSpPr>
          <p:nvPr/>
        </p:nvSpPr>
        <p:spPr>
          <a:xfrm>
            <a:off x="375707" y="-19050"/>
            <a:ext cx="8463493" cy="857250"/>
          </a:xfrm>
          <a:prstGeom prst="rect">
            <a:avLst/>
          </a:prstGeom>
          <a:solidFill>
            <a:srgbClr val="00B0F0"/>
          </a:solidFill>
          <a:ln/>
        </p:spPr>
        <p:txBody>
          <a:bodyPr rIns="28573">
            <a:normAutofit fontScale="92500"/>
          </a:bodyPr>
          <a:lstStyle/>
          <a:p>
            <a:pPr marL="27905"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From CDR2</a:t>
            </a:r>
            <a:r>
              <a:rPr kumimoji="0" lang="en-US" sz="4800" b="0"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(September 27,2010)</a:t>
            </a:r>
            <a:endParaRPr kumimoji="0" lang="en-US" sz="48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7" name="Oval 6"/>
          <p:cNvSpPr/>
          <p:nvPr/>
        </p:nvSpPr>
        <p:spPr>
          <a:xfrm>
            <a:off x="5562600" y="5410200"/>
            <a:ext cx="3200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53641" y="178594"/>
            <a:ext cx="8036719" cy="769506"/>
          </a:xfrm>
          <a:solidFill>
            <a:srgbClr val="00B0F0"/>
          </a:solidFill>
          <a:ln/>
        </p:spPr>
        <p:txBody>
          <a:bodyPr lIns="64291" tIns="32146" rIns="64291" bIns="32146">
            <a:normAutofit/>
          </a:bodyPr>
          <a:lstStyle/>
          <a:p>
            <a:r>
              <a:rPr lang="en-US" sz="4600" dirty="0" err="1">
                <a:solidFill>
                  <a:schemeClr val="bg1"/>
                </a:solidFill>
                <a:latin typeface="Times New Roman" pitchFamily="18" charset="0"/>
                <a:cs typeface="Times New Roman" pitchFamily="18" charset="0"/>
              </a:rPr>
              <a:t>SuperB</a:t>
            </a:r>
            <a:r>
              <a:rPr lang="en-US" sz="4600" dirty="0">
                <a:solidFill>
                  <a:schemeClr val="bg1"/>
                </a:solidFill>
                <a:latin typeface="Times New Roman" pitchFamily="18" charset="0"/>
                <a:cs typeface="Times New Roman" pitchFamily="18" charset="0"/>
              </a:rPr>
              <a:t> Luminosity </a:t>
            </a:r>
            <a:r>
              <a:rPr lang="en-US" sz="4600" dirty="0" smtClean="0">
                <a:solidFill>
                  <a:schemeClr val="bg1"/>
                </a:solidFill>
                <a:latin typeface="Times New Roman" pitchFamily="18" charset="0"/>
                <a:cs typeface="Times New Roman" pitchFamily="18" charset="0"/>
              </a:rPr>
              <a:t>model</a:t>
            </a:r>
            <a:endParaRPr lang="en-US" sz="4600" dirty="0">
              <a:solidFill>
                <a:schemeClr val="bg1"/>
              </a:solidFill>
              <a:latin typeface="Times New Roman" pitchFamily="18" charset="0"/>
              <a:cs typeface="Times New Roman" pitchFamily="18" charset="0"/>
            </a:endParaRPr>
          </a:p>
        </p:txBody>
      </p:sp>
      <p:graphicFrame>
        <p:nvGraphicFramePr>
          <p:cNvPr id="8" name="Grafico 7"/>
          <p:cNvGraphicFramePr>
            <a:graphicFrameLocks/>
          </p:cNvGraphicFramePr>
          <p:nvPr>
            <p:extLst>
              <p:ext uri="{D42A27DB-BD31-4B8C-83A1-F6EECF244321}">
                <p14:modId xmlns="" xmlns:p14="http://schemas.microsoft.com/office/powerpoint/2010/main" val="531078947"/>
              </p:ext>
            </p:extLst>
          </p:nvPr>
        </p:nvGraphicFramePr>
        <p:xfrm>
          <a:off x="774703" y="1150622"/>
          <a:ext cx="7594594" cy="22277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 xmlns:p14="http://schemas.microsoft.com/office/powerpoint/2010/main" val="839856201"/>
              </p:ext>
            </p:extLst>
          </p:nvPr>
        </p:nvGraphicFramePr>
        <p:xfrm>
          <a:off x="774703" y="3074586"/>
          <a:ext cx="7594594" cy="3189729"/>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Connettore 1 12"/>
          <p:cNvCxnSpPr/>
          <p:nvPr/>
        </p:nvCxnSpPr>
        <p:spPr bwMode="auto">
          <a:xfrm flipH="1">
            <a:off x="1382271" y="3783414"/>
            <a:ext cx="6430089" cy="0"/>
          </a:xfrm>
          <a:prstGeom prst="line">
            <a:avLst/>
          </a:prstGeom>
          <a:blipFill dpi="0" rotWithShape="0">
            <a:blip r:embed="rId4" cstate="print"/>
            <a:srcRect/>
            <a:tile tx="0" ty="0" sx="100000" sy="100000" flip="none" algn="tl"/>
          </a:blipFill>
          <a:ln w="762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CasellaDiTesto 15"/>
          <p:cNvSpPr txBox="1"/>
          <p:nvPr/>
        </p:nvSpPr>
        <p:spPr>
          <a:xfrm>
            <a:off x="1939208" y="3783415"/>
            <a:ext cx="765416" cy="341919"/>
          </a:xfrm>
          <a:prstGeom prst="rect">
            <a:avLst/>
          </a:prstGeom>
          <a:noFill/>
        </p:spPr>
        <p:txBody>
          <a:bodyPr wrap="none" lIns="64291" tIns="32146" rIns="64291" bIns="32146" rtlCol="0">
            <a:spAutoFit/>
          </a:bodyPr>
          <a:lstStyle/>
          <a:p>
            <a:r>
              <a:rPr lang="it-IT">
                <a:solidFill>
                  <a:srgbClr val="FF0000"/>
                </a:solidFill>
              </a:rPr>
              <a:t>75 ab</a:t>
            </a:r>
            <a:r>
              <a:rPr lang="it-IT" baseline="30000">
                <a:solidFill>
                  <a:srgbClr val="FF0000"/>
                </a:solidFill>
              </a:rPr>
              <a:t>-1</a:t>
            </a:r>
          </a:p>
        </p:txBody>
      </p:sp>
      <p:sp>
        <p:nvSpPr>
          <p:cNvPr id="9" name="Date Placeholder 8"/>
          <p:cNvSpPr>
            <a:spLocks noGrp="1"/>
          </p:cNvSpPr>
          <p:nvPr>
            <p:ph type="dt" sz="half" idx="10"/>
          </p:nvPr>
        </p:nvSpPr>
        <p:spPr/>
        <p:txBody>
          <a:bodyPr/>
          <a:lstStyle/>
          <a:p>
            <a:r>
              <a:rPr lang="en-US" smtClean="0"/>
              <a:t>LNF December 13,2011</a:t>
            </a:r>
            <a:endParaRPr lang="en-US"/>
          </a:p>
        </p:txBody>
      </p:sp>
      <p:sp>
        <p:nvSpPr>
          <p:cNvPr id="10" name="Slide Number Placeholder 9"/>
          <p:cNvSpPr>
            <a:spLocks noGrp="1"/>
          </p:cNvSpPr>
          <p:nvPr>
            <p:ph type="sldNum" sz="quarter" idx="12"/>
          </p:nvPr>
        </p:nvSpPr>
        <p:spPr/>
        <p:txBody>
          <a:bodyPr/>
          <a:lstStyle/>
          <a:p>
            <a:fld id="{2743EBD0-19EB-41E8-92E3-E70AEADB721E}" type="slidenum">
              <a:rPr lang="en-US" smtClean="0"/>
              <a:pPr/>
              <a:t>26</a:t>
            </a:fld>
            <a:endParaRPr lang="en-US"/>
          </a:p>
        </p:txBody>
      </p:sp>
      <p:sp>
        <p:nvSpPr>
          <p:cNvPr id="11" name="Footer Placeholder 10"/>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 xmlns:p14="http://schemas.microsoft.com/office/powerpoint/2010/main" val="6465652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The proposed funding profile</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cstate="print"/>
          <a:stretch>
            <a:fillRect/>
          </a:stretch>
        </p:blipFill>
        <p:spPr>
          <a:xfrm>
            <a:off x="11020" y="2150297"/>
            <a:ext cx="9132980" cy="2867062"/>
          </a:xfrm>
          <a:prstGeom prst="rect">
            <a:avLst/>
          </a:prstGeom>
        </p:spPr>
      </p:pic>
      <p:sp>
        <p:nvSpPr>
          <p:cNvPr id="5" name="TextBox 4"/>
          <p:cNvSpPr txBox="1"/>
          <p:nvPr/>
        </p:nvSpPr>
        <p:spPr>
          <a:xfrm>
            <a:off x="2613444" y="1688632"/>
            <a:ext cx="3407247" cy="461665"/>
          </a:xfrm>
          <a:prstGeom prst="rect">
            <a:avLst/>
          </a:prstGeom>
          <a:noFill/>
        </p:spPr>
        <p:txBody>
          <a:bodyPr wrap="square" rtlCol="0">
            <a:spAutoFit/>
          </a:bodyPr>
          <a:lstStyle/>
          <a:p>
            <a:pPr algn="ctr"/>
            <a:r>
              <a:rPr lang="en-GB" sz="2400" dirty="0"/>
              <a:t>y</a:t>
            </a:r>
            <a:r>
              <a:rPr lang="en-GB" sz="2400" dirty="0" smtClean="0"/>
              <a:t>ear = year +2</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milestones</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GB" dirty="0" smtClean="0"/>
          </a:p>
          <a:p>
            <a:r>
              <a:rPr lang="en-GB" dirty="0" smtClean="0">
                <a:solidFill>
                  <a:srgbClr val="FF0000"/>
                </a:solidFill>
                <a:latin typeface="Times New Roman" pitchFamily="18" charset="0"/>
                <a:cs typeface="Times New Roman" pitchFamily="18" charset="0"/>
              </a:rPr>
              <a:t>Past</a:t>
            </a:r>
            <a:r>
              <a:rPr lang="en-GB" dirty="0" smtClean="0">
                <a:solidFill>
                  <a:srgbClr val="008000"/>
                </a:solidFill>
                <a:latin typeface="Times New Roman" pitchFamily="18" charset="0"/>
                <a:cs typeface="Times New Roman" pitchFamily="18" charset="0"/>
              </a:rPr>
              <a:t> </a:t>
            </a:r>
          </a:p>
          <a:p>
            <a:pPr lvl="1"/>
            <a:r>
              <a:rPr lang="en-GB" dirty="0" smtClean="0">
                <a:solidFill>
                  <a:srgbClr val="008000"/>
                </a:solidFill>
                <a:latin typeface="Times New Roman" pitchFamily="18" charset="0"/>
                <a:cs typeface="Times New Roman" pitchFamily="18" charset="0"/>
              </a:rPr>
              <a:t>The site choice</a:t>
            </a:r>
          </a:p>
          <a:p>
            <a:r>
              <a:rPr lang="en-GB" dirty="0" smtClean="0">
                <a:solidFill>
                  <a:srgbClr val="FF0000"/>
                </a:solidFill>
                <a:latin typeface="Times New Roman" pitchFamily="18" charset="0"/>
                <a:cs typeface="Times New Roman" pitchFamily="18" charset="0"/>
              </a:rPr>
              <a:t>Present</a:t>
            </a:r>
            <a:r>
              <a:rPr lang="en-GB" dirty="0" smtClean="0">
                <a:solidFill>
                  <a:srgbClr val="008000"/>
                </a:solidFill>
                <a:latin typeface="Times New Roman" pitchFamily="18" charset="0"/>
                <a:cs typeface="Times New Roman" pitchFamily="18" charset="0"/>
              </a:rPr>
              <a:t> </a:t>
            </a:r>
          </a:p>
          <a:p>
            <a:pPr lvl="1"/>
            <a:r>
              <a:rPr lang="en-GB" dirty="0" smtClean="0">
                <a:solidFill>
                  <a:srgbClr val="008000"/>
                </a:solidFill>
                <a:latin typeface="Times New Roman" pitchFamily="18" charset="0"/>
                <a:cs typeface="Times New Roman" pitchFamily="18" charset="0"/>
              </a:rPr>
              <a:t>The consortium (</a:t>
            </a:r>
            <a:r>
              <a:rPr lang="en-GB" dirty="0" err="1" smtClean="0">
                <a:solidFill>
                  <a:srgbClr val="008000"/>
                </a:solidFill>
                <a:latin typeface="Times New Roman" pitchFamily="18" charset="0"/>
                <a:cs typeface="Times New Roman" pitchFamily="18" charset="0"/>
              </a:rPr>
              <a:t>Cabibbo</a:t>
            </a:r>
            <a:r>
              <a:rPr lang="en-GB" dirty="0" smtClean="0">
                <a:solidFill>
                  <a:srgbClr val="008000"/>
                </a:solidFill>
                <a:latin typeface="Times New Roman" pitchFamily="18" charset="0"/>
                <a:cs typeface="Times New Roman" pitchFamily="18" charset="0"/>
              </a:rPr>
              <a:t> Lab)legal constitution</a:t>
            </a:r>
          </a:p>
          <a:p>
            <a:pPr>
              <a:buNone/>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rgbClr val="FF0000"/>
                </a:solidFill>
              </a:rPr>
              <a:t> </a:t>
            </a:r>
            <a:r>
              <a:rPr lang="en-GB" dirty="0" smtClean="0">
                <a:solidFill>
                  <a:schemeClr val="bg1"/>
                </a:solidFill>
                <a:latin typeface="Times New Roman" pitchFamily="18" charset="0"/>
                <a:cs typeface="Times New Roman" pitchFamily="18" charset="0"/>
              </a:rPr>
              <a:t>The Tor </a:t>
            </a:r>
            <a:r>
              <a:rPr lang="en-GB" dirty="0" err="1" smtClean="0">
                <a:solidFill>
                  <a:schemeClr val="bg1"/>
                </a:solidFill>
                <a:latin typeface="Times New Roman" pitchFamily="18" charset="0"/>
                <a:cs typeface="Times New Roman" pitchFamily="18" charset="0"/>
              </a:rPr>
              <a:t>Vergata</a:t>
            </a:r>
            <a:r>
              <a:rPr lang="en-GB" dirty="0" smtClean="0">
                <a:solidFill>
                  <a:schemeClr val="bg1"/>
                </a:solidFill>
                <a:latin typeface="Times New Roman" pitchFamily="18" charset="0"/>
                <a:cs typeface="Times New Roman" pitchFamily="18" charset="0"/>
              </a:rPr>
              <a:t> choice</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GB" dirty="0" smtClean="0">
                <a:latin typeface="Times New Roman" pitchFamily="18" charset="0"/>
                <a:cs typeface="Times New Roman" pitchFamily="18" charset="0"/>
              </a:rPr>
              <a:t>Autonomous interest from a wide community of the University ( not only physicists)</a:t>
            </a:r>
          </a:p>
          <a:p>
            <a:r>
              <a:rPr lang="en-GB" dirty="0" smtClean="0">
                <a:latin typeface="Times New Roman" pitchFamily="18" charset="0"/>
                <a:cs typeface="Times New Roman" pitchFamily="18" charset="0"/>
              </a:rPr>
              <a:t>First contacts for a feasibility evaluation</a:t>
            </a:r>
          </a:p>
          <a:p>
            <a:pPr lvl="1"/>
            <a:r>
              <a:rPr lang="en-GB" dirty="0" smtClean="0">
                <a:latin typeface="Times New Roman" pitchFamily="18" charset="0"/>
                <a:cs typeface="Times New Roman" pitchFamily="18" charset="0"/>
              </a:rPr>
              <a:t>Space</a:t>
            </a:r>
          </a:p>
          <a:p>
            <a:pPr lvl="1"/>
            <a:r>
              <a:rPr lang="en-GB" dirty="0" smtClean="0">
                <a:latin typeface="Times New Roman" pitchFamily="18" charset="0"/>
                <a:cs typeface="Times New Roman" pitchFamily="18" charset="0"/>
              </a:rPr>
              <a:t>Electricity</a:t>
            </a:r>
          </a:p>
          <a:p>
            <a:pPr lvl="1"/>
            <a:r>
              <a:rPr lang="en-GB" dirty="0" smtClean="0">
                <a:latin typeface="Times New Roman" pitchFamily="18" charset="0"/>
                <a:cs typeface="Times New Roman" pitchFamily="18" charset="0"/>
              </a:rPr>
              <a:t>Water</a:t>
            </a:r>
          </a:p>
          <a:p>
            <a:pPr lvl="1"/>
            <a:r>
              <a:rPr lang="en-GB" dirty="0" smtClean="0">
                <a:latin typeface="Times New Roman" pitchFamily="18" charset="0"/>
                <a:cs typeface="Times New Roman" pitchFamily="18" charset="0"/>
              </a:rPr>
              <a:t>permits</a:t>
            </a:r>
          </a:p>
          <a:p>
            <a:pPr lvl="1"/>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417638"/>
          </a:xfrm>
          <a:solidFill>
            <a:srgbClr val="00B0F0"/>
          </a:solidFill>
        </p:spPr>
        <p:txBody>
          <a:bodyPr>
            <a:normAutofit/>
          </a:bodyPr>
          <a:lstStyle/>
          <a:p>
            <a:r>
              <a:rPr lang="en-US" sz="3600" dirty="0" smtClean="0">
                <a:solidFill>
                  <a:srgbClr val="FF0000"/>
                </a:solidFill>
                <a:latin typeface="Times New Roman" pitchFamily="18" charset="0"/>
                <a:cs typeface="Times New Roman" pitchFamily="18" charset="0"/>
              </a:rPr>
              <a:t>The  Results from2011 Summer Conferences</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make stronger the            </a:t>
            </a:r>
            <a:r>
              <a:rPr lang="en-GB" sz="3600" dirty="0" smtClean="0">
                <a:solidFill>
                  <a:schemeClr val="bg1"/>
                </a:solidFill>
                <a:latin typeface="Times New Roman" pitchFamily="18" charset="0"/>
                <a:cs typeface="Times New Roman" pitchFamily="18" charset="0"/>
              </a:rPr>
              <a:t>physics program</a:t>
            </a:r>
            <a:endParaRPr lang="en-GB" sz="3600" dirty="0">
              <a:solidFill>
                <a:schemeClr val="bg1"/>
              </a:solidFill>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pPr lvl="1">
              <a:buNone/>
            </a:pPr>
            <a:r>
              <a:rPr lang="en-GB" dirty="0" smtClean="0">
                <a:latin typeface="Times New Roman" pitchFamily="18" charset="0"/>
                <a:cs typeface="Times New Roman" pitchFamily="18" charset="0"/>
              </a:rPr>
              <a:t>Goals:</a:t>
            </a:r>
          </a:p>
          <a:p>
            <a:pPr lvl="1"/>
            <a:endParaRPr lang="en-GB" dirty="0" smtClean="0">
              <a:latin typeface="Times New Roman" pitchFamily="18" charset="0"/>
              <a:cs typeface="Times New Roman" pitchFamily="18" charset="0"/>
            </a:endParaRPr>
          </a:p>
          <a:p>
            <a:pPr lvl="1">
              <a:buNone/>
            </a:pPr>
            <a:r>
              <a:rPr lang="en-GB" dirty="0" smtClean="0">
                <a:latin typeface="Times New Roman" pitchFamily="18" charset="0"/>
                <a:cs typeface="Times New Roman" pitchFamily="18" charset="0"/>
              </a:rPr>
              <a:t>Probe new physics observables in wide range of decays.</a:t>
            </a:r>
          </a:p>
          <a:p>
            <a:pPr lvl="2"/>
            <a:r>
              <a:rPr lang="en-GB" dirty="0" smtClean="0">
                <a:latin typeface="Times New Roman" pitchFamily="18" charset="0"/>
                <a:cs typeface="Times New Roman" pitchFamily="18" charset="0"/>
              </a:rPr>
              <a:t>Pattern of deviation from Standard Model can be used to identify structure of new physics.</a:t>
            </a:r>
          </a:p>
          <a:p>
            <a:pPr lvl="2"/>
            <a:r>
              <a:rPr lang="en-GB" dirty="0" smtClean="0">
                <a:latin typeface="Times New Roman" pitchFamily="18" charset="0"/>
                <a:cs typeface="Times New Roman" pitchFamily="18" charset="0"/>
              </a:rPr>
              <a:t>Clean experimental environment means clean signals in many modes.</a:t>
            </a:r>
          </a:p>
          <a:p>
            <a:pPr lvl="2"/>
            <a:r>
              <a:rPr lang="en-GB" dirty="0" smtClean="0">
                <a:latin typeface="Times New Roman" pitchFamily="18" charset="0"/>
                <a:cs typeface="Times New Roman" pitchFamily="18" charset="0"/>
              </a:rPr>
              <a:t>Polarised e</a:t>
            </a:r>
            <a:r>
              <a:rPr lang="en-GB" baseline="30000"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beam benefit for τ LFV searches, CPV and g-2.</a:t>
            </a:r>
          </a:p>
        </p:txBody>
      </p:sp>
      <p:pic>
        <p:nvPicPr>
          <p:cNvPr id="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685800"/>
            <a:ext cx="688731" cy="716280"/>
          </a:xfrm>
          <a:prstGeom prst="rect">
            <a:avLst/>
          </a:prstGeom>
          <a:solidFill>
            <a:schemeClr val="bg1"/>
          </a:solidFill>
          <a:ln w="9525">
            <a:noFill/>
            <a:miter lim="800000"/>
            <a:headEnd/>
            <a:tailEnd/>
          </a:ln>
        </p:spPr>
      </p:pic>
      <p:sp>
        <p:nvSpPr>
          <p:cNvPr id="5" name="Date Placeholder 4"/>
          <p:cNvSpPr>
            <a:spLocks noGrp="1"/>
          </p:cNvSpPr>
          <p:nvPr>
            <p:ph type="dt" sz="half" idx="10"/>
          </p:nvPr>
        </p:nvSpPr>
        <p:spPr/>
        <p:txBody>
          <a:bodyPr/>
          <a:lstStyle/>
          <a:p>
            <a:r>
              <a:rPr lang="en-US" smtClean="0"/>
              <a:t>LNF December 13,2011</a:t>
            </a:r>
            <a:endParaRPr lang="en-US"/>
          </a:p>
        </p:txBody>
      </p:sp>
      <p:sp>
        <p:nvSpPr>
          <p:cNvPr id="7" name="Slide Number Placeholder 6"/>
          <p:cNvSpPr>
            <a:spLocks noGrp="1"/>
          </p:cNvSpPr>
          <p:nvPr>
            <p:ph type="sldNum" sz="quarter" idx="12"/>
          </p:nvPr>
        </p:nvSpPr>
        <p:spPr/>
        <p:txBody>
          <a:bodyPr/>
          <a:lstStyle/>
          <a:p>
            <a:fld id="{2743EBD0-19EB-41E8-92E3-E70AEADB721E}"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371600"/>
          </a:xfrm>
          <a:solidFill>
            <a:srgbClr val="00B0F0"/>
          </a:solidFill>
        </p:spPr>
        <p:txBody>
          <a:bodyPr>
            <a:normAutofit fontScale="90000"/>
          </a:bodyPr>
          <a:lstStyle/>
          <a:p>
            <a:r>
              <a:rPr lang="en-GB" dirty="0" smtClean="0">
                <a:solidFill>
                  <a:schemeClr val="bg1"/>
                </a:solidFill>
                <a:latin typeface="Times New Roman" pitchFamily="18" charset="0"/>
                <a:cs typeface="Times New Roman" pitchFamily="18" charset="0"/>
              </a:rPr>
              <a:t>Site requirements ok in a first approximation</a:t>
            </a:r>
            <a:endParaRPr lang="en-GB" dirty="0">
              <a:solidFill>
                <a:srgbClr val="FF0000"/>
              </a:solidFill>
            </a:endParaRPr>
          </a:p>
        </p:txBody>
      </p:sp>
      <p:sp>
        <p:nvSpPr>
          <p:cNvPr id="3" name="Content Placeholder 2"/>
          <p:cNvSpPr>
            <a:spLocks noGrp="1"/>
          </p:cNvSpPr>
          <p:nvPr>
            <p:ph idx="1"/>
          </p:nvPr>
        </p:nvSpPr>
        <p:spPr/>
        <p:txBody>
          <a:bodyPr/>
          <a:lstStyle/>
          <a:p>
            <a:pPr lvl="1"/>
            <a:r>
              <a:rPr lang="en-GB" dirty="0" smtClean="0">
                <a:latin typeface="Times New Roman" pitchFamily="18" charset="0"/>
                <a:cs typeface="Times New Roman" pitchFamily="18" charset="0"/>
              </a:rPr>
              <a:t>Extension of the order of 300000 square meters</a:t>
            </a:r>
          </a:p>
          <a:p>
            <a:pPr lvl="1"/>
            <a:r>
              <a:rPr lang="en-GB" dirty="0" smtClean="0">
                <a:solidFill>
                  <a:srgbClr val="008000"/>
                </a:solidFill>
                <a:latin typeface="Times New Roman" pitchFamily="18" charset="0"/>
                <a:cs typeface="Times New Roman" pitchFamily="18" charset="0"/>
              </a:rPr>
              <a:t>2X150 Kilovolt electric supplies nearby</a:t>
            </a:r>
          </a:p>
          <a:p>
            <a:pPr lvl="1">
              <a:buNone/>
            </a:pPr>
            <a:r>
              <a:rPr lang="en-GB" dirty="0" smtClean="0">
                <a:solidFill>
                  <a:srgbClr val="FF0000"/>
                </a:solidFill>
                <a:latin typeface="Times New Roman" pitchFamily="18" charset="0"/>
                <a:cs typeface="Times New Roman" pitchFamily="18" charset="0"/>
              </a:rPr>
              <a:t>*** lines available when needed ****</a:t>
            </a:r>
          </a:p>
          <a:p>
            <a:pPr lvl="1"/>
            <a:r>
              <a:rPr lang="en-GB" dirty="0" smtClean="0">
                <a:latin typeface="Times New Roman" pitchFamily="18" charset="0"/>
                <a:cs typeface="Times New Roman" pitchFamily="18" charset="0"/>
              </a:rPr>
              <a:t>Water supply adequate and the possibility of additional supply from a number of pits</a:t>
            </a:r>
          </a:p>
          <a:p>
            <a:pPr lvl="1"/>
            <a:r>
              <a:rPr lang="en-GB" dirty="0" smtClean="0">
                <a:latin typeface="Times New Roman" pitchFamily="18" charset="0"/>
                <a:cs typeface="Times New Roman" pitchFamily="18" charset="0"/>
              </a:rPr>
              <a:t>Vibration measurements: </a:t>
            </a:r>
            <a:r>
              <a:rPr lang="en-GB" dirty="0" smtClean="0">
                <a:solidFill>
                  <a:srgbClr val="FF0000"/>
                </a:solidFill>
                <a:latin typeface="Times New Roman" pitchFamily="18" charset="0"/>
                <a:cs typeface="Times New Roman" pitchFamily="18" charset="0"/>
              </a:rPr>
              <a:t>the good surprise</a:t>
            </a:r>
          </a:p>
          <a:p>
            <a:pPr lvl="1"/>
            <a:r>
              <a:rPr lang="en-GB" dirty="0" smtClean="0">
                <a:latin typeface="Times New Roman" pitchFamily="18" charset="0"/>
                <a:cs typeface="Times New Roman" pitchFamily="18" charset="0"/>
              </a:rPr>
              <a:t>Site archaeology free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Added values</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GB" dirty="0" smtClean="0">
                <a:latin typeface="Times New Roman" pitchFamily="18" charset="0"/>
                <a:cs typeface="Times New Roman" pitchFamily="18" charset="0"/>
              </a:rPr>
              <a:t>Strong role in the civil engineering works: likely civil engineering will be a university task</a:t>
            </a:r>
          </a:p>
          <a:p>
            <a:pPr>
              <a:buNone/>
            </a:pPr>
            <a:r>
              <a:rPr lang="en-GB" dirty="0" smtClean="0">
                <a:latin typeface="Times New Roman" pitchFamily="18" charset="0"/>
                <a:cs typeface="Times New Roman" pitchFamily="18" charset="0"/>
              </a:rPr>
              <a:t>University expertise available for general services ( 50000 students campus)</a:t>
            </a:r>
          </a:p>
          <a:p>
            <a:pPr>
              <a:buNone/>
            </a:pPr>
            <a:r>
              <a:rPr lang="en-GB" dirty="0" smtClean="0">
                <a:latin typeface="Times New Roman" pitchFamily="18" charset="0"/>
                <a:cs typeface="Times New Roman" pitchFamily="18" charset="0"/>
              </a:rPr>
              <a:t>A door to the academic non particle physics community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a:solidFill>
            <a:srgbClr val="00B0F0"/>
          </a:solidFill>
        </p:spPr>
        <p:txBody>
          <a:bodyPr/>
          <a:lstStyle/>
          <a:p>
            <a:r>
              <a:rPr lang="en-GB" dirty="0" smtClean="0">
                <a:solidFill>
                  <a:schemeClr val="bg1"/>
                </a:solidFill>
                <a:latin typeface="Times New Roman" pitchFamily="18" charset="0"/>
                <a:cs typeface="Times New Roman" pitchFamily="18" charset="0"/>
              </a:rPr>
              <a:t>The legal identity</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143000"/>
            <a:ext cx="7772400" cy="4876800"/>
          </a:xfrm>
        </p:spPr>
        <p:txBody>
          <a:bodyPr>
            <a:normAutofit fontScale="92500" lnSpcReduction="10000"/>
          </a:bodyPr>
          <a:lstStyle/>
          <a:p>
            <a:r>
              <a:rPr lang="en-GB" dirty="0" smtClean="0">
                <a:latin typeface="Times New Roman" pitchFamily="18" charset="0"/>
                <a:cs typeface="Times New Roman" pitchFamily="18" charset="0"/>
              </a:rPr>
              <a:t>Three phases</a:t>
            </a:r>
          </a:p>
          <a:p>
            <a:r>
              <a:rPr lang="en-GB" dirty="0" smtClean="0">
                <a:solidFill>
                  <a:srgbClr val="0000FF"/>
                </a:solidFill>
                <a:latin typeface="Times New Roman" pitchFamily="18" charset="0"/>
                <a:cs typeface="Times New Roman" pitchFamily="18" charset="0"/>
              </a:rPr>
              <a:t>INFN</a:t>
            </a:r>
            <a:r>
              <a:rPr lang="en-GB" dirty="0" smtClean="0">
                <a:latin typeface="Times New Roman" pitchFamily="18" charset="0"/>
                <a:cs typeface="Times New Roman" pitchFamily="18" charset="0"/>
              </a:rPr>
              <a:t>: the past and present starting phase</a:t>
            </a:r>
          </a:p>
          <a:p>
            <a:r>
              <a:rPr lang="en-GB" dirty="0" smtClean="0">
                <a:solidFill>
                  <a:srgbClr val="0000FF"/>
                </a:solidFill>
                <a:latin typeface="Times New Roman" pitchFamily="18" charset="0"/>
                <a:cs typeface="Times New Roman" pitchFamily="18" charset="0"/>
              </a:rPr>
              <a:t>Consortium</a:t>
            </a:r>
            <a:r>
              <a:rPr lang="en-GB" dirty="0" smtClean="0">
                <a:latin typeface="Times New Roman" pitchFamily="18" charset="0"/>
                <a:cs typeface="Times New Roman" pitchFamily="18" charset="0"/>
              </a:rPr>
              <a:t>:  </a:t>
            </a:r>
          </a:p>
          <a:p>
            <a:pPr lvl="1"/>
            <a:r>
              <a:rPr lang="en-GB" dirty="0" smtClean="0">
                <a:latin typeface="Times New Roman" pitchFamily="18" charset="0"/>
                <a:cs typeface="Times New Roman" pitchFamily="18" charset="0"/>
              </a:rPr>
              <a:t>Approved end of July from INFN and University independently  </a:t>
            </a:r>
          </a:p>
          <a:p>
            <a:pPr lvl="1"/>
            <a:r>
              <a:rPr lang="en-GB" dirty="0" smtClean="0">
                <a:ln>
                  <a:solidFill>
                    <a:srgbClr val="FF0000"/>
                  </a:solidFill>
                </a:ln>
                <a:latin typeface="Times New Roman" pitchFamily="18" charset="0"/>
                <a:cs typeface="Times New Roman" pitchFamily="18" charset="0"/>
              </a:rPr>
              <a:t>Officially registered on October 7 as “</a:t>
            </a:r>
            <a:r>
              <a:rPr lang="en-GB" dirty="0" err="1" smtClean="0">
                <a:ln>
                  <a:solidFill>
                    <a:srgbClr val="FF0000"/>
                  </a:solidFill>
                </a:ln>
                <a:latin typeface="Times New Roman" pitchFamily="18" charset="0"/>
                <a:cs typeface="Times New Roman" pitchFamily="18" charset="0"/>
              </a:rPr>
              <a:t>Cabibbo</a:t>
            </a:r>
            <a:r>
              <a:rPr lang="en-GB" dirty="0" smtClean="0">
                <a:ln>
                  <a:solidFill>
                    <a:srgbClr val="FF0000"/>
                  </a:solidFill>
                </a:ln>
                <a:latin typeface="Times New Roman" pitchFamily="18" charset="0"/>
                <a:cs typeface="Times New Roman" pitchFamily="18" charset="0"/>
              </a:rPr>
              <a:t> Lab”</a:t>
            </a:r>
          </a:p>
          <a:p>
            <a:pPr lvl="2"/>
            <a:r>
              <a:rPr lang="en-GB" dirty="0" smtClean="0">
                <a:latin typeface="Times New Roman" pitchFamily="18" charset="0"/>
                <a:cs typeface="Times New Roman" pitchFamily="18" charset="0"/>
              </a:rPr>
              <a:t>Following main European infrastructures</a:t>
            </a:r>
          </a:p>
          <a:p>
            <a:pPr lvl="2"/>
            <a:r>
              <a:rPr lang="en-GB" dirty="0" smtClean="0">
                <a:latin typeface="Times New Roman" pitchFamily="18" charset="0"/>
                <a:cs typeface="Times New Roman" pitchFamily="18" charset="0"/>
              </a:rPr>
              <a:t>More flexibility in the organisation</a:t>
            </a:r>
          </a:p>
          <a:p>
            <a:pPr lvl="2"/>
            <a:r>
              <a:rPr lang="en-GB" dirty="0" smtClean="0">
                <a:latin typeface="Times New Roman" pitchFamily="18" charset="0"/>
                <a:cs typeface="Times New Roman" pitchFamily="18" charset="0"/>
              </a:rPr>
              <a:t>Can directly associate foreign partners (EGO like) </a:t>
            </a:r>
          </a:p>
          <a:p>
            <a:r>
              <a:rPr lang="en-GB" dirty="0" smtClean="0">
                <a:solidFill>
                  <a:srgbClr val="0000FF"/>
                </a:solidFill>
                <a:latin typeface="Times New Roman" pitchFamily="18" charset="0"/>
                <a:cs typeface="Times New Roman" pitchFamily="18" charset="0"/>
              </a:rPr>
              <a:t>European consortium (ERIC)</a:t>
            </a:r>
            <a:r>
              <a:rPr lang="en-GB" dirty="0" smtClean="0">
                <a:latin typeface="Times New Roman" pitchFamily="18" charset="0"/>
                <a:cs typeface="Times New Roman" pitchFamily="18" charset="0"/>
              </a:rPr>
              <a:t>: the final goal</a:t>
            </a:r>
            <a:r>
              <a:rPr lang="en-GB" dirty="0" smtClean="0">
                <a:ln>
                  <a:solidFill>
                    <a:srgbClr val="FF0000"/>
                  </a:solidFill>
                </a:ln>
                <a:solidFill>
                  <a:srgbClr val="00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The consortium governanc</a:t>
            </a:r>
            <a:r>
              <a:rPr lang="en-GB" dirty="0" smtClean="0">
                <a:solidFill>
                  <a:srgbClr val="FF0000"/>
                </a:solidFill>
              </a:rPr>
              <a:t>e</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latin typeface="Times New Roman" pitchFamily="18" charset="0"/>
                <a:cs typeface="Times New Roman" pitchFamily="18" charset="0"/>
              </a:rPr>
              <a:t>A </a:t>
            </a:r>
            <a:r>
              <a:rPr lang="en-GB" dirty="0" err="1" smtClean="0">
                <a:latin typeface="Times New Roman" pitchFamily="18" charset="0"/>
                <a:cs typeface="Times New Roman" pitchFamily="18" charset="0"/>
              </a:rPr>
              <a:t>Cern</a:t>
            </a:r>
            <a:r>
              <a:rPr lang="en-GB" dirty="0" smtClean="0">
                <a:latin typeface="Times New Roman" pitchFamily="18" charset="0"/>
                <a:cs typeface="Times New Roman" pitchFamily="18" charset="0"/>
              </a:rPr>
              <a:t> like management structure</a:t>
            </a:r>
          </a:p>
          <a:p>
            <a:pPr lvl="1"/>
            <a:r>
              <a:rPr lang="en-GB" dirty="0" smtClean="0">
                <a:latin typeface="Times New Roman" pitchFamily="18" charset="0"/>
                <a:cs typeface="Times New Roman" pitchFamily="18" charset="0"/>
              </a:rPr>
              <a:t>A director general and a directorate</a:t>
            </a:r>
          </a:p>
          <a:p>
            <a:pPr lvl="2"/>
            <a:r>
              <a:rPr lang="en-GB" dirty="0" smtClean="0">
                <a:latin typeface="Times New Roman" pitchFamily="18" charset="0"/>
                <a:cs typeface="Times New Roman" pitchFamily="18" charset="0"/>
              </a:rPr>
              <a:t>Departments under director’s supervision</a:t>
            </a:r>
          </a:p>
          <a:p>
            <a:pPr lvl="1"/>
            <a:r>
              <a:rPr lang="en-GB" dirty="0" smtClean="0">
                <a:latin typeface="Times New Roman" pitchFamily="18" charset="0"/>
                <a:cs typeface="Times New Roman" pitchFamily="18" charset="0"/>
              </a:rPr>
              <a:t>A scientific evaluation committee</a:t>
            </a:r>
          </a:p>
          <a:p>
            <a:pPr lvl="2"/>
            <a:r>
              <a:rPr lang="en-GB" dirty="0" smtClean="0">
                <a:latin typeface="Times New Roman" pitchFamily="18" charset="0"/>
                <a:cs typeface="Times New Roman" pitchFamily="18" charset="0"/>
              </a:rPr>
              <a:t>Science (phase II)</a:t>
            </a:r>
          </a:p>
          <a:p>
            <a:pPr lvl="2"/>
            <a:r>
              <a:rPr lang="en-GB" dirty="0" smtClean="0">
                <a:latin typeface="Times New Roman" pitchFamily="18" charset="0"/>
                <a:cs typeface="Times New Roman" pitchFamily="18" charset="0"/>
              </a:rPr>
              <a:t>Machine (phase I)</a:t>
            </a:r>
          </a:p>
          <a:p>
            <a:pPr lvl="1"/>
            <a:r>
              <a:rPr lang="en-GB" dirty="0" smtClean="0">
                <a:latin typeface="Times New Roman" pitchFamily="18" charset="0"/>
                <a:cs typeface="Times New Roman" pitchFamily="18" charset="0"/>
              </a:rPr>
              <a:t>A finance evaluation committee</a:t>
            </a:r>
          </a:p>
          <a:p>
            <a:r>
              <a:rPr lang="en-GB" dirty="0" smtClean="0">
                <a:latin typeface="Times New Roman" pitchFamily="18" charset="0"/>
                <a:cs typeface="Times New Roman" pitchFamily="18" charset="0"/>
              </a:rPr>
              <a:t>A known and working scheme</a:t>
            </a:r>
          </a:p>
          <a:p>
            <a:pPr lvl="2">
              <a:buNone/>
            </a:pP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The statute of the </a:t>
            </a:r>
            <a:r>
              <a:rPr lang="en-GB" dirty="0" err="1" smtClean="0">
                <a:solidFill>
                  <a:schemeClr val="bg1"/>
                </a:solidFill>
                <a:latin typeface="Times New Roman" pitchFamily="18" charset="0"/>
                <a:cs typeface="Times New Roman" pitchFamily="18" charset="0"/>
              </a:rPr>
              <a:t>Cabibbo</a:t>
            </a:r>
            <a:r>
              <a:rPr lang="en-GB" dirty="0" smtClean="0">
                <a:solidFill>
                  <a:schemeClr val="bg1"/>
                </a:solidFill>
                <a:latin typeface="Times New Roman" pitchFamily="18" charset="0"/>
                <a:cs typeface="Times New Roman" pitchFamily="18" charset="0"/>
              </a:rPr>
              <a:t> lab</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828800"/>
            <a:ext cx="7772400" cy="5029200"/>
          </a:xfrm>
        </p:spPr>
        <p:txBody>
          <a:bodyPr/>
          <a:lstStyle/>
          <a:p>
            <a:r>
              <a:rPr lang="en-GB" dirty="0" smtClean="0">
                <a:latin typeface="Times New Roman" pitchFamily="18" charset="0"/>
                <a:cs typeface="Times New Roman" pitchFamily="18" charset="0"/>
              </a:rPr>
              <a:t>founders: Tor </a:t>
            </a:r>
            <a:r>
              <a:rPr lang="en-GB" dirty="0" err="1" smtClean="0">
                <a:latin typeface="Times New Roman" pitchFamily="18" charset="0"/>
                <a:cs typeface="Times New Roman" pitchFamily="18" charset="0"/>
              </a:rPr>
              <a:t>Vergata</a:t>
            </a:r>
            <a:r>
              <a:rPr lang="en-GB" dirty="0" smtClean="0">
                <a:latin typeface="Times New Roman" pitchFamily="18" charset="0"/>
                <a:cs typeface="Times New Roman" pitchFamily="18" charset="0"/>
              </a:rPr>
              <a:t> University  and INFN</a:t>
            </a:r>
          </a:p>
          <a:p>
            <a:r>
              <a:rPr lang="en-GB" dirty="0" smtClean="0">
                <a:latin typeface="Times New Roman" pitchFamily="18" charset="0"/>
                <a:cs typeface="Times New Roman" pitchFamily="18" charset="0"/>
              </a:rPr>
              <a:t>Phase I construction, Phase II operation</a:t>
            </a:r>
          </a:p>
          <a:p>
            <a:r>
              <a:rPr lang="en-GB" dirty="0" smtClean="0">
                <a:latin typeface="Times New Roman" pitchFamily="18" charset="0"/>
                <a:cs typeface="Times New Roman" pitchFamily="18" charset="0"/>
              </a:rPr>
              <a:t>Open to additional members</a:t>
            </a:r>
          </a:p>
          <a:p>
            <a:pPr lvl="1"/>
            <a:r>
              <a:rPr lang="en-GB" dirty="0" smtClean="0">
                <a:latin typeface="Times New Roman" pitchFamily="18" charset="0"/>
                <a:cs typeface="Times New Roman" pitchFamily="18" charset="0"/>
              </a:rPr>
              <a:t>Associate</a:t>
            </a:r>
          </a:p>
          <a:p>
            <a:pPr lvl="1"/>
            <a:r>
              <a:rPr lang="en-GB" dirty="0" smtClean="0">
                <a:latin typeface="Times New Roman" pitchFamily="18" charset="0"/>
                <a:cs typeface="Times New Roman" pitchFamily="18" charset="0"/>
              </a:rPr>
              <a:t>Full members</a:t>
            </a:r>
          </a:p>
          <a:p>
            <a:pPr>
              <a:buNone/>
            </a:pPr>
            <a:r>
              <a:rPr lang="en-GB" dirty="0" smtClean="0">
                <a:latin typeface="Times New Roman" pitchFamily="18" charset="0"/>
                <a:cs typeface="Times New Roman" pitchFamily="18" charset="0"/>
              </a:rPr>
              <a:t>the Italian Institute of Technology joins by the end of the year after the final definition of its economical engagement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The top structure</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buNone/>
            </a:pPr>
            <a:r>
              <a:rPr lang="en-GB" dirty="0" smtClean="0">
                <a:latin typeface="Times New Roman" pitchFamily="18" charset="0"/>
                <a:cs typeface="Times New Roman" pitchFamily="18" charset="0"/>
              </a:rPr>
              <a:t>Council of member institutions delegates</a:t>
            </a:r>
          </a:p>
          <a:p>
            <a:pPr>
              <a:buNone/>
            </a:pPr>
            <a:r>
              <a:rPr lang="en-GB" dirty="0" smtClean="0">
                <a:latin typeface="Times New Roman" pitchFamily="18" charset="0"/>
                <a:cs typeface="Times New Roman" pitchFamily="18" charset="0"/>
              </a:rPr>
              <a:t>Director general </a:t>
            </a:r>
          </a:p>
          <a:p>
            <a:pPr lvl="1">
              <a:buNone/>
            </a:pPr>
            <a:r>
              <a:rPr lang="en-GB" dirty="0" smtClean="0">
                <a:latin typeface="Times New Roman" pitchFamily="18" charset="0"/>
                <a:cs typeface="Times New Roman" pitchFamily="18" charset="0"/>
              </a:rPr>
              <a:t>Directorate ( accelerator, experiment interface, administration, synchrotron light)</a:t>
            </a:r>
          </a:p>
          <a:p>
            <a:pPr>
              <a:buNone/>
            </a:pPr>
            <a:r>
              <a:rPr lang="en-GB" dirty="0" smtClean="0">
                <a:latin typeface="Times New Roman" pitchFamily="18" charset="0"/>
                <a:cs typeface="Times New Roman" pitchFamily="18" charset="0"/>
              </a:rPr>
              <a:t>Scientific committee ( phase I a Machine Advisory Committee)</a:t>
            </a:r>
          </a:p>
          <a:p>
            <a:pPr>
              <a:buNone/>
            </a:pP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revisori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dei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conti</a:t>
            </a:r>
            <a:r>
              <a:rPr lang="en-GB" dirty="0" smtClean="0">
                <a:latin typeface="Times New Roman" pitchFamily="18" charset="0"/>
                <a:cs typeface="Times New Roman" pitchFamily="18" charset="0"/>
              </a:rPr>
              <a:t>”</a:t>
            </a:r>
          </a:p>
          <a:p>
            <a:pPr>
              <a:buNone/>
            </a:pPr>
            <a:endParaRPr lang="en-GB"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Voting: </a:t>
            </a:r>
            <a:r>
              <a:rPr lang="en-GB" dirty="0" smtClean="0">
                <a:solidFill>
                  <a:srgbClr val="FF0000"/>
                </a:solidFill>
                <a:latin typeface="Times New Roman" pitchFamily="18" charset="0"/>
                <a:cs typeface="Times New Roman" pitchFamily="18" charset="0"/>
              </a:rPr>
              <a:t>Full member with quotas proportional to the contribution</a:t>
            </a:r>
          </a:p>
          <a:p>
            <a:pPr>
              <a:buNone/>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77200" cy="1143000"/>
          </a:xfrm>
          <a:solidFill>
            <a:srgbClr val="00B0F0"/>
          </a:solidFill>
        </p:spPr>
        <p:txBody>
          <a:bodyPr/>
          <a:lstStyle/>
          <a:p>
            <a:r>
              <a:rPr lang="en-GB" dirty="0" smtClean="0">
                <a:solidFill>
                  <a:schemeClr val="bg1"/>
                </a:solidFill>
                <a:latin typeface="Times New Roman" pitchFamily="18" charset="0"/>
                <a:cs typeface="Times New Roman" pitchFamily="18" charset="0"/>
              </a:rPr>
              <a:t>The finance advisory committee</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GB" dirty="0" smtClean="0">
                <a:latin typeface="Times New Roman" pitchFamily="18" charset="0"/>
                <a:cs typeface="Times New Roman" pitchFamily="18" charset="0"/>
              </a:rPr>
              <a:t>Monitoring the financial flow and the available resources</a:t>
            </a:r>
          </a:p>
          <a:p>
            <a:r>
              <a:rPr lang="en-GB" dirty="0" smtClean="0">
                <a:latin typeface="Times New Roman" pitchFamily="18" charset="0"/>
                <a:cs typeface="Times New Roman" pitchFamily="18" charset="0"/>
              </a:rPr>
              <a:t>Updating periodically the cost estimate and its comparison with available resources</a:t>
            </a:r>
          </a:p>
          <a:p>
            <a:r>
              <a:rPr lang="en-GB" dirty="0" smtClean="0">
                <a:latin typeface="Times New Roman" pitchFamily="18" charset="0"/>
                <a:cs typeface="Times New Roman" pitchFamily="18" charset="0"/>
              </a:rPr>
              <a:t>Assessing the equivalent financial contribution of in kind deliverables</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a:solidFill>
            <a:srgbClr val="00B0F0"/>
          </a:solidFill>
        </p:spPr>
        <p:txBody>
          <a:bodyPr>
            <a:normAutofit/>
          </a:bodyPr>
          <a:lstStyle/>
          <a:p>
            <a:r>
              <a:rPr lang="en-GB" b="1" dirty="0" smtClean="0">
                <a:solidFill>
                  <a:schemeClr val="bg1"/>
                </a:solidFill>
                <a:latin typeface="Times New Roman" pitchFamily="18" charset="0"/>
                <a:cs typeface="Times New Roman" pitchFamily="18" charset="0"/>
              </a:rPr>
              <a:t>Accelerator Project </a:t>
            </a:r>
            <a:r>
              <a:rPr lang="en-GB" b="1" dirty="0" smtClean="0">
                <a:solidFill>
                  <a:schemeClr val="bg1"/>
                </a:solidFill>
                <a:latin typeface="Times New Roman" pitchFamily="18" charset="0"/>
                <a:cs typeface="Times New Roman" pitchFamily="18" charset="0"/>
              </a:rPr>
              <a:t>management</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lvl="0">
              <a:buNone/>
            </a:pPr>
            <a:r>
              <a:rPr lang="en-GB" b="1" dirty="0" smtClean="0">
                <a:latin typeface="Times New Roman" pitchFamily="18" charset="0"/>
                <a:cs typeface="Times New Roman" pitchFamily="18" charset="0"/>
              </a:rPr>
              <a:t>Accelerator Directorate </a:t>
            </a:r>
          </a:p>
          <a:p>
            <a:pPr>
              <a:buNone/>
            </a:pPr>
            <a:r>
              <a:rPr lang="en-GB" b="1" dirty="0" smtClean="0">
                <a:latin typeface="Times New Roman" pitchFamily="18" charset="0"/>
                <a:cs typeface="Times New Roman" pitchFamily="18" charset="0"/>
              </a:rPr>
              <a:t>Membership:</a:t>
            </a:r>
          </a:p>
          <a:p>
            <a:pPr lvl="2">
              <a:buNone/>
            </a:pPr>
            <a:r>
              <a:rPr lang="en-GB" dirty="0" smtClean="0">
                <a:latin typeface="Times New Roman" pitchFamily="18" charset="0"/>
                <a:cs typeface="Times New Roman" pitchFamily="18" charset="0"/>
              </a:rPr>
              <a:t>Project Director  (Scientific)  </a:t>
            </a:r>
            <a:endParaRPr lang="en-GB" dirty="0" smtClean="0">
              <a:solidFill>
                <a:srgbClr val="FF0000"/>
              </a:solidFill>
              <a:latin typeface="Times New Roman" pitchFamily="18" charset="0"/>
              <a:cs typeface="Times New Roman" pitchFamily="18" charset="0"/>
            </a:endParaRPr>
          </a:p>
          <a:p>
            <a:pPr lvl="2">
              <a:buNone/>
            </a:pPr>
            <a:r>
              <a:rPr lang="en-GB" dirty="0" smtClean="0">
                <a:latin typeface="Times New Roman" pitchFamily="18" charset="0"/>
                <a:cs typeface="Times New Roman" pitchFamily="18" charset="0"/>
              </a:rPr>
              <a:t>Deputy Director  (Technical)</a:t>
            </a:r>
            <a:endParaRPr lang="en-GB" dirty="0" smtClean="0">
              <a:solidFill>
                <a:srgbClr val="FF0000"/>
              </a:solidFill>
              <a:latin typeface="Times New Roman" pitchFamily="18" charset="0"/>
              <a:cs typeface="Times New Roman" pitchFamily="18" charset="0"/>
            </a:endParaRPr>
          </a:p>
          <a:p>
            <a:pPr lvl="2">
              <a:buNone/>
            </a:pPr>
            <a:r>
              <a:rPr lang="en-GB" dirty="0" smtClean="0">
                <a:latin typeface="Times New Roman" pitchFamily="18" charset="0"/>
                <a:cs typeface="Times New Roman" pitchFamily="18" charset="0"/>
              </a:rPr>
              <a:t>Chief Engineer   </a:t>
            </a:r>
            <a:r>
              <a:rPr lang="en-GB" dirty="0" smtClean="0">
                <a:latin typeface="Times New Roman" pitchFamily="18" charset="0"/>
                <a:cs typeface="Times New Roman" pitchFamily="18" charset="0"/>
              </a:rPr>
              <a:t>/(Coordinator)</a:t>
            </a:r>
            <a:endParaRPr lang="en-GB" b="1"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Accelerator Board </a:t>
            </a:r>
          </a:p>
          <a:p>
            <a:pPr>
              <a:buNone/>
            </a:pPr>
            <a:r>
              <a:rPr lang="en-GB" b="1" dirty="0" smtClean="0">
                <a:latin typeface="Times New Roman" pitchFamily="18" charset="0"/>
                <a:cs typeface="Times New Roman" pitchFamily="18" charset="0"/>
              </a:rPr>
              <a:t>Membership:</a:t>
            </a:r>
            <a:endParaRPr lang="en-GB" dirty="0" smtClean="0">
              <a:latin typeface="Times New Roman" pitchFamily="18" charset="0"/>
              <a:cs typeface="Times New Roman" pitchFamily="18" charset="0"/>
            </a:endParaRPr>
          </a:p>
          <a:p>
            <a:pPr lvl="2"/>
            <a:r>
              <a:rPr lang="en-GB" dirty="0" smtClean="0">
                <a:latin typeface="Times New Roman" pitchFamily="18" charset="0"/>
                <a:cs typeface="Times New Roman" pitchFamily="18" charset="0"/>
              </a:rPr>
              <a:t>Accelerator Directorate</a:t>
            </a:r>
          </a:p>
          <a:p>
            <a:pPr lvl="2"/>
            <a:r>
              <a:rPr lang="en-GB" dirty="0" smtClean="0">
                <a:latin typeface="Times New Roman" pitchFamily="18" charset="0"/>
                <a:cs typeface="Times New Roman" pitchFamily="18" charset="0"/>
              </a:rPr>
              <a:t>WP Leaders</a:t>
            </a:r>
          </a:p>
          <a:p>
            <a:pPr lvl="2"/>
            <a:r>
              <a:rPr lang="en-GB" dirty="0" smtClean="0">
                <a:latin typeface="Times New Roman" pitchFamily="18" charset="0"/>
                <a:cs typeface="Times New Roman" pitchFamily="18" charset="0"/>
              </a:rPr>
              <a:t>TA Leaders</a:t>
            </a:r>
          </a:p>
          <a:p>
            <a:pPr lvl="1"/>
            <a:r>
              <a:rPr lang="en-GB" b="1" dirty="0" smtClean="0">
                <a:latin typeface="Times New Roman" pitchFamily="18" charset="0"/>
                <a:cs typeface="Times New Roman" pitchFamily="18" charset="0"/>
              </a:rPr>
              <a:t>Function:</a:t>
            </a:r>
            <a:endParaRPr lang="en-GB" dirty="0" smtClean="0">
              <a:latin typeface="Times New Roman" pitchFamily="18" charset="0"/>
              <a:cs typeface="Times New Roman" pitchFamily="18" charset="0"/>
            </a:endParaRPr>
          </a:p>
          <a:p>
            <a:pPr lvl="2"/>
            <a:r>
              <a:rPr lang="en-GB" dirty="0" smtClean="0">
                <a:latin typeface="Times New Roman" pitchFamily="18" charset="0"/>
                <a:cs typeface="Times New Roman" pitchFamily="18" charset="0"/>
              </a:rPr>
              <a:t>Supervises and reviews the status of the project.</a:t>
            </a:r>
          </a:p>
          <a:p>
            <a:pPr lvl="2"/>
            <a:r>
              <a:rPr lang="en-GB" dirty="0" smtClean="0">
                <a:latin typeface="Times New Roman" pitchFamily="18" charset="0"/>
                <a:cs typeface="Times New Roman" pitchFamily="18" charset="0"/>
              </a:rPr>
              <a:t>Ensures the resources needed in order to achieve the Working </a:t>
            </a:r>
            <a:r>
              <a:rPr lang="en-GB" dirty="0" smtClean="0"/>
              <a:t>Packages deliverables  </a:t>
            </a:r>
          </a:p>
          <a:p>
            <a:pPr lvl="1">
              <a:buNone/>
            </a:pPr>
            <a:endParaRPr lang="en-GB" dirty="0" smtClean="0">
              <a:latin typeface="Times New Roman" pitchFamily="18" charset="0"/>
              <a:cs typeface="Times New Roman" pitchFamily="18" charset="0"/>
            </a:endParaRPr>
          </a:p>
          <a:p>
            <a:pPr lvl="2">
              <a:buNone/>
            </a:pPr>
            <a:endParaRPr lang="en-GB" dirty="0" smtClean="0">
              <a:latin typeface="Times New Roman" pitchFamily="18" charset="0"/>
              <a:cs typeface="Times New Roman" pitchFamily="18" charset="0"/>
            </a:endParaRPr>
          </a:p>
          <a:p>
            <a:pPr lvl="0">
              <a:buNone/>
            </a:pPr>
            <a:endParaRPr lang="en-GB" dirty="0" smtClean="0">
              <a:latin typeface="Times New Roman" pitchFamily="18" charset="0"/>
              <a:cs typeface="Times New Roman" pitchFamily="18" charset="0"/>
            </a:endParaRPr>
          </a:p>
          <a:p>
            <a:pPr lvl="0"/>
            <a:endParaRPr lang="en-GB" dirty="0" smtClean="0"/>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Delocalized</a:t>
            </a:r>
            <a:r>
              <a:rPr lang="en-GB" dirty="0" smtClean="0">
                <a:solidFill>
                  <a:srgbClr val="FF0000"/>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WP</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GB" b="1" dirty="0" smtClean="0">
                <a:latin typeface="Times New Roman" pitchFamily="18" charset="0"/>
                <a:cs typeface="Times New Roman" pitchFamily="18" charset="0"/>
              </a:rPr>
              <a:t>Working Package Leaders functions:</a:t>
            </a:r>
            <a:endParaRPr lang="en-GB"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Coordinate the single working package</a:t>
            </a:r>
          </a:p>
          <a:p>
            <a:pPr lvl="1"/>
            <a:r>
              <a:rPr lang="en-GB" dirty="0" smtClean="0">
                <a:latin typeface="Times New Roman" pitchFamily="18" charset="0"/>
                <a:cs typeface="Times New Roman" pitchFamily="18" charset="0"/>
              </a:rPr>
              <a:t>Responsible to follow and achieve the WP deliverables </a:t>
            </a:r>
          </a:p>
          <a:p>
            <a:pPr lvl="1"/>
            <a:r>
              <a:rPr lang="en-GB" dirty="0" smtClean="0">
                <a:latin typeface="Times New Roman" pitchFamily="18" charset="0"/>
                <a:cs typeface="Times New Roman" pitchFamily="18" charset="0"/>
              </a:rPr>
              <a:t>Coordinate </a:t>
            </a:r>
            <a:r>
              <a:rPr lang="en-GB" b="1" dirty="0" smtClean="0">
                <a:latin typeface="Times New Roman" pitchFamily="18" charset="0"/>
                <a:cs typeface="Times New Roman" pitchFamily="18" charset="0"/>
              </a:rPr>
              <a:t>Task Manager – WPTL </a:t>
            </a:r>
            <a:r>
              <a:rPr lang="en-GB" dirty="0" smtClean="0">
                <a:latin typeface="Times New Roman" pitchFamily="18" charset="0"/>
                <a:cs typeface="Times New Roman" pitchFamily="18" charset="0"/>
              </a:rPr>
              <a:t>(Persons responsible for the realization of the specific WP tasks)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Resident Activity</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GB" b="1" dirty="0" smtClean="0">
                <a:latin typeface="Times New Roman" pitchFamily="18" charset="0"/>
                <a:cs typeface="Times New Roman" pitchFamily="18" charset="0"/>
              </a:rPr>
              <a:t>Technical Areas Leaders functions:</a:t>
            </a:r>
            <a:endParaRPr lang="en-GB"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Coordinate the technical services staff</a:t>
            </a:r>
          </a:p>
          <a:p>
            <a:pPr lvl="1"/>
            <a:r>
              <a:rPr lang="en-GB" dirty="0" smtClean="0">
                <a:latin typeface="Times New Roman" pitchFamily="18" charset="0"/>
                <a:cs typeface="Times New Roman" pitchFamily="18" charset="0"/>
              </a:rPr>
              <a:t>Responsible for the executive design purchasing and installation of the subsystems</a:t>
            </a:r>
          </a:p>
          <a:p>
            <a:pPr lvl="1"/>
            <a:r>
              <a:rPr lang="en-GB" dirty="0" smtClean="0">
                <a:latin typeface="Times New Roman" pitchFamily="18" charset="0"/>
                <a:cs typeface="Times New Roman" pitchFamily="18" charset="0"/>
              </a:rPr>
              <a:t>About 60/70 people at start time</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Picture 2"/>
          <p:cNvPicPr>
            <a:picLocks noChangeAspect="1" noChangeArrowheads="1"/>
          </p:cNvPicPr>
          <p:nvPr/>
        </p:nvPicPr>
        <p:blipFill>
          <a:blip r:embed="rId2" cstate="print"/>
          <a:srcRect/>
          <a:stretch>
            <a:fillRect/>
          </a:stretch>
        </p:blipFill>
        <p:spPr bwMode="auto">
          <a:xfrm>
            <a:off x="1595437" y="3505200"/>
            <a:ext cx="5953125" cy="2600325"/>
          </a:xfrm>
          <a:prstGeom prst="rect">
            <a:avLst/>
          </a:prstGeom>
          <a:noFill/>
          <a:ln w="9525">
            <a:noFill/>
            <a:miter lim="800000"/>
            <a:headEnd/>
            <a:tailEnd/>
          </a:ln>
        </p:spPr>
      </p:pic>
      <p:pic>
        <p:nvPicPr>
          <p:cNvPr id="614404" name="Picture 4"/>
          <p:cNvPicPr>
            <a:picLocks noChangeAspect="1" noChangeArrowheads="1"/>
          </p:cNvPicPr>
          <p:nvPr/>
        </p:nvPicPr>
        <p:blipFill>
          <a:blip r:embed="rId3" cstate="print"/>
          <a:srcRect/>
          <a:stretch>
            <a:fillRect/>
          </a:stretch>
        </p:blipFill>
        <p:spPr bwMode="auto">
          <a:xfrm>
            <a:off x="1143000" y="2771775"/>
            <a:ext cx="344048" cy="3552825"/>
          </a:xfrm>
          <a:prstGeom prst="rect">
            <a:avLst/>
          </a:prstGeom>
          <a:noFill/>
          <a:ln w="9525">
            <a:noFill/>
            <a:miter lim="800000"/>
            <a:headEnd/>
            <a:tailEnd/>
          </a:ln>
        </p:spPr>
      </p:pic>
      <p:sp>
        <p:nvSpPr>
          <p:cNvPr id="5" name="TextBox 4"/>
          <p:cNvSpPr txBox="1"/>
          <p:nvPr/>
        </p:nvSpPr>
        <p:spPr>
          <a:xfrm>
            <a:off x="990600" y="914400"/>
            <a:ext cx="7620000" cy="1446550"/>
          </a:xfrm>
          <a:prstGeom prst="rect">
            <a:avLst/>
          </a:prstGeom>
          <a:solidFill>
            <a:srgbClr val="00B0F0"/>
          </a:solidFill>
        </p:spPr>
        <p:txBody>
          <a:bodyPr wrap="square" rtlCol="0">
            <a:spAutoFit/>
          </a:bodyPr>
          <a:lstStyle/>
          <a:p>
            <a:r>
              <a:rPr lang="en-US" sz="4400" dirty="0" smtClean="0">
                <a:solidFill>
                  <a:schemeClr val="bg1"/>
                </a:solidFill>
                <a:latin typeface="Times New Roman" pitchFamily="18" charset="0"/>
                <a:cs typeface="Times New Roman" pitchFamily="18" charset="0"/>
              </a:rPr>
              <a:t>The        answer is largely contained in a recent document</a:t>
            </a:r>
            <a:endParaRPr lang="en-US" sz="4400" dirty="0">
              <a:solidFill>
                <a:schemeClr val="bg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400" y="990600"/>
            <a:ext cx="762000" cy="791688"/>
          </a:xfrm>
          <a:prstGeom prst="rect">
            <a:avLst/>
          </a:prstGeom>
          <a:solidFill>
            <a:srgbClr val="FFFFCC"/>
          </a:solidFill>
          <a:ln w="9525">
            <a:noFill/>
            <a:miter lim="800000"/>
            <a:headEnd/>
            <a:tailEnd/>
          </a:ln>
        </p:spPr>
      </p:pic>
      <p:sp>
        <p:nvSpPr>
          <p:cNvPr id="7" name="Date Placeholder 6"/>
          <p:cNvSpPr>
            <a:spLocks noGrp="1"/>
          </p:cNvSpPr>
          <p:nvPr>
            <p:ph type="dt" sz="half" idx="10"/>
          </p:nvPr>
        </p:nvSpPr>
        <p:spPr/>
        <p:txBody>
          <a:bodyPr/>
          <a:lstStyle/>
          <a:p>
            <a:r>
              <a:rPr lang="en-US" smtClean="0"/>
              <a:t>LNF December 13,2011</a:t>
            </a:r>
            <a:endParaRPr lang="en-US"/>
          </a:p>
        </p:txBody>
      </p:sp>
      <p:sp>
        <p:nvSpPr>
          <p:cNvPr id="8" name="Slide Number Placeholder 7"/>
          <p:cNvSpPr>
            <a:spLocks noGrp="1"/>
          </p:cNvSpPr>
          <p:nvPr>
            <p:ph type="sldNum" sz="quarter" idx="12"/>
          </p:nvPr>
        </p:nvSpPr>
        <p:spPr/>
        <p:txBody>
          <a:bodyPr/>
          <a:lstStyle/>
          <a:p>
            <a:fld id="{2743EBD0-19EB-41E8-92E3-E70AEADB721E}"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Marcello A Giorgi</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48" y="0"/>
            <a:ext cx="7772400" cy="1615260"/>
          </a:xfrm>
          <a:solidFill>
            <a:srgbClr val="00B0F0"/>
          </a:solidFill>
        </p:spPr>
        <p:txBody>
          <a:bodyPr/>
          <a:lstStyle/>
          <a:p>
            <a:r>
              <a:rPr lang="en-GB" dirty="0" smtClean="0">
                <a:solidFill>
                  <a:schemeClr val="bg1"/>
                </a:solidFill>
                <a:latin typeface="Times New Roman" pitchFamily="18" charset="0"/>
                <a:cs typeface="Times New Roman" pitchFamily="18" charset="0"/>
              </a:rPr>
              <a:t>Very short term milestones </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371600"/>
            <a:ext cx="7772400" cy="4800600"/>
          </a:xfrm>
        </p:spPr>
        <p:txBody>
          <a:bodyPr>
            <a:normAutofit fontScale="92500" lnSpcReduction="20000"/>
          </a:bodyPr>
          <a:lstStyle/>
          <a:p>
            <a:r>
              <a:rPr lang="en-GB" dirty="0" smtClean="0">
                <a:latin typeface="Times New Roman" pitchFamily="18" charset="0"/>
                <a:cs typeface="Times New Roman" pitchFamily="18" charset="0"/>
              </a:rPr>
              <a:t>Consortium</a:t>
            </a:r>
            <a:endParaRPr lang="en-GB" dirty="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Start spending money ( already two meetings of the council)</a:t>
            </a:r>
          </a:p>
          <a:p>
            <a:pPr lvl="1"/>
            <a:r>
              <a:rPr lang="en-GB" dirty="0" smtClean="0">
                <a:latin typeface="Times New Roman" pitchFamily="18" charset="0"/>
                <a:cs typeface="Times New Roman" pitchFamily="18" charset="0"/>
              </a:rPr>
              <a:t>IIT joined</a:t>
            </a:r>
          </a:p>
          <a:p>
            <a:pPr lvl="1"/>
            <a:r>
              <a:rPr lang="en-GB" dirty="0" smtClean="0">
                <a:latin typeface="Times New Roman" pitchFamily="18" charset="0"/>
                <a:cs typeface="Times New Roman" pitchFamily="18" charset="0"/>
              </a:rPr>
              <a:t>Director general appointed  and accelerator and physics director enrolled</a:t>
            </a:r>
          </a:p>
          <a:p>
            <a:r>
              <a:rPr lang="en-GB" dirty="0" smtClean="0">
                <a:latin typeface="Times New Roman" pitchFamily="18" charset="0"/>
                <a:cs typeface="Times New Roman" pitchFamily="18" charset="0"/>
              </a:rPr>
              <a:t>Team</a:t>
            </a:r>
          </a:p>
          <a:p>
            <a:pPr lvl="1"/>
            <a:r>
              <a:rPr lang="en-GB" dirty="0" smtClean="0">
                <a:latin typeface="Times New Roman" pitchFamily="18" charset="0"/>
                <a:cs typeface="Times New Roman" pitchFamily="18" charset="0"/>
              </a:rPr>
              <a:t>Calls for new 30 people launched</a:t>
            </a:r>
          </a:p>
          <a:p>
            <a:pPr lvl="2"/>
            <a:r>
              <a:rPr lang="en-GB" dirty="0" smtClean="0">
                <a:latin typeface="Times New Roman" pitchFamily="18" charset="0"/>
                <a:cs typeface="Times New Roman" pitchFamily="18" charset="0"/>
              </a:rPr>
              <a:t>Recognition of INFN personnel achieved</a:t>
            </a:r>
          </a:p>
          <a:p>
            <a:pPr lvl="2"/>
            <a:r>
              <a:rPr lang="en-GB" dirty="0" smtClean="0">
                <a:latin typeface="Times New Roman" pitchFamily="18" charset="0"/>
                <a:cs typeface="Times New Roman" pitchFamily="18" charset="0"/>
              </a:rPr>
              <a:t>Letter of intents with foreign institutions of WP share</a:t>
            </a:r>
          </a:p>
          <a:p>
            <a:pPr lvl="1"/>
            <a:r>
              <a:rPr lang="en-GB" dirty="0" smtClean="0">
                <a:latin typeface="Times New Roman" pitchFamily="18" charset="0"/>
                <a:cs typeface="Times New Roman" pitchFamily="18" charset="0"/>
              </a:rPr>
              <a:t>Civil construction</a:t>
            </a:r>
          </a:p>
          <a:p>
            <a:pPr lvl="2"/>
            <a:r>
              <a:rPr lang="en-GB" dirty="0" smtClean="0">
                <a:latin typeface="Times New Roman" pitchFamily="18" charset="0"/>
                <a:cs typeface="Times New Roman" pitchFamily="18" charset="0"/>
              </a:rPr>
              <a:t>Authorizations for construction advanced</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latin typeface="Times New Roman" pitchFamily="18" charset="0"/>
                <a:cs typeface="Times New Roman" pitchFamily="18" charset="0"/>
              </a:rPr>
              <a:t>Short term milestones</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GB" dirty="0" smtClean="0">
                <a:latin typeface="Times New Roman" pitchFamily="18" charset="0"/>
                <a:cs typeface="Times New Roman" pitchFamily="18" charset="0"/>
              </a:rPr>
              <a:t>(By next summer)</a:t>
            </a:r>
          </a:p>
          <a:p>
            <a:r>
              <a:rPr lang="en-GB" dirty="0" smtClean="0">
                <a:latin typeface="Times New Roman" pitchFamily="18" charset="0"/>
                <a:cs typeface="Times New Roman" pitchFamily="18" charset="0"/>
              </a:rPr>
              <a:t>First financial assessment</a:t>
            </a:r>
          </a:p>
          <a:p>
            <a:r>
              <a:rPr lang="en-GB" dirty="0" smtClean="0">
                <a:latin typeface="Times New Roman" pitchFamily="18" charset="0"/>
                <a:cs typeface="Times New Roman" pitchFamily="18" charset="0"/>
              </a:rPr>
              <a:t>WP at work</a:t>
            </a:r>
          </a:p>
          <a:p>
            <a:r>
              <a:rPr lang="en-GB" dirty="0" smtClean="0">
                <a:latin typeface="Times New Roman" pitchFamily="18" charset="0"/>
                <a:cs typeface="Times New Roman" pitchFamily="18" charset="0"/>
              </a:rPr>
              <a:t>Main machine design frozen</a:t>
            </a:r>
          </a:p>
          <a:p>
            <a:r>
              <a:rPr lang="en-GB" dirty="0" smtClean="0">
                <a:latin typeface="Times New Roman" pitchFamily="18" charset="0"/>
                <a:cs typeface="Times New Roman" pitchFamily="18" charset="0"/>
              </a:rPr>
              <a:t>First associate foreign partners under negotiation</a:t>
            </a:r>
          </a:p>
          <a:p>
            <a:r>
              <a:rPr lang="en-GB" dirty="0" smtClean="0">
                <a:latin typeface="Times New Roman" pitchFamily="18" charset="0"/>
                <a:cs typeface="Times New Roman" pitchFamily="18" charset="0"/>
              </a:rPr>
              <a:t>Light source project defined for the first phase</a:t>
            </a:r>
          </a:p>
          <a:p>
            <a:r>
              <a:rPr lang="en-GB" dirty="0" smtClean="0">
                <a:latin typeface="Times New Roman" pitchFamily="18" charset="0"/>
                <a:cs typeface="Times New Roman" pitchFamily="18" charset="0"/>
              </a:rPr>
              <a:t>Civil engineering project in an advanced stage</a:t>
            </a:r>
          </a:p>
          <a:p>
            <a:r>
              <a:rPr lang="en-GB" dirty="0" smtClean="0">
                <a:latin typeface="Times New Roman" pitchFamily="18" charset="0"/>
                <a:cs typeface="Times New Roman" pitchFamily="18" charset="0"/>
              </a:rPr>
              <a:t>Site prepared for work</a:t>
            </a:r>
          </a:p>
          <a:p>
            <a:r>
              <a:rPr lang="en-GB" dirty="0" smtClean="0">
                <a:latin typeface="Times New Roman" pitchFamily="18" charset="0"/>
                <a:cs typeface="Times New Roman" pitchFamily="18" charset="0"/>
              </a:rPr>
              <a:t>Computing centres construction started</a:t>
            </a:r>
          </a:p>
          <a:p>
            <a:r>
              <a:rPr lang="en-GB" dirty="0" smtClean="0">
                <a:latin typeface="Times New Roman" pitchFamily="18" charset="0"/>
                <a:cs typeface="Times New Roman" pitchFamily="18" charset="0"/>
              </a:rPr>
              <a:t>Consortium administration consolidated</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solidFill>
                  <a:schemeClr val="bg1"/>
                </a:solidFill>
                <a:latin typeface="Times New Roman" pitchFamily="18" charset="0"/>
                <a:cs typeface="Times New Roman" pitchFamily="18" charset="0"/>
              </a:rPr>
              <a:t>Future</a:t>
            </a:r>
            <a:endParaRPr lang="it-IT" dirty="0">
              <a:solidFill>
                <a:schemeClr val="bg1"/>
              </a:solidFill>
              <a:latin typeface="Times New Roman" pitchFamily="18" charset="0"/>
              <a:cs typeface="Times New Roman" pitchFamily="18" charset="0"/>
            </a:endParaRPr>
          </a:p>
        </p:txBody>
      </p:sp>
      <p:sp>
        <p:nvSpPr>
          <p:cNvPr id="6" name="Segnaposto contenuto 5"/>
          <p:cNvSpPr>
            <a:spLocks noGrp="1"/>
          </p:cNvSpPr>
          <p:nvPr>
            <p:ph sz="quarter" idx="1"/>
          </p:nvPr>
        </p:nvSpPr>
        <p:spPr/>
        <p:txBody>
          <a:bodyPr>
            <a:normAutofit lnSpcReduction="10000"/>
          </a:bodyPr>
          <a:lstStyle/>
          <a:p>
            <a:pPr>
              <a:buNone/>
            </a:pPr>
            <a:r>
              <a:rPr lang="it-IT" dirty="0" smtClean="0">
                <a:latin typeface="Times New Roman" pitchFamily="18" charset="0"/>
                <a:cs typeface="Times New Roman" pitchFamily="18" charset="0"/>
              </a:rPr>
              <a:t>Prepare MOU’s and move on to form Accelerator “CONSORTIUM” and Detector Collaboration. We will continue for a while without freezing the collaboration.</a:t>
            </a:r>
          </a:p>
          <a:p>
            <a:pPr>
              <a:buNone/>
            </a:pPr>
            <a:r>
              <a:rPr lang="it-IT" dirty="0" smtClean="0">
                <a:latin typeface="Times New Roman" pitchFamily="18" charset="0"/>
                <a:cs typeface="Times New Roman" pitchFamily="18" charset="0"/>
              </a:rPr>
              <a:t>Even Governance documents will not be frozen and remain drafts  for the time due to allow the  stabilization of the community.</a:t>
            </a:r>
          </a:p>
          <a:p>
            <a:pPr>
              <a:buNone/>
            </a:pPr>
            <a:r>
              <a:rPr lang="it-IT" dirty="0" smtClean="0">
                <a:latin typeface="Times New Roman" pitchFamily="18" charset="0"/>
                <a:cs typeface="Times New Roman" pitchFamily="18" charset="0"/>
              </a:rPr>
              <a:t>SuperB will remain an open entity to contributions and participation.</a:t>
            </a:r>
            <a:endParaRPr lang="it-IT" dirty="0"/>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 xmlns:p14="http://schemas.microsoft.com/office/powerpoint/2010/main" val="310210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solidFill>
                  <a:schemeClr val="bg1"/>
                </a:solidFill>
                <a:latin typeface="Times New Roman" pitchFamily="18" charset="0"/>
                <a:cs typeface="Times New Roman" pitchFamily="18" charset="0"/>
              </a:rPr>
              <a:t>Future</a:t>
            </a:r>
            <a:endParaRPr lang="it-IT" dirty="0">
              <a:solidFill>
                <a:schemeClr val="bg1"/>
              </a:solidFill>
              <a:latin typeface="Times New Roman" pitchFamily="18" charset="0"/>
              <a:cs typeface="Times New Roman" pitchFamily="18" charset="0"/>
            </a:endParaRPr>
          </a:p>
        </p:txBody>
      </p:sp>
      <p:sp>
        <p:nvSpPr>
          <p:cNvPr id="6" name="Segnaposto contenuto 5"/>
          <p:cNvSpPr>
            <a:spLocks noGrp="1"/>
          </p:cNvSpPr>
          <p:nvPr>
            <p:ph sz="quarter" idx="1"/>
          </p:nvPr>
        </p:nvSpPr>
        <p:spPr/>
        <p:txBody>
          <a:bodyPr>
            <a:normAutofit fontScale="92500" lnSpcReduction="20000"/>
          </a:bodyPr>
          <a:lstStyle/>
          <a:p>
            <a:pPr>
              <a:buNone/>
            </a:pPr>
            <a:r>
              <a:rPr lang="it-IT" dirty="0" smtClean="0">
                <a:latin typeface="Times New Roman" pitchFamily="18" charset="0"/>
                <a:cs typeface="Times New Roman" pitchFamily="18" charset="0"/>
              </a:rPr>
              <a:t>The TDR is the goal.</a:t>
            </a:r>
          </a:p>
          <a:p>
            <a:pPr>
              <a:buNone/>
            </a:pPr>
            <a:r>
              <a:rPr lang="it-IT" dirty="0" smtClean="0">
                <a:latin typeface="Times New Roman" pitchFamily="18" charset="0"/>
                <a:cs typeface="Times New Roman" pitchFamily="18" charset="0"/>
              </a:rPr>
              <a:t>TDR of Accelerator monitored and coordinated by the Accelerator directorate.</a:t>
            </a:r>
          </a:p>
          <a:p>
            <a:pPr>
              <a:buNone/>
            </a:pPr>
            <a:r>
              <a:rPr lang="it-IT" dirty="0" smtClean="0">
                <a:latin typeface="Times New Roman" pitchFamily="18" charset="0"/>
                <a:cs typeface="Times New Roman" pitchFamily="18" charset="0"/>
              </a:rPr>
              <a:t>TDR on detector is in a quite good shape.</a:t>
            </a:r>
          </a:p>
          <a:p>
            <a:pPr>
              <a:buNone/>
            </a:pPr>
            <a:r>
              <a:rPr lang="it-IT" dirty="0" smtClean="0">
                <a:latin typeface="Times New Roman" pitchFamily="18" charset="0"/>
                <a:cs typeface="Times New Roman" pitchFamily="18" charset="0"/>
              </a:rPr>
              <a:t>We are confident in a covergency about he still open issues. There is not any terible urgency, but in lare part it is already mature to allow the preparation for the funding request to the various agencies.</a:t>
            </a:r>
          </a:p>
          <a:p>
            <a:pPr>
              <a:buNone/>
            </a:pPr>
            <a:r>
              <a:rPr lang="it-IT" dirty="0" smtClean="0">
                <a:latin typeface="Times New Roman" pitchFamily="18" charset="0"/>
                <a:cs typeface="Times New Roman" pitchFamily="18" charset="0"/>
              </a:rPr>
              <a:t>We should move on without loosing time but in a pragmatic way. Goal should be not to leave back any component.</a:t>
            </a:r>
          </a:p>
          <a:p>
            <a:pPr>
              <a:buNone/>
            </a:pPr>
            <a:endParaRPr lang="it-IT" dirty="0"/>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 xmlns:p14="http://schemas.microsoft.com/office/powerpoint/2010/main" val="310210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solidFill>
        </p:spPr>
        <p:txBody>
          <a:bodyPr/>
          <a:lstStyle/>
          <a:p>
            <a:r>
              <a:rPr lang="it-IT" dirty="0" smtClean="0">
                <a:solidFill>
                  <a:schemeClr val="bg1"/>
                </a:solidFill>
                <a:latin typeface="Times New Roman" pitchFamily="18" charset="0"/>
                <a:cs typeface="Times New Roman" pitchFamily="18" charset="0"/>
              </a:rPr>
              <a:t>Contacts with competitors</a:t>
            </a:r>
            <a:endParaRPr lang="it-IT" dirty="0">
              <a:solidFill>
                <a:schemeClr val="bg1"/>
              </a:solidFill>
              <a:latin typeface="Times New Roman" pitchFamily="18" charset="0"/>
              <a:cs typeface="Times New Roman" pitchFamily="18" charset="0"/>
            </a:endParaRPr>
          </a:p>
        </p:txBody>
      </p:sp>
      <p:sp>
        <p:nvSpPr>
          <p:cNvPr id="6" name="Segnaposto contenuto 5"/>
          <p:cNvSpPr>
            <a:spLocks noGrp="1"/>
          </p:cNvSpPr>
          <p:nvPr>
            <p:ph sz="quarter" idx="1"/>
          </p:nvPr>
        </p:nvSpPr>
        <p:spPr/>
        <p:txBody>
          <a:bodyPr>
            <a:normAutofit fontScale="77500" lnSpcReduction="20000"/>
          </a:bodyPr>
          <a:lstStyle/>
          <a:p>
            <a:pPr>
              <a:buNone/>
            </a:pPr>
            <a:r>
              <a:rPr lang="it-IT" dirty="0" smtClean="0">
                <a:latin typeface="Times New Roman" pitchFamily="18" charset="0"/>
                <a:cs typeface="Times New Roman" pitchFamily="18" charset="0"/>
              </a:rPr>
              <a:t>It will be healty to maintain good relations with the other flavour communities and in particular with SuperBelle.</a:t>
            </a:r>
          </a:p>
          <a:p>
            <a:pPr>
              <a:buNone/>
            </a:pPr>
            <a:r>
              <a:rPr lang="it-IT" dirty="0" smtClean="0">
                <a:latin typeface="Times New Roman" pitchFamily="18" charset="0"/>
                <a:cs typeface="Times New Roman" pitchFamily="18" charset="0"/>
              </a:rPr>
              <a:t>cabibboLab will negotiate with KEK management periodical contacts.</a:t>
            </a:r>
          </a:p>
          <a:p>
            <a:pPr>
              <a:buNone/>
            </a:pPr>
            <a:r>
              <a:rPr lang="it-IT" dirty="0" smtClean="0">
                <a:latin typeface="Times New Roman" pitchFamily="18" charset="0"/>
                <a:cs typeface="Times New Roman" pitchFamily="18" charset="0"/>
              </a:rPr>
              <a:t>Topical meetings will be encouraged (for example on Background)</a:t>
            </a:r>
          </a:p>
          <a:p>
            <a:pPr>
              <a:buNone/>
            </a:pPr>
            <a:r>
              <a:rPr lang="it-IT" dirty="0" smtClean="0">
                <a:latin typeface="Times New Roman" pitchFamily="18" charset="0"/>
                <a:cs typeface="Times New Roman" pitchFamily="18" charset="0"/>
              </a:rPr>
              <a:t>Also topical meeting on Physics  with all communities.</a:t>
            </a:r>
          </a:p>
          <a:p>
            <a:pPr>
              <a:buNone/>
            </a:pPr>
            <a:r>
              <a:rPr lang="it-IT" dirty="0" smtClean="0">
                <a:latin typeface="Times New Roman" pitchFamily="18" charset="0"/>
                <a:cs typeface="Times New Roman" pitchFamily="18" charset="0"/>
              </a:rPr>
              <a:t>However  we will aim to the preparation by the end of 2013 of a Physics Book , that will be:</a:t>
            </a:r>
          </a:p>
          <a:p>
            <a:pPr>
              <a:buNone/>
            </a:pPr>
            <a:endParaRPr lang="it-IT" dirty="0" smtClean="0">
              <a:latin typeface="Times New Roman" pitchFamily="18" charset="0"/>
              <a:cs typeface="Times New Roman" pitchFamily="18" charset="0"/>
            </a:endParaRPr>
          </a:p>
          <a:p>
            <a:pPr>
              <a:buNone/>
            </a:pPr>
            <a:r>
              <a:rPr lang="it-IT" sz="5700" dirty="0" smtClean="0">
                <a:solidFill>
                  <a:srgbClr val="FF0000"/>
                </a:solidFill>
                <a:latin typeface="Times New Roman" pitchFamily="18" charset="0"/>
                <a:cs typeface="Times New Roman" pitchFamily="18" charset="0"/>
              </a:rPr>
              <a:t>THE SUPERB PHYSICS BOOK. </a:t>
            </a:r>
            <a:endParaRPr lang="it-IT" dirty="0"/>
          </a:p>
        </p:txBody>
      </p:sp>
      <p:sp>
        <p:nvSpPr>
          <p:cNvPr id="4" name="Date Placeholder 3"/>
          <p:cNvSpPr>
            <a:spLocks noGrp="1"/>
          </p:cNvSpPr>
          <p:nvPr>
            <p:ph type="dt" sz="half" idx="10"/>
          </p:nvPr>
        </p:nvSpPr>
        <p:spPr/>
        <p:txBody>
          <a:bodyPr/>
          <a:lstStyle/>
          <a:p>
            <a:r>
              <a:rPr lang="en-US" smtClean="0"/>
              <a:t>LNF December 13,2011</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44</a:t>
            </a:fld>
            <a:endParaRPr lang="en-US"/>
          </a:p>
        </p:txBody>
      </p:sp>
      <p:sp>
        <p:nvSpPr>
          <p:cNvPr id="7" name="Footer Placeholder 6"/>
          <p:cNvSpPr>
            <a:spLocks noGrp="1"/>
          </p:cNvSpPr>
          <p:nvPr>
            <p:ph type="ftr" sz="quarter" idx="11"/>
          </p:nvPr>
        </p:nvSpPr>
        <p:spPr/>
        <p:txBody>
          <a:bodyPr/>
          <a:lstStyle/>
          <a:p>
            <a:r>
              <a:rPr lang="en-US" smtClean="0"/>
              <a:t>Marcello A Giorgi</a:t>
            </a:r>
            <a:endParaRPr lang="en-US"/>
          </a:p>
        </p:txBody>
      </p:sp>
    </p:spTree>
    <p:extLst>
      <p:ext uri="{BB962C8B-B14F-4D97-AF65-F5344CB8AC3E}">
        <p14:creationId xmlns="" xmlns:p14="http://schemas.microsoft.com/office/powerpoint/2010/main" val="310210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LNF December 13,2011</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45</a:t>
            </a:fld>
            <a:endParaRPr lang="en-US"/>
          </a:p>
        </p:txBody>
      </p:sp>
      <p:sp>
        <p:nvSpPr>
          <p:cNvPr id="5" name="TextBox 4"/>
          <p:cNvSpPr txBox="1"/>
          <p:nvPr/>
        </p:nvSpPr>
        <p:spPr>
          <a:xfrm>
            <a:off x="1219200" y="1828800"/>
            <a:ext cx="6629400" cy="3139321"/>
          </a:xfrm>
          <a:prstGeom prst="rect">
            <a:avLst/>
          </a:prstGeom>
          <a:noFill/>
        </p:spPr>
        <p:txBody>
          <a:bodyPr wrap="square" rtlCol="0">
            <a:spAutoFit/>
          </a:bodyPr>
          <a:lstStyle/>
          <a:p>
            <a:r>
              <a:rPr lang="en-US" sz="3600" dirty="0" smtClean="0">
                <a:latin typeface="Times New Roman" pitchFamily="18" charset="0"/>
                <a:cs typeface="Times New Roman" pitchFamily="18" charset="0"/>
              </a:rPr>
              <a:t>and now….</a:t>
            </a: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5400" dirty="0" smtClean="0">
                <a:latin typeface="Times New Roman" pitchFamily="18" charset="0"/>
                <a:cs typeface="Times New Roman" pitchFamily="18" charset="0"/>
              </a:rPr>
              <a:t>      </a:t>
            </a:r>
            <a:endParaRPr lang="en-US" sz="5400" dirty="0">
              <a:solidFill>
                <a:srgbClr val="FF000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LNF December 13,2011</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46</a:t>
            </a:fld>
            <a:endParaRPr lang="en-US"/>
          </a:p>
        </p:txBody>
      </p:sp>
      <p:sp>
        <p:nvSpPr>
          <p:cNvPr id="5" name="TextBox 4"/>
          <p:cNvSpPr txBox="1"/>
          <p:nvPr/>
        </p:nvSpPr>
        <p:spPr>
          <a:xfrm>
            <a:off x="1219200" y="1828800"/>
            <a:ext cx="6629400" cy="3139321"/>
          </a:xfrm>
          <a:prstGeom prst="rect">
            <a:avLst/>
          </a:prstGeom>
          <a:noFill/>
        </p:spPr>
        <p:txBody>
          <a:bodyPr wrap="square" rtlCol="0">
            <a:spAutoFit/>
          </a:bodyPr>
          <a:lstStyle/>
          <a:p>
            <a:r>
              <a:rPr lang="en-US" sz="3600" dirty="0" smtClean="0">
                <a:latin typeface="Times New Roman" pitchFamily="18" charset="0"/>
                <a:cs typeface="Times New Roman" pitchFamily="18" charset="0"/>
              </a:rPr>
              <a:t>and now….</a:t>
            </a: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5400" dirty="0" smtClean="0">
                <a:latin typeface="Times New Roman" pitchFamily="18" charset="0"/>
                <a:cs typeface="Times New Roman" pitchFamily="18" charset="0"/>
              </a:rPr>
              <a:t>      </a:t>
            </a:r>
            <a:r>
              <a:rPr lang="en-US" sz="5400" dirty="0" smtClean="0">
                <a:solidFill>
                  <a:srgbClr val="FF0000"/>
                </a:solidFill>
                <a:latin typeface="Times New Roman" pitchFamily="18" charset="0"/>
                <a:cs typeface="Times New Roman" pitchFamily="18" charset="0"/>
              </a:rPr>
              <a:t>Let’s go to work!</a:t>
            </a:r>
            <a:endParaRPr lang="en-US" sz="5400" dirty="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LNF December 13,2011</a:t>
            </a:r>
            <a:endParaRPr lang="en-US"/>
          </a:p>
        </p:txBody>
      </p:sp>
      <p:sp>
        <p:nvSpPr>
          <p:cNvPr id="3" name="Footer Placeholder 2"/>
          <p:cNvSpPr>
            <a:spLocks noGrp="1"/>
          </p:cNvSpPr>
          <p:nvPr>
            <p:ph type="ftr" sz="quarter" idx="11"/>
          </p:nvPr>
        </p:nvSpPr>
        <p:spPr/>
        <p:txBody>
          <a:bodyPr/>
          <a:lstStyle/>
          <a:p>
            <a:r>
              <a:rPr lang="en-US" smtClean="0"/>
              <a:t>Marcello A Giorgi</a:t>
            </a:r>
            <a:endParaRPr lang="en-US"/>
          </a:p>
        </p:txBody>
      </p:sp>
      <p:sp>
        <p:nvSpPr>
          <p:cNvPr id="4" name="Slide Number Placeholder 3"/>
          <p:cNvSpPr>
            <a:spLocks noGrp="1"/>
          </p:cNvSpPr>
          <p:nvPr>
            <p:ph type="sldNum" sz="quarter" idx="12"/>
          </p:nvPr>
        </p:nvSpPr>
        <p:spPr/>
        <p:txBody>
          <a:bodyPr/>
          <a:lstStyle/>
          <a:p>
            <a:fld id="{2743EBD0-19EB-41E8-92E3-E70AEADB721E}" type="slidenum">
              <a:rPr lang="en-US" smtClean="0"/>
              <a:pPr/>
              <a:t>47</a:t>
            </a:fld>
            <a:endParaRPr lang="en-US"/>
          </a:p>
        </p:txBody>
      </p:sp>
      <p:sp>
        <p:nvSpPr>
          <p:cNvPr id="5" name="TextBox 4"/>
          <p:cNvSpPr txBox="1"/>
          <p:nvPr/>
        </p:nvSpPr>
        <p:spPr>
          <a:xfrm>
            <a:off x="3733800" y="3124200"/>
            <a:ext cx="3429000" cy="1107996"/>
          </a:xfrm>
          <a:prstGeom prst="rect">
            <a:avLst/>
          </a:prstGeom>
          <a:noFill/>
        </p:spPr>
        <p:txBody>
          <a:bodyPr wrap="square" rtlCol="0">
            <a:spAutoFit/>
          </a:bodyPr>
          <a:lstStyle/>
          <a:p>
            <a:r>
              <a:rPr lang="en-US" sz="6600" dirty="0" smtClean="0">
                <a:latin typeface="Times New Roman" pitchFamily="18" charset="0"/>
                <a:cs typeface="Times New Roman" pitchFamily="18" charset="0"/>
              </a:rPr>
              <a:t>END</a:t>
            </a:r>
            <a:endParaRPr lang="en-US" sz="6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solidFill>
                  <a:schemeClr val="bg1"/>
                </a:solidFill>
                <a:latin typeface="Times New Roman" pitchFamily="18" charset="0"/>
                <a:cs typeface="Times New Roman" pitchFamily="18" charset="0"/>
              </a:rPr>
              <a:t>After London Meeting (</a:t>
            </a:r>
            <a:r>
              <a:rPr lang="en-US" sz="4000" dirty="0" smtClean="0">
                <a:solidFill>
                  <a:schemeClr val="bg1"/>
                </a:solidFill>
                <a:latin typeface="Times New Roman" pitchFamily="18" charset="0"/>
                <a:cs typeface="Times New Roman" pitchFamily="18" charset="0"/>
              </a:rPr>
              <a:t>on physics )</a:t>
            </a:r>
            <a:endParaRPr lang="en-US" sz="4000" dirty="0">
              <a:solidFill>
                <a:schemeClr val="bg1"/>
              </a:solidFill>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r>
              <a:rPr lang="en-US" smtClean="0"/>
              <a:t>LNF December 13,2011</a:t>
            </a:r>
            <a:endParaRPr lang="en-US"/>
          </a:p>
        </p:txBody>
      </p:sp>
      <p:sp>
        <p:nvSpPr>
          <p:cNvPr id="4" name="Footer Placeholder 3"/>
          <p:cNvSpPr>
            <a:spLocks noGrp="1"/>
          </p:cNvSpPr>
          <p:nvPr>
            <p:ph type="ftr" sz="quarter" idx="11"/>
          </p:nvPr>
        </p:nvSpPr>
        <p:spPr/>
        <p:txBody>
          <a:bodyPr/>
          <a:lstStyle/>
          <a:p>
            <a:r>
              <a:rPr lang="en-US" smtClean="0"/>
              <a:t>Marcello A Giorgi</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5</a:t>
            </a:fld>
            <a:endParaRPr lang="en-US"/>
          </a:p>
        </p:txBody>
      </p:sp>
      <p:sp>
        <p:nvSpPr>
          <p:cNvPr id="7" name="TextBox 6"/>
          <p:cNvSpPr txBox="1"/>
          <p:nvPr/>
        </p:nvSpPr>
        <p:spPr>
          <a:xfrm>
            <a:off x="0" y="2057400"/>
            <a:ext cx="8915400" cy="2369880"/>
          </a:xfrm>
          <a:prstGeom prst="rect">
            <a:avLst/>
          </a:prstGeom>
          <a:noFill/>
        </p:spPr>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Workshop on Charm at Threshold </a:t>
            </a:r>
            <a:r>
              <a:rPr lang="en-US" sz="2400" b="1" dirty="0" smtClean="0">
                <a:solidFill>
                  <a:srgbClr val="FF0000"/>
                </a:solidFill>
                <a:latin typeface="Times New Roman" pitchFamily="18" charset="0"/>
                <a:cs typeface="Times New Roman" pitchFamily="18" charset="0"/>
              </a:rPr>
              <a:t>(Beijing October 20-22)</a:t>
            </a:r>
          </a:p>
          <a:p>
            <a:pPr>
              <a:buFont typeface="Arial" pitchFamily="34" charset="0"/>
              <a:buChar char="•"/>
            </a:pPr>
            <a:endParaRPr lang="en-US" sz="2400" b="1" dirty="0" smtClean="0">
              <a:solidFill>
                <a:srgbClr val="FF0000"/>
              </a:solidFill>
              <a:latin typeface="Times New Roman" pitchFamily="18" charset="0"/>
              <a:cs typeface="Times New Roman" pitchFamily="18" charset="0"/>
            </a:endParaRPr>
          </a:p>
          <a:p>
            <a:pPr>
              <a:buFont typeface="Arial" pitchFamily="34" charset="0"/>
              <a:buChar char="•"/>
            </a:pPr>
            <a:endParaRPr lang="en-US" sz="2400" b="1" dirty="0" smtClean="0">
              <a:solidFill>
                <a:srgbClr val="FF0000"/>
              </a:solidFill>
              <a:latin typeface="Times New Roman" pitchFamily="18" charset="0"/>
              <a:cs typeface="Times New Roman" pitchFamily="18" charset="0"/>
            </a:endParaRPr>
          </a:p>
          <a:p>
            <a:pPr>
              <a:buFont typeface="Arial" pitchFamily="34" charset="0"/>
              <a:buChar char="•"/>
            </a:pPr>
            <a:endParaRPr lang="en-US" sz="2400" b="1" dirty="0" smtClean="0">
              <a:solidFill>
                <a:srgbClr val="FF0000"/>
              </a:solidFill>
              <a:latin typeface="Times New Roman" pitchFamily="18" charset="0"/>
              <a:cs typeface="Times New Roman" pitchFamily="18" charset="0"/>
            </a:endParaRP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Workshop on High Intensity Frontier </a:t>
            </a:r>
            <a:r>
              <a:rPr lang="en-US" sz="2400" b="1" dirty="0" smtClean="0">
                <a:solidFill>
                  <a:srgbClr val="FF0000"/>
                </a:solidFill>
                <a:latin typeface="Times New Roman" pitchFamily="18" charset="0"/>
                <a:cs typeface="Times New Roman" pitchFamily="18" charset="0"/>
              </a:rPr>
              <a:t>(Rockville Nov 30-Dec 2)</a:t>
            </a:r>
            <a:endParaRPr lang="en-US" sz="2400" b="1"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solidFill>
                  <a:schemeClr val="bg1"/>
                </a:solidFill>
                <a:latin typeface="Times New Roman" pitchFamily="18" charset="0"/>
                <a:cs typeface="Times New Roman" pitchFamily="18" charset="0"/>
              </a:rPr>
              <a:t>The lesson from High Intensity Workshop</a:t>
            </a:r>
            <a:endParaRPr lang="en-US" dirty="0">
              <a:solidFill>
                <a:schemeClr val="bg1"/>
              </a:solidFill>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r>
              <a:rPr lang="en-US" smtClean="0"/>
              <a:t>LNF December 13,2011</a:t>
            </a:r>
            <a:endParaRPr lang="en-US"/>
          </a:p>
        </p:txBody>
      </p:sp>
      <p:sp>
        <p:nvSpPr>
          <p:cNvPr id="4" name="Footer Placeholder 3"/>
          <p:cNvSpPr>
            <a:spLocks noGrp="1"/>
          </p:cNvSpPr>
          <p:nvPr>
            <p:ph type="ftr" sz="quarter" idx="11"/>
          </p:nvPr>
        </p:nvSpPr>
        <p:spPr/>
        <p:txBody>
          <a:bodyPr/>
          <a:lstStyle/>
          <a:p>
            <a:r>
              <a:rPr lang="en-US" smtClean="0"/>
              <a:t>Marcello A Giorgi</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6</a:t>
            </a:fld>
            <a:endParaRPr lang="en-US"/>
          </a:p>
        </p:txBody>
      </p:sp>
      <p:sp>
        <p:nvSpPr>
          <p:cNvPr id="6" name="TextBox 5"/>
          <p:cNvSpPr txBox="1"/>
          <p:nvPr/>
        </p:nvSpPr>
        <p:spPr>
          <a:xfrm>
            <a:off x="571500" y="1752600"/>
            <a:ext cx="8001000" cy="4401205"/>
          </a:xfrm>
          <a:prstGeom prst="rect">
            <a:avLst/>
          </a:prstGeom>
          <a:noFill/>
        </p:spPr>
        <p:txBody>
          <a:bodyPr wrap="square" rtlCol="0">
            <a:spAutoFit/>
          </a:bodyPr>
          <a:lstStyle/>
          <a:p>
            <a:pPr marL="742950" indent="-742950">
              <a:buFont typeface="+mj-lt"/>
              <a:buAutoNum type="arabicPeriod"/>
            </a:pPr>
            <a:r>
              <a:rPr lang="en-US" sz="4000" dirty="0" smtClean="0">
                <a:latin typeface="Times New Roman" pitchFamily="18" charset="0"/>
                <a:cs typeface="Times New Roman" pitchFamily="18" charset="0"/>
              </a:rPr>
              <a:t>Heavy Quarks</a:t>
            </a:r>
          </a:p>
          <a:p>
            <a:pPr marL="742950" indent="-742950">
              <a:buFont typeface="+mj-lt"/>
              <a:buAutoNum type="arabicPeriod"/>
            </a:pPr>
            <a:r>
              <a:rPr lang="en-US" sz="4000" dirty="0" smtClean="0">
                <a:latin typeface="Times New Roman" pitchFamily="18" charset="0"/>
                <a:cs typeface="Times New Roman" pitchFamily="18" charset="0"/>
              </a:rPr>
              <a:t>Charged Leptons</a:t>
            </a:r>
          </a:p>
          <a:p>
            <a:pPr marL="742950" indent="-742950">
              <a:buFont typeface="+mj-lt"/>
              <a:buAutoNum type="arabicPeriod"/>
            </a:pPr>
            <a:r>
              <a:rPr lang="en-US" sz="4000" dirty="0" smtClean="0">
                <a:latin typeface="Times New Roman" pitchFamily="18" charset="0"/>
                <a:cs typeface="Times New Roman" pitchFamily="18" charset="0"/>
              </a:rPr>
              <a:t>….</a:t>
            </a:r>
          </a:p>
          <a:p>
            <a:pPr marL="742950" indent="-742950">
              <a:buFont typeface="+mj-lt"/>
              <a:buAutoNum type="arabicPeriod"/>
            </a:pPr>
            <a:r>
              <a:rPr lang="en-US" sz="4000" dirty="0" smtClean="0">
                <a:latin typeface="Times New Roman" pitchFamily="18" charset="0"/>
                <a:cs typeface="Times New Roman" pitchFamily="18" charset="0"/>
              </a:rPr>
              <a:t>…</a:t>
            </a:r>
          </a:p>
          <a:p>
            <a:pPr marL="742950" indent="-742950">
              <a:buFont typeface="+mj-lt"/>
              <a:buAutoNum type="arabicPeriod"/>
            </a:pPr>
            <a:r>
              <a:rPr lang="en-US" sz="4000" dirty="0" smtClean="0">
                <a:latin typeface="Times New Roman" pitchFamily="18" charset="0"/>
                <a:cs typeface="Times New Roman" pitchFamily="18" charset="0"/>
              </a:rPr>
              <a:t>Neutrinos</a:t>
            </a:r>
          </a:p>
          <a:p>
            <a:pPr marL="742950" indent="-742950">
              <a:buFont typeface="+mj-lt"/>
              <a:buAutoNum type="arabicPeriod"/>
            </a:pPr>
            <a:endParaRPr lang="en-US" sz="4000"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r>
              <a:rPr lang="en-US" dirty="0" smtClean="0">
                <a:solidFill>
                  <a:schemeClr val="bg1"/>
                </a:solidFill>
                <a:latin typeface="Times New Roman" pitchFamily="18" charset="0"/>
                <a:cs typeface="Times New Roman" pitchFamily="18" charset="0"/>
              </a:rPr>
              <a:t>The lesson from Charm Workshop</a:t>
            </a:r>
            <a:endParaRPr lang="en-US" dirty="0">
              <a:solidFill>
                <a:schemeClr val="bg1"/>
              </a:solidFill>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r>
              <a:rPr lang="en-US" smtClean="0"/>
              <a:t>LNF December 13,2011</a:t>
            </a:r>
            <a:endParaRPr lang="en-US"/>
          </a:p>
        </p:txBody>
      </p:sp>
      <p:sp>
        <p:nvSpPr>
          <p:cNvPr id="4" name="Footer Placeholder 3"/>
          <p:cNvSpPr>
            <a:spLocks noGrp="1"/>
          </p:cNvSpPr>
          <p:nvPr>
            <p:ph type="ftr" sz="quarter" idx="11"/>
          </p:nvPr>
        </p:nvSpPr>
        <p:spPr/>
        <p:txBody>
          <a:bodyPr/>
          <a:lstStyle/>
          <a:p>
            <a:r>
              <a:rPr lang="en-US" smtClean="0"/>
              <a:t>Marcello A Giorgi</a:t>
            </a:r>
            <a:endParaRPr lang="en-US"/>
          </a:p>
        </p:txBody>
      </p:sp>
      <p:sp>
        <p:nvSpPr>
          <p:cNvPr id="5" name="Slide Number Placeholder 4"/>
          <p:cNvSpPr>
            <a:spLocks noGrp="1"/>
          </p:cNvSpPr>
          <p:nvPr>
            <p:ph type="sldNum" sz="quarter" idx="12"/>
          </p:nvPr>
        </p:nvSpPr>
        <p:spPr/>
        <p:txBody>
          <a:bodyPr/>
          <a:lstStyle/>
          <a:p>
            <a:fld id="{2743EBD0-19EB-41E8-92E3-E70AEADB721E}" type="slidenum">
              <a:rPr lang="en-US" smtClean="0"/>
              <a:pPr/>
              <a:t>7</a:t>
            </a:fld>
            <a:endParaRPr lang="en-US"/>
          </a:p>
        </p:txBody>
      </p:sp>
      <p:sp>
        <p:nvSpPr>
          <p:cNvPr id="6" name="TextBox 5"/>
          <p:cNvSpPr txBox="1"/>
          <p:nvPr/>
        </p:nvSpPr>
        <p:spPr>
          <a:xfrm>
            <a:off x="571500" y="1676400"/>
            <a:ext cx="8001000" cy="4154984"/>
          </a:xfrm>
          <a:prstGeom prst="rect">
            <a:avLst/>
          </a:prstGeom>
          <a:noFill/>
        </p:spPr>
        <p:txBody>
          <a:bodyPr wrap="square" rtlCol="0">
            <a:spAutoFit/>
          </a:bodyPr>
          <a:lstStyle/>
          <a:p>
            <a:r>
              <a:rPr lang="en-US" sz="2400" dirty="0" smtClean="0"/>
              <a:t>Search for</a:t>
            </a:r>
            <a:r>
              <a:rPr lang="en-US" sz="2400" dirty="0" smtClean="0">
                <a:solidFill>
                  <a:srgbClr val="D90B00"/>
                </a:solidFill>
              </a:rPr>
              <a:t> new physics beyond Standard Model</a:t>
            </a:r>
            <a:r>
              <a:rPr lang="en-US" sz="2400" dirty="0" smtClean="0"/>
              <a:t>, </a:t>
            </a:r>
            <a:r>
              <a:rPr lang="en-US" sz="2400" dirty="0" smtClean="0">
                <a:solidFill>
                  <a:srgbClr val="0044FE"/>
                </a:solidFill>
                <a:ea typeface="Lucida Grande" charset="0"/>
                <a:cs typeface="Lucida Grande" charset="0"/>
              </a:rPr>
              <a:t>overcome the non‐</a:t>
            </a:r>
            <a:r>
              <a:rPr lang="en-US" sz="2400" dirty="0" err="1" smtClean="0">
                <a:solidFill>
                  <a:srgbClr val="0044FE"/>
                </a:solidFill>
                <a:ea typeface="Lucida Grande" charset="0"/>
                <a:cs typeface="Lucida Grande" charset="0"/>
              </a:rPr>
              <a:t>perturbative</a:t>
            </a:r>
            <a:r>
              <a:rPr lang="en-US" sz="2400" dirty="0" smtClean="0">
                <a:solidFill>
                  <a:srgbClr val="0044FE"/>
                </a:solidFill>
                <a:ea typeface="Lucida Grande" charset="0"/>
                <a:cs typeface="Lucida Grande" charset="0"/>
              </a:rPr>
              <a:t> QCD roadblock</a:t>
            </a:r>
            <a:r>
              <a:rPr lang="en-US" sz="2400" dirty="0" smtClean="0"/>
              <a:t>, </a:t>
            </a:r>
            <a:r>
              <a:rPr lang="en-US" sz="2400" dirty="0" smtClean="0">
                <a:solidFill>
                  <a:srgbClr val="0044FE"/>
                </a:solidFill>
              </a:rPr>
              <a:t>test </a:t>
            </a:r>
            <a:r>
              <a:rPr lang="en-US" sz="2400" dirty="0" err="1" smtClean="0">
                <a:solidFill>
                  <a:srgbClr val="0044FE"/>
                </a:solidFill>
              </a:rPr>
              <a:t>pQCD</a:t>
            </a:r>
            <a:r>
              <a:rPr lang="en-US" sz="2400" dirty="0" smtClean="0">
                <a:solidFill>
                  <a:srgbClr val="0044FE"/>
                </a:solidFill>
              </a:rPr>
              <a:t> calculations</a:t>
            </a:r>
            <a:r>
              <a:rPr lang="en-US" sz="2400" dirty="0" smtClean="0"/>
              <a:t>.</a:t>
            </a:r>
          </a:p>
          <a:p>
            <a:pPr marL="0" lvl="1"/>
            <a:r>
              <a:rPr lang="en-US" sz="2400" dirty="0" smtClean="0">
                <a:solidFill>
                  <a:srgbClr val="D90B00"/>
                </a:solidFill>
              </a:rPr>
              <a:t>search for new physics effects in rare or forbidden decays</a:t>
            </a:r>
            <a:r>
              <a:rPr lang="en-US" sz="2400" dirty="0" smtClean="0"/>
              <a:t>;</a:t>
            </a:r>
          </a:p>
          <a:p>
            <a:pPr marL="0" lvl="1">
              <a:buClr>
                <a:srgbClr val="D90B00"/>
              </a:buClr>
            </a:pPr>
            <a:r>
              <a:rPr lang="en-US" sz="2400" dirty="0" smtClean="0">
                <a:solidFill>
                  <a:srgbClr val="D90B00"/>
                </a:solidFill>
              </a:rPr>
              <a:t>remove </a:t>
            </a:r>
            <a:r>
              <a:rPr lang="en-US" sz="2400" dirty="0" err="1" smtClean="0">
                <a:solidFill>
                  <a:srgbClr val="D90B00"/>
                </a:solidFill>
              </a:rPr>
              <a:t>Dalitz</a:t>
            </a:r>
            <a:r>
              <a:rPr lang="en-US" sz="2400" dirty="0" smtClean="0">
                <a:solidFill>
                  <a:srgbClr val="D90B00"/>
                </a:solidFill>
              </a:rPr>
              <a:t> model dependency in D</a:t>
            </a:r>
            <a:r>
              <a:rPr lang="en-US" sz="2400" baseline="32000" dirty="0" smtClean="0">
                <a:solidFill>
                  <a:srgbClr val="D90B00"/>
                </a:solidFill>
              </a:rPr>
              <a:t>0</a:t>
            </a:r>
            <a:r>
              <a:rPr lang="en-US" sz="2400" dirty="0" smtClean="0">
                <a:solidFill>
                  <a:srgbClr val="D90B00"/>
                </a:solidFill>
                <a:ea typeface="Lucida Grande" charset="0"/>
                <a:cs typeface="Lucida Grande" charset="0"/>
              </a:rPr>
              <a:t> mixing and CP violation measurements and γ/Φ</a:t>
            </a:r>
            <a:r>
              <a:rPr lang="en-US" sz="2400" baseline="-6000" dirty="0" smtClean="0">
                <a:solidFill>
                  <a:srgbClr val="D90B00"/>
                </a:solidFill>
              </a:rPr>
              <a:t>3</a:t>
            </a:r>
            <a:r>
              <a:rPr lang="en-US" sz="2400" dirty="0" smtClean="0">
                <a:solidFill>
                  <a:srgbClr val="D90B00"/>
                </a:solidFill>
              </a:rPr>
              <a:t> measurements.</a:t>
            </a:r>
          </a:p>
          <a:p>
            <a:pPr marL="0" lvl="1"/>
            <a:r>
              <a:rPr lang="en-US" sz="2400" dirty="0" smtClean="0"/>
              <a:t>Precision measurement of |</a:t>
            </a:r>
            <a:r>
              <a:rPr lang="en-US" sz="2400" dirty="0" err="1" smtClean="0"/>
              <a:t>V</a:t>
            </a:r>
            <a:r>
              <a:rPr lang="en-US" sz="2400" baseline="-6000" dirty="0" err="1" smtClean="0"/>
              <a:t>cs</a:t>
            </a:r>
            <a:r>
              <a:rPr lang="en-US" sz="2400" dirty="0" smtClean="0"/>
              <a:t>|, |</a:t>
            </a:r>
            <a:r>
              <a:rPr lang="en-US" sz="2400" dirty="0" err="1" smtClean="0"/>
              <a:t>V</a:t>
            </a:r>
            <a:r>
              <a:rPr lang="en-US" sz="2400" baseline="-6000" dirty="0" err="1" smtClean="0"/>
              <a:t>cd</a:t>
            </a:r>
            <a:r>
              <a:rPr lang="en-US" sz="2400" dirty="0" smtClean="0"/>
              <a:t>| and</a:t>
            </a:r>
            <a:r>
              <a:rPr lang="en-US" sz="2400" dirty="0" smtClean="0">
                <a:solidFill>
                  <a:srgbClr val="558E28"/>
                </a:solidFill>
              </a:rPr>
              <a:t> </a:t>
            </a:r>
            <a:r>
              <a:rPr lang="en-US" sz="2400" dirty="0" smtClean="0">
                <a:solidFill>
                  <a:srgbClr val="0044FE"/>
                </a:solidFill>
              </a:rPr>
              <a:t>D</a:t>
            </a:r>
            <a:r>
              <a:rPr lang="en-US" sz="2400" baseline="-6000" dirty="0" smtClean="0">
                <a:solidFill>
                  <a:srgbClr val="0044FE"/>
                </a:solidFill>
              </a:rPr>
              <a:t>(s) </a:t>
            </a:r>
            <a:r>
              <a:rPr lang="en-US" sz="2400" dirty="0" smtClean="0">
                <a:solidFill>
                  <a:srgbClr val="0044FE"/>
                </a:solidFill>
              </a:rPr>
              <a:t>form factors/</a:t>
            </a:r>
          </a:p>
          <a:p>
            <a:pPr marL="0" lvl="1"/>
            <a:r>
              <a:rPr lang="en-US" sz="2400" dirty="0" smtClean="0">
                <a:solidFill>
                  <a:srgbClr val="0044FE"/>
                </a:solidFill>
              </a:rPr>
              <a:t>Precision measurement of decay constants </a:t>
            </a:r>
            <a:r>
              <a:rPr lang="en-US" sz="2400" dirty="0" err="1" smtClean="0">
                <a:solidFill>
                  <a:srgbClr val="0044FE"/>
                </a:solidFill>
              </a:rPr>
              <a:t>f</a:t>
            </a:r>
            <a:r>
              <a:rPr lang="en-US" sz="2400" baseline="-6000" dirty="0" err="1" smtClean="0">
                <a:solidFill>
                  <a:srgbClr val="0044FE"/>
                </a:solidFill>
              </a:rPr>
              <a:t>D</a:t>
            </a:r>
            <a:r>
              <a:rPr lang="en-US" sz="2400" dirty="0" smtClean="0">
                <a:solidFill>
                  <a:srgbClr val="0044FE"/>
                </a:solidFill>
              </a:rPr>
              <a:t>, </a:t>
            </a:r>
            <a:r>
              <a:rPr lang="en-US" sz="2400" dirty="0" err="1" smtClean="0">
                <a:solidFill>
                  <a:srgbClr val="0044FE"/>
                </a:solidFill>
              </a:rPr>
              <a:t>f</a:t>
            </a:r>
            <a:r>
              <a:rPr lang="en-US" sz="2400" baseline="-6000" dirty="0" err="1" smtClean="0">
                <a:solidFill>
                  <a:srgbClr val="0044FE"/>
                </a:solidFill>
              </a:rPr>
              <a:t>Ds</a:t>
            </a:r>
            <a:r>
              <a:rPr lang="en-US" sz="2400" dirty="0" smtClean="0">
                <a:solidFill>
                  <a:srgbClr val="0044FE"/>
                </a:solidFill>
              </a:rPr>
              <a:t>.</a:t>
            </a:r>
          </a:p>
          <a:p>
            <a:pPr marL="1333500" lvl="1"/>
            <a:endParaRPr lang="en-US" sz="2400" dirty="0" smtClean="0">
              <a:solidFill>
                <a:srgbClr val="0044FE"/>
              </a:solidFill>
            </a:endParaRPr>
          </a:p>
          <a:p>
            <a:pPr marL="120650" lvl="1" indent="-60325"/>
            <a:r>
              <a:rPr lang="en-US" sz="2400" dirty="0" smtClean="0">
                <a:solidFill>
                  <a:srgbClr val="558E28"/>
                </a:solidFill>
              </a:rPr>
              <a:t>Systematic errors do not seem to be a roadblock</a:t>
            </a:r>
            <a:r>
              <a:rPr lang="en-US" sz="2400" dirty="0" smtClean="0"/>
              <a:t> for the relevant measurements and future </a:t>
            </a:r>
            <a:r>
              <a:rPr lang="en-US" sz="2400" dirty="0" smtClean="0">
                <a:solidFill>
                  <a:srgbClr val="558E28"/>
                </a:solidFill>
              </a:rPr>
              <a:t>high statistics data sample will be beneficial.  </a:t>
            </a: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EC8FE5BD-F8E4-44DA-A319-F2C401300C53}" type="slidenum">
              <a:rPr lang="en-US" smtClean="0"/>
              <a:pPr/>
              <a:t>8</a:t>
            </a:fld>
            <a:endParaRPr lang="en-US" smtClean="0"/>
          </a:p>
        </p:txBody>
      </p:sp>
      <p:sp>
        <p:nvSpPr>
          <p:cNvPr id="16387" name="Rectangle 1"/>
          <p:cNvSpPr>
            <a:spLocks noGrp="1" noChangeArrowheads="1"/>
          </p:cNvSpPr>
          <p:nvPr>
            <p:ph type="title"/>
          </p:nvPr>
        </p:nvSpPr>
        <p:spPr>
          <a:xfrm>
            <a:off x="0" y="178594"/>
            <a:ext cx="9144000" cy="1714500"/>
          </a:xfrm>
          <a:solidFill>
            <a:srgbClr val="00B0F0"/>
          </a:solidFill>
        </p:spPr>
        <p:txBody>
          <a:bodyPr/>
          <a:lstStyle/>
          <a:p>
            <a:pPr eaLnBrk="1" hangingPunct="1"/>
            <a:r>
              <a:rPr lang="en-US" sz="4200" dirty="0" smtClean="0">
                <a:solidFill>
                  <a:schemeClr val="bg1"/>
                </a:solidFill>
                <a:latin typeface="Times New Roman" pitchFamily="18" charset="0"/>
                <a:cs typeface="Times New Roman" pitchFamily="18" charset="0"/>
              </a:rPr>
              <a:t>Trivial consideration on D</a:t>
            </a:r>
            <a:r>
              <a:rPr lang="en-US" sz="4200" baseline="32000" dirty="0" smtClean="0">
                <a:solidFill>
                  <a:schemeClr val="bg1"/>
                </a:solidFill>
                <a:latin typeface="Times New Roman" pitchFamily="18" charset="0"/>
                <a:cs typeface="Times New Roman" pitchFamily="18" charset="0"/>
              </a:rPr>
              <a:t>0 </a:t>
            </a:r>
            <a:r>
              <a:rPr lang="en-US" sz="4200" dirty="0" smtClean="0">
                <a:solidFill>
                  <a:schemeClr val="bg1"/>
                </a:solidFill>
                <a:latin typeface="Times New Roman" pitchFamily="18" charset="0"/>
                <a:cs typeface="Times New Roman" pitchFamily="18" charset="0"/>
              </a:rPr>
              <a:t>yields for 1 year </a:t>
            </a:r>
            <a:r>
              <a:rPr lang="en-US" sz="4200" dirty="0" err="1" smtClean="0">
                <a:solidFill>
                  <a:schemeClr val="bg1"/>
                </a:solidFill>
                <a:latin typeface="Times New Roman" pitchFamily="18" charset="0"/>
                <a:cs typeface="Times New Roman" pitchFamily="18" charset="0"/>
              </a:rPr>
              <a:t>SuperB</a:t>
            </a:r>
            <a:r>
              <a:rPr lang="en-US" sz="4200" dirty="0" smtClean="0">
                <a:solidFill>
                  <a:schemeClr val="bg1"/>
                </a:solidFill>
                <a:latin typeface="Times New Roman" pitchFamily="18" charset="0"/>
                <a:cs typeface="Times New Roman" pitchFamily="18" charset="0"/>
              </a:rPr>
              <a:t> running @Threshold</a:t>
            </a:r>
          </a:p>
        </p:txBody>
      </p:sp>
      <p:sp>
        <p:nvSpPr>
          <p:cNvPr id="16388" name="Rectangle 2"/>
          <p:cNvSpPr>
            <a:spLocks noGrp="1" noChangeArrowheads="1"/>
          </p:cNvSpPr>
          <p:nvPr>
            <p:ph type="body" idx="1"/>
          </p:nvPr>
        </p:nvSpPr>
        <p:spPr>
          <a:xfrm>
            <a:off x="151805" y="1946672"/>
            <a:ext cx="8545711" cy="4149328"/>
          </a:xfrm>
        </p:spPr>
        <p:txBody>
          <a:bodyPr/>
          <a:lstStyle/>
          <a:p>
            <a:pPr marL="625056"/>
            <a:r>
              <a:rPr lang="en-US" dirty="0" smtClean="0">
                <a:ea typeface="Lucida Grande" charset="0"/>
                <a:cs typeface="Lucida Grande" charset="0"/>
              </a:rPr>
              <a:t>1 year run at Ψ(3770):</a:t>
            </a:r>
            <a:endParaRPr lang="en-US" dirty="0" smtClean="0"/>
          </a:p>
          <a:p>
            <a:pPr marL="937584" lvl="1"/>
            <a:r>
              <a:rPr lang="en-US" i="1" dirty="0" smtClean="0"/>
              <a:t>n(D</a:t>
            </a:r>
            <a:r>
              <a:rPr lang="en-US" i="1" baseline="32000" dirty="0" smtClean="0"/>
              <a:t>0</a:t>
            </a:r>
            <a:r>
              <a:rPr lang="en-US" i="1" dirty="0" smtClean="0"/>
              <a:t>)</a:t>
            </a:r>
            <a:r>
              <a:rPr lang="en-US" dirty="0" smtClean="0"/>
              <a:t>=</a:t>
            </a:r>
            <a:r>
              <a:rPr lang="en-US" dirty="0" smtClean="0">
                <a:solidFill>
                  <a:srgbClr val="D90B00"/>
                </a:solidFill>
              </a:rPr>
              <a:t>1.5  ab</a:t>
            </a:r>
            <a:r>
              <a:rPr lang="en-US" baseline="32000" dirty="0" smtClean="0">
                <a:solidFill>
                  <a:srgbClr val="D90B00"/>
                </a:solidFill>
              </a:rPr>
              <a:t>-1</a:t>
            </a:r>
            <a:r>
              <a:rPr lang="en-US" dirty="0" smtClean="0">
                <a:ea typeface="Apple Symbols" charset="0"/>
                <a:cs typeface="Apple Symbols" charset="0"/>
              </a:rPr>
              <a:t>⋅</a:t>
            </a:r>
            <a:r>
              <a:rPr lang="en-US" dirty="0" smtClean="0">
                <a:solidFill>
                  <a:srgbClr val="0044FE"/>
                </a:solidFill>
              </a:rPr>
              <a:t>3.7 nb</a:t>
            </a:r>
            <a:r>
              <a:rPr lang="en-US" dirty="0" smtClean="0">
                <a:ea typeface="Apple Symbols" charset="0"/>
                <a:cs typeface="Apple Symbols" charset="0"/>
              </a:rPr>
              <a:t>⋅</a:t>
            </a:r>
            <a:r>
              <a:rPr lang="en-US" dirty="0" smtClean="0">
                <a:solidFill>
                  <a:srgbClr val="3F691E"/>
                </a:solidFill>
              </a:rPr>
              <a:t>2</a:t>
            </a:r>
            <a:r>
              <a:rPr lang="en-US" dirty="0" smtClean="0"/>
              <a:t> = </a:t>
            </a:r>
            <a:r>
              <a:rPr lang="en-US" i="1" dirty="0" smtClean="0">
                <a:ea typeface="Apple Symbols" charset="0"/>
                <a:cs typeface="Apple Symbols" charset="0"/>
              </a:rPr>
              <a:t>11.1⋅10</a:t>
            </a:r>
            <a:r>
              <a:rPr lang="en-US" i="1" baseline="32000" dirty="0" smtClean="0"/>
              <a:t>9</a:t>
            </a:r>
          </a:p>
          <a:p>
            <a:pPr marL="937584" lvl="1"/>
            <a:endParaRPr lang="en-US" i="1" baseline="32000" dirty="0" smtClean="0"/>
          </a:p>
          <a:p>
            <a:pPr marL="937584" lvl="1"/>
            <a:endParaRPr lang="en-US" baseline="32000" dirty="0" smtClean="0"/>
          </a:p>
          <a:p>
            <a:pPr marL="625056"/>
            <a:r>
              <a:rPr lang="en-US" dirty="0" smtClean="0">
                <a:ea typeface="Lucida Grande" charset="0"/>
                <a:cs typeface="Lucida Grande" charset="0"/>
              </a:rPr>
              <a:t>1 year running at Υ(4S):</a:t>
            </a:r>
            <a:endParaRPr lang="en-US" dirty="0" smtClean="0"/>
          </a:p>
          <a:p>
            <a:pPr marL="937584" lvl="1"/>
            <a:r>
              <a:rPr lang="en-US" i="1" dirty="0" smtClean="0"/>
              <a:t>n(D</a:t>
            </a:r>
            <a:r>
              <a:rPr lang="en-US" i="1" baseline="32000" dirty="0" smtClean="0"/>
              <a:t>0</a:t>
            </a:r>
            <a:r>
              <a:rPr lang="en-US" i="1" dirty="0" smtClean="0"/>
              <a:t>)</a:t>
            </a:r>
            <a:r>
              <a:rPr lang="en-US" dirty="0" smtClean="0"/>
              <a:t>=</a:t>
            </a:r>
            <a:r>
              <a:rPr lang="en-US" dirty="0" smtClean="0">
                <a:solidFill>
                  <a:srgbClr val="D90B00"/>
                </a:solidFill>
              </a:rPr>
              <a:t>15 ab</a:t>
            </a:r>
            <a:r>
              <a:rPr lang="en-US" baseline="32000" dirty="0" smtClean="0">
                <a:solidFill>
                  <a:srgbClr val="D90B00"/>
                </a:solidFill>
              </a:rPr>
              <a:t>-1</a:t>
            </a:r>
            <a:r>
              <a:rPr lang="en-US" dirty="0" smtClean="0">
                <a:ea typeface="Apple Symbols" charset="0"/>
                <a:cs typeface="Apple Symbols" charset="0"/>
              </a:rPr>
              <a:t>⋅</a:t>
            </a:r>
            <a:r>
              <a:rPr lang="en-US" dirty="0" smtClean="0">
                <a:solidFill>
                  <a:srgbClr val="0044FE"/>
                </a:solidFill>
              </a:rPr>
              <a:t>1.3 </a:t>
            </a:r>
            <a:r>
              <a:rPr lang="en-US" dirty="0" err="1" smtClean="0">
                <a:solidFill>
                  <a:srgbClr val="0044FE"/>
                </a:solidFill>
              </a:rPr>
              <a:t>nb</a:t>
            </a:r>
            <a:r>
              <a:rPr lang="en-US" dirty="0" smtClean="0">
                <a:ea typeface="Apple Symbols" charset="0"/>
                <a:cs typeface="Apple Symbols" charset="0"/>
              </a:rPr>
              <a:t> ⋅</a:t>
            </a:r>
            <a:r>
              <a:rPr lang="en-US" dirty="0" smtClean="0">
                <a:solidFill>
                  <a:srgbClr val="3F691E"/>
                </a:solidFill>
              </a:rPr>
              <a:t>0.45</a:t>
            </a:r>
            <a:r>
              <a:rPr lang="en-US" dirty="0" smtClean="0"/>
              <a:t>= </a:t>
            </a:r>
            <a:r>
              <a:rPr lang="en-US" i="1" dirty="0" smtClean="0">
                <a:ea typeface="Apple Symbols" charset="0"/>
                <a:cs typeface="Apple Symbols" charset="0"/>
              </a:rPr>
              <a:t>8.8⋅10</a:t>
            </a:r>
            <a:r>
              <a:rPr lang="en-US" i="1" baseline="32000" dirty="0" smtClean="0"/>
              <a:t>9</a:t>
            </a:r>
          </a:p>
        </p:txBody>
      </p:sp>
      <p:grpSp>
        <p:nvGrpSpPr>
          <p:cNvPr id="17" name="Group 16"/>
          <p:cNvGrpSpPr/>
          <p:nvPr/>
        </p:nvGrpSpPr>
        <p:grpSpPr>
          <a:xfrm>
            <a:off x="6312172" y="4343400"/>
            <a:ext cx="2184252" cy="307777"/>
            <a:chOff x="6312172" y="4419600"/>
            <a:chExt cx="2184252" cy="307777"/>
          </a:xfrm>
        </p:grpSpPr>
        <p:sp>
          <p:nvSpPr>
            <p:cNvPr id="16389" name="Rectangle 3"/>
            <p:cNvSpPr>
              <a:spLocks/>
            </p:cNvSpPr>
            <p:nvPr/>
          </p:nvSpPr>
          <p:spPr bwMode="auto">
            <a:xfrm>
              <a:off x="6312172" y="4419600"/>
              <a:ext cx="2184252" cy="307777"/>
            </a:xfrm>
            <a:prstGeom prst="rect">
              <a:avLst/>
            </a:prstGeom>
            <a:noFill/>
            <a:ln w="12700">
              <a:noFill/>
              <a:miter lim="800000"/>
              <a:headEnd/>
              <a:tailEnd/>
            </a:ln>
          </p:spPr>
          <p:txBody>
            <a:bodyPr wrap="none" lIns="0" tIns="0" rIns="0" bIns="0" anchor="ctr">
              <a:spAutoFit/>
            </a:bodyPr>
            <a:lstStyle/>
            <a:p>
              <a:r>
                <a:rPr lang="en-US" sz="2000" dirty="0">
                  <a:ea typeface="Gill Sans" charset="0"/>
                  <a:cs typeface="Gill Sans" charset="0"/>
                </a:rPr>
                <a:t>(from cc events only)</a:t>
              </a:r>
            </a:p>
          </p:txBody>
        </p:sp>
        <p:sp>
          <p:nvSpPr>
            <p:cNvPr id="16390" name="Line 4"/>
            <p:cNvSpPr>
              <a:spLocks noChangeShapeType="1"/>
            </p:cNvSpPr>
            <p:nvPr/>
          </p:nvSpPr>
          <p:spPr bwMode="auto">
            <a:xfrm flipH="1">
              <a:off x="7036594" y="4419600"/>
              <a:ext cx="123900" cy="0"/>
            </a:xfrm>
            <a:prstGeom prst="line">
              <a:avLst/>
            </a:prstGeom>
            <a:noFill/>
            <a:ln w="25400">
              <a:solidFill>
                <a:schemeClr val="tx1"/>
              </a:solidFill>
              <a:miter lim="800000"/>
              <a:headEnd/>
              <a:tailEnd/>
            </a:ln>
          </p:spPr>
          <p:txBody>
            <a:bodyPr lIns="0" tIns="0" rIns="0" bIns="0"/>
            <a:lstStyle/>
            <a:p>
              <a:endParaRPr lang="en-US"/>
            </a:p>
          </p:txBody>
        </p:sp>
      </p:grpSp>
      <p:grpSp>
        <p:nvGrpSpPr>
          <p:cNvPr id="14" name="Group 13"/>
          <p:cNvGrpSpPr/>
          <p:nvPr/>
        </p:nvGrpSpPr>
        <p:grpSpPr>
          <a:xfrm>
            <a:off x="6402586" y="1981200"/>
            <a:ext cx="2205633" cy="517922"/>
            <a:chOff x="6402586" y="2303859"/>
            <a:chExt cx="2205633" cy="517922"/>
          </a:xfrm>
        </p:grpSpPr>
        <p:sp>
          <p:nvSpPr>
            <p:cNvPr id="16391" name="AutoShape 5"/>
            <p:cNvSpPr>
              <a:spLocks/>
            </p:cNvSpPr>
            <p:nvPr/>
          </p:nvSpPr>
          <p:spPr bwMode="auto">
            <a:xfrm>
              <a:off x="6402586" y="2303859"/>
              <a:ext cx="2205633" cy="517922"/>
            </a:xfrm>
            <a:prstGeom prst="roundRect">
              <a:avLst>
                <a:gd name="adj" fmla="val 25861"/>
              </a:avLst>
            </a:prstGeom>
            <a:noFill/>
            <a:ln w="38100">
              <a:solidFill>
                <a:srgbClr val="FF2712"/>
              </a:solidFill>
              <a:miter lim="800000"/>
              <a:headEnd/>
              <a:tailEnd/>
            </a:ln>
          </p:spPr>
          <p:txBody>
            <a:bodyPr lIns="0" tIns="0" rIns="0" bIns="0"/>
            <a:lstStyle/>
            <a:p>
              <a:endParaRPr lang="en-US"/>
            </a:p>
          </p:txBody>
        </p:sp>
        <p:sp>
          <p:nvSpPr>
            <p:cNvPr id="16392" name="Rectangle 6"/>
            <p:cNvSpPr>
              <a:spLocks/>
            </p:cNvSpPr>
            <p:nvPr/>
          </p:nvSpPr>
          <p:spPr bwMode="auto">
            <a:xfrm>
              <a:off x="6472908" y="2438400"/>
              <a:ext cx="2004203" cy="276999"/>
            </a:xfrm>
            <a:prstGeom prst="rect">
              <a:avLst/>
            </a:prstGeom>
            <a:noFill/>
            <a:ln w="12700">
              <a:noFill/>
              <a:miter lim="800000"/>
              <a:headEnd/>
              <a:tailEnd/>
            </a:ln>
          </p:spPr>
          <p:txBody>
            <a:bodyPr wrap="none" lIns="0" tIns="0" rIns="0" bIns="0" anchor="ctr">
              <a:spAutoFit/>
            </a:bodyPr>
            <a:lstStyle/>
            <a:p>
              <a:r>
                <a:rPr lang="en-US" dirty="0">
                  <a:ea typeface="Gill Sans" charset="0"/>
                  <a:cs typeface="Gill Sans" charset="0"/>
                </a:rPr>
                <a:t>Integrated luminosity</a:t>
              </a:r>
            </a:p>
          </p:txBody>
        </p:sp>
      </p:grpSp>
      <p:grpSp>
        <p:nvGrpSpPr>
          <p:cNvPr id="15" name="Group 14"/>
          <p:cNvGrpSpPr/>
          <p:nvPr/>
        </p:nvGrpSpPr>
        <p:grpSpPr>
          <a:xfrm>
            <a:off x="6402586" y="2590800"/>
            <a:ext cx="2205633" cy="517922"/>
            <a:chOff x="6402586" y="2884289"/>
            <a:chExt cx="2205633" cy="517922"/>
          </a:xfrm>
        </p:grpSpPr>
        <p:sp>
          <p:nvSpPr>
            <p:cNvPr id="16393" name="AutoShape 7"/>
            <p:cNvSpPr>
              <a:spLocks/>
            </p:cNvSpPr>
            <p:nvPr/>
          </p:nvSpPr>
          <p:spPr bwMode="auto">
            <a:xfrm>
              <a:off x="6402586" y="2884289"/>
              <a:ext cx="2205633" cy="517922"/>
            </a:xfrm>
            <a:prstGeom prst="roundRect">
              <a:avLst>
                <a:gd name="adj" fmla="val 25861"/>
              </a:avLst>
            </a:prstGeom>
            <a:noFill/>
            <a:ln w="38100">
              <a:solidFill>
                <a:srgbClr val="0044FE"/>
              </a:solidFill>
              <a:miter lim="800000"/>
              <a:headEnd/>
              <a:tailEnd/>
            </a:ln>
          </p:spPr>
          <p:txBody>
            <a:bodyPr lIns="0" tIns="0" rIns="0" bIns="0"/>
            <a:lstStyle/>
            <a:p>
              <a:endParaRPr lang="en-US"/>
            </a:p>
          </p:txBody>
        </p:sp>
        <p:sp>
          <p:nvSpPr>
            <p:cNvPr id="16394" name="Rectangle 8"/>
            <p:cNvSpPr>
              <a:spLocks/>
            </p:cNvSpPr>
            <p:nvPr/>
          </p:nvSpPr>
          <p:spPr bwMode="auto">
            <a:xfrm>
              <a:off x="6817817" y="3004750"/>
              <a:ext cx="1230593" cy="276999"/>
            </a:xfrm>
            <a:prstGeom prst="rect">
              <a:avLst/>
            </a:prstGeom>
            <a:noFill/>
            <a:ln w="12700">
              <a:noFill/>
              <a:miter lim="800000"/>
              <a:headEnd/>
              <a:tailEnd/>
            </a:ln>
          </p:spPr>
          <p:txBody>
            <a:bodyPr wrap="none" lIns="0" tIns="0" rIns="0" bIns="0" anchor="ctr">
              <a:spAutoFit/>
            </a:bodyPr>
            <a:lstStyle/>
            <a:p>
              <a:r>
                <a:rPr lang="en-US" dirty="0">
                  <a:ea typeface="Gill Sans" charset="0"/>
                  <a:cs typeface="Gill Sans" charset="0"/>
                </a:rPr>
                <a:t>Cross section</a:t>
              </a:r>
            </a:p>
          </p:txBody>
        </p:sp>
      </p:grpSp>
      <p:grpSp>
        <p:nvGrpSpPr>
          <p:cNvPr id="16" name="Group 15"/>
          <p:cNvGrpSpPr/>
          <p:nvPr/>
        </p:nvGrpSpPr>
        <p:grpSpPr>
          <a:xfrm>
            <a:off x="6420445" y="3276600"/>
            <a:ext cx="2205633" cy="607219"/>
            <a:chOff x="6420445" y="3464719"/>
            <a:chExt cx="2205633" cy="607219"/>
          </a:xfrm>
        </p:grpSpPr>
        <p:sp>
          <p:nvSpPr>
            <p:cNvPr id="16395" name="AutoShape 9"/>
            <p:cNvSpPr>
              <a:spLocks/>
            </p:cNvSpPr>
            <p:nvPr/>
          </p:nvSpPr>
          <p:spPr bwMode="auto">
            <a:xfrm>
              <a:off x="6420445" y="3509367"/>
              <a:ext cx="2205633" cy="517922"/>
            </a:xfrm>
            <a:prstGeom prst="roundRect">
              <a:avLst>
                <a:gd name="adj" fmla="val 25861"/>
              </a:avLst>
            </a:prstGeom>
            <a:noFill/>
            <a:ln w="38100">
              <a:solidFill>
                <a:srgbClr val="558E28"/>
              </a:solidFill>
              <a:miter lim="800000"/>
              <a:headEnd/>
              <a:tailEnd/>
            </a:ln>
          </p:spPr>
          <p:txBody>
            <a:bodyPr lIns="0" tIns="0" rIns="0" bIns="0"/>
            <a:lstStyle/>
            <a:p>
              <a:endParaRPr lang="en-US"/>
            </a:p>
          </p:txBody>
        </p:sp>
        <p:sp>
          <p:nvSpPr>
            <p:cNvPr id="16396" name="Rectangle 10"/>
            <p:cNvSpPr>
              <a:spLocks/>
            </p:cNvSpPr>
            <p:nvPr/>
          </p:nvSpPr>
          <p:spPr bwMode="auto">
            <a:xfrm>
              <a:off x="6491883" y="3464719"/>
              <a:ext cx="2062758" cy="607219"/>
            </a:xfrm>
            <a:prstGeom prst="rect">
              <a:avLst/>
            </a:prstGeom>
            <a:noFill/>
            <a:ln w="12700">
              <a:noFill/>
              <a:miter lim="800000"/>
              <a:headEnd/>
              <a:tailEnd/>
            </a:ln>
          </p:spPr>
          <p:txBody>
            <a:bodyPr lIns="0" tIns="0" rIns="0" bIns="0" anchor="ctr"/>
            <a:lstStyle/>
            <a:p>
              <a:r>
                <a:rPr lang="en-US" dirty="0">
                  <a:ea typeface="Gill Sans" charset="0"/>
                  <a:cs typeface="Gill Sans" charset="0"/>
                </a:rPr>
                <a:t>Average number of D</a:t>
              </a:r>
              <a:r>
                <a:rPr lang="en-US" baseline="32000" dirty="0">
                  <a:ea typeface="Gill Sans" charset="0"/>
                  <a:cs typeface="Gill Sans" charset="0"/>
                </a:rPr>
                <a:t>0</a:t>
              </a:r>
              <a:r>
                <a:rPr lang="en-US" dirty="0">
                  <a:ea typeface="Gill Sans" charset="0"/>
                  <a:cs typeface="Gill Sans" charset="0"/>
                </a:rPr>
                <a:t> per event</a:t>
              </a:r>
            </a:p>
          </p:txBody>
        </p:sp>
      </p:grpSp>
      <p:sp>
        <p:nvSpPr>
          <p:cNvPr id="13" name="TextBox 12"/>
          <p:cNvSpPr txBox="1"/>
          <p:nvPr/>
        </p:nvSpPr>
        <p:spPr>
          <a:xfrm>
            <a:off x="0" y="5250657"/>
            <a:ext cx="8751094" cy="843981"/>
          </a:xfrm>
          <a:prstGeom prst="rect">
            <a:avLst/>
          </a:prstGeom>
          <a:noFill/>
        </p:spPr>
        <p:txBody>
          <a:bodyPr wrap="square" lIns="64291" tIns="32146" rIns="64291" bIns="32146" rtlCol="0">
            <a:spAutoFit/>
          </a:bodyPr>
          <a:lstStyle/>
          <a:p>
            <a:r>
              <a:rPr lang="en-US" sz="2500" dirty="0" smtClean="0"/>
              <a:t>TD analysis is possible @ Y(4s) and @threshold, but here in a cleaner environment and with access to more channels .</a:t>
            </a:r>
            <a:endParaRPr lang="en-US" sz="2500" dirty="0"/>
          </a:p>
        </p:txBody>
      </p:sp>
      <p:sp>
        <p:nvSpPr>
          <p:cNvPr id="18" name="Date Placeholder 17"/>
          <p:cNvSpPr>
            <a:spLocks noGrp="1"/>
          </p:cNvSpPr>
          <p:nvPr>
            <p:ph type="dt" sz="half" idx="10"/>
          </p:nvPr>
        </p:nvSpPr>
        <p:spPr/>
        <p:txBody>
          <a:bodyPr/>
          <a:lstStyle/>
          <a:p>
            <a:r>
              <a:rPr lang="en-US" smtClean="0"/>
              <a:t>LNF December 13,2011</a:t>
            </a:r>
            <a:endParaRPr lang="en-US"/>
          </a:p>
        </p:txBody>
      </p:sp>
      <p:sp>
        <p:nvSpPr>
          <p:cNvPr id="19" name="Footer Placeholder 18"/>
          <p:cNvSpPr>
            <a:spLocks noGrp="1"/>
          </p:cNvSpPr>
          <p:nvPr>
            <p:ph type="ftr" sz="quarter" idx="11"/>
          </p:nvPr>
        </p:nvSpPr>
        <p:spPr/>
        <p:txBody>
          <a:bodyPr/>
          <a:lstStyle/>
          <a:p>
            <a:r>
              <a:rPr lang="en-US" smtClean="0"/>
              <a:t>Marcello A Giorgi</a:t>
            </a:r>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375707" y="-19050"/>
            <a:ext cx="8463493" cy="857250"/>
          </a:xfrm>
          <a:solidFill>
            <a:srgbClr val="00B0F0"/>
          </a:solidFill>
          <a:ln/>
        </p:spPr>
        <p:txBody>
          <a:bodyPr rIns="28573">
            <a:normAutofit/>
          </a:bodyPr>
          <a:lstStyle/>
          <a:p>
            <a:pPr marL="27905"/>
            <a:r>
              <a:rPr lang="en-US" sz="4800" dirty="0" smtClean="0">
                <a:solidFill>
                  <a:schemeClr val="bg1"/>
                </a:solidFill>
                <a:latin typeface="Times New Roman" pitchFamily="18" charset="0"/>
                <a:cs typeface="Times New Roman" pitchFamily="18" charset="0"/>
              </a:rPr>
              <a:t>Charm  @    </a:t>
            </a:r>
            <a:endParaRPr lang="en-US" sz="4800" dirty="0">
              <a:solidFill>
                <a:schemeClr val="bg1"/>
              </a:solidFill>
              <a:latin typeface="Times New Roman" pitchFamily="18" charset="0"/>
              <a:cs typeface="Times New Roman" pitchFamily="18" charset="0"/>
            </a:endParaRPr>
          </a:p>
        </p:txBody>
      </p:sp>
      <p:pic>
        <p:nvPicPr>
          <p:cNvPr id="59394" name="Picture 2"/>
          <p:cNvPicPr>
            <a:picLocks noChangeArrowheads="1"/>
          </p:cNvPicPr>
          <p:nvPr/>
        </p:nvPicPr>
        <p:blipFill>
          <a:blip r:embed="rId3" cstate="print"/>
          <a:srcRect/>
          <a:stretch>
            <a:fillRect/>
          </a:stretch>
        </p:blipFill>
        <p:spPr bwMode="auto">
          <a:xfrm>
            <a:off x="2798444" y="1290593"/>
            <a:ext cx="5482828" cy="375047"/>
          </a:xfrm>
          <a:prstGeom prst="rect">
            <a:avLst/>
          </a:prstGeom>
          <a:noFill/>
          <a:ln w="9525" cap="flat">
            <a:noFill/>
            <a:miter lim="800000"/>
            <a:headEnd/>
            <a:tailEnd/>
          </a:ln>
        </p:spPr>
      </p:pic>
      <p:pic>
        <p:nvPicPr>
          <p:cNvPr id="59395" name="Picture 3"/>
          <p:cNvPicPr>
            <a:picLocks noChangeArrowheads="1"/>
          </p:cNvPicPr>
          <p:nvPr/>
        </p:nvPicPr>
        <p:blipFill>
          <a:blip r:embed="rId4" cstate="print"/>
          <a:srcRect/>
          <a:stretch>
            <a:fillRect/>
          </a:stretch>
        </p:blipFill>
        <p:spPr bwMode="auto">
          <a:xfrm>
            <a:off x="2057400" y="4114800"/>
            <a:ext cx="6934200" cy="304800"/>
          </a:xfrm>
          <a:prstGeom prst="rect">
            <a:avLst/>
          </a:prstGeom>
          <a:noFill/>
          <a:ln w="9525" cap="flat">
            <a:noFill/>
            <a:miter lim="800000"/>
            <a:headEnd/>
            <a:tailEnd/>
          </a:ln>
        </p:spPr>
      </p:pic>
      <p:sp>
        <p:nvSpPr>
          <p:cNvPr id="59396" name="Rectangle 4"/>
          <p:cNvSpPr>
            <a:spLocks/>
          </p:cNvSpPr>
          <p:nvPr/>
        </p:nvSpPr>
        <p:spPr bwMode="auto">
          <a:xfrm>
            <a:off x="152921" y="1244560"/>
            <a:ext cx="1676741" cy="43088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buSzPct val="100000"/>
              <a:buFont typeface="Lucida Grande" charset="0"/>
              <a:buChar char="‣"/>
            </a:pPr>
            <a:r>
              <a:rPr lang="en-US" sz="2800" i="1" dirty="0">
                <a:latin typeface="Times New Roman" charset="0"/>
                <a:ea typeface="Times New Roman" charset="0"/>
                <a:cs typeface="Times New Roman" charset="0"/>
                <a:sym typeface="Times New Roman" charset="0"/>
              </a:rPr>
              <a:t> </a:t>
            </a:r>
            <a:r>
              <a:rPr lang="en-US" sz="2000" i="1" dirty="0">
                <a:latin typeface="Times New Roman" charset="0"/>
                <a:ea typeface="Times New Roman" charset="0"/>
                <a:cs typeface="Times New Roman" charset="0"/>
                <a:sym typeface="Times New Roman" charset="0"/>
              </a:rPr>
              <a:t>Run at ϒ(4S):</a:t>
            </a:r>
          </a:p>
        </p:txBody>
      </p:sp>
      <p:sp>
        <p:nvSpPr>
          <p:cNvPr id="59397" name="Rectangle 5"/>
          <p:cNvSpPr>
            <a:spLocks/>
          </p:cNvSpPr>
          <p:nvPr/>
        </p:nvSpPr>
        <p:spPr bwMode="auto">
          <a:xfrm rot="23291">
            <a:off x="153704" y="4032671"/>
            <a:ext cx="2665403" cy="39376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buSzPct val="100000"/>
              <a:buFont typeface="Lucida Grande" charset="0"/>
              <a:buChar char="‣"/>
            </a:pPr>
            <a:r>
              <a:rPr lang="en-US" sz="2400" i="1" dirty="0">
                <a:solidFill>
                  <a:schemeClr val="tx1"/>
                </a:solidFill>
                <a:latin typeface="Times New Roman" charset="0"/>
                <a:ea typeface="Times New Roman" charset="0"/>
                <a:cs typeface="Times New Roman" charset="0"/>
                <a:sym typeface="Times New Roman" charset="0"/>
              </a:rPr>
              <a:t> </a:t>
            </a:r>
            <a:r>
              <a:rPr lang="en-US" sz="2000" i="1" dirty="0">
                <a:solidFill>
                  <a:schemeClr val="tx1"/>
                </a:solidFill>
                <a:latin typeface="Times New Roman" charset="0"/>
                <a:ea typeface="Times New Roman" charset="0"/>
                <a:cs typeface="Times New Roman" charset="0"/>
                <a:sym typeface="Times New Roman" charset="0"/>
              </a:rPr>
              <a:t>Run at ψ(3770):</a:t>
            </a:r>
          </a:p>
        </p:txBody>
      </p:sp>
      <p:sp>
        <p:nvSpPr>
          <p:cNvPr id="59398" name="Rectangle 6"/>
          <p:cNvSpPr>
            <a:spLocks/>
          </p:cNvSpPr>
          <p:nvPr/>
        </p:nvSpPr>
        <p:spPr bwMode="auto">
          <a:xfrm>
            <a:off x="366117" y="1884164"/>
            <a:ext cx="8617148" cy="138410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buSzPct val="100000"/>
              <a:buFont typeface="Lucida Grande" charset="0"/>
              <a:buChar char="✓"/>
            </a:pPr>
            <a:r>
              <a:rPr lang="en-US" sz="2000" dirty="0">
                <a:latin typeface="Times New Roman" charset="0"/>
                <a:ea typeface="Times New Roman" charset="0"/>
                <a:cs typeface="Times New Roman" charset="0"/>
                <a:sym typeface="Times New Roman" charset="0"/>
              </a:rPr>
              <a:t> Large improvement in D</a:t>
            </a:r>
            <a:r>
              <a:rPr lang="en-US" sz="2000" baseline="32000" dirty="0">
                <a:latin typeface="Times New Roman" charset="0"/>
                <a:ea typeface="Times New Roman" charset="0"/>
                <a:cs typeface="Times New Roman" charset="0"/>
                <a:sym typeface="Times New Roman" charset="0"/>
              </a:rPr>
              <a:t>0</a:t>
            </a:r>
            <a:r>
              <a:rPr lang="en-US" sz="2000" dirty="0">
                <a:latin typeface="Times New Roman" charset="0"/>
                <a:ea typeface="Times New Roman" charset="0"/>
                <a:cs typeface="Times New Roman" charset="0"/>
                <a:sym typeface="Times New Roman" charset="0"/>
              </a:rPr>
              <a:t> mixing and CPV: factor 12 improvement in statistical error </a:t>
            </a:r>
            <a:r>
              <a:rPr lang="en-US" sz="2000" dirty="0" err="1" smtClean="0">
                <a:latin typeface="Times New Roman" charset="0"/>
                <a:ea typeface="Times New Roman" charset="0"/>
                <a:cs typeface="Times New Roman" charset="0"/>
                <a:sym typeface="Times New Roman" charset="0"/>
              </a:rPr>
              <a:t>wrt</a:t>
            </a:r>
            <a:r>
              <a:rPr lang="en-US" sz="2000" dirty="0" smtClean="0">
                <a:latin typeface="Times New Roman" charset="0"/>
                <a:ea typeface="Times New Roman" charset="0"/>
                <a:cs typeface="Times New Roman" charset="0"/>
                <a:sym typeface="Times New Roman" charset="0"/>
              </a:rPr>
              <a:t> </a:t>
            </a:r>
            <a:r>
              <a:rPr lang="en-US" sz="2000" dirty="0" err="1" smtClean="0">
                <a:latin typeface="Times New Roman" charset="0"/>
                <a:ea typeface="Times New Roman" charset="0"/>
                <a:cs typeface="Times New Roman" charset="0"/>
                <a:sym typeface="Times New Roman" charset="0"/>
              </a:rPr>
              <a:t>BaBar</a:t>
            </a:r>
            <a:r>
              <a:rPr lang="en-US" sz="2000" dirty="0" smtClean="0">
                <a:latin typeface="Times New Roman" charset="0"/>
                <a:ea typeface="Times New Roman" charset="0"/>
                <a:cs typeface="Times New Roman" charset="0"/>
                <a:sym typeface="Times New Roman" charset="0"/>
              </a:rPr>
              <a:t> </a:t>
            </a:r>
            <a:r>
              <a:rPr lang="en-US" sz="2000" dirty="0">
                <a:latin typeface="Times New Roman" charset="0"/>
                <a:ea typeface="Times New Roman" charset="0"/>
                <a:cs typeface="Times New Roman" charset="0"/>
                <a:sym typeface="Times New Roman" charset="0"/>
              </a:rPr>
              <a:t>(0.5 ab</a:t>
            </a:r>
            <a:r>
              <a:rPr lang="en-US" sz="2000" baseline="32000" dirty="0">
                <a:latin typeface="Times New Roman" charset="0"/>
                <a:ea typeface="Times New Roman" charset="0"/>
                <a:cs typeface="Times New Roman" charset="0"/>
                <a:sym typeface="Times New Roman" charset="0"/>
              </a:rPr>
              <a:t>-1</a:t>
            </a:r>
            <a:r>
              <a:rPr lang="en-US" sz="2000" dirty="0">
                <a:latin typeface="Times New Roman" charset="0"/>
                <a:ea typeface="Times New Roman" charset="0"/>
                <a:cs typeface="Times New Roman" charset="0"/>
                <a:sym typeface="Times New Roman" charset="0"/>
              </a:rPr>
              <a:t>);  </a:t>
            </a:r>
          </a:p>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time</a:t>
            </a:r>
            <a:r>
              <a:rPr lang="en-US" sz="2000" dirty="0">
                <a:latin typeface="Times New Roman" charset="0"/>
                <a:ea typeface="Times New Roman" charset="0"/>
                <a:cs typeface="Times New Roman" charset="0"/>
                <a:sym typeface="Times New Roman" charset="0"/>
              </a:rPr>
              <a:t>-dependent measurements will benefit also of an improved (2x)  </a:t>
            </a:r>
            <a:r>
              <a:rPr lang="en-US" sz="2000" dirty="0" smtClean="0">
                <a:latin typeface="Times New Roman" charset="0"/>
                <a:ea typeface="Times New Roman" charset="0"/>
                <a:cs typeface="Times New Roman" charset="0"/>
                <a:sym typeface="Times New Roman" charset="0"/>
              </a:rPr>
              <a:t>D</a:t>
            </a:r>
            <a:r>
              <a:rPr lang="en-US" sz="2000" baseline="32000" dirty="0" smtClean="0">
                <a:latin typeface="Times New Roman" charset="0"/>
                <a:ea typeface="Times New Roman" charset="0"/>
                <a:cs typeface="Times New Roman" charset="0"/>
                <a:sym typeface="Times New Roman" charset="0"/>
              </a:rPr>
              <a:t>0</a:t>
            </a:r>
            <a:r>
              <a:rPr lang="en-US" sz="2000" dirty="0" smtClean="0">
                <a:latin typeface="Times New Roman" charset="0"/>
                <a:ea typeface="Times New Roman" charset="0"/>
                <a:cs typeface="Times New Roman" charset="0"/>
                <a:sym typeface="Times New Roman" charset="0"/>
              </a:rPr>
              <a:t> </a:t>
            </a:r>
            <a:r>
              <a:rPr lang="en-US" sz="2000" dirty="0">
                <a:latin typeface="Times New Roman" charset="0"/>
                <a:ea typeface="Times New Roman" charset="0"/>
                <a:cs typeface="Times New Roman" charset="0"/>
                <a:sym typeface="Times New Roman" charset="0"/>
              </a:rPr>
              <a:t>proper-time resolution</a:t>
            </a:r>
            <a:r>
              <a:rPr lang="en-US" sz="2000" dirty="0" smtClean="0">
                <a:latin typeface="Times New Roman" charset="0"/>
                <a:ea typeface="Times New Roman" charset="0"/>
                <a:cs typeface="Times New Roman" charset="0"/>
                <a:sym typeface="Times New Roman" charset="0"/>
              </a:rPr>
              <a:t>.</a:t>
            </a:r>
            <a:endParaRPr lang="en-US" sz="2000" dirty="0">
              <a:latin typeface="Times New Roman" charset="0"/>
              <a:ea typeface="Times New Roman" charset="0"/>
              <a:cs typeface="Times New Roman" charset="0"/>
              <a:sym typeface="Times New Roman" charset="0"/>
            </a:endParaRPr>
          </a:p>
        </p:txBody>
      </p:sp>
      <p:sp>
        <p:nvSpPr>
          <p:cNvPr id="59399" name="Rectangle 7"/>
          <p:cNvSpPr>
            <a:spLocks/>
          </p:cNvSpPr>
          <p:nvPr/>
        </p:nvSpPr>
        <p:spPr bwMode="auto">
          <a:xfrm>
            <a:off x="228600" y="4838700"/>
            <a:ext cx="8820154" cy="17145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coherent production with 100x BESIII data and CM boost up to </a:t>
            </a:r>
            <a:r>
              <a:rPr lang="en-US" sz="2000" dirty="0" err="1" smtClean="0">
                <a:latin typeface="Times New Roman" charset="0"/>
                <a:ea typeface="Times New Roman" charset="0"/>
                <a:cs typeface="Times New Roman" charset="0"/>
                <a:sym typeface="Times New Roman" charset="0"/>
              </a:rPr>
              <a:t>βγ</a:t>
            </a:r>
            <a:r>
              <a:rPr lang="en-US" sz="2000" dirty="0" smtClean="0">
                <a:latin typeface="Times New Roman" charset="0"/>
                <a:ea typeface="Times New Roman" charset="0"/>
                <a:cs typeface="Times New Roman" charset="0"/>
                <a:sym typeface="Times New Roman" charset="0"/>
              </a:rPr>
              <a:t>=0.56;</a:t>
            </a:r>
          </a:p>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almost zero background environment;</a:t>
            </a:r>
          </a:p>
          <a:p>
            <a:pPr algn="l">
              <a:buSzPct val="100000"/>
              <a:buFont typeface="Lucida Grande" charset="0"/>
              <a:buChar char="✓"/>
            </a:pPr>
            <a:r>
              <a:rPr lang="en-US" sz="2000" dirty="0" smtClean="0">
                <a:latin typeface="Times New Roman" charset="0"/>
                <a:ea typeface="Times New Roman" charset="0"/>
                <a:cs typeface="Times New Roman" charset="0"/>
                <a:sym typeface="Times New Roman" charset="0"/>
              </a:rPr>
              <a:t> possibility of time-dependent measurements exploiting  </a:t>
            </a:r>
            <a:r>
              <a:rPr lang="en-US" sz="2400" dirty="0" smtClean="0">
                <a:solidFill>
                  <a:srgbClr val="FF0000"/>
                </a:solidFill>
                <a:latin typeface="Times New Roman" charset="0"/>
                <a:ea typeface="Times New Roman" charset="0"/>
                <a:cs typeface="Times New Roman" charset="0"/>
                <a:sym typeface="Times New Roman" charset="0"/>
              </a:rPr>
              <a:t>quantum coherence</a:t>
            </a:r>
          </a:p>
          <a:p>
            <a:pPr algn="l">
              <a:buSzPct val="100000"/>
              <a:buFont typeface="Lucida Grande" charset="0"/>
              <a:buChar char="✓"/>
            </a:pPr>
            <a:r>
              <a:rPr lang="en-US" sz="2800" dirty="0" smtClean="0">
                <a:solidFill>
                  <a:srgbClr val="FF0000"/>
                </a:solidFill>
                <a:latin typeface="Times New Roman" charset="0"/>
                <a:ea typeface="Times New Roman" charset="0"/>
                <a:cs typeface="Times New Roman" charset="0"/>
                <a:sym typeface="Times New Roman" charset="0"/>
              </a:rPr>
              <a:t>Study CPV with </a:t>
            </a:r>
            <a:r>
              <a:rPr lang="en-US" sz="2800" dirty="0" err="1" smtClean="0">
                <a:solidFill>
                  <a:srgbClr val="FF0000"/>
                </a:solidFill>
                <a:latin typeface="Times New Roman" charset="0"/>
                <a:ea typeface="Times New Roman" charset="0"/>
                <a:cs typeface="Times New Roman" charset="0"/>
                <a:sym typeface="Times New Roman" charset="0"/>
              </a:rPr>
              <a:t>Flavour</a:t>
            </a:r>
            <a:r>
              <a:rPr lang="en-US" sz="2800" dirty="0" smtClean="0">
                <a:solidFill>
                  <a:srgbClr val="FF0000"/>
                </a:solidFill>
                <a:latin typeface="Times New Roman" charset="0"/>
                <a:ea typeface="Times New Roman" charset="0"/>
                <a:cs typeface="Times New Roman" charset="0"/>
                <a:sym typeface="Times New Roman" charset="0"/>
              </a:rPr>
              <a:t> and CP tagging</a:t>
            </a:r>
            <a:r>
              <a:rPr lang="en-US" sz="2000" dirty="0" smtClean="0">
                <a:latin typeface="Times New Roman" charset="0"/>
                <a:ea typeface="Times New Roman" charset="0"/>
                <a:cs typeface="Times New Roman" charset="0"/>
                <a:sym typeface="Times New Roman" charset="0"/>
              </a:rPr>
              <a:t>.</a:t>
            </a:r>
            <a:endParaRPr lang="en-US" sz="2000" dirty="0">
              <a:latin typeface="Times New Roman" charset="0"/>
              <a:ea typeface="Times New Roman" charset="0"/>
              <a:cs typeface="Times New Roman" charset="0"/>
              <a:sym typeface="Times New Roman" charset="0"/>
            </a:endParaRPr>
          </a:p>
        </p:txBody>
      </p:sp>
      <p:sp>
        <p:nvSpPr>
          <p:cNvPr id="59400" name="AutoShape 8"/>
          <p:cNvSpPr>
            <a:spLocks/>
          </p:cNvSpPr>
          <p:nvPr/>
        </p:nvSpPr>
        <p:spPr bwMode="auto">
          <a:xfrm>
            <a:off x="80367" y="1151930"/>
            <a:ext cx="8920758" cy="2259211"/>
          </a:xfrm>
          <a:prstGeom prst="roundRect">
            <a:avLst>
              <a:gd name="adj" fmla="val 5926"/>
            </a:avLst>
          </a:prstGeom>
          <a:noFill/>
          <a:ln w="25400" cap="flat">
            <a:solidFill>
              <a:srgbClr val="003DCC"/>
            </a:solidFill>
            <a:prstDash val="solid"/>
            <a:miter lim="800000"/>
            <a:headEnd type="none" w="med" len="med"/>
            <a:tailEnd type="none" w="med" len="med"/>
          </a:ln>
        </p:spPr>
        <p:txBody>
          <a:bodyPr lIns="0" tIns="0" rIns="0" bIns="0">
            <a:prstTxWarp prst="textNoShape">
              <a:avLst/>
            </a:prstTxWarp>
          </a:bodyPr>
          <a:lstStyle/>
          <a:p>
            <a:endParaRPr lang="it-IT"/>
          </a:p>
        </p:txBody>
      </p:sp>
      <p:sp>
        <p:nvSpPr>
          <p:cNvPr id="59401" name="AutoShape 9"/>
          <p:cNvSpPr>
            <a:spLocks/>
          </p:cNvSpPr>
          <p:nvPr/>
        </p:nvSpPr>
        <p:spPr bwMode="auto">
          <a:xfrm>
            <a:off x="107156" y="3482578"/>
            <a:ext cx="8920758" cy="3005005"/>
          </a:xfrm>
          <a:prstGeom prst="roundRect">
            <a:avLst>
              <a:gd name="adj" fmla="val 4491"/>
            </a:avLst>
          </a:prstGeom>
          <a:noFill/>
          <a:ln w="25400" cap="flat">
            <a:solidFill>
              <a:srgbClr val="D90B00"/>
            </a:solidFill>
            <a:prstDash val="solid"/>
            <a:miter lim="800000"/>
            <a:headEnd type="none" w="med" len="med"/>
            <a:tailEnd type="none" w="med" len="med"/>
          </a:ln>
        </p:spPr>
        <p:txBody>
          <a:bodyPr lIns="0" tIns="0" rIns="0" bIns="0">
            <a:prstTxWarp prst="textNoShape">
              <a:avLst/>
            </a:prstTxWarp>
          </a:bodyPr>
          <a:lstStyle/>
          <a:p>
            <a:endParaRPr lang="it-IT"/>
          </a:p>
        </p:txBody>
      </p:sp>
      <p:pic>
        <p:nvPicPr>
          <p:cNvPr id="59402" name="Picture 10"/>
          <p:cNvPicPr>
            <a:picLocks noChangeAspect="1" noChangeArrowheads="1"/>
          </p:cNvPicPr>
          <p:nvPr/>
        </p:nvPicPr>
        <p:blipFill>
          <a:blip r:embed="rId5" cstate="print"/>
          <a:srcRect/>
          <a:stretch>
            <a:fillRect/>
          </a:stretch>
        </p:blipFill>
        <p:spPr bwMode="auto">
          <a:xfrm>
            <a:off x="457200" y="5029200"/>
            <a:ext cx="616148" cy="285750"/>
          </a:xfrm>
          <a:prstGeom prst="rect">
            <a:avLst/>
          </a:prstGeom>
          <a:noFill/>
          <a:ln w="12700" cap="flat">
            <a:noFill/>
            <a:miter lim="800000"/>
            <a:headEnd/>
            <a:tailEnd/>
          </a:ln>
        </p:spPr>
      </p:pic>
      <p:sp>
        <p:nvSpPr>
          <p:cNvPr id="59403" name="Rectangle 11"/>
          <p:cNvSpPr>
            <a:spLocks/>
          </p:cNvSpPr>
          <p:nvPr/>
        </p:nvSpPr>
        <p:spPr bwMode="auto">
          <a:xfrm>
            <a:off x="369466" y="3607504"/>
            <a:ext cx="2604980"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rgbClr val="D90B00"/>
                </a:solidFill>
                <a:ea typeface="Gill Sans" charset="0"/>
                <a:cs typeface="Gill Sans" charset="0"/>
              </a:rPr>
              <a:t>Unique feature of SuperB</a:t>
            </a:r>
          </a:p>
        </p:txBody>
      </p:sp>
      <p:sp>
        <p:nvSpPr>
          <p:cNvPr id="15" name="CasellaDiTesto 14"/>
          <p:cNvSpPr txBox="1"/>
          <p:nvPr/>
        </p:nvSpPr>
        <p:spPr>
          <a:xfrm>
            <a:off x="545910" y="1555845"/>
            <a:ext cx="952505" cy="338554"/>
          </a:xfrm>
          <a:prstGeom prst="rect">
            <a:avLst/>
          </a:prstGeom>
          <a:noFill/>
        </p:spPr>
        <p:txBody>
          <a:bodyPr wrap="none" rtlCol="0">
            <a:spAutoFit/>
          </a:bodyPr>
          <a:lstStyle/>
          <a:p>
            <a:r>
              <a:rPr lang="en-US" sz="1600" dirty="0" err="1" smtClean="0">
                <a:latin typeface="Symbol" pitchFamily="18" charset="2"/>
              </a:rPr>
              <a:t>bg</a:t>
            </a:r>
            <a:r>
              <a:rPr lang="en-US" sz="1600" dirty="0" smtClean="0"/>
              <a:t>=0.237</a:t>
            </a:r>
            <a:endParaRPr lang="it-IT" sz="1600" dirty="0"/>
          </a:p>
        </p:txBody>
      </p:sp>
      <p:sp>
        <p:nvSpPr>
          <p:cNvPr id="16" name="CasellaDiTesto 15"/>
          <p:cNvSpPr txBox="1"/>
          <p:nvPr/>
        </p:nvSpPr>
        <p:spPr>
          <a:xfrm>
            <a:off x="533400" y="4462046"/>
            <a:ext cx="4038600" cy="338554"/>
          </a:xfrm>
          <a:prstGeom prst="rect">
            <a:avLst/>
          </a:prstGeom>
          <a:solidFill>
            <a:srgbClr val="FFFF00"/>
          </a:solidFill>
        </p:spPr>
        <p:txBody>
          <a:bodyPr wrap="square" rtlCol="0">
            <a:spAutoFit/>
          </a:bodyPr>
          <a:lstStyle/>
          <a:p>
            <a:r>
              <a:rPr lang="en-US" sz="1600" dirty="0" err="1" smtClean="0">
                <a:latin typeface="Symbol" pitchFamily="18" charset="2"/>
              </a:rPr>
              <a:t>bg</a:t>
            </a:r>
            <a:r>
              <a:rPr lang="en-US" sz="1600" dirty="0" smtClean="0"/>
              <a:t> from 0.237 to  0.56  (and polarization)</a:t>
            </a:r>
            <a:endParaRPr lang="it-IT" sz="1600" dirty="0"/>
          </a:p>
        </p:txBody>
      </p:sp>
      <p:pic>
        <p:nvPicPr>
          <p:cNvPr id="1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9800" y="0"/>
            <a:ext cx="776287" cy="762000"/>
          </a:xfrm>
          <a:prstGeom prst="rect">
            <a:avLst/>
          </a:prstGeom>
          <a:solidFill>
            <a:schemeClr val="bg1"/>
          </a:solidFill>
          <a:ln w="9525">
            <a:noFill/>
            <a:miter lim="800000"/>
            <a:headEnd/>
            <a:tailEnd/>
          </a:ln>
        </p:spPr>
      </p:pic>
      <p:graphicFrame>
        <p:nvGraphicFramePr>
          <p:cNvPr id="18" name="Object 17"/>
          <p:cNvGraphicFramePr>
            <a:graphicFrameLocks noChangeAspect="1"/>
          </p:cNvGraphicFramePr>
          <p:nvPr/>
        </p:nvGraphicFramePr>
        <p:xfrm>
          <a:off x="3505200" y="2743200"/>
          <a:ext cx="381000" cy="457200"/>
        </p:xfrm>
        <a:graphic>
          <a:graphicData uri="http://schemas.openxmlformats.org/presentationml/2006/ole">
            <p:oleObj spid="_x0000_s617474" name="Equation" r:id="rId7" imgW="253800" imgH="304560" progId="Equation.3">
              <p:embed/>
            </p:oleObj>
          </a:graphicData>
        </a:graphic>
      </p:graphicFrame>
      <p:sp>
        <p:nvSpPr>
          <p:cNvPr id="19" name="TextBox 18"/>
          <p:cNvSpPr txBox="1"/>
          <p:nvPr/>
        </p:nvSpPr>
        <p:spPr>
          <a:xfrm>
            <a:off x="2362200" y="2831068"/>
            <a:ext cx="1752600" cy="369332"/>
          </a:xfrm>
          <a:prstGeom prst="rect">
            <a:avLst/>
          </a:prstGeom>
          <a:noFill/>
        </p:spPr>
        <p:txBody>
          <a:bodyPr wrap="square" rtlCol="0">
            <a:spAutoFit/>
          </a:bodyPr>
          <a:lstStyle/>
          <a:p>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≈1KHz of        ]</a:t>
            </a:r>
            <a:endParaRPr lang="en-US" dirty="0"/>
          </a:p>
        </p:txBody>
      </p:sp>
      <p:sp>
        <p:nvSpPr>
          <p:cNvPr id="20" name="TextBox 19"/>
          <p:cNvSpPr txBox="1"/>
          <p:nvPr/>
        </p:nvSpPr>
        <p:spPr>
          <a:xfrm>
            <a:off x="6705600" y="4095690"/>
            <a:ext cx="990600" cy="400110"/>
          </a:xfrm>
          <a:prstGeom prst="rect">
            <a:avLst/>
          </a:prstGeom>
          <a:noFill/>
        </p:spPr>
        <p:txBody>
          <a:bodyPr wrap="square" rtlCol="0">
            <a:spAutoFit/>
          </a:bodyPr>
          <a:lstStyle/>
          <a:p>
            <a:r>
              <a:rPr lang="en-US" sz="2000" dirty="0" smtClean="0">
                <a:solidFill>
                  <a:schemeClr val="accent6">
                    <a:lumMod val="50000"/>
                  </a:schemeClr>
                </a:solidFill>
                <a:latin typeface="Times New Roman" pitchFamily="18" charset="0"/>
                <a:cs typeface="Times New Roman" pitchFamily="18" charset="0"/>
              </a:rPr>
              <a:t>1 ab</a:t>
            </a:r>
            <a:r>
              <a:rPr lang="en-US" sz="2000" baseline="30000" dirty="0" smtClean="0">
                <a:solidFill>
                  <a:schemeClr val="accent6">
                    <a:lumMod val="50000"/>
                  </a:schemeClr>
                </a:solidFill>
                <a:latin typeface="Times New Roman" pitchFamily="18" charset="0"/>
                <a:cs typeface="Times New Roman" pitchFamily="18" charset="0"/>
              </a:rPr>
              <a:t>-1</a:t>
            </a:r>
            <a:endParaRPr lang="en-US" sz="2000" baseline="30000" dirty="0"/>
          </a:p>
        </p:txBody>
      </p:sp>
      <p:sp>
        <p:nvSpPr>
          <p:cNvPr id="21" name="TextBox 20"/>
          <p:cNvSpPr txBox="1"/>
          <p:nvPr/>
        </p:nvSpPr>
        <p:spPr>
          <a:xfrm>
            <a:off x="5943600" y="4038600"/>
            <a:ext cx="2057400" cy="400110"/>
          </a:xfrm>
          <a:prstGeom prst="rect">
            <a:avLst/>
          </a:prstGeom>
          <a:solidFill>
            <a:schemeClr val="bg1"/>
          </a:solidFill>
          <a:ln>
            <a:noFill/>
          </a:ln>
        </p:spPr>
        <p:txBody>
          <a:bodyPr wrap="square" rtlCol="0">
            <a:spAutoFit/>
          </a:bodyPr>
          <a:lstStyle/>
          <a:p>
            <a:r>
              <a:rPr lang="en-US" sz="2000" dirty="0" smtClean="0">
                <a:solidFill>
                  <a:schemeClr val="accent6">
                    <a:lumMod val="50000"/>
                  </a:schemeClr>
                </a:solidFill>
                <a:latin typeface="Bodoni MT" pitchFamily="18" charset="0"/>
                <a:cs typeface="Times New Roman" pitchFamily="18" charset="0"/>
              </a:rPr>
              <a:t>500 fb</a:t>
            </a:r>
            <a:r>
              <a:rPr lang="en-US" sz="2000" baseline="30000" dirty="0" smtClean="0">
                <a:solidFill>
                  <a:schemeClr val="accent6">
                    <a:lumMod val="50000"/>
                  </a:schemeClr>
                </a:solidFill>
                <a:latin typeface="Bodoni MT" pitchFamily="18" charset="0"/>
                <a:cs typeface="Times New Roman" pitchFamily="18" charset="0"/>
              </a:rPr>
              <a:t>-1</a:t>
            </a:r>
            <a:r>
              <a:rPr lang="en-US" sz="2000" dirty="0" smtClean="0">
                <a:solidFill>
                  <a:schemeClr val="accent6">
                    <a:lumMod val="50000"/>
                  </a:schemeClr>
                </a:solidFill>
                <a:latin typeface="Bodoni MT" pitchFamily="18" charset="0"/>
                <a:cs typeface="Times New Roman"/>
              </a:rPr>
              <a:t></a:t>
            </a:r>
            <a:r>
              <a:rPr lang="en-US" sz="2000" dirty="0" smtClean="0">
                <a:solidFill>
                  <a:schemeClr val="accent6">
                    <a:lumMod val="50000"/>
                  </a:schemeClr>
                </a:solidFill>
                <a:latin typeface="Bodoni MT" pitchFamily="18" charset="0"/>
                <a:cs typeface="Times New Roman" pitchFamily="18" charset="0"/>
              </a:rPr>
              <a:t>1 ab</a:t>
            </a:r>
            <a:r>
              <a:rPr lang="en-US" sz="2000" baseline="30000" dirty="0" smtClean="0">
                <a:solidFill>
                  <a:schemeClr val="accent6">
                    <a:lumMod val="50000"/>
                  </a:schemeClr>
                </a:solidFill>
                <a:latin typeface="Bodoni MT" pitchFamily="18" charset="0"/>
                <a:cs typeface="Times New Roman" pitchFamily="18" charset="0"/>
              </a:rPr>
              <a:t>-1 </a:t>
            </a:r>
            <a:r>
              <a:rPr lang="en-US" sz="2000" dirty="0" smtClean="0">
                <a:solidFill>
                  <a:schemeClr val="accent6">
                    <a:lumMod val="50000"/>
                  </a:schemeClr>
                </a:solidFill>
                <a:latin typeface="Bodoni MT" pitchFamily="18" charset="0"/>
                <a:cs typeface="Times New Roman" pitchFamily="18" charset="0"/>
              </a:rPr>
              <a:t>at</a:t>
            </a:r>
            <a:endParaRPr lang="en-US" sz="2000" dirty="0">
              <a:latin typeface="Bodoni MT" pitchFamily="18" charset="0"/>
            </a:endParaRPr>
          </a:p>
        </p:txBody>
      </p:sp>
      <p:sp>
        <p:nvSpPr>
          <p:cNvPr id="22" name="Date Placeholder 21"/>
          <p:cNvSpPr>
            <a:spLocks noGrp="1"/>
          </p:cNvSpPr>
          <p:nvPr>
            <p:ph type="dt" sz="half" idx="10"/>
          </p:nvPr>
        </p:nvSpPr>
        <p:spPr/>
        <p:txBody>
          <a:bodyPr/>
          <a:lstStyle/>
          <a:p>
            <a:r>
              <a:rPr lang="en-US" smtClean="0"/>
              <a:t>LNF December 13,2011</a:t>
            </a:r>
            <a:endParaRPr lang="en-US"/>
          </a:p>
        </p:txBody>
      </p:sp>
      <p:sp>
        <p:nvSpPr>
          <p:cNvPr id="23" name="Slide Number Placeholder 22"/>
          <p:cNvSpPr>
            <a:spLocks noGrp="1"/>
          </p:cNvSpPr>
          <p:nvPr>
            <p:ph type="sldNum" sz="quarter" idx="12"/>
          </p:nvPr>
        </p:nvSpPr>
        <p:spPr/>
        <p:txBody>
          <a:bodyPr/>
          <a:lstStyle/>
          <a:p>
            <a:fld id="{2743EBD0-19EB-41E8-92E3-E70AEADB721E}" type="slidenum">
              <a:rPr lang="en-US" smtClean="0"/>
              <a:pPr/>
              <a:t>9</a:t>
            </a:fld>
            <a:endParaRPr lang="en-US"/>
          </a:p>
        </p:txBody>
      </p:sp>
      <p:sp>
        <p:nvSpPr>
          <p:cNvPr id="24" name="Footer Placeholder 23"/>
          <p:cNvSpPr>
            <a:spLocks noGrp="1"/>
          </p:cNvSpPr>
          <p:nvPr>
            <p:ph type="ftr" sz="quarter" idx="11"/>
          </p:nvPr>
        </p:nvSpPr>
        <p:spPr/>
        <p:txBody>
          <a:bodyPr/>
          <a:lstStyle/>
          <a:p>
            <a:r>
              <a:rPr lang="en-US" smtClean="0"/>
              <a:t>Marcello A Giorgi</a:t>
            </a:r>
            <a:endParaRPr 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5351</TotalTime>
  <Words>2294</Words>
  <Application>Microsoft Office PowerPoint</Application>
  <PresentationFormat>On-screen Show (4:3)</PresentationFormat>
  <Paragraphs>437</Paragraphs>
  <Slides>47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Equation</vt:lpstr>
      <vt:lpstr>Microsoft Office Word Document</vt:lpstr>
      <vt:lpstr>Slide 1</vt:lpstr>
      <vt:lpstr>Outline</vt:lpstr>
      <vt:lpstr>The  Results from2011 Summer Conferences make stronger the            physics program</vt:lpstr>
      <vt:lpstr>Slide 4</vt:lpstr>
      <vt:lpstr>After London Meeting (on physics )</vt:lpstr>
      <vt:lpstr>The lesson from High Intensity Workshop</vt:lpstr>
      <vt:lpstr>The lesson from Charm Workshop</vt:lpstr>
      <vt:lpstr>Trivial consideration on D0 yields for 1 year SuperB running @Threshold</vt:lpstr>
      <vt:lpstr>Charm  @    </vt:lpstr>
      <vt:lpstr>Slide 10</vt:lpstr>
      <vt:lpstr>Bu,d physics: Rare Decays</vt:lpstr>
      <vt:lpstr>The golden LFV                 modes</vt:lpstr>
      <vt:lpstr>The golden LFV                 modes</vt:lpstr>
      <vt:lpstr>POLARIZATION: Precision Electroweak </vt:lpstr>
      <vt:lpstr>POLARISATION: Precision Electroweak </vt:lpstr>
      <vt:lpstr>Charm  @    </vt:lpstr>
      <vt:lpstr>Nevertheless:  Golden Measurements of CKM</vt:lpstr>
      <vt:lpstr>Slide 18</vt:lpstr>
      <vt:lpstr>Slide 19</vt:lpstr>
      <vt:lpstr>Baseline Collider parameters</vt:lpstr>
      <vt:lpstr>Synchrotron light options @ SuperB</vt:lpstr>
      <vt:lpstr>Slide 22</vt:lpstr>
      <vt:lpstr>Slide 23</vt:lpstr>
      <vt:lpstr>3Year Plan INFN</vt:lpstr>
      <vt:lpstr>Slide 25</vt:lpstr>
      <vt:lpstr>SuperB Luminosity model</vt:lpstr>
      <vt:lpstr>The proposed funding profile</vt:lpstr>
      <vt:lpstr>milestones</vt:lpstr>
      <vt:lpstr> The Tor Vergata choice</vt:lpstr>
      <vt:lpstr>Site requirements ok in a first approximation</vt:lpstr>
      <vt:lpstr>Added values</vt:lpstr>
      <vt:lpstr>The legal identity</vt:lpstr>
      <vt:lpstr>The consortium governance</vt:lpstr>
      <vt:lpstr>The statute of the Cabibbo lab</vt:lpstr>
      <vt:lpstr>The top structure</vt:lpstr>
      <vt:lpstr>The finance advisory committee</vt:lpstr>
      <vt:lpstr>Accelerator Project management</vt:lpstr>
      <vt:lpstr>Delocalized WP</vt:lpstr>
      <vt:lpstr>Resident Activity</vt:lpstr>
      <vt:lpstr>Very short term milestones </vt:lpstr>
      <vt:lpstr>Short term milestones</vt:lpstr>
      <vt:lpstr>Future</vt:lpstr>
      <vt:lpstr>Future</vt:lpstr>
      <vt:lpstr>Contacts with competitors</vt:lpstr>
      <vt:lpstr>Slide 45</vt:lpstr>
      <vt:lpstr>Slide 46</vt:lpstr>
      <vt:lpstr>Slide 47</vt:lpstr>
    </vt:vector>
  </TitlesOfParts>
  <Company>INFN Pisa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283</cp:revision>
  <dcterms:created xsi:type="dcterms:W3CDTF">2009-03-20T07:52:55Z</dcterms:created>
  <dcterms:modified xsi:type="dcterms:W3CDTF">2011-12-13T07:45:47Z</dcterms:modified>
</cp:coreProperties>
</file>