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6" r:id="rId4"/>
    <p:sldId id="258" r:id="rId5"/>
    <p:sldId id="293" r:id="rId6"/>
    <p:sldId id="294" r:id="rId7"/>
    <p:sldId id="295" r:id="rId8"/>
    <p:sldId id="296" r:id="rId9"/>
    <p:sldId id="275" r:id="rId10"/>
    <p:sldId id="270" r:id="rId11"/>
    <p:sldId id="297" r:id="rId12"/>
    <p:sldId id="285" r:id="rId13"/>
    <p:sldId id="289" r:id="rId14"/>
    <p:sldId id="288" r:id="rId15"/>
    <p:sldId id="287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0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>
      <p:cViewPr varScale="1">
        <p:scale>
          <a:sx n="97" d="100"/>
          <a:sy n="97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F2DDF-3DBA-4766-A3F1-82F06813DC9C}" type="datetimeFigureOut">
              <a:rPr lang="it-IT" smtClean="0"/>
              <a:pPr/>
              <a:t>12/12/2011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43203-0D32-4C69-BC3E-3D1FED1AE9F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09E8A-04B7-43F6-AB18-4ECF453986F1}" type="datetimeFigureOut">
              <a:rPr lang="it-IT" smtClean="0"/>
              <a:pPr/>
              <a:t>12/12/2011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1BD88-A8D8-400E-925E-FF89EC8C307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680520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2280" y="6356350"/>
            <a:ext cx="1594520" cy="365125"/>
          </a:xfrm>
        </p:spPr>
        <p:txBody>
          <a:bodyPr/>
          <a:lstStyle/>
          <a:p>
            <a:fld id="{D4B6DD67-BD41-4488-8879-D87C17C65E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F.M.Giorgi – 2nd SuperB Collaboration Meeting - Frascati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F.M.Giorgi – 2nd SuperB Collaboration Meeting - Frascati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F.M.Giorgi – 2nd SuperB Collaboration Meeting - Frascati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F.M.Giorgi – 2nd SuperB Collaboration Meeting - Frascati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F.M.Giorgi – 2nd SuperB Collaboration Meeting - Frascati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F.M.Giorgi – 2nd SuperB Collaboration Meeting - Frascati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F.M.Giorgi – 2nd SuperB Collaboration Meeting - Frascati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F.M.Giorgi – 2nd SuperB Collaboration Meeting - Frascati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0"/>
          <p:cNvGrpSpPr/>
          <p:nvPr userDrawn="1"/>
        </p:nvGrpSpPr>
        <p:grpSpPr>
          <a:xfrm rot="16200000">
            <a:off x="2598018" y="-2598018"/>
            <a:ext cx="564604" cy="5760640"/>
            <a:chOff x="224408" y="152400"/>
            <a:chExt cx="564604" cy="5760640"/>
          </a:xfrm>
        </p:grpSpPr>
        <p:sp>
          <p:nvSpPr>
            <p:cNvPr id="127" name="Rectangle 126"/>
            <p:cNvSpPr/>
            <p:nvPr userDrawn="1"/>
          </p:nvSpPr>
          <p:spPr>
            <a:xfrm>
              <a:off x="224408" y="152400"/>
              <a:ext cx="72008" cy="576064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8" name="Rectangle 127"/>
            <p:cNvSpPr/>
            <p:nvPr userDrawn="1"/>
          </p:nvSpPr>
          <p:spPr>
            <a:xfrm>
              <a:off x="388607" y="152400"/>
              <a:ext cx="72008" cy="504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9" name="Rectangle 128"/>
            <p:cNvSpPr/>
            <p:nvPr userDrawn="1"/>
          </p:nvSpPr>
          <p:spPr>
            <a:xfrm>
              <a:off x="552806" y="152400"/>
              <a:ext cx="72008" cy="432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0" name="Rectangle 129"/>
            <p:cNvSpPr/>
            <p:nvPr userDrawn="1"/>
          </p:nvSpPr>
          <p:spPr>
            <a:xfrm>
              <a:off x="717004" y="152400"/>
              <a:ext cx="72008" cy="360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880" y="1600200"/>
            <a:ext cx="80855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4248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DD67-BD41-4488-8879-D87C17C65E2D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9" name="Rectangle 88"/>
          <p:cNvSpPr/>
          <p:nvPr userDrawn="1"/>
        </p:nvSpPr>
        <p:spPr>
          <a:xfrm>
            <a:off x="8964488" y="5592388"/>
            <a:ext cx="108000" cy="1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Rectangle 89"/>
          <p:cNvSpPr/>
          <p:nvPr userDrawn="1"/>
        </p:nvSpPr>
        <p:spPr>
          <a:xfrm>
            <a:off x="8748464" y="5808412"/>
            <a:ext cx="108000" cy="1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Rectangle 90"/>
          <p:cNvSpPr/>
          <p:nvPr userDrawn="1"/>
        </p:nvSpPr>
        <p:spPr>
          <a:xfrm>
            <a:off x="8964488" y="5808412"/>
            <a:ext cx="108000" cy="1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Rectangle 94"/>
          <p:cNvSpPr/>
          <p:nvPr userDrawn="1"/>
        </p:nvSpPr>
        <p:spPr>
          <a:xfrm>
            <a:off x="8100392" y="6240460"/>
            <a:ext cx="108000" cy="1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7" name="Rectangle 96"/>
          <p:cNvSpPr/>
          <p:nvPr userDrawn="1"/>
        </p:nvSpPr>
        <p:spPr>
          <a:xfrm>
            <a:off x="8532440" y="6024436"/>
            <a:ext cx="108000" cy="10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Rectangle 97"/>
          <p:cNvSpPr/>
          <p:nvPr userDrawn="1"/>
        </p:nvSpPr>
        <p:spPr>
          <a:xfrm>
            <a:off x="8316416" y="6240460"/>
            <a:ext cx="108000" cy="10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" name="Rectangle 98"/>
          <p:cNvSpPr/>
          <p:nvPr userDrawn="1"/>
        </p:nvSpPr>
        <p:spPr>
          <a:xfrm>
            <a:off x="8532440" y="6240460"/>
            <a:ext cx="108000" cy="1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Rectangle 99"/>
          <p:cNvSpPr/>
          <p:nvPr userDrawn="1"/>
        </p:nvSpPr>
        <p:spPr>
          <a:xfrm>
            <a:off x="8748464" y="6024436"/>
            <a:ext cx="108000" cy="1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Rectangle 100"/>
          <p:cNvSpPr/>
          <p:nvPr userDrawn="1"/>
        </p:nvSpPr>
        <p:spPr>
          <a:xfrm>
            <a:off x="8964488" y="6024436"/>
            <a:ext cx="108000" cy="1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" name="Rectangle 102"/>
          <p:cNvSpPr/>
          <p:nvPr userDrawn="1"/>
        </p:nvSpPr>
        <p:spPr>
          <a:xfrm>
            <a:off x="8964488" y="6240460"/>
            <a:ext cx="108000" cy="10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Rectangle 103"/>
          <p:cNvSpPr/>
          <p:nvPr userDrawn="1"/>
        </p:nvSpPr>
        <p:spPr>
          <a:xfrm>
            <a:off x="7884368" y="6465116"/>
            <a:ext cx="108000" cy="10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8" name="Rectangle 107"/>
          <p:cNvSpPr/>
          <p:nvPr userDrawn="1"/>
        </p:nvSpPr>
        <p:spPr>
          <a:xfrm>
            <a:off x="8100392" y="6465116"/>
            <a:ext cx="108000" cy="10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Rectangle 109"/>
          <p:cNvSpPr/>
          <p:nvPr userDrawn="1"/>
        </p:nvSpPr>
        <p:spPr>
          <a:xfrm>
            <a:off x="8100392" y="6681140"/>
            <a:ext cx="108000" cy="1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Rectangle 110"/>
          <p:cNvSpPr/>
          <p:nvPr userDrawn="1"/>
        </p:nvSpPr>
        <p:spPr>
          <a:xfrm>
            <a:off x="8532440" y="6681140"/>
            <a:ext cx="108000" cy="10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Rectangle 111"/>
          <p:cNvSpPr/>
          <p:nvPr userDrawn="1"/>
        </p:nvSpPr>
        <p:spPr>
          <a:xfrm>
            <a:off x="8748464" y="6465116"/>
            <a:ext cx="108000" cy="10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3" name="Rectangle 112"/>
          <p:cNvSpPr/>
          <p:nvPr userDrawn="1"/>
        </p:nvSpPr>
        <p:spPr>
          <a:xfrm>
            <a:off x="8964488" y="6465116"/>
            <a:ext cx="108000" cy="1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Rectangle 114"/>
          <p:cNvSpPr/>
          <p:nvPr userDrawn="1"/>
        </p:nvSpPr>
        <p:spPr>
          <a:xfrm>
            <a:off x="8964488" y="6681140"/>
            <a:ext cx="108000" cy="10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1" name="Rectangle 120"/>
          <p:cNvSpPr/>
          <p:nvPr userDrawn="1"/>
        </p:nvSpPr>
        <p:spPr>
          <a:xfrm>
            <a:off x="8316416" y="6024436"/>
            <a:ext cx="108000" cy="1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Rectangle 121"/>
          <p:cNvSpPr/>
          <p:nvPr userDrawn="1"/>
        </p:nvSpPr>
        <p:spPr>
          <a:xfrm>
            <a:off x="7668344" y="6681140"/>
            <a:ext cx="108000" cy="1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5" name="Rectangle 124"/>
          <p:cNvSpPr/>
          <p:nvPr userDrawn="1"/>
        </p:nvSpPr>
        <p:spPr>
          <a:xfrm>
            <a:off x="8316416" y="6683182"/>
            <a:ext cx="108000" cy="1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32" name="Group 131"/>
          <p:cNvGrpSpPr/>
          <p:nvPr userDrawn="1"/>
        </p:nvGrpSpPr>
        <p:grpSpPr>
          <a:xfrm>
            <a:off x="35496" y="0"/>
            <a:ext cx="564604" cy="5760640"/>
            <a:chOff x="72008" y="0"/>
            <a:chExt cx="564604" cy="5760640"/>
          </a:xfrm>
        </p:grpSpPr>
        <p:sp>
          <p:nvSpPr>
            <p:cNvPr id="7" name="Rectangle 6"/>
            <p:cNvSpPr/>
            <p:nvPr userDrawn="1"/>
          </p:nvSpPr>
          <p:spPr>
            <a:xfrm>
              <a:off x="72008" y="0"/>
              <a:ext cx="72008" cy="576064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36207" y="0"/>
              <a:ext cx="72008" cy="504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400406" y="0"/>
              <a:ext cx="72008" cy="432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6" name="Rectangle 125"/>
            <p:cNvSpPr/>
            <p:nvPr userDrawn="1"/>
          </p:nvSpPr>
          <p:spPr>
            <a:xfrm>
              <a:off x="564604" y="0"/>
              <a:ext cx="72008" cy="360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giorgi\Desktop\EPMCDOC\html\super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268760"/>
            <a:ext cx="1872208" cy="18525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3429000"/>
            <a:ext cx="7772400" cy="1470025"/>
          </a:xfrm>
        </p:spPr>
        <p:txBody>
          <a:bodyPr/>
          <a:lstStyle/>
          <a:p>
            <a:r>
              <a:rPr lang="en-US" dirty="0" smtClean="0"/>
              <a:t>Updates on the R&amp;D for the SVT Front End Readout chips 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12/13/2011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F. </a:t>
            </a:r>
            <a:r>
              <a:rPr lang="en-US" dirty="0" err="1" smtClean="0"/>
              <a:t>Giorgi</a:t>
            </a:r>
            <a:r>
              <a:rPr lang="en-US" dirty="0" smtClean="0"/>
              <a:t> – 2nd </a:t>
            </a:r>
            <a:r>
              <a:rPr lang="en-US" dirty="0" err="1" smtClean="0"/>
              <a:t>SuperB</a:t>
            </a:r>
            <a:r>
              <a:rPr lang="en-US" dirty="0" smtClean="0"/>
              <a:t> Collaboration Meeting - </a:t>
            </a:r>
            <a:r>
              <a:rPr lang="en-US" dirty="0" err="1" smtClean="0"/>
              <a:t>Frascati</a:t>
            </a:r>
            <a:endParaRPr lang="it-IT" dirty="0" smtClean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31640" y="4988768"/>
            <a:ext cx="6400800" cy="6004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F. </a:t>
            </a:r>
            <a:r>
              <a:rPr lang="en-US" sz="2400" dirty="0" err="1" smtClean="0"/>
              <a:t>Giorgi</a:t>
            </a:r>
            <a:r>
              <a:rPr lang="en-US" sz="2400" dirty="0" smtClean="0"/>
              <a:t> – INFN Bologna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projects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5565304" cy="3384376"/>
          </a:xfrm>
        </p:spPr>
        <p:txBody>
          <a:bodyPr>
            <a:noAutofit/>
          </a:bodyPr>
          <a:lstStyle/>
          <a:p>
            <a:pPr marL="174625" indent="-166688"/>
            <a:r>
              <a:rPr lang="en-US" sz="2000" b="1" dirty="0" err="1" smtClean="0"/>
              <a:t>Apsel</a:t>
            </a:r>
            <a:r>
              <a:rPr lang="en-US" sz="2000" b="1" dirty="0" smtClean="0"/>
              <a:t>-VI</a:t>
            </a:r>
          </a:p>
          <a:p>
            <a:pPr lvl="1"/>
            <a:r>
              <a:rPr lang="en-US" sz="1800" dirty="0" smtClean="0"/>
              <a:t>MATRIX 96x128(2 sub-m. 48 x128)</a:t>
            </a:r>
          </a:p>
          <a:p>
            <a:pPr lvl="1"/>
            <a:r>
              <a:rPr lang="en-US" sz="1800" dirty="0" smtClean="0"/>
              <a:t>Rows divided in:</a:t>
            </a:r>
          </a:p>
          <a:p>
            <a:pPr lvl="2"/>
            <a:r>
              <a:rPr lang="en-US" sz="1600" dirty="0" smtClean="0"/>
              <a:t> 4 </a:t>
            </a:r>
            <a:r>
              <a:rPr lang="en-US" sz="1600" dirty="0" err="1" smtClean="0"/>
              <a:t>sparsifiers</a:t>
            </a:r>
            <a:r>
              <a:rPr lang="en-US" sz="1600" dirty="0" smtClean="0"/>
              <a:t> </a:t>
            </a:r>
          </a:p>
          <a:p>
            <a:pPr lvl="2"/>
            <a:r>
              <a:rPr lang="en-US" sz="1600" dirty="0" smtClean="0"/>
              <a:t>32 rows for each </a:t>
            </a:r>
            <a:r>
              <a:rPr lang="en-US" sz="1600" dirty="0" err="1" smtClean="0"/>
              <a:t>sparsifier</a:t>
            </a:r>
            <a:endParaRPr lang="en-US" sz="1600" dirty="0" smtClean="0"/>
          </a:p>
          <a:p>
            <a:pPr lvl="2"/>
            <a:r>
              <a:rPr lang="en-US" sz="1600" dirty="0" smtClean="0"/>
              <a:t>8 zones for each </a:t>
            </a:r>
            <a:r>
              <a:rPr lang="en-US" sz="1600" dirty="0" err="1" smtClean="0"/>
              <a:t>sparsifier</a:t>
            </a:r>
            <a:r>
              <a:rPr lang="en-US" sz="1600" dirty="0" smtClean="0"/>
              <a:t> (</a:t>
            </a:r>
            <a:r>
              <a:rPr lang="en-US" sz="1600" dirty="0" err="1" smtClean="0"/>
              <a:t>Wzone</a:t>
            </a:r>
            <a:r>
              <a:rPr lang="en-US" sz="1600" dirty="0" smtClean="0"/>
              <a:t>= 4 pixels)</a:t>
            </a:r>
          </a:p>
          <a:p>
            <a:pPr lvl="2"/>
            <a:endParaRPr lang="en-US" sz="1800" dirty="0" smtClean="0"/>
          </a:p>
          <a:p>
            <a:pPr marL="166688" indent="-166688"/>
            <a:r>
              <a:rPr lang="en-US" sz="2000" b="1" dirty="0" smtClean="0"/>
              <a:t>SuperPix1</a:t>
            </a:r>
          </a:p>
          <a:p>
            <a:pPr lvl="1"/>
            <a:r>
              <a:rPr lang="en-US" sz="1800" dirty="0" smtClean="0"/>
              <a:t>MATRIX 32x128 (2 sub-m. 16x128)</a:t>
            </a:r>
          </a:p>
          <a:p>
            <a:pPr lvl="1"/>
            <a:r>
              <a:rPr lang="en-US" sz="1800" dirty="0" smtClean="0"/>
              <a:t>Rows divided in:</a:t>
            </a:r>
          </a:p>
          <a:p>
            <a:pPr lvl="2"/>
            <a:r>
              <a:rPr lang="en-US" sz="1600" dirty="0" smtClean="0"/>
              <a:t> 4 </a:t>
            </a:r>
            <a:r>
              <a:rPr lang="en-US" sz="1600" dirty="0" err="1" smtClean="0"/>
              <a:t>sparsifiers</a:t>
            </a:r>
            <a:r>
              <a:rPr lang="en-US" sz="1600" dirty="0" smtClean="0"/>
              <a:t> </a:t>
            </a:r>
          </a:p>
          <a:p>
            <a:pPr lvl="2"/>
            <a:r>
              <a:rPr lang="en-US" sz="1600" dirty="0" smtClean="0"/>
              <a:t>32 rows for each </a:t>
            </a:r>
            <a:r>
              <a:rPr lang="en-US" sz="1600" dirty="0" err="1" smtClean="0"/>
              <a:t>sparsifier</a:t>
            </a:r>
            <a:endParaRPr lang="en-US" sz="1600" dirty="0" smtClean="0"/>
          </a:p>
          <a:p>
            <a:pPr lvl="2"/>
            <a:r>
              <a:rPr lang="en-US" sz="1600" dirty="0" smtClean="0"/>
              <a:t>8 zones for each </a:t>
            </a:r>
            <a:r>
              <a:rPr lang="en-US" sz="1600" dirty="0" err="1" smtClean="0"/>
              <a:t>sparsifier</a:t>
            </a:r>
            <a:r>
              <a:rPr lang="en-US" sz="1600" dirty="0" smtClean="0"/>
              <a:t> (</a:t>
            </a:r>
            <a:r>
              <a:rPr lang="en-US" sz="1600" dirty="0" err="1" smtClean="0"/>
              <a:t>Wzone</a:t>
            </a:r>
            <a:r>
              <a:rPr lang="en-US" sz="1600" dirty="0" smtClean="0"/>
              <a:t>= 4 pixels)</a:t>
            </a:r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3" y="2132856"/>
            <a:ext cx="419153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345542"/>
            <a:ext cx="4248472" cy="145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Readout architecture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611560" y="1412776"/>
            <a:ext cx="828092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Few revisions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INMAPS architecture.</a:t>
            </a:r>
          </a:p>
          <a:p>
            <a:pPr lvl="1"/>
            <a:r>
              <a:rPr lang="en-US" sz="2000" b="1" dirty="0" smtClean="0"/>
              <a:t>In-pixel threshold adjust DAC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i="1" dirty="0" smtClean="0">
                <a:sym typeface="Wingdings" pitchFamily="2" charset="2"/>
              </a:rPr>
              <a:t>serial </a:t>
            </a:r>
            <a:r>
              <a:rPr lang="en-US" sz="2000" i="1" dirty="0" err="1" smtClean="0">
                <a:sym typeface="Wingdings" pitchFamily="2" charset="2"/>
              </a:rPr>
              <a:t>vs</a:t>
            </a:r>
            <a:r>
              <a:rPr lang="en-US" sz="2000" i="1" dirty="0" smtClean="0">
                <a:sym typeface="Wingdings" pitchFamily="2" charset="2"/>
              </a:rPr>
              <a:t> I2C loading? </a:t>
            </a:r>
            <a:br>
              <a:rPr lang="en-US" sz="2000" i="1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I2C very time-expensive for protocol overhead, till now used to program the peripheral registers and to mask the few defective pixels here and there. </a:t>
            </a:r>
            <a:r>
              <a:rPr lang="en-US" sz="2000" b="1" dirty="0" smtClean="0">
                <a:sym typeface="Wingdings" pitchFamily="2" charset="2"/>
              </a:rPr>
              <a:t>Meant </a:t>
            </a:r>
            <a:r>
              <a:rPr lang="en-US" sz="2000" dirty="0" smtClean="0">
                <a:sym typeface="Wingdings" pitchFamily="2" charset="2"/>
              </a:rPr>
              <a:t>for the slow control of several chip with 2 shared serial lines, </a:t>
            </a:r>
            <a:r>
              <a:rPr lang="en-US" sz="2000" b="1" dirty="0" smtClean="0">
                <a:sym typeface="Wingdings" pitchFamily="2" charset="2"/>
              </a:rPr>
              <a:t>not to transfer large amount of data </a:t>
            </a:r>
            <a:r>
              <a:rPr lang="en-US" sz="2000" dirty="0" smtClean="0">
                <a:sym typeface="Wingdings" pitchFamily="2" charset="2"/>
              </a:rPr>
              <a:t>(~ 250k bit for the big chip). </a:t>
            </a:r>
          </a:p>
          <a:p>
            <a:r>
              <a:rPr lang="en-US" sz="2400" dirty="0" smtClean="0">
                <a:sym typeface="Wingdings" pitchFamily="2" charset="2"/>
              </a:rPr>
              <a:t>New component proposed by PV/BG:</a:t>
            </a:r>
          </a:p>
          <a:p>
            <a:pPr lvl="1"/>
            <a:r>
              <a:rPr lang="en-US" sz="2000" b="1" dirty="0" smtClean="0">
                <a:sym typeface="Wingdings" pitchFamily="2" charset="2"/>
              </a:rPr>
              <a:t>Internal </a:t>
            </a:r>
            <a:r>
              <a:rPr lang="en-US" sz="2000" b="1" dirty="0" err="1" smtClean="0">
                <a:sym typeface="Wingdings" pitchFamily="2" charset="2"/>
              </a:rPr>
              <a:t>pulser</a:t>
            </a:r>
            <a:r>
              <a:rPr lang="en-US" sz="2000" b="1" dirty="0" smtClean="0">
                <a:sym typeface="Wingdings" pitchFamily="2" charset="2"/>
              </a:rPr>
              <a:t> for Gain scans</a:t>
            </a:r>
          </a:p>
          <a:p>
            <a:pPr lvl="2"/>
            <a:r>
              <a:rPr lang="en-US" sz="1800" dirty="0" smtClean="0">
                <a:sym typeface="Wingdings" pitchFamily="2" charset="2"/>
              </a:rPr>
              <a:t>No external </a:t>
            </a:r>
            <a:r>
              <a:rPr lang="en-US" sz="1800" dirty="0" err="1" smtClean="0">
                <a:sym typeface="Wingdings" pitchFamily="2" charset="2"/>
              </a:rPr>
              <a:t>pulser</a:t>
            </a:r>
            <a:r>
              <a:rPr lang="en-US" sz="1800" dirty="0" smtClean="0">
                <a:sym typeface="Wingdings" pitchFamily="2" charset="2"/>
              </a:rPr>
              <a:t> needed, digitally controlled.</a:t>
            </a:r>
          </a:p>
          <a:p>
            <a:pPr lvl="2"/>
            <a:r>
              <a:rPr lang="en-US" sz="1800" dirty="0" smtClean="0">
                <a:sym typeface="Wingdings" pitchFamily="2" charset="2"/>
              </a:rPr>
              <a:t>Peripheral DAC to trimmer the pulses</a:t>
            </a:r>
          </a:p>
          <a:p>
            <a:pPr lvl="3"/>
            <a:r>
              <a:rPr lang="en-US" sz="1600" b="1" dirty="0" smtClean="0">
                <a:sym typeface="Wingdings" pitchFamily="2" charset="2"/>
              </a:rPr>
              <a:t>An additional mixed signal component in the </a:t>
            </a:r>
            <a:r>
              <a:rPr lang="en-US" sz="1600" b="1" dirty="0" err="1" smtClean="0">
                <a:sym typeface="Wingdings" pitchFamily="2" charset="2"/>
              </a:rPr>
              <a:t>floorplan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 needs  Physical synthesis of std. cells and interconnection to peripheral RO. </a:t>
            </a:r>
          </a:p>
          <a:p>
            <a:pPr lvl="2"/>
            <a:r>
              <a:rPr lang="en-US" sz="1800" dirty="0" smtClean="0">
                <a:sym typeface="Wingdings" pitchFamily="2" charset="2"/>
              </a:rPr>
              <a:t>Injection mask loading? (see above)</a:t>
            </a:r>
          </a:p>
          <a:p>
            <a:pPr lvl="1"/>
            <a:r>
              <a:rPr lang="en-US" sz="2200" dirty="0" smtClean="0">
                <a:sym typeface="Wingdings" pitchFamily="2" charset="2"/>
              </a:rPr>
              <a:t>Possible in principle. I need to investigate HOW.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532440" cy="489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b="1" dirty="0" smtClean="0"/>
              <a:t>Strip</a:t>
            </a:r>
          </a:p>
          <a:p>
            <a:r>
              <a:rPr lang="en-US" sz="2400" dirty="0" smtClean="0"/>
              <a:t>Strip FE architecture defined and modeled, ready to be tested.</a:t>
            </a:r>
          </a:p>
          <a:p>
            <a:r>
              <a:rPr lang="en-US" sz="2400" dirty="0" smtClean="0"/>
              <a:t>Digital readout efficiency goal value: 100%, to be verified.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3D Pixels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Architectures ALMOST defined and modeled. Specifications must be closed a.s.a.p. to proceed.</a:t>
            </a:r>
          </a:p>
          <a:p>
            <a:r>
              <a:rPr lang="en-US" sz="2400" smtClean="0"/>
              <a:t>Internal </a:t>
            </a:r>
            <a:r>
              <a:rPr lang="en-US" sz="2400" dirty="0" smtClean="0"/>
              <a:t>deadline: end of Feb. 2012 (Fortunately it’s a leap year!), ~3 weeks before actual submission to CMP.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Back-Up</a:t>
            </a:r>
            <a:endParaRPr lang="it-IT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Rates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Strip rates as given by Riccardo C. (5/13/11):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	</a:t>
            </a:r>
            <a:r>
              <a:rPr lang="it-IT" sz="2400" dirty="0" smtClean="0"/>
              <a:t>new values</a:t>
            </a:r>
            <a:r>
              <a:rPr lang="it-IT" dirty="0" smtClean="0"/>
              <a:t>	           </a:t>
            </a:r>
            <a:r>
              <a:rPr lang="it-IT" sz="2800" dirty="0" smtClean="0"/>
              <a:t> </a:t>
            </a:r>
            <a:r>
              <a:rPr lang="it-IT" sz="2400" dirty="0" smtClean="0"/>
              <a:t> old values</a:t>
            </a:r>
            <a:endParaRPr lang="it-IT" dirty="0" smtClean="0"/>
          </a:p>
          <a:p>
            <a:pPr lvl="2" eaLnBrk="1" hangingPunct="1"/>
            <a:r>
              <a:rPr lang="it-IT" dirty="0" smtClean="0"/>
              <a:t>L0: 2060 kHz/strip		         ~ =</a:t>
            </a:r>
          </a:p>
          <a:p>
            <a:pPr lvl="2" eaLnBrk="1" hangingPunct="1"/>
            <a:r>
              <a:rPr lang="it-IT" dirty="0" smtClean="0"/>
              <a:t>L1:  687 kHz/strip		(268 kHz/strip)</a:t>
            </a:r>
          </a:p>
          <a:p>
            <a:pPr lvl="2" eaLnBrk="1" hangingPunct="1"/>
            <a:r>
              <a:rPr lang="it-IT" dirty="0" smtClean="0"/>
              <a:t>L2:  422 kHz/strip		(179 kHz/strip)</a:t>
            </a:r>
          </a:p>
          <a:p>
            <a:pPr lvl="2" eaLnBrk="1" hangingPunct="1"/>
            <a:r>
              <a:rPr lang="it-IT" dirty="0" smtClean="0"/>
              <a:t>L3:  325 kHz/strip		(52.5 kHz/strip)</a:t>
            </a:r>
          </a:p>
          <a:p>
            <a:pPr lvl="2" eaLnBrk="1" hangingPunct="1"/>
            <a:r>
              <a:rPr lang="it-IT" dirty="0" smtClean="0"/>
              <a:t>L4:  47 kHz/strip		(21.9 kHz/strip)</a:t>
            </a:r>
          </a:p>
          <a:p>
            <a:pPr lvl="2" eaLnBrk="1" hangingPunct="1"/>
            <a:r>
              <a:rPr lang="it-IT" dirty="0" smtClean="0"/>
              <a:t>L5:  28 kHz/strip		(18.7 kHz/strip)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32656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Max peaking times (ns) at fixed strip efficiency</a:t>
            </a:r>
            <a:endParaRPr lang="it-IT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15</a:t>
            </a:fld>
            <a:endParaRPr lang="it-IT"/>
          </a:p>
        </p:txBody>
      </p:sp>
      <p:graphicFrame>
        <p:nvGraphicFramePr>
          <p:cNvPr id="27" name="Group 275"/>
          <p:cNvGraphicFramePr>
            <a:graphicFrameLocks/>
          </p:cNvGraphicFramePr>
          <p:nvPr/>
        </p:nvGraphicFramePr>
        <p:xfrm>
          <a:off x="734888" y="1347051"/>
          <a:ext cx="8229600" cy="4674237"/>
        </p:xfrm>
        <a:graphic>
          <a:graphicData uri="http://schemas.openxmlformats.org/drawingml/2006/table">
            <a:tbl>
              <a:tblPr/>
              <a:tblGrid>
                <a:gridCol w="1176338"/>
                <a:gridCol w="1174750"/>
                <a:gridCol w="1176337"/>
                <a:gridCol w="1174750"/>
                <a:gridCol w="1176338"/>
                <a:gridCol w="1174750"/>
                <a:gridCol w="1176337"/>
              </a:tblGrid>
              <a:tr h="6127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Target strip efficiency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SF=5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SF=1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SF=5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SF=1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SF=5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SF=1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466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329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605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1077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1807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84368" y="3326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M. Villa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it-IT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3568" y="1556793"/>
            <a:ext cx="8229600" cy="4176464"/>
          </a:xfrm>
        </p:spPr>
        <p:txBody>
          <a:bodyPr>
            <a:normAutofit/>
          </a:bodyPr>
          <a:lstStyle/>
          <a:p>
            <a:r>
              <a:rPr lang="en-US" dirty="0" smtClean="0"/>
              <a:t>Strip readout architecture</a:t>
            </a:r>
          </a:p>
          <a:p>
            <a:pPr lvl="1"/>
            <a:r>
              <a:rPr lang="en-US" dirty="0" smtClean="0"/>
              <a:t>Investigated architecture </a:t>
            </a:r>
          </a:p>
          <a:p>
            <a:pPr lvl="1"/>
            <a:r>
              <a:rPr lang="en-US" dirty="0" smtClean="0"/>
              <a:t>Preliminary simulations</a:t>
            </a:r>
          </a:p>
          <a:p>
            <a:r>
              <a:rPr lang="en-US" dirty="0" smtClean="0"/>
              <a:t>3D pixel submissions</a:t>
            </a:r>
          </a:p>
          <a:p>
            <a:pPr lvl="1"/>
            <a:r>
              <a:rPr lang="en-US" dirty="0" err="1" smtClean="0"/>
              <a:t>Apsel_VI</a:t>
            </a:r>
            <a:endParaRPr lang="en-US" dirty="0" smtClean="0"/>
          </a:p>
          <a:p>
            <a:pPr lvl="1"/>
            <a:r>
              <a:rPr lang="en-US" dirty="0" smtClean="0"/>
              <a:t>SuperPix1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Strip Readout Architecture </a:t>
            </a:r>
            <a:endParaRPr lang="it-IT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Updates on Job Status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413792"/>
            <a:ext cx="987544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Strip readout architecture under development</a:t>
            </a:r>
            <a:endParaRPr lang="it-IT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829300" y="4206875"/>
            <a:ext cx="990600" cy="304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BUF #1</a:t>
            </a: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8039100" y="2835275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pic>
        <p:nvPicPr>
          <p:cNvPr id="25" name="Picture 2" descr="E:\Dropbox\My Dropbox\Tesi\tex\images\SQUARE_readout.png"/>
          <p:cNvPicPr>
            <a:picLocks noChangeAspect="1" noChangeArrowheads="1"/>
          </p:cNvPicPr>
          <p:nvPr/>
        </p:nvPicPr>
        <p:blipFill>
          <a:blip r:embed="rId2" cstate="print"/>
          <a:srcRect l="15799" r="15799"/>
          <a:stretch>
            <a:fillRect/>
          </a:stretch>
        </p:blipFill>
        <p:spPr bwMode="auto">
          <a:xfrm>
            <a:off x="4716463" y="1524000"/>
            <a:ext cx="4427537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4500562" y="1411498"/>
            <a:ext cx="1223565" cy="29418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it-IT" sz="1600" b="1" dirty="0" err="1" smtClean="0"/>
              <a:t>Sparsifiers</a:t>
            </a:r>
            <a:endParaRPr lang="it-IT" sz="1600" b="1" dirty="0"/>
          </a:p>
        </p:txBody>
      </p:sp>
      <p:grpSp>
        <p:nvGrpSpPr>
          <p:cNvPr id="40" name="Group 39"/>
          <p:cNvGrpSpPr/>
          <p:nvPr/>
        </p:nvGrpSpPr>
        <p:grpSpPr>
          <a:xfrm>
            <a:off x="1259954" y="1795509"/>
            <a:ext cx="3672086" cy="3001990"/>
            <a:chOff x="323850" y="1484313"/>
            <a:chExt cx="4752975" cy="3887787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6713" y="1898650"/>
              <a:ext cx="533400" cy="5937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FE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835150" y="1898650"/>
              <a:ext cx="649288" cy="59372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Ctrl</a:t>
              </a:r>
            </a:p>
            <a:p>
              <a:pPr algn="ctr"/>
              <a:r>
                <a:rPr lang="it-IT"/>
                <a:t> logic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484438" y="1898650"/>
              <a:ext cx="574675" cy="593725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Buf</a:t>
              </a:r>
            </a:p>
            <a:p>
              <a:pPr algn="ctr"/>
              <a:r>
                <a:rPr lang="it-IT"/>
                <a:t> #k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059113" y="1898650"/>
              <a:ext cx="574675" cy="593725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...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635375" y="1916113"/>
              <a:ext cx="792163" cy="576262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Buf</a:t>
              </a:r>
            </a:p>
            <a:p>
              <a:pPr algn="ctr"/>
              <a:r>
                <a:rPr lang="it-IT"/>
                <a:t> #1</a:t>
              </a: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900113" y="1898650"/>
              <a:ext cx="935037" cy="593725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ADC</a:t>
              </a:r>
            </a:p>
            <a:p>
              <a:pPr algn="ctr"/>
              <a:r>
                <a:rPr lang="it-IT"/>
                <a:t>Or ToT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95288" y="4968875"/>
              <a:ext cx="4681537" cy="4032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readout/slow control</a:t>
              </a: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468313" y="2779713"/>
              <a:ext cx="3816350" cy="469900"/>
            </a:xfrm>
            <a:custGeom>
              <a:avLst/>
              <a:gdLst>
                <a:gd name="T0" fmla="*/ 0 w 3312"/>
                <a:gd name="T1" fmla="*/ 0 h 344"/>
                <a:gd name="T2" fmla="*/ 1296 w 3312"/>
                <a:gd name="T3" fmla="*/ 336 h 344"/>
                <a:gd name="T4" fmla="*/ 2256 w 3312"/>
                <a:gd name="T5" fmla="*/ 48 h 344"/>
                <a:gd name="T6" fmla="*/ 3312 w 3312"/>
                <a:gd name="T7" fmla="*/ 336 h 3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12"/>
                <a:gd name="T13" fmla="*/ 0 h 344"/>
                <a:gd name="T14" fmla="*/ 3312 w 3312"/>
                <a:gd name="T15" fmla="*/ 344 h 3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12" h="344">
                  <a:moveTo>
                    <a:pt x="0" y="0"/>
                  </a:moveTo>
                  <a:cubicBezTo>
                    <a:pt x="460" y="164"/>
                    <a:pt x="920" y="328"/>
                    <a:pt x="1296" y="336"/>
                  </a:cubicBezTo>
                  <a:cubicBezTo>
                    <a:pt x="1672" y="344"/>
                    <a:pt x="1920" y="48"/>
                    <a:pt x="2256" y="48"/>
                  </a:cubicBezTo>
                  <a:cubicBezTo>
                    <a:pt x="2592" y="48"/>
                    <a:pt x="2952" y="192"/>
                    <a:pt x="3312" y="3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395288" y="3068638"/>
              <a:ext cx="3889375" cy="469900"/>
            </a:xfrm>
            <a:custGeom>
              <a:avLst/>
              <a:gdLst>
                <a:gd name="T0" fmla="*/ 0 w 3312"/>
                <a:gd name="T1" fmla="*/ 0 h 344"/>
                <a:gd name="T2" fmla="*/ 1296 w 3312"/>
                <a:gd name="T3" fmla="*/ 336 h 344"/>
                <a:gd name="T4" fmla="*/ 2256 w 3312"/>
                <a:gd name="T5" fmla="*/ 48 h 344"/>
                <a:gd name="T6" fmla="*/ 3312 w 3312"/>
                <a:gd name="T7" fmla="*/ 336 h 3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12"/>
                <a:gd name="T13" fmla="*/ 0 h 344"/>
                <a:gd name="T14" fmla="*/ 3312 w 3312"/>
                <a:gd name="T15" fmla="*/ 344 h 3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12" h="344">
                  <a:moveTo>
                    <a:pt x="0" y="0"/>
                  </a:moveTo>
                  <a:cubicBezTo>
                    <a:pt x="460" y="164"/>
                    <a:pt x="920" y="328"/>
                    <a:pt x="1296" y="336"/>
                  </a:cubicBezTo>
                  <a:cubicBezTo>
                    <a:pt x="1672" y="344"/>
                    <a:pt x="1920" y="48"/>
                    <a:pt x="2256" y="48"/>
                  </a:cubicBezTo>
                  <a:cubicBezTo>
                    <a:pt x="2592" y="48"/>
                    <a:pt x="2952" y="192"/>
                    <a:pt x="3312" y="3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1403350" y="4435475"/>
              <a:ext cx="1588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2268538" y="4435475"/>
              <a:ext cx="1587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2843213" y="4508500"/>
              <a:ext cx="1587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4211638" y="4511675"/>
              <a:ext cx="1587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23850" y="1484313"/>
              <a:ext cx="1187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/>
                <a:t>strip #127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323850" y="3427413"/>
              <a:ext cx="933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/>
                <a:t>strip #0</a:t>
              </a: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2467120" y="2667244"/>
              <a:ext cx="2016125" cy="1588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95288" y="3779838"/>
              <a:ext cx="533400" cy="5937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FE</a:t>
              </a: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1906588" y="3779838"/>
              <a:ext cx="649287" cy="59372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Ctrl</a:t>
              </a:r>
            </a:p>
            <a:p>
              <a:pPr algn="ctr"/>
              <a:r>
                <a:rPr lang="it-IT"/>
                <a:t> logic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555875" y="3779838"/>
              <a:ext cx="574675" cy="593725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Buf</a:t>
              </a:r>
            </a:p>
            <a:p>
              <a:pPr algn="ctr"/>
              <a:r>
                <a:rPr lang="it-IT"/>
                <a:t> #k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130550" y="3779838"/>
              <a:ext cx="574675" cy="593725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...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06813" y="3797300"/>
              <a:ext cx="792162" cy="576263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Buf</a:t>
              </a:r>
            </a:p>
            <a:p>
              <a:pPr algn="ctr"/>
              <a:r>
                <a:rPr lang="it-IT"/>
                <a:t> #1</a:t>
              </a: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928688" y="3779838"/>
              <a:ext cx="977900" cy="593725"/>
            </a:xfrm>
            <a:prstGeom prst="rect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/>
                <a:t>ADC</a:t>
              </a:r>
            </a:p>
            <a:p>
              <a:pPr algn="ctr"/>
              <a:r>
                <a:rPr lang="it-IT"/>
                <a:t>Or ToT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2560323" y="2760500"/>
              <a:ext cx="1932101" cy="3288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050" b="1" dirty="0">
                  <a:solidFill>
                    <a:srgbClr val="009900"/>
                  </a:solidFill>
                </a:rPr>
                <a:t>~hit_rate * trig_latency</a:t>
              </a:r>
            </a:p>
          </p:txBody>
        </p:sp>
      </p:grp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539552" y="5085184"/>
            <a:ext cx="2604752" cy="7571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it-IT" sz="2400" dirty="0"/>
              <a:t>How many buffers?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it-IT" sz="2400" dirty="0"/>
              <a:t>How many barrels</a:t>
            </a:r>
            <a:r>
              <a:rPr lang="it-IT" sz="2400" dirty="0" smtClean="0"/>
              <a:t>?</a:t>
            </a: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4716463" y="4292600"/>
            <a:ext cx="3887787" cy="1588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5359400" y="4316413"/>
            <a:ext cx="24526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it-IT" sz="2000" dirty="0">
                <a:solidFill>
                  <a:srgbClr val="008000"/>
                </a:solidFill>
                <a:latin typeface="Comic Sans MS" pitchFamily="66" charset="0"/>
              </a:rPr>
              <a:t>Triggered hits only</a:t>
            </a: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8532813" y="2997200"/>
            <a:ext cx="3603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3851920" y="5157192"/>
            <a:ext cx="5239063" cy="1126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it-IT" sz="2400" b="1" dirty="0"/>
              <a:t>Asynchronous logic </a:t>
            </a:r>
            <a:r>
              <a:rPr lang="it-IT" sz="2400" b="1" dirty="0" smtClean="0"/>
              <a:t>assumed: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/>
              <a:t>Triggered event size not known a-priori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/>
              <a:t>(thus readout time as well)</a:t>
            </a:r>
            <a:endParaRPr lang="it-IT" sz="2400" dirty="0"/>
          </a:p>
        </p:txBody>
      </p:sp>
      <p:sp>
        <p:nvSpPr>
          <p:cNvPr id="41" name="Footer Placeholder 4"/>
          <p:cNvSpPr txBox="1">
            <a:spLocks/>
          </p:cNvSpPr>
          <p:nvPr/>
        </p:nvSpPr>
        <p:spPr>
          <a:xfrm>
            <a:off x="1259632" y="1268760"/>
            <a:ext cx="3168352" cy="72516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Pre-trigger buffer array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PISA</a:t>
            </a:r>
            <a:endParaRPr kumimoji="0" lang="it-IT" sz="14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Footer Placeholder 4"/>
          <p:cNvSpPr txBox="1">
            <a:spLocks/>
          </p:cNvSpPr>
          <p:nvPr/>
        </p:nvSpPr>
        <p:spPr>
          <a:xfrm>
            <a:off x="5436096" y="1124744"/>
            <a:ext cx="3888432" cy="6480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BOLOGNA pixel-like hit  extraction 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Status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288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All elements have been modeled on both sides</a:t>
            </a:r>
          </a:p>
          <a:p>
            <a:pPr lvl="1"/>
            <a:r>
              <a:rPr lang="en-US" b="1" dirty="0" smtClean="0"/>
              <a:t>VHDL</a:t>
            </a:r>
            <a:r>
              <a:rPr lang="en-US" dirty="0" smtClean="0"/>
              <a:t> for hit extraction system and slow control </a:t>
            </a:r>
          </a:p>
          <a:p>
            <a:pPr lvl="1"/>
            <a:r>
              <a:rPr lang="en-US" b="1" dirty="0" err="1" smtClean="0"/>
              <a:t>SystemVerilog</a:t>
            </a:r>
            <a:r>
              <a:rPr lang="en-US" dirty="0" smtClean="0"/>
              <a:t> for the strip FE logic and buffers </a:t>
            </a:r>
            <a:r>
              <a:rPr lang="en-US" sz="1900" dirty="0" smtClean="0"/>
              <a:t>(see R. </a:t>
            </a:r>
            <a:r>
              <a:rPr lang="en-US" sz="1900" dirty="0" err="1" smtClean="0"/>
              <a:t>Beccherle</a:t>
            </a:r>
            <a:r>
              <a:rPr lang="en-US" sz="1900" dirty="0" smtClean="0"/>
              <a:t> presentation)</a:t>
            </a:r>
            <a:endParaRPr lang="en-US" dirty="0" smtClean="0"/>
          </a:p>
          <a:p>
            <a:r>
              <a:rPr lang="en-US" dirty="0" smtClean="0"/>
              <a:t>CERN </a:t>
            </a:r>
            <a:r>
              <a:rPr lang="en-US" b="1" dirty="0" smtClean="0"/>
              <a:t>SVN repository </a:t>
            </a:r>
            <a:r>
              <a:rPr lang="en-US" dirty="0" smtClean="0"/>
              <a:t>created and proficiently in use</a:t>
            </a:r>
          </a:p>
          <a:p>
            <a:pPr lvl="1"/>
            <a:r>
              <a:rPr lang="en-US" dirty="0" smtClean="0">
                <a:solidFill>
                  <a:srgbClr val="1000DA"/>
                </a:solidFill>
              </a:rPr>
              <a:t>svn.cern.ch/reps/</a:t>
            </a:r>
            <a:r>
              <a:rPr lang="en-US" dirty="0" err="1" smtClean="0">
                <a:solidFill>
                  <a:srgbClr val="1000DA"/>
                </a:solidFill>
              </a:rPr>
              <a:t>vipix</a:t>
            </a:r>
            <a:r>
              <a:rPr lang="en-US" dirty="0" smtClean="0">
                <a:solidFill>
                  <a:srgbClr val="1000DA"/>
                </a:solidFill>
              </a:rPr>
              <a:t>/</a:t>
            </a:r>
            <a:r>
              <a:rPr lang="en-US" dirty="0" err="1" smtClean="0">
                <a:solidFill>
                  <a:srgbClr val="1000DA"/>
                </a:solidFill>
              </a:rPr>
              <a:t>StripChip</a:t>
            </a:r>
            <a:r>
              <a:rPr lang="en-US" dirty="0" smtClean="0">
                <a:solidFill>
                  <a:srgbClr val="1000DA"/>
                </a:solidFill>
              </a:rPr>
              <a:t>/</a:t>
            </a:r>
          </a:p>
          <a:p>
            <a:r>
              <a:rPr lang="en-US" dirty="0" smtClean="0"/>
              <a:t>Test Benches under development:</a:t>
            </a:r>
          </a:p>
          <a:p>
            <a:pPr lvl="1"/>
            <a:r>
              <a:rPr lang="en-US" b="1" dirty="0" smtClean="0"/>
              <a:t>Shared</a:t>
            </a:r>
            <a:r>
              <a:rPr lang="en-US" dirty="0" smtClean="0"/>
              <a:t> Elements: </a:t>
            </a:r>
          </a:p>
          <a:p>
            <a:pPr lvl="2"/>
            <a:r>
              <a:rPr lang="en-US" dirty="0" smtClean="0"/>
              <a:t>Monte Carlo hit generator</a:t>
            </a:r>
          </a:p>
          <a:p>
            <a:pPr lvl="2"/>
            <a:r>
              <a:rPr lang="en-US" dirty="0" smtClean="0"/>
              <a:t>I2C interaction routines (simulation utility package) </a:t>
            </a:r>
          </a:p>
          <a:p>
            <a:pPr lvl="1"/>
            <a:r>
              <a:rPr lang="en-US" b="1" dirty="0" smtClean="0"/>
              <a:t>Independent</a:t>
            </a:r>
            <a:r>
              <a:rPr lang="en-US" dirty="0" smtClean="0"/>
              <a:t> and parallel test benches: </a:t>
            </a:r>
          </a:p>
          <a:p>
            <a:pPr lvl="2"/>
            <a:r>
              <a:rPr lang="en-US" dirty="0" smtClean="0"/>
              <a:t>separated test vectors and procedures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enhanced</a:t>
            </a:r>
            <a:r>
              <a:rPr lang="en-US" b="1" dirty="0" smtClean="0"/>
              <a:t> code coverage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Simulation Tool: </a:t>
            </a:r>
            <a:r>
              <a:rPr lang="en-US" b="1" dirty="0" err="1" smtClean="0"/>
              <a:t>ModelSim</a:t>
            </a:r>
            <a:r>
              <a:rPr lang="en-US" b="1" dirty="0" smtClean="0"/>
              <a:t> SE </a:t>
            </a:r>
            <a:r>
              <a:rPr lang="en-US" dirty="0" smtClean="0"/>
              <a:t>(allows mixed code simulations)</a:t>
            </a:r>
          </a:p>
          <a:p>
            <a:r>
              <a:rPr lang="en-US" b="1" dirty="0" smtClean="0"/>
              <a:t>So Far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Interface defined </a:t>
            </a:r>
            <a:r>
              <a:rPr lang="en-US" dirty="0" smtClean="0">
                <a:sym typeface="Wingdings" pitchFamily="2" charset="2"/>
              </a:rPr>
              <a:t> must be verified</a:t>
            </a:r>
            <a:endParaRPr lang="en-US" dirty="0" smtClean="0"/>
          </a:p>
          <a:p>
            <a:pPr lvl="1"/>
            <a:r>
              <a:rPr lang="en-US" dirty="0" smtClean="0"/>
              <a:t>Separate tests on our own blocks for functional debug</a:t>
            </a:r>
          </a:p>
          <a:p>
            <a:r>
              <a:rPr lang="en-US" b="1" dirty="0" smtClean="0"/>
              <a:t>Next to come</a:t>
            </a:r>
            <a:r>
              <a:rPr lang="en-US" dirty="0" smtClean="0"/>
              <a:t>: full chip simulations and digital efficiency study.</a:t>
            </a:r>
          </a:p>
          <a:p>
            <a:pPr lvl="1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85220"/>
            <a:ext cx="8229600" cy="1143000"/>
          </a:xfrm>
        </p:spPr>
        <p:txBody>
          <a:bodyPr/>
          <a:lstStyle/>
          <a:p>
            <a:r>
              <a:rPr lang="en-US" dirty="0" smtClean="0"/>
              <a:t>Test Bench Scheme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827584" y="1988840"/>
            <a:ext cx="2736304" cy="17281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 generator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971600" y="1412776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Reduced and </a:t>
            </a:r>
            <a:r>
              <a:rPr lang="en-US" sz="1400" dirty="0" err="1" smtClean="0"/>
              <a:t>rivisited</a:t>
            </a:r>
            <a:r>
              <a:rPr lang="en-US" sz="1400" dirty="0" smtClean="0"/>
              <a:t> version</a:t>
            </a:r>
            <a:r>
              <a:rPr lang="it-IT" sz="1400" dirty="0" smtClean="0"/>
              <a:t> </a:t>
            </a:r>
            <a:r>
              <a:rPr lang="it-IT" sz="1400" dirty="0" err="1" smtClean="0"/>
              <a:t>of</a:t>
            </a:r>
            <a:r>
              <a:rPr lang="it-IT" sz="1400" dirty="0" smtClean="0"/>
              <a:t> the </a:t>
            </a:r>
            <a:r>
              <a:rPr lang="it-IT" sz="1400" dirty="0" err="1" smtClean="0"/>
              <a:t>one</a:t>
            </a:r>
            <a:r>
              <a:rPr lang="it-IT" sz="1400" dirty="0" smtClean="0"/>
              <a:t> </a:t>
            </a:r>
            <a:r>
              <a:rPr lang="it-IT" sz="1400" dirty="0" err="1" smtClean="0"/>
              <a:t>used</a:t>
            </a:r>
            <a:r>
              <a:rPr lang="it-IT" sz="1400" dirty="0" smtClean="0"/>
              <a:t> </a:t>
            </a:r>
            <a:r>
              <a:rPr lang="it-IT" sz="1400" dirty="0" err="1" smtClean="0"/>
              <a:t>for</a:t>
            </a:r>
            <a:r>
              <a:rPr lang="it-IT" sz="1400" dirty="0" smtClean="0"/>
              <a:t> </a:t>
            </a:r>
            <a:r>
              <a:rPr lang="it-IT" sz="1400" dirty="0" err="1" smtClean="0"/>
              <a:t>pixels</a:t>
            </a:r>
            <a:r>
              <a:rPr lang="it-IT" sz="1400" dirty="0" smtClean="0"/>
              <a:t> </a:t>
            </a:r>
            <a:endParaRPr lang="en-US" sz="1400" dirty="0" smtClean="0"/>
          </a:p>
        </p:txBody>
      </p:sp>
      <p:sp>
        <p:nvSpPr>
          <p:cNvPr id="20" name="Rettangolo 19"/>
          <p:cNvSpPr/>
          <p:nvPr/>
        </p:nvSpPr>
        <p:spPr>
          <a:xfrm>
            <a:off x="4067944" y="1988840"/>
            <a:ext cx="3024336" cy="17281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128 Strip channels</a:t>
            </a:r>
          </a:p>
          <a:p>
            <a:pPr algn="ctr"/>
            <a:r>
              <a:rPr lang="en-US" dirty="0" smtClean="0"/>
              <a:t>FE logic and trigger buffer 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4067944" y="4509120"/>
            <a:ext cx="3024336" cy="17281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Readout equivalent to: </a:t>
            </a:r>
          </a:p>
          <a:p>
            <a:pPr marL="717550" indent="177800">
              <a:buFont typeface="Arial" pitchFamily="34" charset="0"/>
              <a:buChar char="•"/>
            </a:pPr>
            <a:r>
              <a:rPr lang="en-US" dirty="0" smtClean="0"/>
              <a:t>4 sub-matrices</a:t>
            </a:r>
          </a:p>
          <a:p>
            <a:pPr marL="717550" indent="177800">
              <a:buFont typeface="Arial" pitchFamily="34" charset="0"/>
              <a:buChar char="•"/>
            </a:pPr>
            <a:r>
              <a:rPr lang="en-US" dirty="0" smtClean="0"/>
              <a:t>256 rows </a:t>
            </a:r>
          </a:p>
          <a:p>
            <a:pPr marL="717550" indent="177800">
              <a:buFont typeface="Arial" pitchFamily="34" charset="0"/>
              <a:buChar char="•"/>
            </a:pPr>
            <a:r>
              <a:rPr lang="en-US" dirty="0" smtClean="0"/>
              <a:t>1 column</a:t>
            </a:r>
          </a:p>
          <a:p>
            <a:pPr algn="ctr"/>
            <a:r>
              <a:rPr lang="en-US" dirty="0" smtClean="0"/>
              <a:t>(with minor revisions)</a:t>
            </a:r>
          </a:p>
        </p:txBody>
      </p:sp>
      <p:cxnSp>
        <p:nvCxnSpPr>
          <p:cNvPr id="22" name="Connettore 2 21"/>
          <p:cNvCxnSpPr/>
          <p:nvPr/>
        </p:nvCxnSpPr>
        <p:spPr>
          <a:xfrm>
            <a:off x="3635896" y="24208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3635896" y="2924944"/>
            <a:ext cx="288032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4067944" y="141219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 logic</a:t>
            </a:r>
            <a:endParaRPr lang="en-US" sz="1400" dirty="0"/>
          </a:p>
          <a:p>
            <a:r>
              <a:rPr lang="en-US" sz="1400" dirty="0" smtClean="0"/>
              <a:t>Trigger buffers, TS tag/request handling </a:t>
            </a:r>
            <a:r>
              <a:rPr lang="en-US" sz="1400" dirty="0" err="1" smtClean="0"/>
              <a:t>ecc</a:t>
            </a:r>
            <a:r>
              <a:rPr lang="en-US" sz="1400" dirty="0" smtClean="0"/>
              <a:t>.</a:t>
            </a:r>
          </a:p>
        </p:txBody>
      </p:sp>
      <p:cxnSp>
        <p:nvCxnSpPr>
          <p:cNvPr id="25" name="Connettore 2 24"/>
          <p:cNvCxnSpPr/>
          <p:nvPr/>
        </p:nvCxnSpPr>
        <p:spPr>
          <a:xfrm flipV="1">
            <a:off x="5004048" y="386104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6300192" y="3861048"/>
            <a:ext cx="0" cy="576064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7092280" y="4796572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Trigger handling</a:t>
            </a:r>
          </a:p>
          <a:p>
            <a:r>
              <a:rPr lang="en-US" sz="1400" dirty="0" smtClean="0"/>
              <a:t>Hit encoding</a:t>
            </a:r>
          </a:p>
          <a:p>
            <a:r>
              <a:rPr lang="en-US" sz="1400" dirty="0" smtClean="0"/>
              <a:t>Hit de-queue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gen self test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899592" y="1628800"/>
            <a:ext cx="2952328" cy="17281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MCgen</a:t>
            </a:r>
            <a:endParaRPr lang="it-IT" b="1" dirty="0"/>
          </a:p>
        </p:txBody>
      </p:sp>
      <p:cxnSp>
        <p:nvCxnSpPr>
          <p:cNvPr id="8" name="Connettore 2 7"/>
          <p:cNvCxnSpPr/>
          <p:nvPr/>
        </p:nvCxnSpPr>
        <p:spPr>
          <a:xfrm flipH="1">
            <a:off x="3923928" y="2852936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3923928" y="2204864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211960" y="1916832"/>
            <a:ext cx="641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CMP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211960" y="2492896"/>
            <a:ext cx="64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Busy</a:t>
            </a:r>
            <a:endParaRPr lang="it-IT" dirty="0"/>
          </a:p>
        </p:txBody>
      </p:sp>
      <p:sp>
        <p:nvSpPr>
          <p:cNvPr id="12" name="Freccia circolare a sinistra 11"/>
          <p:cNvSpPr/>
          <p:nvPr/>
        </p:nvSpPr>
        <p:spPr>
          <a:xfrm>
            <a:off x="5076056" y="2132856"/>
            <a:ext cx="936104" cy="936104"/>
          </a:xfrm>
          <a:prstGeom prst="curved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084168" y="227687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loopback</a:t>
            </a:r>
            <a:endParaRPr lang="it-IT" sz="28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5496" y="5035489"/>
            <a:ext cx="9108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hit generated with a </a:t>
            </a:r>
            <a:r>
              <a:rPr lang="en-US" dirty="0" err="1" smtClean="0"/>
              <a:t>ToT</a:t>
            </a:r>
            <a:r>
              <a:rPr lang="en-US" dirty="0" smtClean="0"/>
              <a:t> = 14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another hit generated @ 19775 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CMP not re-triggered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total CMP length is </a:t>
            </a:r>
            <a:r>
              <a:rPr lang="en-US" dirty="0" smtClean="0">
                <a:solidFill>
                  <a:srgbClr val="FF0000"/>
                </a:solidFill>
              </a:rPr>
              <a:t>140</a:t>
            </a:r>
            <a:r>
              <a:rPr lang="en-US" dirty="0" smtClean="0"/>
              <a:t> ns = prev. </a:t>
            </a:r>
            <a:r>
              <a:rPr lang="en-US" dirty="0" err="1" smtClean="0"/>
              <a:t>ToT</a:t>
            </a:r>
            <a:r>
              <a:rPr lang="en-US" dirty="0" smtClean="0"/>
              <a:t> (</a:t>
            </a:r>
            <a:r>
              <a:rPr lang="en-US" dirty="0" smtClean="0">
                <a:sym typeface="Wingdings" pitchFamily="2" charset="2"/>
              </a:rPr>
              <a:t>14) *10 ns </a:t>
            </a:r>
            <a:r>
              <a:rPr lang="en-US" dirty="0" err="1" smtClean="0">
                <a:sym typeface="Wingdings" pitchFamily="2" charset="2"/>
              </a:rPr>
              <a:t>ToT</a:t>
            </a:r>
            <a:r>
              <a:rPr lang="en-US" dirty="0" smtClean="0">
                <a:sym typeface="Wingdings" pitchFamily="2" charset="2"/>
              </a:rPr>
              <a:t> resolution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busy_hit_count</a:t>
            </a:r>
            <a:r>
              <a:rPr lang="en-US" dirty="0" smtClean="0">
                <a:sym typeface="Wingdings" pitchFamily="2" charset="2"/>
              </a:rPr>
              <a:t> incremented by 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 rough inefficiency estimate due to occupancy by </a:t>
            </a:r>
            <a:r>
              <a:rPr lang="en-US" b="1" dirty="0" err="1" smtClean="0">
                <a:sym typeface="Wingdings" pitchFamily="2" charset="2"/>
              </a:rPr>
              <a:t>busy_hit_count</a:t>
            </a:r>
            <a:r>
              <a:rPr lang="en-US" b="1" dirty="0" smtClean="0">
                <a:sym typeface="Wingdings" pitchFamily="2" charset="2"/>
              </a:rPr>
              <a:t>/</a:t>
            </a:r>
            <a:r>
              <a:rPr lang="en-US" b="1" dirty="0" err="1" smtClean="0">
                <a:sym typeface="Wingdings" pitchFamily="2" charset="2"/>
              </a:rPr>
              <a:t>hit_count</a:t>
            </a:r>
            <a:r>
              <a:rPr lang="en-US" dirty="0" smtClean="0">
                <a:sym typeface="Wingdings" pitchFamily="2" charset="2"/>
              </a:rPr>
              <a:t>.</a:t>
            </a:r>
            <a:endParaRPr lang="it-IT" dirty="0"/>
          </a:p>
        </p:txBody>
      </p:sp>
      <p:pic>
        <p:nvPicPr>
          <p:cNvPr id="15" name="Immagine 14" descr="waveMCg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9144000" cy="1538405"/>
          </a:xfrm>
          <a:prstGeom prst="rect">
            <a:avLst/>
          </a:prstGeom>
        </p:spPr>
      </p:pic>
      <p:sp>
        <p:nvSpPr>
          <p:cNvPr id="16" name="Ovale 15"/>
          <p:cNvSpPr/>
          <p:nvPr/>
        </p:nvSpPr>
        <p:spPr>
          <a:xfrm>
            <a:off x="5180316" y="4653136"/>
            <a:ext cx="576064" cy="288032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/>
          <p:nvPr/>
        </p:nvCxnSpPr>
        <p:spPr>
          <a:xfrm flipV="1">
            <a:off x="6588224" y="4293096"/>
            <a:ext cx="0" cy="122413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3635896" y="5517232"/>
            <a:ext cx="29523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 flipV="1">
            <a:off x="1907704" y="3789040"/>
            <a:ext cx="504056" cy="129614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4860032" y="5013176"/>
            <a:ext cx="432048" cy="72008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 analog efficiency study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8</a:t>
            </a:fld>
            <a:endParaRPr lang="it-IT"/>
          </a:p>
        </p:txBody>
      </p:sp>
      <p:graphicFrame>
        <p:nvGraphicFramePr>
          <p:cNvPr id="7" name="Segnaposto contenuto 3"/>
          <p:cNvGraphicFramePr>
            <a:graphicFrameLocks noGrp="1"/>
          </p:cNvGraphicFramePr>
          <p:nvPr>
            <p:ph idx="1"/>
          </p:nvPr>
        </p:nvGraphicFramePr>
        <p:xfrm>
          <a:off x="1187624" y="3097872"/>
          <a:ext cx="4680519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811290"/>
                <a:gridCol w="811290"/>
                <a:gridCol w="873697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 Rate (MHz)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ToT</a:t>
                      </a:r>
                      <a:r>
                        <a:rPr lang="en-US" dirty="0" smtClean="0"/>
                        <a:t> freq.</a:t>
                      </a:r>
                    </a:p>
                    <a:p>
                      <a:r>
                        <a:rPr lang="en-US" dirty="0" smtClean="0"/>
                        <a:t>MHz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 (ns)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(ns)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Effi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98.9%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99.1%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99.8%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arentesi graffa chiusa 7"/>
          <p:cNvSpPr/>
          <p:nvPr/>
        </p:nvSpPr>
        <p:spPr>
          <a:xfrm rot="16200000">
            <a:off x="3887924" y="2053756"/>
            <a:ext cx="360040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915816" y="2348880"/>
            <a:ext cx="262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ToT</a:t>
            </a:r>
            <a:r>
              <a:rPr lang="en-US" dirty="0" smtClean="0"/>
              <a:t> range (4 bit TOT used)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6804248" y="3241888"/>
            <a:ext cx="1725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ym typeface="Wingdings" pitchFamily="2" charset="2"/>
              </a:rPr>
              <a:t>busy_hit_count</a:t>
            </a:r>
            <a:endParaRPr lang="en-US" b="1" dirty="0" smtClean="0">
              <a:sym typeface="Wingdings" pitchFamily="2" charset="2"/>
            </a:endParaRPr>
          </a:p>
          <a:p>
            <a:pPr algn="ctr"/>
            <a:r>
              <a:rPr lang="en-US" b="1" dirty="0" err="1" smtClean="0">
                <a:sym typeface="Wingdings" pitchFamily="2" charset="2"/>
              </a:rPr>
              <a:t>hit_count</a:t>
            </a:r>
            <a:endParaRPr lang="it-IT" dirty="0"/>
          </a:p>
        </p:txBody>
      </p:sp>
      <p:cxnSp>
        <p:nvCxnSpPr>
          <p:cNvPr id="11" name="Connettore 1 10"/>
          <p:cNvCxnSpPr/>
          <p:nvPr/>
        </p:nvCxnSpPr>
        <p:spPr>
          <a:xfrm flipH="1">
            <a:off x="6804248" y="3585150"/>
            <a:ext cx="1725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5508104" y="3313896"/>
            <a:ext cx="720080" cy="216024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6460924" y="3385904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1 -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6372200" y="3169880"/>
            <a:ext cx="244827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2" name="Gruppo 31"/>
          <p:cNvGrpSpPr/>
          <p:nvPr/>
        </p:nvGrpSpPr>
        <p:grpSpPr>
          <a:xfrm>
            <a:off x="755576" y="1412776"/>
            <a:ext cx="3312368" cy="864096"/>
            <a:chOff x="6660232" y="1484784"/>
            <a:chExt cx="2448272" cy="1080120"/>
          </a:xfrm>
        </p:grpSpPr>
        <p:sp>
          <p:nvSpPr>
            <p:cNvPr id="15" name="Rettangolo 14"/>
            <p:cNvSpPr/>
            <p:nvPr/>
          </p:nvSpPr>
          <p:spPr>
            <a:xfrm>
              <a:off x="6660232" y="1493600"/>
              <a:ext cx="2448272" cy="10713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6660232" y="1484784"/>
              <a:ext cx="244827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No physical information included</a:t>
              </a:r>
            </a:p>
            <a:p>
              <a:pPr algn="ctr"/>
              <a:r>
                <a:rPr lang="en-US" sz="1600" dirty="0" smtClean="0"/>
                <a:t>Pulse widths </a:t>
              </a:r>
              <a:r>
                <a:rPr lang="en-US" sz="1600" b="1" dirty="0" smtClean="0"/>
                <a:t>uniformly distributed</a:t>
              </a:r>
              <a:r>
                <a:rPr lang="en-US" sz="1600" dirty="0" smtClean="0"/>
                <a:t> over </a:t>
              </a:r>
              <a:r>
                <a:rPr lang="en-US" sz="1600" b="1" dirty="0" err="1" smtClean="0"/>
                <a:t>ToT</a:t>
              </a:r>
              <a:r>
                <a:rPr lang="en-US" sz="1600" dirty="0" smtClean="0"/>
                <a:t> range </a:t>
              </a:r>
              <a:endParaRPr lang="it-IT" sz="1600" dirty="0"/>
            </a:p>
          </p:txBody>
        </p:sp>
      </p:grpSp>
      <p:cxnSp>
        <p:nvCxnSpPr>
          <p:cNvPr id="22" name="Connettore 2 21"/>
          <p:cNvCxnSpPr>
            <a:endCxn id="9" idx="1"/>
          </p:cNvCxnSpPr>
          <p:nvPr/>
        </p:nvCxnSpPr>
        <p:spPr>
          <a:xfrm>
            <a:off x="1619672" y="2276872"/>
            <a:ext cx="1296144" cy="256674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3D-IC submissions</a:t>
            </a:r>
            <a:endParaRPr lang="it-IT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Deadline: March 26</a:t>
            </a:r>
            <a:r>
              <a:rPr lang="en-US" baseline="30000" dirty="0" smtClean="0"/>
              <a:t>th</a:t>
            </a:r>
            <a:r>
              <a:rPr lang="en-US" dirty="0" smtClean="0"/>
              <a:t> 2012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12/13/2011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F.M.Giorgi – 2nd SuperB Collaboration Meeting - Frascati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DD67-BD41-4488-8879-D87C17C65E2D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839</Words>
  <Application>Microsoft Office PowerPoint</Application>
  <PresentationFormat>Presentazione su schermo (4:3)</PresentationFormat>
  <Paragraphs>280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Office Theme</vt:lpstr>
      <vt:lpstr>Updates on the R&amp;D for the SVT Front End Readout chips </vt:lpstr>
      <vt:lpstr>Summary</vt:lpstr>
      <vt:lpstr>Strip Readout Architecture </vt:lpstr>
      <vt:lpstr>Strip readout architecture under development</vt:lpstr>
      <vt:lpstr>Development Status</vt:lpstr>
      <vt:lpstr>Test Bench Scheme</vt:lpstr>
      <vt:lpstr>MC gen self test</vt:lpstr>
      <vt:lpstr>Trial analog efficiency study</vt:lpstr>
      <vt:lpstr>3D-IC submissions</vt:lpstr>
      <vt:lpstr>The projects</vt:lpstr>
      <vt:lpstr>Readout architecture</vt:lpstr>
      <vt:lpstr>Conclusion</vt:lpstr>
      <vt:lpstr>Back-Up</vt:lpstr>
      <vt:lpstr>Strip Rates</vt:lpstr>
      <vt:lpstr>Max peaking times (ns) at fixed strip efficiency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Filippo Maria Giorgi</dc:creator>
  <cp:lastModifiedBy>giorgi</cp:lastModifiedBy>
  <cp:revision>119</cp:revision>
  <dcterms:created xsi:type="dcterms:W3CDTF">2011-05-29T19:58:07Z</dcterms:created>
  <dcterms:modified xsi:type="dcterms:W3CDTF">2011-12-12T17:54:10Z</dcterms:modified>
</cp:coreProperties>
</file>