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4" r:id="rId3"/>
    <p:sldId id="269" r:id="rId4"/>
    <p:sldId id="261" r:id="rId5"/>
    <p:sldId id="268" r:id="rId6"/>
    <p:sldId id="262" r:id="rId7"/>
    <p:sldId id="270" r:id="rId8"/>
    <p:sldId id="271" r:id="rId9"/>
    <p:sldId id="272" r:id="rId10"/>
    <p:sldId id="267" r:id="rId11"/>
    <p:sldId id="265" r:id="rId12"/>
    <p:sldId id="266" r:id="rId13"/>
    <p:sldId id="274" r:id="rId14"/>
    <p:sldId id="257"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10" autoAdjust="0"/>
  </p:normalViewPr>
  <p:slideViewPr>
    <p:cSldViewPr>
      <p:cViewPr>
        <p:scale>
          <a:sx n="80" d="100"/>
          <a:sy n="80" d="100"/>
        </p:scale>
        <p:origin x="-780" y="35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2nd SuperB Workshop</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2nd SuperB Workshop</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D0080-91BE-4F9B-A1B2-C4A2190A41B5}"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2nd SuperB Workshop</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2nd SuperB Workshop</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45E93-1F3E-4BD6-B749-0408CEA7E0E6}"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2</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11</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12</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13</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E6C69-67FD-4C3C-A45E-E08AAB49279F}" type="slidenum">
              <a:rPr lang="en-US" smtClean="0"/>
              <a:pPr/>
              <a:t>14</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E6C69-67FD-4C3C-A45E-E08AAB49279F}" type="slidenum">
              <a:rPr lang="en-US" smtClean="0"/>
              <a:pPr/>
              <a:t>15</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We started using Ideal</a:t>
            </a:r>
            <a:r>
              <a:rPr lang="it-IT" baseline="0" dirty="0" smtClean="0"/>
              <a:t> Signals, simulated ones, and we developed and tested two different approaches: the former based on first and second derivative and the latter based on the position of three consecutive acquired samples. They both led to a 100% of efficiency on ideal signals but, once moved to noisy signals, they showed few critical points: the main important were the usage of smoothing that alterates the information coming from the signal, as amplitude, and they reached a good efficiency but too many fakes as well. Thus we thought to move to a different approach focusing on noise characterization, what we called “Sigma Approach”.</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3</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Assuming that the signal is</a:t>
            </a:r>
            <a:r>
              <a:rPr lang="it-IT" baseline="0" dirty="0" smtClean="0"/>
              <a:t> affected by white gaussian noise, considering the interval between 3sigma, we take into account 99.7% of the noise. So we thought to impose the following  peak found condition. Considering three incoming samples, An An-1 An+1, the algorithm measures, for each sample, the difference between the An amplitude and the average of An-1 and An+1, that should (roughly) approximate the ideal trend of the signal. If this distance is lower then a conveniently chosen threshold, then it is considered as noise. If the difference is greater than or equal to the threshold, it means that is a peak. The threshold depends on the noise level and, in particular, on its standard deviation. Since we are using a mean calculation, the sigma to use is the results of propagation of uncertaintly, then the threshold will be set to 3sigmad, not just 3sigma.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4</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So we started from the simulated signals, we added white gaussian noise with different standard</a:t>
            </a:r>
            <a:r>
              <a:rPr lang="it-IT" baseline="0" dirty="0" smtClean="0"/>
              <a:t> deviation in a range from 1 to 5 that means a peak to peak noise value going from 6 to 30 mV. The study of the efficiency and fake peaks variation as function of noise has been carried out.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5</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Here you find the evaluation</a:t>
            </a:r>
            <a:r>
              <a:rPr lang="it-IT" baseline="0" dirty="0" smtClean="0"/>
              <a:t> of Absolute efficiency as function of the noise and threshold. The event you can see above has got 22 total peaks with an average peak amplitude of 54 digitized levels. The Signal to Noise Ratio has been evaluated as the ratio of amplitude average on noise sigma. It means that for sigma = 2 we’ve got SNR equal to 27........ Until SNR =10. The plot shows the efficiency and fake percentage as function of threshold in case of sigma = 3. The absolute efficiency doesn’t take into account the fact that, depending on the amplitude, the peak could be hidden by noise and then no algorithm could identify it. This is why we evaluate the relative efficiency, using, as reference, the number of real potentially identifying peaks. Moreover, in case of superB, the target is to count clusters not single electrons, then the loss of the shown covered peaks doesn’t matter.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6</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Here</a:t>
            </a:r>
            <a:r>
              <a:rPr lang="it-IT" baseline="0" dirty="0" smtClean="0"/>
              <a:t> you can see the comparison between absolute and relative efficiency. The reference level is the calculated threshold in order to cut the 99.7% of noise affecting the signal. In this event, for example, you would have around 67% of efficiency with just 5% of fake.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7</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In order to give a better idea of relative</a:t>
            </a:r>
            <a:r>
              <a:rPr lang="it-IT" baseline="0" dirty="0" smtClean="0"/>
              <a:t> efficiency this is an “extreme” situation example. Referring to the total amount of ideal peaks, the efficiency is very low, around 30% since most of the peaks are hidden by noise. Instead, referring to the real number of potentially identifying peaks the efficiency goes up to 80% with an SNR roughly equal to 6.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8</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To</a:t>
            </a:r>
            <a:r>
              <a:rPr lang="it-IT" baseline="0" dirty="0" smtClean="0"/>
              <a:t> have a global view of what happens to the efficiency varying the noise as well as the sigma, here you can see that the absolute efficiency scales down proportionally increasing the noise. On the contrary, the relative efficiency is confined within a pretty acceptable range. Tha fake plots show its trend increasing the noise. It obviously increases with the noise but the relative one is greater than the absolute since the denominator of the ratio is smaller than the absolute one. Indipendently from percentage, what really is interest to is the number of fakes. As previously said, this values could shift upward is we would take into account clusters, not single electrons.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9</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Next steps will be to work parallel on a National Semiconductor Evaluation Board, which run at a slower frequency but it could be useful to understand the behaviour</a:t>
            </a:r>
            <a:r>
              <a:rPr lang="it-IT" baseline="0" dirty="0" smtClean="0"/>
              <a:t> of the algorithm, and on the Xilinx ML605 Evaluation Board using a new ADC (that we are waiting ) with 8 bits, 1 GSPS, 710 mW power dissipation and SNR ....</a:t>
            </a:r>
            <a:endParaRPr lang="en-US" dirty="0"/>
          </a:p>
        </p:txBody>
      </p:sp>
      <p:sp>
        <p:nvSpPr>
          <p:cNvPr id="4" name="Slide Number Placeholder 3"/>
          <p:cNvSpPr>
            <a:spLocks noGrp="1"/>
          </p:cNvSpPr>
          <p:nvPr>
            <p:ph type="sldNum" sz="quarter" idx="10"/>
          </p:nvPr>
        </p:nvSpPr>
        <p:spPr/>
        <p:txBody>
          <a:bodyPr/>
          <a:lstStyle/>
          <a:p>
            <a:fld id="{332916F5-9922-477F-A4C0-463198CB5EE1}" type="slidenum">
              <a:rPr lang="en-US" smtClean="0"/>
              <a:pPr/>
              <a:t>10</a:t>
            </a:fld>
            <a:endParaRPr lang="en-US"/>
          </a:p>
        </p:txBody>
      </p:sp>
      <p:sp>
        <p:nvSpPr>
          <p:cNvPr id="6" name="Header Placeholder 5"/>
          <p:cNvSpPr>
            <a:spLocks noGrp="1"/>
          </p:cNvSpPr>
          <p:nvPr>
            <p:ph type="hdr" sz="quarter" idx="11"/>
          </p:nvPr>
        </p:nvSpPr>
        <p:spPr/>
        <p:txBody>
          <a:bodyPr/>
          <a:lstStyle/>
          <a:p>
            <a:r>
              <a:rPr lang="en-US" smtClean="0"/>
              <a:t>2nd SuperB Workshop</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A5F4678-FEDE-49DC-A2CE-BA82488880E2}" type="datetime1">
              <a:rPr lang="en-US" smtClean="0"/>
              <a:t>12/13/2011</a:t>
            </a:fld>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C548DCD-9DCF-4B34-98E0-9DFCD8F2C389}" type="slidenum">
              <a:rPr lang="en-US" smtClean="0"/>
              <a:pPr/>
              <a:t>‹#›</a:t>
            </a:fld>
            <a:endParaRPr lang="en-US"/>
          </a:p>
        </p:txBody>
      </p:sp>
      <p:sp>
        <p:nvSpPr>
          <p:cNvPr id="30" name="Footer Placeholder 9"/>
          <p:cNvSpPr>
            <a:spLocks noGrp="1"/>
          </p:cNvSpPr>
          <p:nvPr>
            <p:ph type="ftr" sz="quarter" idx="16"/>
          </p:nvPr>
        </p:nvSpPr>
        <p:spPr>
          <a:xfrm>
            <a:off x="2590800" y="6324600"/>
            <a:ext cx="3962400" cy="365760"/>
          </a:xfrm>
        </p:spPr>
        <p:txBody>
          <a:bodyPr rtlCol="0"/>
          <a:lstStyle>
            <a:lvl1pPr>
              <a:defRPr>
                <a:solidFill>
                  <a:schemeClr val="tx2">
                    <a:lumMod val="60000"/>
                    <a:lumOff val="40000"/>
                  </a:schemeClr>
                </a:solidFill>
              </a:defRPr>
            </a:lvl1pPr>
          </a:lstStyle>
          <a:p>
            <a:r>
              <a:rPr lang="en-US" dirty="0" smtClean="0"/>
              <a:t>2nd </a:t>
            </a:r>
            <a:r>
              <a:rPr lang="en-US" dirty="0" err="1" smtClean="0"/>
              <a:t>SuperB</a:t>
            </a:r>
            <a:r>
              <a:rPr lang="en-US" dirty="0" smtClean="0"/>
              <a:t> Collaboration Meeting @ INFN-LNF</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1C6B1-D1E2-4965-AA2B-53818EC42B70}" type="datetime1">
              <a:rPr lang="en-US" smtClean="0"/>
              <a:t>12/13/2011</a:t>
            </a:fld>
            <a:endParaRPr lang="en-US"/>
          </a:p>
        </p:txBody>
      </p:sp>
      <p:sp>
        <p:nvSpPr>
          <p:cNvPr id="5" name="Footer Placeholder 4"/>
          <p:cNvSpPr>
            <a:spLocks noGrp="1"/>
          </p:cNvSpPr>
          <p:nvPr>
            <p:ph type="ftr" sz="quarter" idx="11"/>
          </p:nvPr>
        </p:nvSpPr>
        <p:spPr/>
        <p:txBody>
          <a:bodyPr/>
          <a:lstStyle/>
          <a:p>
            <a:r>
              <a:rPr lang="en-US" smtClean="0"/>
              <a:t>2nd SuperB Collaboration Meeting @ INFN-LNF</a:t>
            </a:r>
            <a:endParaRPr lang="en-US"/>
          </a:p>
        </p:txBody>
      </p:sp>
      <p:sp>
        <p:nvSpPr>
          <p:cNvPr id="6" name="Slide Number Placeholder 5"/>
          <p:cNvSpPr>
            <a:spLocks noGrp="1"/>
          </p:cNvSpPr>
          <p:nvPr>
            <p:ph type="sldNum" sz="quarter" idx="12"/>
          </p:nvPr>
        </p:nvSpPr>
        <p:spPr/>
        <p:txBody>
          <a:bodyPr/>
          <a:lstStyle/>
          <a:p>
            <a:fld id="{7C548DCD-9DCF-4B34-98E0-9DFCD8F2C389}"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E94A98-B7C2-46E9-B097-AAA5929AEB87}" type="datetime1">
              <a:rPr lang="en-US" smtClean="0"/>
              <a:t>12/13/2011</a:t>
            </a:fld>
            <a:endParaRPr lang="en-US"/>
          </a:p>
        </p:txBody>
      </p:sp>
      <p:sp>
        <p:nvSpPr>
          <p:cNvPr id="5" name="Footer Placeholder 4"/>
          <p:cNvSpPr>
            <a:spLocks noGrp="1"/>
          </p:cNvSpPr>
          <p:nvPr>
            <p:ph type="ftr" sz="quarter" idx="11"/>
          </p:nvPr>
        </p:nvSpPr>
        <p:spPr/>
        <p:txBody>
          <a:bodyPr/>
          <a:lstStyle/>
          <a:p>
            <a:r>
              <a:rPr lang="en-US" smtClean="0"/>
              <a:t>2nd SuperB Collaboration Meeting @ INFN-LNF</a:t>
            </a:r>
            <a:endParaRPr lang="en-US"/>
          </a:p>
        </p:txBody>
      </p:sp>
      <p:sp>
        <p:nvSpPr>
          <p:cNvPr id="6" name="Slide Number Placeholder 5"/>
          <p:cNvSpPr>
            <a:spLocks noGrp="1"/>
          </p:cNvSpPr>
          <p:nvPr>
            <p:ph type="sldNum" sz="quarter" idx="12"/>
          </p:nvPr>
        </p:nvSpPr>
        <p:spPr/>
        <p:txBody>
          <a:bodyPr/>
          <a:lstStyle/>
          <a:p>
            <a:fld id="{7C548DCD-9DCF-4B34-98E0-9DFCD8F2C389}"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06476F4-7AB9-4427-B3E7-E4EAF0478743}" type="datetime1">
              <a:rPr lang="en-US" smtClean="0"/>
              <a:t>12/13/2011</a:t>
            </a:fld>
            <a:endParaRPr lang="en-US"/>
          </a:p>
        </p:txBody>
      </p:sp>
      <p:sp>
        <p:nvSpPr>
          <p:cNvPr id="9" name="Slide Number Placeholder 8"/>
          <p:cNvSpPr>
            <a:spLocks noGrp="1"/>
          </p:cNvSpPr>
          <p:nvPr>
            <p:ph type="sldNum" sz="quarter" idx="15"/>
          </p:nvPr>
        </p:nvSpPr>
        <p:spPr>
          <a:xfrm>
            <a:off x="8129016" y="6260592"/>
            <a:ext cx="609600" cy="521208"/>
          </a:xfrm>
        </p:spPr>
        <p:txBody>
          <a:bodyPr rtlCol="0"/>
          <a:lstStyle>
            <a:lvl1pPr>
              <a:defRPr>
                <a:solidFill>
                  <a:schemeClr val="accent1"/>
                </a:solidFill>
              </a:defRPr>
            </a:lvl1pPr>
          </a:lstStyle>
          <a:p>
            <a:fld id="{7C548DCD-9DCF-4B34-98E0-9DFCD8F2C389}" type="slidenum">
              <a:rPr lang="en-US" smtClean="0"/>
              <a:pPr/>
              <a:t>‹#›</a:t>
            </a:fld>
            <a:endParaRPr lang="en-US" dirty="0"/>
          </a:p>
        </p:txBody>
      </p:sp>
      <p:sp>
        <p:nvSpPr>
          <p:cNvPr id="10" name="Footer Placeholder 9"/>
          <p:cNvSpPr>
            <a:spLocks noGrp="1"/>
          </p:cNvSpPr>
          <p:nvPr>
            <p:ph type="ftr" sz="quarter" idx="16"/>
          </p:nvPr>
        </p:nvSpPr>
        <p:spPr>
          <a:xfrm>
            <a:off x="2590800" y="6324600"/>
            <a:ext cx="3962400" cy="365760"/>
          </a:xfrm>
        </p:spPr>
        <p:txBody>
          <a:bodyPr rtlCol="0"/>
          <a:lstStyle>
            <a:lvl1pPr>
              <a:defRPr>
                <a:solidFill>
                  <a:schemeClr val="tx2">
                    <a:lumMod val="60000"/>
                    <a:lumOff val="40000"/>
                  </a:schemeClr>
                </a:solidFill>
              </a:defRPr>
            </a:lvl1pPr>
          </a:lstStyle>
          <a:p>
            <a:r>
              <a:rPr lang="en-US" dirty="0" smtClean="0"/>
              <a:t>2nd </a:t>
            </a:r>
            <a:r>
              <a:rPr lang="en-US" dirty="0" err="1" smtClean="0"/>
              <a:t>SuperB</a:t>
            </a:r>
            <a:r>
              <a:rPr lang="en-US" dirty="0" smtClean="0"/>
              <a:t> Collaboration Meeting @ INFN-LNF</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AEED80B-BCB1-46A2-BC9F-3C8470B63584}" type="datetime1">
              <a:rPr lang="en-US" smtClean="0"/>
              <a:t>12/13/2011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2nd SuperB Collaboration Meeting @ INFN-LNF</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C548DCD-9DCF-4B34-98E0-9DFCD8F2C3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474D23-324C-456D-8AAF-A5791FECE65E}" type="datetime1">
              <a:rPr lang="en-US" smtClean="0"/>
              <a:t>12/13/2011</a:t>
            </a:fld>
            <a:endParaRPr lang="en-US"/>
          </a:p>
        </p:txBody>
      </p:sp>
      <p:sp>
        <p:nvSpPr>
          <p:cNvPr id="6" name="Footer Placeholder 5"/>
          <p:cNvSpPr>
            <a:spLocks noGrp="1"/>
          </p:cNvSpPr>
          <p:nvPr>
            <p:ph type="ftr" sz="quarter" idx="11"/>
          </p:nvPr>
        </p:nvSpPr>
        <p:spPr/>
        <p:txBody>
          <a:bodyPr/>
          <a:lstStyle/>
          <a:p>
            <a:r>
              <a:rPr lang="en-US" smtClean="0"/>
              <a:t>2nd SuperB Collaboration Meeting @ INFN-LNF</a:t>
            </a:r>
            <a:endParaRPr lang="en-US"/>
          </a:p>
        </p:txBody>
      </p:sp>
      <p:sp>
        <p:nvSpPr>
          <p:cNvPr id="7" name="Slide Number Placeholder 6"/>
          <p:cNvSpPr>
            <a:spLocks noGrp="1"/>
          </p:cNvSpPr>
          <p:nvPr>
            <p:ph type="sldNum" sz="quarter" idx="12"/>
          </p:nvPr>
        </p:nvSpPr>
        <p:spPr/>
        <p:txBody>
          <a:bodyPr/>
          <a:lstStyle/>
          <a:p>
            <a:fld id="{7C548DCD-9DCF-4B34-98E0-9DFCD8F2C38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59EE647-8E1F-4C77-9D1B-F02C59AC0D3C}" type="datetime1">
              <a:rPr lang="en-US" smtClean="0"/>
              <a:t>12/13/2011</a:t>
            </a:fld>
            <a:endParaRPr lang="en-US"/>
          </a:p>
        </p:txBody>
      </p:sp>
      <p:sp>
        <p:nvSpPr>
          <p:cNvPr id="8" name="Footer Placeholder 7"/>
          <p:cNvSpPr>
            <a:spLocks noGrp="1"/>
          </p:cNvSpPr>
          <p:nvPr>
            <p:ph type="ftr" sz="quarter" idx="11"/>
          </p:nvPr>
        </p:nvSpPr>
        <p:spPr/>
        <p:txBody>
          <a:bodyPr/>
          <a:lstStyle/>
          <a:p>
            <a:r>
              <a:rPr lang="en-US" smtClean="0"/>
              <a:t>2nd SuperB Collaboration Meeting @ INFN-LNF</a:t>
            </a:r>
            <a:endParaRPr lang="en-US"/>
          </a:p>
        </p:txBody>
      </p:sp>
      <p:sp>
        <p:nvSpPr>
          <p:cNvPr id="9" name="Slide Number Placeholder 8"/>
          <p:cNvSpPr>
            <a:spLocks noGrp="1"/>
          </p:cNvSpPr>
          <p:nvPr>
            <p:ph type="sldNum" sz="quarter" idx="12"/>
          </p:nvPr>
        </p:nvSpPr>
        <p:spPr/>
        <p:txBody>
          <a:bodyPr/>
          <a:lstStyle/>
          <a:p>
            <a:fld id="{7C548DCD-9DCF-4B34-98E0-9DFCD8F2C38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7C3DD5A-C007-445B-8649-88CF98B46B6A}" type="datetime1">
              <a:rPr lang="en-US" smtClean="0"/>
              <a:t>12/13/2011</a:t>
            </a:fld>
            <a:endParaRPr lang="en-US"/>
          </a:p>
        </p:txBody>
      </p:sp>
      <p:sp>
        <p:nvSpPr>
          <p:cNvPr id="7" name="Slide Number Placeholder 6"/>
          <p:cNvSpPr>
            <a:spLocks noGrp="1"/>
          </p:cNvSpPr>
          <p:nvPr>
            <p:ph type="sldNum" sz="quarter" idx="11"/>
          </p:nvPr>
        </p:nvSpPr>
        <p:spPr/>
        <p:txBody>
          <a:bodyPr rtlCol="0"/>
          <a:lstStyle/>
          <a:p>
            <a:fld id="{7C548DCD-9DCF-4B34-98E0-9DFCD8F2C389}"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2nd SuperB Collaboration Meeting @ INFN-LNF</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4F8EB-205A-4CE6-B935-B1EA58AF3359}" type="datetime1">
              <a:rPr lang="en-US" smtClean="0"/>
              <a:t>12/13/2011</a:t>
            </a:fld>
            <a:endParaRPr lang="en-US"/>
          </a:p>
        </p:txBody>
      </p:sp>
      <p:sp>
        <p:nvSpPr>
          <p:cNvPr id="3" name="Footer Placeholder 2"/>
          <p:cNvSpPr>
            <a:spLocks noGrp="1"/>
          </p:cNvSpPr>
          <p:nvPr>
            <p:ph type="ftr" sz="quarter" idx="11"/>
          </p:nvPr>
        </p:nvSpPr>
        <p:spPr/>
        <p:txBody>
          <a:bodyPr/>
          <a:lstStyle/>
          <a:p>
            <a:r>
              <a:rPr lang="en-US" smtClean="0"/>
              <a:t>2nd SuperB Collaboration Meeting @ INFN-LNF</a:t>
            </a:r>
            <a:endParaRPr lang="en-US"/>
          </a:p>
        </p:txBody>
      </p:sp>
      <p:sp>
        <p:nvSpPr>
          <p:cNvPr id="4" name="Slide Number Placeholder 3"/>
          <p:cNvSpPr>
            <a:spLocks noGrp="1"/>
          </p:cNvSpPr>
          <p:nvPr>
            <p:ph type="sldNum" sz="quarter" idx="12"/>
          </p:nvPr>
        </p:nvSpPr>
        <p:spPr/>
        <p:txBody>
          <a:bodyPr/>
          <a:lstStyle/>
          <a:p>
            <a:fld id="{7C548DCD-9DCF-4B34-98E0-9DFCD8F2C389}"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40EAFF0-4D0E-4FE8-AE82-3D4516FA11BC}" type="datetime1">
              <a:rPr lang="en-US" smtClean="0"/>
              <a:t>12/13/2011</a:t>
            </a:fld>
            <a:endParaRPr lang="en-US"/>
          </a:p>
        </p:txBody>
      </p:sp>
      <p:sp>
        <p:nvSpPr>
          <p:cNvPr id="22" name="Slide Number Placeholder 21"/>
          <p:cNvSpPr>
            <a:spLocks noGrp="1"/>
          </p:cNvSpPr>
          <p:nvPr>
            <p:ph type="sldNum" sz="quarter" idx="15"/>
          </p:nvPr>
        </p:nvSpPr>
        <p:spPr/>
        <p:txBody>
          <a:bodyPr rtlCol="0"/>
          <a:lstStyle/>
          <a:p>
            <a:fld id="{7C548DCD-9DCF-4B34-98E0-9DFCD8F2C389}"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2nd SuperB Collaboration Meeting @ INFN-LNF</a:t>
            </a: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DDC349D-77F5-474A-9363-2CC5F1D2472D}" type="datetime1">
              <a:rPr lang="en-US" smtClean="0"/>
              <a:t>12/13/2011</a:t>
            </a:fld>
            <a:endParaRPr lang="en-US"/>
          </a:p>
        </p:txBody>
      </p:sp>
      <p:sp>
        <p:nvSpPr>
          <p:cNvPr id="18" name="Slide Number Placeholder 17"/>
          <p:cNvSpPr>
            <a:spLocks noGrp="1"/>
          </p:cNvSpPr>
          <p:nvPr>
            <p:ph type="sldNum" sz="quarter" idx="11"/>
          </p:nvPr>
        </p:nvSpPr>
        <p:spPr/>
        <p:txBody>
          <a:bodyPr rtlCol="0"/>
          <a:lstStyle/>
          <a:p>
            <a:fld id="{7C548DCD-9DCF-4B34-98E0-9DFCD8F2C389}"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2nd SuperB Collaboration Meeting @ INFN-LNF</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55D6F3-EA16-4124-81BF-BC7B3F871E3E}" type="datetime1">
              <a:rPr lang="en-US" smtClean="0"/>
              <a:t>12/13/2011</a:t>
            </a:fld>
            <a:endParaRPr lang="en-US"/>
          </a:p>
        </p:txBody>
      </p:sp>
      <p:sp>
        <p:nvSpPr>
          <p:cNvPr id="3" name="Footer Placeholder 2"/>
          <p:cNvSpPr>
            <a:spLocks noGrp="1"/>
          </p:cNvSpPr>
          <p:nvPr>
            <p:ph type="ftr" sz="quarter" idx="3"/>
          </p:nvPr>
        </p:nvSpPr>
        <p:spPr>
          <a:xfrm>
            <a:off x="5943600" y="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2nd SuperB Collaboration Meeting @ INFN-LNF</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C548DCD-9DCF-4B34-98E0-9DFCD8F2C3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gif"/><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gif"/><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gif"/><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gi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982438"/>
            <a:ext cx="6172200" cy="1894362"/>
          </a:xfrm>
        </p:spPr>
        <p:txBody>
          <a:bodyPr>
            <a:normAutofit/>
          </a:bodyPr>
          <a:lstStyle/>
          <a:p>
            <a:pPr algn="ctr"/>
            <a:r>
              <a:rPr lang="en-US" dirty="0" smtClean="0">
                <a:effectLst>
                  <a:outerShdw blurRad="38100" dist="38100" dir="2700000" algn="tl">
                    <a:srgbClr val="000000">
                      <a:alpha val="43137"/>
                    </a:srgbClr>
                  </a:outerShdw>
                </a:effectLst>
              </a:rPr>
              <a:t>CluTim Algorithm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 Drift Chambers Readout Electronics </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0" y="5257800"/>
            <a:ext cx="6172200" cy="1371600"/>
          </a:xfrm>
        </p:spPr>
        <p:txBody>
          <a:bodyPr/>
          <a:lstStyle/>
          <a:p>
            <a:pPr algn="ctr"/>
            <a:r>
              <a:rPr lang="en-US" i="1" dirty="0" smtClean="0"/>
              <a:t>Luigi </a:t>
            </a:r>
            <a:r>
              <a:rPr lang="en-US" i="1" dirty="0" err="1" smtClean="0"/>
              <a:t>Cappelli</a:t>
            </a:r>
            <a:endParaRPr lang="en-US" i="1" dirty="0" smtClean="0"/>
          </a:p>
          <a:p>
            <a:pPr algn="ctr"/>
            <a:endParaRPr lang="en-US" i="1" dirty="0"/>
          </a:p>
        </p:txBody>
      </p:sp>
      <p:pic>
        <p:nvPicPr>
          <p:cNvPr id="4" name="Picture 2" descr="C:\Documents and Settings\Fifth911\Desktop\University\Frascati\Infn_Logo.GIF"/>
          <p:cNvPicPr>
            <a:picLocks noChangeAspect="1" noChangeArrowheads="1"/>
          </p:cNvPicPr>
          <p:nvPr/>
        </p:nvPicPr>
        <p:blipFill>
          <a:blip r:embed="rId2" cstate="print"/>
          <a:srcRect/>
          <a:stretch>
            <a:fillRect/>
          </a:stretch>
        </p:blipFill>
        <p:spPr bwMode="auto">
          <a:xfrm>
            <a:off x="457200" y="3352800"/>
            <a:ext cx="1562100" cy="1552066"/>
          </a:xfrm>
          <a:prstGeom prst="rect">
            <a:avLst/>
          </a:prstGeom>
          <a:noFill/>
        </p:spPr>
      </p:pic>
      <p:pic>
        <p:nvPicPr>
          <p:cNvPr id="5" name="Picture 4" descr="Picture1.png"/>
          <p:cNvPicPr>
            <a:picLocks noChangeAspect="1"/>
          </p:cNvPicPr>
          <p:nvPr/>
        </p:nvPicPr>
        <p:blipFill>
          <a:blip r:embed="rId3" cstate="print">
            <a:duotone>
              <a:schemeClr val="accent1">
                <a:shade val="45000"/>
                <a:satMod val="135000"/>
              </a:schemeClr>
              <a:prstClr val="white"/>
            </a:duotone>
            <a:lum bright="20000"/>
          </a:blip>
          <a:stretch>
            <a:fillRect/>
          </a:stretch>
        </p:blipFill>
        <p:spPr>
          <a:xfrm>
            <a:off x="-76200" y="0"/>
            <a:ext cx="9296400" cy="329766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lstStyle/>
          <a:p>
            <a:r>
              <a:rPr lang="it-IT" dirty="0" smtClean="0"/>
              <a:t>Next Step – Parallel paths</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10</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sp>
        <p:nvSpPr>
          <p:cNvPr id="21" name="TextBox 20"/>
          <p:cNvSpPr txBox="1"/>
          <p:nvPr/>
        </p:nvSpPr>
        <p:spPr>
          <a:xfrm>
            <a:off x="5105400" y="2667000"/>
            <a:ext cx="2057400" cy="646331"/>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ADC08D1500DEV with Virtex 4  from National Semiconductor</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22" name="Picture 21" descr="0020 - 20110614_112952.bmp"/>
          <p:cNvPicPr/>
          <p:nvPr/>
        </p:nvPicPr>
        <p:blipFill>
          <a:blip r:embed="rId4" cstate="print"/>
          <a:stretch>
            <a:fillRect/>
          </a:stretch>
        </p:blipFill>
        <p:spPr>
          <a:xfrm>
            <a:off x="5105400" y="1143000"/>
            <a:ext cx="2133600" cy="1447800"/>
          </a:xfrm>
          <a:prstGeom prst="rect">
            <a:avLst/>
          </a:prstGeom>
        </p:spPr>
      </p:pic>
      <p:pic>
        <p:nvPicPr>
          <p:cNvPr id="3076" name="Picture 4" descr="http://evertiq.com/news_images/Image_Library/Chip/Products/xilinx/xilinx_ml605-board-l.jpg"/>
          <p:cNvPicPr>
            <a:picLocks noChangeAspect="1" noChangeArrowheads="1"/>
          </p:cNvPicPr>
          <p:nvPr/>
        </p:nvPicPr>
        <p:blipFill>
          <a:blip r:embed="rId5" cstate="print"/>
          <a:srcRect l="13675" r="9402"/>
          <a:stretch>
            <a:fillRect/>
          </a:stretch>
        </p:blipFill>
        <p:spPr bwMode="auto">
          <a:xfrm>
            <a:off x="4572000" y="3886200"/>
            <a:ext cx="3429000" cy="1800225"/>
          </a:xfrm>
          <a:prstGeom prst="rect">
            <a:avLst/>
          </a:prstGeom>
          <a:noFill/>
        </p:spPr>
      </p:pic>
      <p:sp>
        <p:nvSpPr>
          <p:cNvPr id="24" name="TextBox 23"/>
          <p:cNvSpPr txBox="1"/>
          <p:nvPr/>
        </p:nvSpPr>
        <p:spPr>
          <a:xfrm>
            <a:off x="5334000" y="5715000"/>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Xilinx ML605 Virtex 6</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25" name="Right Arrow 24"/>
          <p:cNvSpPr/>
          <p:nvPr/>
        </p:nvSpPr>
        <p:spPr>
          <a:xfrm rot="19478429">
            <a:off x="2286000" y="2221915"/>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descr="C:\Documents and Settings\Fifth911\Desktop\University\Frascati\Pictures\con_1.jpg"/>
          <p:cNvPicPr>
            <a:picLocks noChangeAspect="1" noChangeArrowheads="1"/>
          </p:cNvPicPr>
          <p:nvPr/>
        </p:nvPicPr>
        <p:blipFill>
          <a:blip r:embed="rId6" cstate="print"/>
          <a:srcRect/>
          <a:stretch>
            <a:fillRect/>
          </a:stretch>
        </p:blipFill>
        <p:spPr bwMode="auto">
          <a:xfrm>
            <a:off x="2514600" y="4038600"/>
            <a:ext cx="1295400" cy="1295400"/>
          </a:xfrm>
          <a:prstGeom prst="rect">
            <a:avLst/>
          </a:prstGeom>
          <a:noFill/>
        </p:spPr>
      </p:pic>
      <p:sp>
        <p:nvSpPr>
          <p:cNvPr id="26" name="TextBox 25"/>
          <p:cNvSpPr txBox="1"/>
          <p:nvPr/>
        </p:nvSpPr>
        <p:spPr>
          <a:xfrm>
            <a:off x="1828800" y="5410200"/>
            <a:ext cx="2743200" cy="830997"/>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Hittite HMCAD1511</a:t>
            </a:r>
          </a:p>
          <a:p>
            <a:pPr algn="ctr"/>
            <a:r>
              <a:rPr lang="en-US"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8-Bit 1 GSPS A/D Converter</a:t>
            </a:r>
          </a:p>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710 mW – SNR: 49.8 dBFS</a:t>
            </a:r>
          </a:p>
          <a:p>
            <a:pPr algn="ctr"/>
            <a:endPar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27" name="Right Arrow 26"/>
          <p:cNvSpPr/>
          <p:nvPr/>
        </p:nvSpPr>
        <p:spPr>
          <a:xfrm>
            <a:off x="3962400" y="4648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C:\Documents and Settings\Fifth911\Desktop\University\Chicago\Mu2e\tesi\pictures\nude.png"/>
          <p:cNvPicPr>
            <a:picLocks noChangeAspect="1" noChangeArrowheads="1"/>
          </p:cNvPicPr>
          <p:nvPr/>
        </p:nvPicPr>
        <p:blipFill>
          <a:blip r:embed="rId7" cstate="print"/>
          <a:srcRect r="8398"/>
          <a:stretch>
            <a:fillRect/>
          </a:stretch>
        </p:blipFill>
        <p:spPr bwMode="auto">
          <a:xfrm>
            <a:off x="685800" y="2438400"/>
            <a:ext cx="1524000" cy="1463675"/>
          </a:xfrm>
          <a:prstGeom prst="rect">
            <a:avLst/>
          </a:prstGeom>
          <a:noFill/>
        </p:spPr>
      </p:pic>
      <p:pic>
        <p:nvPicPr>
          <p:cNvPr id="3080" name="Picture 8" descr="http://www.kpsec.freeuk.com/symbols/amp.gif"/>
          <p:cNvPicPr>
            <a:picLocks noChangeAspect="1" noChangeArrowheads="1"/>
          </p:cNvPicPr>
          <p:nvPr/>
        </p:nvPicPr>
        <p:blipFill>
          <a:blip r:embed="rId8" cstate="print"/>
          <a:srcRect l="11428" r="14286"/>
          <a:stretch>
            <a:fillRect/>
          </a:stretch>
        </p:blipFill>
        <p:spPr bwMode="auto">
          <a:xfrm>
            <a:off x="3124200" y="1676400"/>
            <a:ext cx="990600" cy="742951"/>
          </a:xfrm>
          <a:prstGeom prst="rect">
            <a:avLst/>
          </a:prstGeom>
          <a:noFill/>
        </p:spPr>
      </p:pic>
      <p:sp>
        <p:nvSpPr>
          <p:cNvPr id="30" name="TextBox 29"/>
          <p:cNvSpPr txBox="1"/>
          <p:nvPr/>
        </p:nvSpPr>
        <p:spPr>
          <a:xfrm>
            <a:off x="3352800" y="1840468"/>
            <a:ext cx="304800" cy="369332"/>
          </a:xfrm>
          <a:prstGeom prst="rect">
            <a:avLst/>
          </a:prstGeom>
          <a:noFill/>
        </p:spPr>
        <p:txBody>
          <a:bodyPr wrap="square" rtlCol="0">
            <a:spAutoFit/>
          </a:bodyPr>
          <a:lstStyle/>
          <a:p>
            <a:r>
              <a:rPr lang="it-IT" dirty="0" smtClean="0"/>
              <a:t>A</a:t>
            </a:r>
            <a:endParaRPr lang="en-US" dirty="0"/>
          </a:p>
        </p:txBody>
      </p:sp>
      <p:sp>
        <p:nvSpPr>
          <p:cNvPr id="31" name="Right Arrow 30"/>
          <p:cNvSpPr/>
          <p:nvPr/>
        </p:nvSpPr>
        <p:spPr>
          <a:xfrm>
            <a:off x="4343400" y="1981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590800" y="2706469"/>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Amplifier</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3" name="TextBox 32"/>
          <p:cNvSpPr txBox="1"/>
          <p:nvPr/>
        </p:nvSpPr>
        <p:spPr>
          <a:xfrm>
            <a:off x="381000" y="3914001"/>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Drift Tube</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4" name="Right Arrow 33"/>
          <p:cNvSpPr/>
          <p:nvPr/>
        </p:nvSpPr>
        <p:spPr>
          <a:xfrm rot="2121571" flipV="1">
            <a:off x="2128502" y="4126915"/>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ooter Placeholder 28"/>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lstStyle/>
          <a:p>
            <a:r>
              <a:rPr lang="it-IT" dirty="0" smtClean="0"/>
              <a:t>Conclusions and Future Plans</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11</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p:cNvSpPr/>
          <p:nvPr/>
        </p:nvSpPr>
        <p:spPr>
          <a:xfrm>
            <a:off x="381000" y="914400"/>
            <a:ext cx="7848600" cy="2077492"/>
          </a:xfrm>
          <a:prstGeom prst="rect">
            <a:avLst/>
          </a:prstGeom>
          <a:noFill/>
        </p:spPr>
        <p:txBody>
          <a:bodyPr wrap="square" lIns="91440" tIns="45720" rIns="91440" bIns="45720">
            <a:spAutoFit/>
          </a:bodyPr>
          <a:lstStyle/>
          <a:p>
            <a:pPr marL="342900" indent="-342900" algn="just">
              <a:buFont typeface="Arial" pitchFamily="34" charset="0"/>
              <a:buChar char="•"/>
            </a:pPr>
            <a:endParaRPr lang="it-IT" sz="9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lgn="just">
              <a:buFont typeface="Arial" pitchFamily="34" charset="0"/>
              <a:buChar char="•"/>
            </a:pPr>
            <a:r>
              <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Cluster Timing algorithms have been developed with three different approaches;</a:t>
            </a:r>
          </a:p>
          <a:p>
            <a:pPr marL="342900" indent="-342900" algn="just">
              <a:buFont typeface="Arial" pitchFamily="34" charset="0"/>
              <a:buChar char="•"/>
            </a:pPr>
            <a:endParaRPr lang="it-IT" sz="9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lgn="just">
              <a:spcAft>
                <a:spcPts val="1200"/>
              </a:spcAft>
              <a:buFont typeface="Arial" pitchFamily="34" charset="0"/>
              <a:buChar char="•"/>
            </a:pPr>
            <a:r>
              <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Sigma Approach Algorithm Efficiency has been evaluated and it meets the requirements;</a:t>
            </a:r>
          </a:p>
          <a:p>
            <a:pPr marL="342900" indent="-342900" algn="just">
              <a:spcAft>
                <a:spcPts val="600"/>
              </a:spcAft>
              <a:buFont typeface="Arial" pitchFamily="34" charset="0"/>
              <a:buChar char="•"/>
            </a:pPr>
            <a:r>
              <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Efficiency as function of </a:t>
            </a:r>
            <a:r>
              <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noise</a:t>
            </a:r>
            <a:r>
              <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 </a:t>
            </a:r>
            <a:r>
              <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has been evaluated;</a:t>
            </a:r>
          </a:p>
          <a:p>
            <a:pPr marL="342900" indent="-342900" algn="just">
              <a:buFont typeface="+mj-lt"/>
              <a:buAutoNum type="arabicPeriod"/>
            </a:pPr>
            <a:endParaRPr lang="it-IT" sz="16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p:txBody>
      </p:sp>
      <p:sp>
        <p:nvSpPr>
          <p:cNvPr id="21" name="Rectangle 20"/>
          <p:cNvSpPr/>
          <p:nvPr/>
        </p:nvSpPr>
        <p:spPr>
          <a:xfrm>
            <a:off x="381000" y="2729567"/>
            <a:ext cx="7924800" cy="2985433"/>
          </a:xfrm>
          <a:prstGeom prst="rect">
            <a:avLst/>
          </a:prstGeom>
          <a:noFill/>
        </p:spPr>
        <p:txBody>
          <a:bodyPr wrap="square" lIns="91440" tIns="45720" rIns="91440" bIns="45720">
            <a:spAutoFit/>
          </a:bodyPr>
          <a:lstStyle/>
          <a:p>
            <a:pPr marL="342900" indent="-342900" algn="just">
              <a:buFont typeface="Arial" pitchFamily="34" charset="0"/>
              <a:buChar char="•"/>
            </a:pPr>
            <a:r>
              <a:rPr lang="it-IT"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Upgrades of the Cluster Timing Electronics:</a:t>
            </a:r>
          </a:p>
          <a:p>
            <a:pPr marL="342900" indent="-342900" algn="just">
              <a:buFont typeface="Arial" pitchFamily="34" charset="0"/>
              <a:buChar char="•"/>
            </a:pPr>
            <a:endParaRPr lang="it-IT" sz="9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endParaRPr>
          </a:p>
          <a:p>
            <a:pPr marL="800100" lvl="1" indent="-342900" algn="just">
              <a:buFont typeface="Wingdings" pitchFamily="2" charset="2"/>
              <a:buChar char="Ø"/>
            </a:pPr>
            <a:r>
              <a:rPr lang="it-IT"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Use of  an ADC – FPGA integrated board from National Semiconductor, (ADC08D1500) are underway;</a:t>
            </a:r>
          </a:p>
          <a:p>
            <a:pPr marL="800100" lvl="1" indent="-342900" algn="just">
              <a:lnSpc>
                <a:spcPct val="150000"/>
              </a:lnSpc>
              <a:buFont typeface="Wingdings" pitchFamily="2" charset="2"/>
              <a:buChar char="Ø"/>
            </a:pPr>
            <a:r>
              <a:rPr lang="it-IT"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New Flash ADC interfacing Xilinx ML605</a:t>
            </a:r>
          </a:p>
          <a:p>
            <a:pPr marL="342900" indent="-342900" algn="just">
              <a:buFont typeface="Arial" pitchFamily="34" charset="0"/>
              <a:buChar char="•"/>
            </a:pPr>
            <a:endParaRPr lang="it-IT" sz="11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endParaRPr>
          </a:p>
          <a:p>
            <a:pPr marL="342900" lvl="1" indent="-342900" algn="just">
              <a:buFont typeface="Arial" pitchFamily="34" charset="0"/>
              <a:buChar char="•"/>
            </a:pPr>
            <a:r>
              <a:rPr lang="it-IT"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VHDL Code improvements: </a:t>
            </a:r>
            <a:endParaRPr lang="en-US"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endParaRPr>
          </a:p>
          <a:p>
            <a:pPr marL="800100" lvl="2" indent="-342900" algn="just">
              <a:lnSpc>
                <a:spcPct val="150000"/>
              </a:lnSpc>
              <a:buFont typeface="Wingdings" pitchFamily="2" charset="2"/>
              <a:buChar char="Ø"/>
            </a:pPr>
            <a:r>
              <a:rPr lang="en-US"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Timing performance improvement by pipelining </a:t>
            </a:r>
          </a:p>
          <a:p>
            <a:pPr marL="800100" lvl="2" indent="-342900" algn="just">
              <a:lnSpc>
                <a:spcPct val="150000"/>
              </a:lnSpc>
              <a:buFont typeface="Wingdings" pitchFamily="2" charset="2"/>
              <a:buChar char="Ø"/>
            </a:pPr>
            <a:r>
              <a:rPr lang="en-US"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Mapping Strategies</a:t>
            </a:r>
          </a:p>
          <a:p>
            <a:pPr marL="342900" lvl="1" indent="-342900" algn="just">
              <a:buFont typeface="Arial" pitchFamily="34" charset="0"/>
              <a:buChar char="•"/>
            </a:pPr>
            <a:endParaRPr lang="en-US"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endParaRPr>
          </a:p>
          <a:p>
            <a:pPr marL="342900" indent="-342900" algn="just">
              <a:buFont typeface="Arial" pitchFamily="34" charset="0"/>
              <a:buChar char="•"/>
            </a:pPr>
            <a:r>
              <a:rPr lang="it-IT" sz="1600" b="1" dirty="0" smtClean="0">
                <a:ln w="900" cmpd="sng">
                  <a:solidFill>
                    <a:srgbClr val="002060">
                      <a:alpha val="55000"/>
                    </a:srgbClr>
                  </a:solidFill>
                  <a:prstDash val="solid"/>
                </a:ln>
                <a:solidFill>
                  <a:schemeClr val="accent1">
                    <a:lumMod val="50000"/>
                  </a:schemeClr>
                </a:solidFill>
                <a:effectLst>
                  <a:innerShdw blurRad="101600" dist="76200" dir="5400000">
                    <a:schemeClr val="accent1">
                      <a:satMod val="190000"/>
                      <a:tint val="100000"/>
                      <a:alpha val="74000"/>
                    </a:schemeClr>
                  </a:innerShdw>
                </a:effectLst>
              </a:rPr>
              <a:t>Final Target: Readout Board with, at least, 4 channels. </a:t>
            </a:r>
          </a:p>
        </p:txBody>
      </p:sp>
      <p:pic>
        <p:nvPicPr>
          <p:cNvPr id="15"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sp>
        <p:nvSpPr>
          <p:cNvPr id="16" name="Footer Placeholder 15"/>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icture1.png"/>
          <p:cNvPicPr>
            <a:picLocks noChangeAspect="1"/>
          </p:cNvPicPr>
          <p:nvPr/>
        </p:nvPicPr>
        <p:blipFill>
          <a:blip r:embed="rId3" cstate="print">
            <a:duotone>
              <a:schemeClr val="accent1">
                <a:shade val="45000"/>
                <a:satMod val="135000"/>
              </a:schemeClr>
              <a:prstClr val="white"/>
            </a:duotone>
            <a:lum bright="20000"/>
          </a:blip>
          <a:stretch>
            <a:fillRect/>
          </a:stretch>
        </p:blipFill>
        <p:spPr>
          <a:xfrm>
            <a:off x="-152400" y="3560336"/>
            <a:ext cx="9296400" cy="3297664"/>
          </a:xfrm>
          <a:prstGeom prst="rect">
            <a:avLst/>
          </a:prstGeom>
        </p:spPr>
      </p:pic>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pic>
        <p:nvPicPr>
          <p:cNvPr id="12" name="Picture 2" descr="C:\Documents and Settings\Fifth911\Desktop\University\Frascati\Infn_Logo.GIF"/>
          <p:cNvPicPr>
            <a:picLocks noChangeAspect="1" noChangeArrowheads="1"/>
          </p:cNvPicPr>
          <p:nvPr/>
        </p:nvPicPr>
        <p:blipFill>
          <a:blip r:embed="rId4" cstate="print"/>
          <a:srcRect/>
          <a:stretch>
            <a:fillRect/>
          </a:stretch>
        </p:blipFill>
        <p:spPr bwMode="auto">
          <a:xfrm>
            <a:off x="3790950" y="1066800"/>
            <a:ext cx="1562100" cy="1552066"/>
          </a:xfrm>
          <a:prstGeom prst="rect">
            <a:avLst/>
          </a:prstGeom>
          <a:noFill/>
        </p:spPr>
      </p:pic>
      <p:sp>
        <p:nvSpPr>
          <p:cNvPr id="23" name="Slide Number Placeholder 22"/>
          <p:cNvSpPr>
            <a:spLocks noGrp="1"/>
          </p:cNvSpPr>
          <p:nvPr>
            <p:ph type="sldNum" sz="quarter" idx="15"/>
          </p:nvPr>
        </p:nvSpPr>
        <p:spPr/>
        <p:txBody>
          <a:bodyPr/>
          <a:lstStyle/>
          <a:p>
            <a:fld id="{D627D867-387C-4482-A5AB-AB61DDDF9E89}" type="slidenum">
              <a:rPr lang="en-US" smtClean="0"/>
              <a:pPr/>
              <a:t>12</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30480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harlemagne Std" pitchFamily="82" charset="0"/>
              </a:rPr>
              <a:t>THANK YOU</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harlemagne Std" pitchFamily="82" charset="0"/>
            </a:endParaRPr>
          </a:p>
        </p:txBody>
      </p:sp>
      <p:sp>
        <p:nvSpPr>
          <p:cNvPr id="14" name="Footer Placeholder 13"/>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icture1.png"/>
          <p:cNvPicPr>
            <a:picLocks noChangeAspect="1"/>
          </p:cNvPicPr>
          <p:nvPr/>
        </p:nvPicPr>
        <p:blipFill>
          <a:blip r:embed="rId3" cstate="print">
            <a:duotone>
              <a:schemeClr val="accent1">
                <a:shade val="45000"/>
                <a:satMod val="135000"/>
              </a:schemeClr>
              <a:prstClr val="white"/>
            </a:duotone>
            <a:lum bright="20000"/>
          </a:blip>
          <a:stretch>
            <a:fillRect/>
          </a:stretch>
        </p:blipFill>
        <p:spPr>
          <a:xfrm>
            <a:off x="-152400" y="3560336"/>
            <a:ext cx="9296400" cy="3297664"/>
          </a:xfrm>
          <a:prstGeom prst="rect">
            <a:avLst/>
          </a:prstGeom>
        </p:spPr>
      </p:pic>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pic>
        <p:nvPicPr>
          <p:cNvPr id="12" name="Picture 2" descr="C:\Documents and Settings\Fifth911\Desktop\University\Frascati\Infn_Logo.GIF"/>
          <p:cNvPicPr>
            <a:picLocks noChangeAspect="1" noChangeArrowheads="1"/>
          </p:cNvPicPr>
          <p:nvPr/>
        </p:nvPicPr>
        <p:blipFill>
          <a:blip r:embed="rId4" cstate="print"/>
          <a:srcRect/>
          <a:stretch>
            <a:fillRect/>
          </a:stretch>
        </p:blipFill>
        <p:spPr bwMode="auto">
          <a:xfrm>
            <a:off x="3790950" y="1066800"/>
            <a:ext cx="1562100" cy="1552066"/>
          </a:xfrm>
          <a:prstGeom prst="rect">
            <a:avLst/>
          </a:prstGeom>
          <a:noFill/>
        </p:spPr>
      </p:pic>
      <p:sp>
        <p:nvSpPr>
          <p:cNvPr id="23" name="Slide Number Placeholder 22"/>
          <p:cNvSpPr>
            <a:spLocks noGrp="1"/>
          </p:cNvSpPr>
          <p:nvPr>
            <p:ph type="sldNum" sz="quarter" idx="15"/>
          </p:nvPr>
        </p:nvSpPr>
        <p:spPr/>
        <p:txBody>
          <a:bodyPr/>
          <a:lstStyle/>
          <a:p>
            <a:fld id="{D627D867-387C-4482-A5AB-AB61DDDF9E89}" type="slidenum">
              <a:rPr lang="en-US" smtClean="0"/>
              <a:pPr/>
              <a:t>13</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30480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harlemagne Std" pitchFamily="82" charset="0"/>
              </a:rPr>
              <a:t>Backup Slides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harlemagne Std" pitchFamily="82" charset="0"/>
            </a:endParaRPr>
          </a:p>
        </p:txBody>
      </p:sp>
      <p:sp>
        <p:nvSpPr>
          <p:cNvPr id="14" name="Footer Placeholder 13"/>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419600" y="4800600"/>
            <a:ext cx="36576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5"/>
          </p:nvPr>
        </p:nvSpPr>
        <p:spPr/>
        <p:txBody>
          <a:bodyPr/>
          <a:lstStyle/>
          <a:p>
            <a:pPr>
              <a:defRPr/>
            </a:pPr>
            <a:fld id="{CE4F7A81-E56F-4212-B3E6-12D24AC23092}" type="slidenum">
              <a:rPr lang="fr-FR" smtClean="0"/>
              <a:pPr>
                <a:defRPr/>
              </a:pPr>
              <a:t>14</a:t>
            </a:fld>
            <a:endParaRPr lang="fr-FR"/>
          </a:p>
        </p:txBody>
      </p:sp>
      <p:pic>
        <p:nvPicPr>
          <p:cNvPr id="20" name="Picture 19" descr="visio_4.jpg"/>
          <p:cNvPicPr>
            <a:picLocks noChangeAspect="1"/>
          </p:cNvPicPr>
          <p:nvPr/>
        </p:nvPicPr>
        <p:blipFill>
          <a:blip r:embed="rId3" cstate="print"/>
          <a:srcRect t="15006"/>
          <a:stretch>
            <a:fillRect/>
          </a:stretch>
        </p:blipFill>
        <p:spPr>
          <a:xfrm>
            <a:off x="648142" y="1371600"/>
            <a:ext cx="3390458" cy="5280852"/>
          </a:xfrm>
          <a:prstGeom prst="rect">
            <a:avLst/>
          </a:prstGeom>
        </p:spPr>
      </p:pic>
      <p:sp>
        <p:nvSpPr>
          <p:cNvPr id="27" name="Rectangle 26"/>
          <p:cNvSpPr/>
          <p:nvPr/>
        </p:nvSpPr>
        <p:spPr>
          <a:xfrm>
            <a:off x="609600" y="914400"/>
            <a:ext cx="3505200" cy="369332"/>
          </a:xfrm>
          <a:prstGeom prst="rect">
            <a:avLst/>
          </a:prstGeom>
        </p:spPr>
        <p:txBody>
          <a:bodyPr wrap="square">
            <a:spAutoFit/>
          </a:bodyPr>
          <a:lstStyle/>
          <a:p>
            <a:pPr marL="285750" indent="-285750" algn="ctr">
              <a:spcBef>
                <a:spcPct val="20000"/>
              </a:spcBef>
            </a:pPr>
            <a:r>
              <a:rPr lang="it-IT" b="1" u="sng" dirty="0" smtClean="0">
                <a:solidFill>
                  <a:schemeClr val="accent4">
                    <a:lumMod val="50000"/>
                  </a:schemeClr>
                </a:solidFill>
              </a:rPr>
              <a:t>States Based Approach</a:t>
            </a:r>
            <a:endParaRPr lang="en-US" b="1" u="sng" dirty="0">
              <a:solidFill>
                <a:schemeClr val="accent4">
                  <a:lumMod val="50000"/>
                </a:schemeClr>
              </a:solidFill>
            </a:endParaRPr>
          </a:p>
        </p:txBody>
      </p:sp>
      <p:sp>
        <p:nvSpPr>
          <p:cNvPr id="23" name="Rectangle 22"/>
          <p:cNvSpPr/>
          <p:nvPr/>
        </p:nvSpPr>
        <p:spPr>
          <a:xfrm>
            <a:off x="4419600" y="2514600"/>
            <a:ext cx="4267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Espace réservé du contenu 2"/>
          <p:cNvSpPr txBox="1">
            <a:spLocks/>
          </p:cNvSpPr>
          <p:nvPr/>
        </p:nvSpPr>
        <p:spPr bwMode="auto">
          <a:xfrm>
            <a:off x="4419600" y="2667000"/>
            <a:ext cx="4038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it-IT" sz="1600" b="0" i="0" u="none" strike="noStrike" kern="1200" cap="none" spc="0" normalizeH="0" baseline="0" noProof="0" dirty="0" smtClean="0">
                <a:ln>
                  <a:noFill/>
                </a:ln>
                <a:solidFill>
                  <a:srgbClr val="80A331"/>
                </a:solidFill>
                <a:effectLst>
                  <a:outerShdw blurRad="38100" dist="38100" dir="2700000" algn="tl">
                    <a:srgbClr val="000000">
                      <a:alpha val="43137"/>
                    </a:srgbClr>
                  </a:outerShdw>
                </a:effectLst>
                <a:uLnTx/>
                <a:uFillTx/>
                <a:latin typeface="+mn-lt"/>
                <a:ea typeface="+mn-ea"/>
                <a:cs typeface="+mn-cs"/>
              </a:rPr>
              <a:t>100% Peak Found on Ideal</a:t>
            </a:r>
            <a:r>
              <a:rPr kumimoji="0" lang="it-IT" sz="1600" b="0" i="0" u="none" strike="noStrike" kern="1200" cap="none" spc="0" normalizeH="0" noProof="0" dirty="0" smtClean="0">
                <a:ln>
                  <a:noFill/>
                </a:ln>
                <a:solidFill>
                  <a:srgbClr val="80A331"/>
                </a:solidFill>
                <a:effectLst>
                  <a:outerShdw blurRad="38100" dist="38100" dir="2700000" algn="tl">
                    <a:srgbClr val="000000">
                      <a:alpha val="43137"/>
                    </a:srgbClr>
                  </a:outerShdw>
                </a:effectLst>
                <a:uLnTx/>
                <a:uFillTx/>
                <a:latin typeface="+mn-lt"/>
                <a:ea typeface="+mn-ea"/>
                <a:cs typeface="+mn-cs"/>
              </a:rPr>
              <a:t> Signals</a:t>
            </a:r>
            <a:endParaRPr kumimoji="0" lang="it-IT" sz="1600" b="0" i="0" u="none" strike="noStrike" kern="1200" cap="none" spc="0" normalizeH="0" baseline="0" noProof="0" dirty="0" smtClean="0">
              <a:ln>
                <a:noFill/>
              </a:ln>
              <a:solidFill>
                <a:srgbClr val="80A33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it-IT" sz="1600" b="0" i="0" u="none" strike="noStrike" kern="1200" cap="none" spc="0" normalizeH="0" baseline="0" noProof="0" dirty="0" smtClean="0">
                <a:ln>
                  <a:noFill/>
                </a:ln>
                <a:solidFill>
                  <a:srgbClr val="80A331"/>
                </a:solidFill>
                <a:effectLst>
                  <a:outerShdw blurRad="38100" dist="38100" dir="2700000" algn="tl">
                    <a:srgbClr val="000000">
                      <a:alpha val="43137"/>
                    </a:srgbClr>
                  </a:outerShdw>
                </a:effectLst>
                <a:uLnTx/>
                <a:uFillTx/>
                <a:latin typeface="+mn-lt"/>
                <a:ea typeface="+mn-ea"/>
                <a:cs typeface="+mn-cs"/>
              </a:rPr>
              <a:t>Different Smoothing</a:t>
            </a:r>
            <a:r>
              <a:rPr kumimoji="0" lang="it-IT" sz="1600" b="0" i="0" u="none" strike="noStrike" kern="1200" cap="none" spc="0" normalizeH="0" noProof="0" dirty="0" smtClean="0">
                <a:ln>
                  <a:noFill/>
                </a:ln>
                <a:solidFill>
                  <a:srgbClr val="80A331"/>
                </a:solidFill>
                <a:effectLst>
                  <a:outerShdw blurRad="38100" dist="38100" dir="2700000" algn="tl">
                    <a:srgbClr val="000000">
                      <a:alpha val="43137"/>
                    </a:srgbClr>
                  </a:outerShdw>
                </a:effectLst>
                <a:uLnTx/>
                <a:uFillTx/>
                <a:latin typeface="+mn-lt"/>
                <a:ea typeface="+mn-ea"/>
                <a:cs typeface="+mn-cs"/>
              </a:rPr>
              <a:t> Approaches</a:t>
            </a:r>
            <a:endParaRPr kumimoji="0" lang="it-IT" sz="1600" b="0" i="0" u="none" strike="noStrike" kern="1200" cap="none" spc="0" normalizeH="0" baseline="0" noProof="0" dirty="0" smtClean="0">
              <a:ln>
                <a:noFill/>
              </a:ln>
              <a:solidFill>
                <a:srgbClr val="80A33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Rectangle 25"/>
          <p:cNvSpPr/>
          <p:nvPr/>
        </p:nvSpPr>
        <p:spPr>
          <a:xfrm>
            <a:off x="5867400" y="2133600"/>
            <a:ext cx="1371600" cy="369332"/>
          </a:xfrm>
          <a:prstGeom prst="rect">
            <a:avLst/>
          </a:prstGeom>
        </p:spPr>
        <p:txBody>
          <a:bodyPr wrap="square">
            <a:spAutoFit/>
          </a:bodyPr>
          <a:lstStyle/>
          <a:p>
            <a:pPr marL="285750" indent="-285750">
              <a:spcBef>
                <a:spcPct val="20000"/>
              </a:spcBef>
            </a:pPr>
            <a:r>
              <a:rPr lang="it-IT" b="1" u="sng" dirty="0" smtClean="0">
                <a:solidFill>
                  <a:schemeClr val="accent4">
                    <a:lumMod val="50000"/>
                  </a:schemeClr>
                </a:solidFill>
              </a:rPr>
              <a:t>Results:</a:t>
            </a:r>
          </a:p>
        </p:txBody>
      </p:sp>
      <p:pic>
        <p:nvPicPr>
          <p:cNvPr id="12" name="Picture 11" descr="binary_math__by_clive_maxfield.gif"/>
          <p:cNvPicPr>
            <a:picLocks noChangeAspect="1"/>
          </p:cNvPicPr>
          <p:nvPr/>
        </p:nvPicPr>
        <p:blipFill>
          <a:blip r:embed="rId4" cstate="print"/>
          <a:stretch>
            <a:fillRect/>
          </a:stretch>
        </p:blipFill>
        <p:spPr>
          <a:xfrm>
            <a:off x="4343400" y="3581400"/>
            <a:ext cx="4495800" cy="799359"/>
          </a:xfrm>
          <a:prstGeom prst="rect">
            <a:avLst/>
          </a:prstGeom>
        </p:spPr>
      </p:pic>
      <p:pic>
        <p:nvPicPr>
          <p:cNvPr id="13" name="Picture 2" descr="C:\Documents and Settings\Fifth911\Desktop\University\Frascati\Infn_Logo.GIF"/>
          <p:cNvPicPr>
            <a:picLocks noChangeAspect="1" noChangeArrowheads="1"/>
          </p:cNvPicPr>
          <p:nvPr/>
        </p:nvPicPr>
        <p:blipFill>
          <a:blip r:embed="rId5" cstate="print"/>
          <a:srcRect/>
          <a:stretch>
            <a:fillRect/>
          </a:stretch>
        </p:blipFill>
        <p:spPr bwMode="auto">
          <a:xfrm>
            <a:off x="8153400" y="5715000"/>
            <a:ext cx="552187" cy="548640"/>
          </a:xfrm>
          <a:prstGeom prst="rect">
            <a:avLst/>
          </a:prstGeom>
          <a:noFill/>
        </p:spPr>
      </p:pic>
      <p:sp>
        <p:nvSpPr>
          <p:cNvPr id="15" name="Title 1"/>
          <p:cNvSpPr>
            <a:spLocks noGrp="1"/>
          </p:cNvSpPr>
          <p:nvPr>
            <p:ph type="title"/>
          </p:nvPr>
        </p:nvSpPr>
        <p:spPr>
          <a:xfrm>
            <a:off x="457200" y="152400"/>
            <a:ext cx="7467600" cy="639762"/>
          </a:xfrm>
        </p:spPr>
        <p:txBody>
          <a:bodyPr/>
          <a:lstStyle/>
          <a:p>
            <a:r>
              <a:rPr lang="it-IT" dirty="0" smtClean="0"/>
              <a:t>Last Update July 2011</a:t>
            </a:r>
            <a:endParaRPr lang="en-US" sz="3200" dirty="0"/>
          </a:p>
        </p:txBody>
      </p:sp>
      <p:pic>
        <p:nvPicPr>
          <p:cNvPr id="16" name="Picture 15" descr="visio_4.jpg"/>
          <p:cNvPicPr>
            <a:picLocks noChangeAspect="1"/>
          </p:cNvPicPr>
          <p:nvPr/>
        </p:nvPicPr>
        <p:blipFill>
          <a:blip r:embed="rId6" cstate="print"/>
          <a:srcRect t="7214" b="13435"/>
          <a:stretch>
            <a:fillRect/>
          </a:stretch>
        </p:blipFill>
        <p:spPr>
          <a:xfrm>
            <a:off x="5105400" y="381000"/>
            <a:ext cx="3124200" cy="1676400"/>
          </a:xfrm>
          <a:prstGeom prst="rect">
            <a:avLst/>
          </a:prstGeom>
        </p:spPr>
      </p:pic>
      <p:sp>
        <p:nvSpPr>
          <p:cNvPr id="21" name="Rectangle 20"/>
          <p:cNvSpPr/>
          <p:nvPr/>
        </p:nvSpPr>
        <p:spPr>
          <a:xfrm>
            <a:off x="4343400" y="4876800"/>
            <a:ext cx="3733800" cy="1569660"/>
          </a:xfrm>
          <a:prstGeom prst="rect">
            <a:avLst/>
          </a:prstGeom>
        </p:spPr>
        <p:txBody>
          <a:bodyPr wrap="square">
            <a:spAutoFit/>
          </a:bodyPr>
          <a:lstStyle/>
          <a:p>
            <a:pPr marL="274320" indent="-285750">
              <a:spcBef>
                <a:spcPct val="20000"/>
              </a:spcBef>
              <a:buFont typeface="Arial" pitchFamily="34" charset="0"/>
              <a:buChar char="•"/>
            </a:pPr>
            <a:r>
              <a:rPr lang="it-IT" sz="1200" b="1" u="sng" dirty="0" smtClean="0">
                <a:solidFill>
                  <a:schemeClr val="accent4">
                    <a:lumMod val="50000"/>
                  </a:schemeClr>
                </a:solidFill>
              </a:rPr>
              <a:t>Critical Points:</a:t>
            </a:r>
          </a:p>
          <a:p>
            <a:pPr marL="274320" indent="-285750">
              <a:spcBef>
                <a:spcPct val="20000"/>
              </a:spcBef>
              <a:buFont typeface="Arial" pitchFamily="34" charset="0"/>
              <a:buChar char="•"/>
            </a:pPr>
            <a:endParaRPr lang="it-IT" sz="1200" b="1" u="sng" dirty="0" smtClean="0">
              <a:solidFill>
                <a:schemeClr val="accent4">
                  <a:lumMod val="50000"/>
                </a:schemeClr>
              </a:solidFill>
            </a:endParaRPr>
          </a:p>
          <a:p>
            <a:pPr marL="731520" lvl="1" indent="-285750">
              <a:spcBef>
                <a:spcPct val="20000"/>
              </a:spcBef>
              <a:buFont typeface="+mj-lt"/>
              <a:buAutoNum type="arabicPeriod"/>
            </a:pPr>
            <a:r>
              <a:rPr lang="it-IT" sz="1200" b="1" dirty="0" smtClean="0">
                <a:solidFill>
                  <a:schemeClr val="accent4">
                    <a:lumMod val="50000"/>
                  </a:schemeClr>
                </a:solidFill>
                <a:effectLst>
                  <a:outerShdw blurRad="38100" dist="38100" dir="2700000" algn="tl">
                    <a:srgbClr val="000000">
                      <a:alpha val="43137"/>
                    </a:srgbClr>
                  </a:outerShdw>
                </a:effectLst>
              </a:rPr>
              <a:t>Smoothing </a:t>
            </a:r>
          </a:p>
          <a:p>
            <a:pPr marL="731520" lvl="1" indent="-285750">
              <a:lnSpc>
                <a:spcPct val="150000"/>
              </a:lnSpc>
              <a:spcBef>
                <a:spcPct val="20000"/>
              </a:spcBef>
              <a:buFont typeface="+mj-lt"/>
              <a:buAutoNum type="arabicPeriod"/>
            </a:pPr>
            <a:r>
              <a:rPr lang="it-IT" sz="1200" b="1" dirty="0" smtClean="0">
                <a:solidFill>
                  <a:schemeClr val="accent4">
                    <a:lumMod val="50000"/>
                  </a:schemeClr>
                </a:solidFill>
                <a:effectLst>
                  <a:outerShdw blurRad="38100" dist="38100" dir="2700000" algn="tl">
                    <a:srgbClr val="000000">
                      <a:alpha val="43137"/>
                    </a:srgbClr>
                  </a:outerShdw>
                </a:effectLst>
              </a:rPr>
              <a:t>Fake Peaks due to noise</a:t>
            </a:r>
          </a:p>
          <a:p>
            <a:pPr marL="731520" lvl="1" indent="-285750">
              <a:lnSpc>
                <a:spcPct val="150000"/>
              </a:lnSpc>
              <a:spcBef>
                <a:spcPct val="20000"/>
              </a:spcBef>
              <a:buFont typeface="+mj-lt"/>
              <a:buAutoNum type="arabicPeriod"/>
            </a:pPr>
            <a:r>
              <a:rPr lang="it-IT" sz="1200" b="1" dirty="0" smtClean="0">
                <a:solidFill>
                  <a:schemeClr val="accent4">
                    <a:lumMod val="50000"/>
                  </a:schemeClr>
                </a:solidFill>
                <a:effectLst>
                  <a:outerShdw blurRad="38100" dist="38100" dir="2700000" algn="tl">
                    <a:srgbClr val="000000">
                      <a:alpha val="43137"/>
                    </a:srgbClr>
                  </a:outerShdw>
                </a:effectLst>
              </a:rPr>
              <a:t>Good Efficiency but too much fake</a:t>
            </a:r>
          </a:p>
          <a:p>
            <a:pPr marL="274320" indent="-285750">
              <a:spcBef>
                <a:spcPct val="20000"/>
              </a:spcBef>
            </a:pPr>
            <a:endParaRPr lang="en-US" sz="1200" b="1" dirty="0">
              <a:solidFill>
                <a:schemeClr val="accent4">
                  <a:lumMod val="50000"/>
                </a:schemeClr>
              </a:solidFill>
            </a:endParaRPr>
          </a:p>
        </p:txBody>
      </p:sp>
      <p:sp>
        <p:nvSpPr>
          <p:cNvPr id="22" name="Rectangle 21"/>
          <p:cNvSpPr/>
          <p:nvPr/>
        </p:nvSpPr>
        <p:spPr>
          <a:xfrm>
            <a:off x="5334000" y="4355068"/>
            <a:ext cx="1905000" cy="369332"/>
          </a:xfrm>
          <a:prstGeom prst="rect">
            <a:avLst/>
          </a:prstGeom>
        </p:spPr>
        <p:txBody>
          <a:bodyPr wrap="square">
            <a:spAutoFit/>
          </a:bodyPr>
          <a:lstStyle/>
          <a:p>
            <a:pPr marL="285750" indent="-285750" algn="ctr">
              <a:spcBef>
                <a:spcPct val="20000"/>
              </a:spcBef>
            </a:pPr>
            <a:r>
              <a:rPr lang="it-IT" b="1" u="sng" dirty="0" smtClean="0">
                <a:solidFill>
                  <a:schemeClr val="accent4">
                    <a:lumMod val="50000"/>
                  </a:schemeClr>
                </a:solidFill>
              </a:rPr>
              <a:t>Real Signals:</a:t>
            </a:r>
          </a:p>
        </p:txBody>
      </p:sp>
      <p:sp>
        <p:nvSpPr>
          <p:cNvPr id="18" name="Footer Placeholder 17"/>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410200" y="5867400"/>
            <a:ext cx="16764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5"/>
          </p:nvPr>
        </p:nvSpPr>
        <p:spPr/>
        <p:txBody>
          <a:bodyPr/>
          <a:lstStyle/>
          <a:p>
            <a:pPr>
              <a:defRPr/>
            </a:pPr>
            <a:fld id="{CE4F7A81-E56F-4212-B3E6-12D24AC23092}" type="slidenum">
              <a:rPr lang="fr-FR" smtClean="0"/>
              <a:pPr>
                <a:defRPr/>
              </a:pPr>
              <a:t>15</a:t>
            </a:fld>
            <a:endParaRPr lang="fr-FR"/>
          </a:p>
        </p:txBody>
      </p:sp>
      <p:graphicFrame>
        <p:nvGraphicFramePr>
          <p:cNvPr id="8" name="Table 7"/>
          <p:cNvGraphicFramePr>
            <a:graphicFrameLocks noGrp="1"/>
          </p:cNvGraphicFramePr>
          <p:nvPr/>
        </p:nvGraphicFramePr>
        <p:xfrm>
          <a:off x="533400" y="1828800"/>
          <a:ext cx="1219200" cy="906780"/>
        </p:xfrm>
        <a:graphic>
          <a:graphicData uri="http://schemas.openxmlformats.org/drawingml/2006/table">
            <a:tbl>
              <a:tblPr/>
              <a:tblGrid>
                <a:gridCol w="609600"/>
                <a:gridCol w="609600"/>
              </a:tblGrid>
              <a:tr h="190500">
                <a:tc>
                  <a:txBody>
                    <a:bodyPr/>
                    <a:lstStyle/>
                    <a:p>
                      <a:pPr algn="l" fontAlgn="b"/>
                      <a:r>
                        <a:rPr lang="en-US" sz="1100" b="0" i="0" u="none" strike="noStrike" dirty="0">
                          <a:solidFill>
                            <a:srgbClr val="000000"/>
                          </a:solidFill>
                          <a:latin typeface="Calibri"/>
                        </a:rPr>
                        <a:t>TOT PEAKS</a:t>
                      </a:r>
                    </a:p>
                  </a:txBody>
                  <a:tcPr marL="0" marR="0" marT="0" marB="0" anchor="b">
                    <a:lnL>
                      <a:noFill/>
                    </a:lnL>
                    <a:lnR>
                      <a:noFill/>
                    </a:lnR>
                    <a:lnT>
                      <a:noFill/>
                    </a:lnT>
                    <a:lnB>
                      <a:noFill/>
                    </a:lnB>
                  </a:tcPr>
                </a:tc>
                <a:tc>
                  <a:txBody>
                    <a:bodyPr/>
                    <a:lstStyle/>
                    <a:p>
                      <a:pPr algn="r" fontAlgn="b"/>
                      <a:r>
                        <a:rPr lang="en-US" sz="1100" b="0" i="0" u="none" strike="noStrike" dirty="0" smtClean="0">
                          <a:solidFill>
                            <a:srgbClr val="000000"/>
                          </a:solidFill>
                          <a:latin typeface="Calibri"/>
                        </a:rPr>
                        <a:t>32</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MISSED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a:t>
                      </a:r>
                    </a:p>
                  </a:txBody>
                  <a:tcPr marL="0" marR="0" marT="0"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FOUND</a:t>
                      </a:r>
                    </a:p>
                  </a:txBody>
                  <a:tcPr marL="0" marR="0" marT="0" marB="0" anchor="b">
                    <a:lnL>
                      <a:noFill/>
                    </a:lnL>
                    <a:lnR>
                      <a:noFill/>
                    </a:lnR>
                    <a:lnT>
                      <a:noFill/>
                    </a:lnT>
                    <a:lnB>
                      <a:noFill/>
                    </a:lnB>
                  </a:tcPr>
                </a:tc>
                <a:tc>
                  <a:txBody>
                    <a:bodyPr/>
                    <a:lstStyle/>
                    <a:p>
                      <a:pPr algn="r" fontAlgn="b"/>
                      <a:r>
                        <a:rPr lang="en-US" sz="1100" b="0" i="0" u="none" strike="noStrike" dirty="0" smtClean="0">
                          <a:solidFill>
                            <a:srgbClr val="000000"/>
                          </a:solidFill>
                          <a:latin typeface="Calibri"/>
                        </a:rPr>
                        <a:t>32</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100" b="0" i="0" u="none" strike="noStrike">
                          <a:solidFill>
                            <a:srgbClr val="FF0000"/>
                          </a:solidFill>
                          <a:latin typeface="Calibri"/>
                        </a:rPr>
                        <a:t>%</a:t>
                      </a:r>
                    </a:p>
                  </a:txBody>
                  <a:tcPr marL="0" marR="0" marT="0" marB="0" anchor="b">
                    <a:lnL>
                      <a:noFill/>
                    </a:lnL>
                    <a:lnR>
                      <a:noFill/>
                    </a:lnR>
                    <a:lnT>
                      <a:noFill/>
                    </a:lnT>
                    <a:lnB>
                      <a:noFill/>
                    </a:lnB>
                  </a:tcPr>
                </a:tc>
                <a:tc>
                  <a:txBody>
                    <a:bodyPr/>
                    <a:lstStyle/>
                    <a:p>
                      <a:pPr algn="r" fontAlgn="b"/>
                      <a:r>
                        <a:rPr lang="en-US" sz="1100" b="0" i="0" u="none" strike="noStrike" dirty="0">
                          <a:solidFill>
                            <a:srgbClr val="FF0000"/>
                          </a:solidFill>
                          <a:latin typeface="Calibri"/>
                        </a:rPr>
                        <a:t>100</a:t>
                      </a:r>
                    </a:p>
                  </a:txBody>
                  <a:tcPr marL="0" marR="0" marT="0" marB="0" anchor="b">
                    <a:lnL>
                      <a:noFill/>
                    </a:lnL>
                    <a:lnR>
                      <a:noFill/>
                    </a:lnR>
                    <a:lnT>
                      <a:noFill/>
                    </a:lnT>
                    <a:lnB>
                      <a:noFill/>
                    </a:lnB>
                  </a:tcPr>
                </a:tc>
              </a:tr>
            </a:tbl>
          </a:graphicData>
        </a:graphic>
      </p:graphicFrame>
      <p:sp>
        <p:nvSpPr>
          <p:cNvPr id="14" name="Title 1"/>
          <p:cNvSpPr>
            <a:spLocks noGrp="1"/>
          </p:cNvSpPr>
          <p:nvPr>
            <p:ph type="title"/>
          </p:nvPr>
        </p:nvSpPr>
        <p:spPr>
          <a:xfrm>
            <a:off x="457200" y="152400"/>
            <a:ext cx="7467600" cy="639762"/>
          </a:xfrm>
        </p:spPr>
        <p:txBody>
          <a:bodyPr/>
          <a:lstStyle/>
          <a:p>
            <a:r>
              <a:rPr lang="it-IT" dirty="0" smtClean="0"/>
              <a:t>Comparative Approach Results</a:t>
            </a:r>
            <a:endParaRPr lang="en-US" sz="3200" dirty="0"/>
          </a:p>
        </p:txBody>
      </p:sp>
      <p:sp>
        <p:nvSpPr>
          <p:cNvPr id="16" name="Rectangle 15"/>
          <p:cNvSpPr/>
          <p:nvPr/>
        </p:nvSpPr>
        <p:spPr>
          <a:xfrm>
            <a:off x="381000" y="1143000"/>
            <a:ext cx="1752600" cy="307777"/>
          </a:xfrm>
          <a:prstGeom prst="rect">
            <a:avLst/>
          </a:prstGeom>
        </p:spPr>
        <p:txBody>
          <a:bodyPr wrap="square">
            <a:spAutoFit/>
          </a:bodyPr>
          <a:lstStyle/>
          <a:p>
            <a:pPr marL="285750" indent="-285750">
              <a:spcBef>
                <a:spcPct val="20000"/>
              </a:spcBef>
            </a:pPr>
            <a:r>
              <a:rPr lang="it-IT" sz="1400" b="1" u="sng" dirty="0" smtClean="0">
                <a:solidFill>
                  <a:schemeClr val="accent4">
                    <a:lumMod val="50000"/>
                  </a:schemeClr>
                </a:solidFill>
              </a:rPr>
              <a:t>Ideal Signal</a:t>
            </a:r>
          </a:p>
        </p:txBody>
      </p:sp>
      <p:sp>
        <p:nvSpPr>
          <p:cNvPr id="17" name="Rectangle 16"/>
          <p:cNvSpPr/>
          <p:nvPr/>
        </p:nvSpPr>
        <p:spPr>
          <a:xfrm>
            <a:off x="381000" y="2819400"/>
            <a:ext cx="1752600" cy="307777"/>
          </a:xfrm>
          <a:prstGeom prst="rect">
            <a:avLst/>
          </a:prstGeom>
        </p:spPr>
        <p:txBody>
          <a:bodyPr wrap="square">
            <a:spAutoFit/>
          </a:bodyPr>
          <a:lstStyle/>
          <a:p>
            <a:pPr marL="285750" indent="-285750">
              <a:spcBef>
                <a:spcPct val="20000"/>
              </a:spcBef>
            </a:pPr>
            <a:r>
              <a:rPr lang="it-IT" sz="1400" b="1" u="sng" dirty="0" smtClean="0">
                <a:solidFill>
                  <a:schemeClr val="accent4">
                    <a:lumMod val="50000"/>
                  </a:schemeClr>
                </a:solidFill>
              </a:rPr>
              <a:t>Real Signal</a:t>
            </a:r>
          </a:p>
        </p:txBody>
      </p:sp>
      <p:pic>
        <p:nvPicPr>
          <p:cNvPr id="18" name="Picture 17" descr="clutim results_1.png"/>
          <p:cNvPicPr>
            <a:picLocks noChangeAspect="1"/>
          </p:cNvPicPr>
          <p:nvPr/>
        </p:nvPicPr>
        <p:blipFill>
          <a:blip r:embed="rId3" cstate="print"/>
          <a:stretch>
            <a:fillRect/>
          </a:stretch>
        </p:blipFill>
        <p:spPr>
          <a:xfrm>
            <a:off x="381000" y="3279577"/>
            <a:ext cx="7924800" cy="2466094"/>
          </a:xfrm>
          <a:prstGeom prst="rect">
            <a:avLst/>
          </a:prstGeom>
        </p:spPr>
      </p:pic>
      <p:pic>
        <p:nvPicPr>
          <p:cNvPr id="1026" name="Picture 2" descr="C:\Documents and Settings\Fifth911\Desktop\University\Chicago\Mu2e\tesi\pictures\clutim results_2.png"/>
          <p:cNvPicPr>
            <a:picLocks noChangeAspect="1" noChangeArrowheads="1"/>
          </p:cNvPicPr>
          <p:nvPr/>
        </p:nvPicPr>
        <p:blipFill>
          <a:blip r:embed="rId4" cstate="print"/>
          <a:srcRect/>
          <a:stretch>
            <a:fillRect/>
          </a:stretch>
        </p:blipFill>
        <p:spPr bwMode="auto">
          <a:xfrm>
            <a:off x="2182812" y="838200"/>
            <a:ext cx="6580188" cy="2286000"/>
          </a:xfrm>
          <a:prstGeom prst="rect">
            <a:avLst/>
          </a:prstGeom>
          <a:noFill/>
        </p:spPr>
      </p:pic>
      <p:pic>
        <p:nvPicPr>
          <p:cNvPr id="19" name="Picture 2" descr="C:\Documents and Settings\Fifth911\Desktop\University\Frascati\Infn_Logo.GIF"/>
          <p:cNvPicPr>
            <a:picLocks noChangeAspect="1" noChangeArrowheads="1"/>
          </p:cNvPicPr>
          <p:nvPr/>
        </p:nvPicPr>
        <p:blipFill>
          <a:blip r:embed="rId5" cstate="print"/>
          <a:srcRect/>
          <a:stretch>
            <a:fillRect/>
          </a:stretch>
        </p:blipFill>
        <p:spPr bwMode="auto">
          <a:xfrm>
            <a:off x="8153400" y="5715000"/>
            <a:ext cx="552187" cy="548640"/>
          </a:xfrm>
          <a:prstGeom prst="rect">
            <a:avLst/>
          </a:prstGeom>
          <a:noFill/>
        </p:spPr>
      </p:pic>
      <p:cxnSp>
        <p:nvCxnSpPr>
          <p:cNvPr id="21" name="Straight Arrow Connector 20"/>
          <p:cNvCxnSpPr/>
          <p:nvPr/>
        </p:nvCxnSpPr>
        <p:spPr>
          <a:xfrm flipH="1">
            <a:off x="3505200" y="4419600"/>
            <a:ext cx="762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H="1">
            <a:off x="990600" y="4114800"/>
            <a:ext cx="762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H="1">
            <a:off x="5943600" y="4419600"/>
            <a:ext cx="762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Rectangle 23"/>
          <p:cNvSpPr/>
          <p:nvPr/>
        </p:nvSpPr>
        <p:spPr>
          <a:xfrm>
            <a:off x="457200" y="5971401"/>
            <a:ext cx="3657600" cy="276999"/>
          </a:xfrm>
          <a:prstGeom prst="rect">
            <a:avLst/>
          </a:prstGeom>
        </p:spPr>
        <p:txBody>
          <a:bodyPr wrap="square">
            <a:spAutoFit/>
          </a:bodyPr>
          <a:lstStyle/>
          <a:p>
            <a:pPr marL="274320" indent="-285750" algn="ctr">
              <a:spcBef>
                <a:spcPct val="20000"/>
              </a:spcBef>
            </a:pPr>
            <a:r>
              <a:rPr lang="it-IT" sz="1200" b="1" dirty="0" smtClean="0">
                <a:solidFill>
                  <a:schemeClr val="accent4">
                    <a:lumMod val="50000"/>
                  </a:schemeClr>
                </a:solidFill>
              </a:rPr>
              <a:t>93 % Efficiency but over 40% of fakes!!! </a:t>
            </a:r>
            <a:endParaRPr lang="en-US" sz="1200" b="1" dirty="0">
              <a:solidFill>
                <a:schemeClr val="accent4">
                  <a:lumMod val="50000"/>
                </a:schemeClr>
              </a:solidFill>
            </a:endParaRPr>
          </a:p>
        </p:txBody>
      </p:sp>
      <p:sp>
        <p:nvSpPr>
          <p:cNvPr id="25" name="Right Arrow 24"/>
          <p:cNvSpPr/>
          <p:nvPr/>
        </p:nvSpPr>
        <p:spPr>
          <a:xfrm>
            <a:off x="4191000" y="6019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19600" y="5971401"/>
            <a:ext cx="3657600" cy="276999"/>
          </a:xfrm>
          <a:prstGeom prst="rect">
            <a:avLst/>
          </a:prstGeom>
        </p:spPr>
        <p:txBody>
          <a:bodyPr wrap="square">
            <a:spAutoFit/>
          </a:bodyPr>
          <a:lstStyle/>
          <a:p>
            <a:pPr marL="274320" indent="-285750" algn="ctr">
              <a:spcBef>
                <a:spcPct val="20000"/>
              </a:spcBef>
            </a:pPr>
            <a:r>
              <a:rPr lang="it-IT" sz="1200" b="1" dirty="0" smtClean="0">
                <a:solidFill>
                  <a:schemeClr val="accent4">
                    <a:lumMod val="50000"/>
                  </a:schemeClr>
                </a:solidFill>
              </a:rPr>
              <a:t>New Approach</a:t>
            </a:r>
            <a:endParaRPr lang="en-US" sz="1200" b="1" dirty="0">
              <a:solidFill>
                <a:schemeClr val="accent4">
                  <a:lumMod val="50000"/>
                </a:schemeClr>
              </a:solidFill>
            </a:endParaRPr>
          </a:p>
        </p:txBody>
      </p:sp>
      <p:sp>
        <p:nvSpPr>
          <p:cNvPr id="29" name="Rectangle 28"/>
          <p:cNvSpPr/>
          <p:nvPr/>
        </p:nvSpPr>
        <p:spPr>
          <a:xfrm>
            <a:off x="3962400" y="3654623"/>
            <a:ext cx="1905000" cy="276999"/>
          </a:xfrm>
          <a:prstGeom prst="rect">
            <a:avLst/>
          </a:prstGeom>
        </p:spPr>
        <p:txBody>
          <a:bodyPr wrap="square">
            <a:spAutoFit/>
          </a:bodyPr>
          <a:lstStyle/>
          <a:p>
            <a:pPr marL="285750" indent="-285750">
              <a:spcBef>
                <a:spcPct val="20000"/>
              </a:spcBef>
            </a:pPr>
            <a:r>
              <a:rPr lang="it-IT" sz="1200" b="1" u="sng" dirty="0" smtClean="0">
                <a:solidFill>
                  <a:schemeClr val="accent2"/>
                </a:solidFill>
              </a:rPr>
              <a:t>“Tail” Fake Peaks</a:t>
            </a:r>
          </a:p>
        </p:txBody>
      </p:sp>
      <p:sp>
        <p:nvSpPr>
          <p:cNvPr id="28" name="Footer Placeholder 27"/>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lstStyle/>
          <a:p>
            <a:r>
              <a:rPr lang="it-IT" dirty="0" smtClean="0"/>
              <a:t>Outline</a:t>
            </a:r>
            <a:endParaRPr lang="en-US"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1447800" y="1627525"/>
            <a:ext cx="6934200" cy="3477875"/>
          </a:xfrm>
          <a:prstGeom prst="rect">
            <a:avLst/>
          </a:prstGeom>
          <a:noFill/>
        </p:spPr>
        <p:txBody>
          <a:bodyPr wrap="square" lIns="91440" tIns="45720" rIns="91440" bIns="45720">
            <a:spAutoFit/>
          </a:bodyPr>
          <a:lstStyle/>
          <a:p>
            <a:pPr marL="342900" indent="-342900">
              <a:buFont typeface="+mj-lt"/>
              <a:buAutoNum type="arabicPeriod"/>
            </a:pPr>
            <a:r>
              <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CluTim Approaches</a:t>
            </a:r>
          </a:p>
          <a:p>
            <a:pPr marL="342900" indent="-342900">
              <a:buFont typeface="+mj-lt"/>
              <a:buAutoNum type="arabicPeriod"/>
            </a:pPr>
            <a:endParaRPr lang="it-IT" sz="20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buFont typeface="+mj-lt"/>
              <a:buAutoNum type="arabicPeriod"/>
            </a:pPr>
            <a:r>
              <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Sigma Approach</a:t>
            </a:r>
          </a:p>
          <a:p>
            <a:pPr marL="342900" indent="-342900">
              <a:buFont typeface="+mj-lt"/>
              <a:buAutoNum type="arabicPeriod"/>
            </a:pPr>
            <a:endParaRPr lang="it-IT" sz="20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buFont typeface="+mj-lt"/>
              <a:buAutoNum type="arabicPeriod"/>
            </a:pPr>
            <a:r>
              <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Efficiency Evaluation</a:t>
            </a:r>
          </a:p>
          <a:p>
            <a:pPr marL="342900" indent="-342900">
              <a:buFont typeface="+mj-lt"/>
              <a:buAutoNum type="arabicPeriod"/>
            </a:pPr>
            <a:endParaRPr lang="it-IT" sz="20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buFont typeface="+mj-lt"/>
              <a:buAutoNum type="arabicPeriod"/>
            </a:pPr>
            <a:r>
              <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Simulation Results</a:t>
            </a:r>
          </a:p>
          <a:p>
            <a:pPr marL="342900" indent="-342900">
              <a:buFont typeface="+mj-lt"/>
              <a:buAutoNum type="arabicPeriod"/>
            </a:pPr>
            <a:endPar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buFont typeface="+mj-lt"/>
              <a:buAutoNum type="arabicPeriod"/>
            </a:pPr>
            <a:r>
              <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State of the art and future steps</a:t>
            </a:r>
          </a:p>
          <a:p>
            <a:pPr marL="342900" indent="-342900">
              <a:buFont typeface="+mj-lt"/>
              <a:buAutoNum type="arabicPeriod"/>
            </a:pPr>
            <a:endParaRPr lang="it-IT" sz="20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marL="342900" indent="-342900">
              <a:buFont typeface="+mj-lt"/>
              <a:buAutoNum type="arabicPeriod"/>
            </a:pPr>
            <a:r>
              <a:rPr lang="it-IT" sz="20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Conclusions</a:t>
            </a:r>
            <a:endParaRPr lang="en-US" sz="20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p:txBody>
      </p:sp>
      <p:sp>
        <p:nvSpPr>
          <p:cNvPr id="16" name="Slide Number Placeholder 15"/>
          <p:cNvSpPr>
            <a:spLocks noGrp="1"/>
          </p:cNvSpPr>
          <p:nvPr>
            <p:ph type="sldNum" sz="quarter" idx="15"/>
          </p:nvPr>
        </p:nvSpPr>
        <p:spPr/>
        <p:txBody>
          <a:bodyPr/>
          <a:lstStyle/>
          <a:p>
            <a:fld id="{D627D867-387C-4482-A5AB-AB61DDDF9E89}" type="slidenum">
              <a:rPr lang="en-US" smtClean="0"/>
              <a:pPr/>
              <a:t>2</a:t>
            </a:fld>
            <a:endParaRPr lang="en-US"/>
          </a:p>
        </p:txBody>
      </p:sp>
      <p:pic>
        <p:nvPicPr>
          <p:cNvPr id="9"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sp>
        <p:nvSpPr>
          <p:cNvPr id="10" name="Footer Placeholder 9"/>
          <p:cNvSpPr>
            <a:spLocks noGrp="1"/>
          </p:cNvSpPr>
          <p:nvPr>
            <p:ph type="ftr" sz="quarter" idx="16"/>
          </p:nvPr>
        </p:nvSpPr>
        <p:spPr/>
        <p:txBody>
          <a:bodyPr/>
          <a:lstStyle/>
          <a:p>
            <a:r>
              <a:rPr lang="en-US" dirty="0" smtClean="0"/>
              <a:t>2nd </a:t>
            </a:r>
            <a:r>
              <a:rPr lang="en-US" dirty="0" err="1" smtClean="0"/>
              <a:t>SuperB</a:t>
            </a:r>
            <a:r>
              <a:rPr lang="en-US" dirty="0" smtClean="0"/>
              <a:t> Collaboration Meeting @ INFN-LNF</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lstStyle/>
          <a:p>
            <a:r>
              <a:rPr lang="it-IT" dirty="0" smtClean="0"/>
              <a:t>CluTim Approaches</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3</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3581400" y="914400"/>
            <a:ext cx="1524000" cy="461665"/>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Ideal Signals</a:t>
            </a:r>
          </a:p>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(no noise)</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cxnSp>
        <p:nvCxnSpPr>
          <p:cNvPr id="27" name="Straight Arrow Connector 26"/>
          <p:cNvCxnSpPr>
            <a:stCxn id="24" idx="2"/>
          </p:cNvCxnSpPr>
          <p:nvPr/>
        </p:nvCxnSpPr>
        <p:spPr>
          <a:xfrm flipH="1">
            <a:off x="2133600" y="1376065"/>
            <a:ext cx="2209800" cy="3765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stCxn id="24" idx="2"/>
          </p:cNvCxnSpPr>
          <p:nvPr/>
        </p:nvCxnSpPr>
        <p:spPr>
          <a:xfrm>
            <a:off x="4343400" y="1376065"/>
            <a:ext cx="0" cy="151953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3" name="TextBox 32"/>
          <p:cNvSpPr txBox="1"/>
          <p:nvPr/>
        </p:nvSpPr>
        <p:spPr>
          <a:xfrm>
            <a:off x="1066800" y="1828800"/>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Derivative Approach</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4" name="TextBox 33"/>
          <p:cNvSpPr txBox="1"/>
          <p:nvPr/>
        </p:nvSpPr>
        <p:spPr>
          <a:xfrm>
            <a:off x="5486400" y="1828800"/>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Comparative Approach</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6" name="Subtitle 4"/>
          <p:cNvSpPr txBox="1">
            <a:spLocks/>
          </p:cNvSpPr>
          <p:nvPr/>
        </p:nvSpPr>
        <p:spPr bwMode="auto">
          <a:xfrm>
            <a:off x="228600" y="2133600"/>
            <a:ext cx="3657600" cy="381000"/>
          </a:xfrm>
          <a:prstGeom prst="rect">
            <a:avLst/>
          </a:prstGeom>
          <a:noFill/>
          <a:ln w="9525">
            <a:noFill/>
            <a:miter lim="800000"/>
            <a:headEnd/>
            <a:tailEnd/>
          </a:ln>
        </p:spPr>
        <p:txBody>
          <a:bodyPr/>
          <a:lstStyle/>
          <a:p>
            <a:pPr marL="342900" marR="0" lvl="0" indent="-342900" algn="ctr" defTabSz="914400" eaLnBrk="1" fontAlgn="auto" latinLnBrk="0" hangingPunct="1">
              <a:lnSpc>
                <a:spcPct val="100000"/>
              </a:lnSpc>
              <a:spcBef>
                <a:spcPct val="20000"/>
              </a:spcBef>
              <a:spcAft>
                <a:spcPts val="0"/>
              </a:spcAft>
              <a:buClrTx/>
              <a:buSzTx/>
              <a:tabLst/>
              <a:defRPr/>
            </a:pPr>
            <a:r>
              <a:rPr kumimoji="0" lang="it-IT" sz="1600" b="0" i="1" u="none" strike="noStrike" kern="0" cap="none" spc="0" normalizeH="0" baseline="0" noProof="0" dirty="0" smtClean="0">
                <a:ln>
                  <a:noFill/>
                </a:ln>
                <a:solidFill>
                  <a:sysClr val="windowText" lastClr="000000"/>
                </a:solidFill>
                <a:effectLst/>
                <a:uLnTx/>
                <a:uFillTx/>
                <a:latin typeface="Calibri"/>
                <a:cs typeface="+mn-cs"/>
              </a:rPr>
              <a:t>Based on first and second derivative</a:t>
            </a:r>
          </a:p>
          <a:p>
            <a:pPr marL="342900" marR="0" lvl="0" indent="-342900" algn="ctr" defTabSz="914400" eaLnBrk="1" fontAlgn="auto" latinLnBrk="0" hangingPunct="1">
              <a:lnSpc>
                <a:spcPct val="100000"/>
              </a:lnSpc>
              <a:spcBef>
                <a:spcPct val="20000"/>
              </a:spcBef>
              <a:spcAft>
                <a:spcPts val="0"/>
              </a:spcAft>
              <a:buClrTx/>
              <a:buSzTx/>
              <a:tabLst/>
              <a:defRPr/>
            </a:pPr>
            <a:r>
              <a:rPr kumimoji="0" lang="it-IT" sz="1600" b="0" i="1" u="none" strike="noStrike" kern="0" cap="none" spc="0" normalizeH="0" baseline="0" noProof="0" dirty="0" smtClean="0">
                <a:ln>
                  <a:noFill/>
                </a:ln>
                <a:solidFill>
                  <a:sysClr val="windowText" lastClr="000000"/>
                </a:solidFill>
                <a:effectLst/>
                <a:uLnTx/>
                <a:uFillTx/>
                <a:latin typeface="Calibri"/>
                <a:cs typeface="+mn-cs"/>
              </a:rPr>
              <a:t>100% Efficiency on Ideal Signals</a:t>
            </a:r>
            <a:endParaRPr kumimoji="0" lang="it-IT" sz="1600" b="0" i="1" u="none" strike="noStrike" kern="0" cap="none" spc="0" normalizeH="0" baseline="0" noProof="0" dirty="0">
              <a:ln>
                <a:noFill/>
              </a:ln>
              <a:solidFill>
                <a:sysClr val="windowText" lastClr="000000"/>
              </a:solidFill>
              <a:effectLst/>
              <a:uLnTx/>
              <a:uFillTx/>
              <a:latin typeface="Calibri"/>
              <a:cs typeface="+mn-cs"/>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cxnSp>
        <p:nvCxnSpPr>
          <p:cNvPr id="43" name="Straight Arrow Connector 42"/>
          <p:cNvCxnSpPr/>
          <p:nvPr/>
        </p:nvCxnSpPr>
        <p:spPr>
          <a:xfrm>
            <a:off x="4343400" y="1371600"/>
            <a:ext cx="2209800" cy="3765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4" name="Subtitle 4"/>
          <p:cNvSpPr txBox="1">
            <a:spLocks/>
          </p:cNvSpPr>
          <p:nvPr/>
        </p:nvSpPr>
        <p:spPr bwMode="auto">
          <a:xfrm>
            <a:off x="4724400" y="2133600"/>
            <a:ext cx="3657600" cy="381000"/>
          </a:xfrm>
          <a:prstGeom prst="rect">
            <a:avLst/>
          </a:prstGeom>
          <a:noFill/>
          <a:ln w="9525">
            <a:noFill/>
            <a:miter lim="800000"/>
            <a:headEnd/>
            <a:tailEnd/>
          </a:ln>
        </p:spPr>
        <p:txBody>
          <a:bodyPr/>
          <a:lstStyle/>
          <a:p>
            <a:pPr marL="342900" marR="0" lvl="0" indent="-342900" algn="ctr" defTabSz="914400" eaLnBrk="1" fontAlgn="auto" latinLnBrk="0" hangingPunct="1">
              <a:lnSpc>
                <a:spcPct val="100000"/>
              </a:lnSpc>
              <a:spcBef>
                <a:spcPct val="20000"/>
              </a:spcBef>
              <a:spcAft>
                <a:spcPts val="0"/>
              </a:spcAft>
              <a:buClrTx/>
              <a:buSzTx/>
              <a:tabLst/>
              <a:defRPr/>
            </a:pPr>
            <a:r>
              <a:rPr kumimoji="0" lang="it-IT" sz="1600" b="0" i="1" u="none" strike="noStrike" kern="0" cap="none" spc="0" normalizeH="0" baseline="0" noProof="0" dirty="0" smtClean="0">
                <a:ln>
                  <a:noFill/>
                </a:ln>
                <a:solidFill>
                  <a:sysClr val="windowText" lastClr="000000"/>
                </a:solidFill>
                <a:effectLst/>
                <a:uLnTx/>
                <a:uFillTx/>
                <a:latin typeface="Calibri"/>
                <a:cs typeface="+mn-cs"/>
              </a:rPr>
              <a:t>Based on 3 consecutive</a:t>
            </a:r>
            <a:r>
              <a:rPr kumimoji="0" lang="it-IT" sz="1600" b="0" i="1" u="none" strike="noStrike" kern="0" cap="none" spc="0" normalizeH="0" noProof="0" dirty="0" smtClean="0">
                <a:ln>
                  <a:noFill/>
                </a:ln>
                <a:solidFill>
                  <a:sysClr val="windowText" lastClr="000000"/>
                </a:solidFill>
                <a:effectLst/>
                <a:uLnTx/>
                <a:uFillTx/>
                <a:latin typeface="Calibri"/>
                <a:cs typeface="+mn-cs"/>
              </a:rPr>
              <a:t> samples position</a:t>
            </a:r>
            <a:endParaRPr kumimoji="0" lang="it-IT" sz="1600" b="0" i="1" u="none" strike="noStrike" kern="0" cap="none" spc="0" normalizeH="0" baseline="0" noProof="0" dirty="0" smtClean="0">
              <a:ln>
                <a:noFill/>
              </a:ln>
              <a:solidFill>
                <a:sysClr val="windowText" lastClr="000000"/>
              </a:solidFill>
              <a:effectLst/>
              <a:uLnTx/>
              <a:uFillTx/>
              <a:latin typeface="Calibri"/>
              <a:cs typeface="+mn-cs"/>
            </a:endParaRPr>
          </a:p>
          <a:p>
            <a:pPr marL="342900" marR="0" lvl="0" indent="-342900" algn="ctr" defTabSz="914400" eaLnBrk="1" fontAlgn="auto" latinLnBrk="0" hangingPunct="1">
              <a:lnSpc>
                <a:spcPct val="100000"/>
              </a:lnSpc>
              <a:spcBef>
                <a:spcPct val="20000"/>
              </a:spcBef>
              <a:spcAft>
                <a:spcPts val="0"/>
              </a:spcAft>
              <a:buClrTx/>
              <a:buSzTx/>
              <a:tabLst/>
              <a:defRPr/>
            </a:pPr>
            <a:r>
              <a:rPr kumimoji="0" lang="it-IT" sz="1600" b="0" i="1" u="none" strike="noStrike" kern="0" cap="none" spc="0" normalizeH="0" baseline="0" noProof="0" dirty="0" smtClean="0">
                <a:ln>
                  <a:noFill/>
                </a:ln>
                <a:solidFill>
                  <a:sysClr val="windowText" lastClr="000000"/>
                </a:solidFill>
                <a:effectLst/>
                <a:uLnTx/>
                <a:uFillTx/>
                <a:latin typeface="Calibri"/>
                <a:cs typeface="+mn-cs"/>
              </a:rPr>
              <a:t>100% Efficiency on Ideal Signals</a:t>
            </a:r>
            <a:endParaRPr kumimoji="0" lang="it-IT" sz="1600" b="0" i="1" u="none" strike="noStrike" kern="0" cap="none" spc="0" normalizeH="0" baseline="0" noProof="0" dirty="0">
              <a:ln>
                <a:noFill/>
              </a:ln>
              <a:solidFill>
                <a:sysClr val="windowText" lastClr="000000"/>
              </a:solidFill>
              <a:effectLst/>
              <a:uLnTx/>
              <a:uFillTx/>
              <a:latin typeface="Calibri"/>
              <a:cs typeface="+mn-cs"/>
            </a:endParaRPr>
          </a:p>
        </p:txBody>
      </p:sp>
      <p:sp>
        <p:nvSpPr>
          <p:cNvPr id="46" name="TextBox 45"/>
          <p:cNvSpPr txBox="1"/>
          <p:nvPr/>
        </p:nvSpPr>
        <p:spPr>
          <a:xfrm>
            <a:off x="3581400" y="2895600"/>
            <a:ext cx="15240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Noisy Signals</a:t>
            </a:r>
          </a:p>
        </p:txBody>
      </p:sp>
      <p:cxnSp>
        <p:nvCxnSpPr>
          <p:cNvPr id="47" name="Straight Arrow Connector 46"/>
          <p:cNvCxnSpPr>
            <a:stCxn id="46" idx="2"/>
          </p:cNvCxnSpPr>
          <p:nvPr/>
        </p:nvCxnSpPr>
        <p:spPr>
          <a:xfrm flipH="1">
            <a:off x="2133600" y="3172599"/>
            <a:ext cx="2209800" cy="4088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8" name="TextBox 47"/>
          <p:cNvSpPr txBox="1"/>
          <p:nvPr/>
        </p:nvSpPr>
        <p:spPr>
          <a:xfrm>
            <a:off x="1066800" y="3657600"/>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Derivative Approach</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49" name="TextBox 48"/>
          <p:cNvSpPr txBox="1"/>
          <p:nvPr/>
        </p:nvSpPr>
        <p:spPr>
          <a:xfrm>
            <a:off x="5486400" y="3657600"/>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Comparative Approach</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cxnSp>
        <p:nvCxnSpPr>
          <p:cNvPr id="51" name="Straight Arrow Connector 50"/>
          <p:cNvCxnSpPr>
            <a:stCxn id="46" idx="2"/>
          </p:cNvCxnSpPr>
          <p:nvPr/>
        </p:nvCxnSpPr>
        <p:spPr>
          <a:xfrm>
            <a:off x="4343400" y="3172599"/>
            <a:ext cx="2209800" cy="4043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4" name="Rectangle 53"/>
          <p:cNvSpPr/>
          <p:nvPr/>
        </p:nvSpPr>
        <p:spPr>
          <a:xfrm>
            <a:off x="2514600" y="3886200"/>
            <a:ext cx="3733800" cy="125572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74320" indent="-285750" algn="ctr">
              <a:spcBef>
                <a:spcPct val="20000"/>
              </a:spcBef>
            </a:pPr>
            <a:r>
              <a:rPr lang="it-IT" sz="1200" b="1" u="sng" dirty="0" smtClean="0">
                <a:ln w="11430"/>
                <a:solidFill>
                  <a:srgbClr val="FF0000"/>
                </a:solidFill>
                <a:effectLst>
                  <a:outerShdw blurRad="50800" dist="39000" dir="5460000" algn="tl">
                    <a:srgbClr val="000000">
                      <a:alpha val="38000"/>
                    </a:srgbClr>
                  </a:outerShdw>
                </a:effectLst>
              </a:rPr>
              <a:t>Critical Points:</a:t>
            </a:r>
          </a:p>
          <a:p>
            <a:pPr marL="274320" indent="-285750" algn="ctr">
              <a:spcBef>
                <a:spcPct val="20000"/>
              </a:spcBef>
              <a:buFont typeface="Arial" pitchFamily="34" charset="0"/>
              <a:buChar char="•"/>
            </a:pPr>
            <a:endParaRPr lang="it-IT" sz="1200" b="1" u="sng" dirty="0" smtClean="0">
              <a:ln w="11430"/>
              <a:solidFill>
                <a:srgbClr val="FF0000"/>
              </a:solidFill>
              <a:effectLst>
                <a:outerShdw blurRad="50800" dist="39000" dir="5460000" algn="tl">
                  <a:srgbClr val="000000">
                    <a:alpha val="38000"/>
                  </a:srgbClr>
                </a:outerShdw>
              </a:effectLst>
            </a:endParaRPr>
          </a:p>
          <a:p>
            <a:pPr marL="731520" lvl="1" indent="-285750">
              <a:spcBef>
                <a:spcPct val="20000"/>
              </a:spcBef>
              <a:buFont typeface="+mj-lt"/>
              <a:buAutoNum type="arabicPeriod"/>
            </a:pPr>
            <a:r>
              <a:rPr lang="it-IT" sz="1200" b="1" dirty="0" smtClean="0">
                <a:ln w="11430"/>
                <a:solidFill>
                  <a:srgbClr val="FF0000"/>
                </a:solidFill>
                <a:effectLst>
                  <a:outerShdw blurRad="50800" dist="39000" dir="5460000" algn="tl">
                    <a:srgbClr val="000000">
                      <a:alpha val="38000"/>
                    </a:srgbClr>
                  </a:outerShdw>
                </a:effectLst>
              </a:rPr>
              <a:t>Smoothing </a:t>
            </a:r>
          </a:p>
          <a:p>
            <a:pPr marL="731520" lvl="1" indent="-285750">
              <a:lnSpc>
                <a:spcPct val="150000"/>
              </a:lnSpc>
              <a:spcBef>
                <a:spcPct val="20000"/>
              </a:spcBef>
              <a:buFont typeface="+mj-lt"/>
              <a:buAutoNum type="arabicPeriod"/>
            </a:pPr>
            <a:r>
              <a:rPr lang="it-IT" sz="1200" b="1" dirty="0" smtClean="0">
                <a:ln w="11430"/>
                <a:solidFill>
                  <a:srgbClr val="FF0000"/>
                </a:solidFill>
                <a:effectLst>
                  <a:outerShdw blurRad="50800" dist="39000" dir="5460000" algn="tl">
                    <a:srgbClr val="000000">
                      <a:alpha val="38000"/>
                    </a:srgbClr>
                  </a:outerShdw>
                </a:effectLst>
              </a:rPr>
              <a:t>Good Efficiency but too many fakes</a:t>
            </a:r>
          </a:p>
          <a:p>
            <a:pPr marL="274320" indent="-285750" algn="ctr">
              <a:spcBef>
                <a:spcPct val="20000"/>
              </a:spcBef>
            </a:pPr>
            <a:endParaRPr lang="en-US" sz="1200" b="1" dirty="0">
              <a:ln w="11430"/>
              <a:solidFill>
                <a:srgbClr val="FF0000"/>
              </a:solidFill>
              <a:effectLst>
                <a:outerShdw blurRad="50800" dist="39000" dir="5460000" algn="tl">
                  <a:srgbClr val="000000">
                    <a:alpha val="38000"/>
                  </a:srgbClr>
                </a:outerShdw>
              </a:effectLst>
            </a:endParaRPr>
          </a:p>
        </p:txBody>
      </p:sp>
      <p:sp>
        <p:nvSpPr>
          <p:cNvPr id="75" name="Down Arrow 74"/>
          <p:cNvSpPr/>
          <p:nvPr/>
        </p:nvSpPr>
        <p:spPr>
          <a:xfrm>
            <a:off x="4267200" y="4953000"/>
            <a:ext cx="228600" cy="304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ectangle 75"/>
          <p:cNvSpPr/>
          <p:nvPr/>
        </p:nvSpPr>
        <p:spPr>
          <a:xfrm>
            <a:off x="3540825" y="5334000"/>
            <a:ext cx="16764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Rectangle 76"/>
          <p:cNvSpPr/>
          <p:nvPr/>
        </p:nvSpPr>
        <p:spPr>
          <a:xfrm>
            <a:off x="2550225" y="5438001"/>
            <a:ext cx="3657600" cy="276999"/>
          </a:xfrm>
          <a:prstGeom prst="rect">
            <a:avLst/>
          </a:prstGeom>
        </p:spPr>
        <p:txBody>
          <a:bodyPr wrap="square">
            <a:spAutoFit/>
          </a:bodyPr>
          <a:lstStyle/>
          <a:p>
            <a:pPr marL="274320" indent="-285750" algn="ctr">
              <a:spcBef>
                <a:spcPct val="20000"/>
              </a:spcBef>
            </a:pPr>
            <a:r>
              <a:rPr lang="it-IT" sz="1200" b="1" dirty="0" smtClean="0">
                <a:solidFill>
                  <a:schemeClr val="accent4">
                    <a:lumMod val="50000"/>
                  </a:schemeClr>
                </a:solidFill>
              </a:rPr>
              <a:t>New Approach</a:t>
            </a:r>
            <a:endParaRPr lang="en-US" sz="1200" b="1" dirty="0">
              <a:solidFill>
                <a:schemeClr val="accent4">
                  <a:lumMod val="50000"/>
                </a:schemeClr>
              </a:solidFill>
            </a:endParaRPr>
          </a:p>
        </p:txBody>
      </p:sp>
      <p:sp>
        <p:nvSpPr>
          <p:cNvPr id="78" name="Subtitle 4"/>
          <p:cNvSpPr txBox="1">
            <a:spLocks/>
          </p:cNvSpPr>
          <p:nvPr/>
        </p:nvSpPr>
        <p:spPr bwMode="auto">
          <a:xfrm>
            <a:off x="2590800" y="5943600"/>
            <a:ext cx="3657600" cy="381000"/>
          </a:xfrm>
          <a:prstGeom prst="rect">
            <a:avLst/>
          </a:prstGeom>
          <a:noFill/>
          <a:ln w="9525">
            <a:noFill/>
            <a:miter lim="800000"/>
            <a:headEnd/>
            <a:tailEnd/>
          </a:ln>
        </p:spPr>
        <p:txBody>
          <a:bodyPr/>
          <a:lstStyle/>
          <a:p>
            <a:pPr marL="342900" marR="0" lvl="0" indent="-342900" algn="ctr" defTabSz="914400" eaLnBrk="1" fontAlgn="auto" latinLnBrk="0" hangingPunct="1">
              <a:lnSpc>
                <a:spcPct val="100000"/>
              </a:lnSpc>
              <a:spcBef>
                <a:spcPct val="20000"/>
              </a:spcBef>
              <a:spcAft>
                <a:spcPts val="0"/>
              </a:spcAft>
              <a:buClrTx/>
              <a:buSzTx/>
              <a:tabLst/>
              <a:defRPr/>
            </a:pPr>
            <a:r>
              <a:rPr kumimoji="0" lang="it-IT" sz="1600" b="0" i="1" u="none" strike="noStrike" kern="0" cap="none" spc="0" normalizeH="0" baseline="0" noProof="0" dirty="0" smtClean="0">
                <a:ln>
                  <a:noFill/>
                </a:ln>
                <a:solidFill>
                  <a:sysClr val="windowText" lastClr="000000"/>
                </a:solidFill>
                <a:effectLst/>
                <a:uLnTx/>
                <a:uFillTx/>
                <a:latin typeface="Calibri"/>
                <a:cs typeface="+mn-cs"/>
              </a:rPr>
              <a:t>Focusing on noise characterization</a:t>
            </a:r>
            <a:r>
              <a:rPr kumimoji="0" lang="it-IT" sz="1600" b="0" i="1" u="none" strike="noStrike" kern="0" cap="none" spc="0" normalizeH="0" noProof="0" dirty="0" smtClean="0">
                <a:ln>
                  <a:noFill/>
                </a:ln>
                <a:solidFill>
                  <a:sysClr val="windowText" lastClr="000000"/>
                </a:solidFill>
                <a:effectLst/>
                <a:uLnTx/>
                <a:uFillTx/>
                <a:latin typeface="Calibri"/>
                <a:cs typeface="+mn-cs"/>
              </a:rPr>
              <a:t> </a:t>
            </a:r>
            <a:endParaRPr kumimoji="0" lang="it-IT" sz="1600" b="0" i="1" u="none" strike="noStrike" kern="0" cap="none" spc="0" normalizeH="0" baseline="0" noProof="0" dirty="0">
              <a:ln>
                <a:noFill/>
              </a:ln>
              <a:solidFill>
                <a:sysClr val="windowText" lastClr="000000"/>
              </a:solidFill>
              <a:effectLst/>
              <a:uLnTx/>
              <a:uFillTx/>
              <a:latin typeface="Calibri"/>
              <a:cs typeface="+mn-cs"/>
            </a:endParaRPr>
          </a:p>
        </p:txBody>
      </p:sp>
      <p:sp>
        <p:nvSpPr>
          <p:cNvPr id="31" name="Footer Placeholder 30"/>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705600" y="1932302"/>
            <a:ext cx="8382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7" name="Rectangle 56"/>
          <p:cNvSpPr/>
          <p:nvPr/>
        </p:nvSpPr>
        <p:spPr>
          <a:xfrm>
            <a:off x="2895600" y="990600"/>
            <a:ext cx="1600200" cy="533400"/>
          </a:xfrm>
          <a:prstGeom prst="rect">
            <a:avLst/>
          </a:prstGeom>
          <a:solidFill>
            <a:srgbClr val="FFC000">
              <a:alpha val="2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7467600" cy="639762"/>
          </a:xfrm>
        </p:spPr>
        <p:txBody>
          <a:bodyPr/>
          <a:lstStyle/>
          <a:p>
            <a:r>
              <a:rPr lang="it-IT" dirty="0" smtClean="0"/>
              <a:t>Sigma Approach</a:t>
            </a:r>
            <a:endParaRPr lang="en-US" sz="3200" dirty="0"/>
          </a:p>
        </p:txBody>
      </p:sp>
      <p:sp>
        <p:nvSpPr>
          <p:cNvPr id="23" name="Slide Number Placeholder 22"/>
          <p:cNvSpPr>
            <a:spLocks noGrp="1"/>
          </p:cNvSpPr>
          <p:nvPr>
            <p:ph type="sldNum" sz="quarter" idx="15"/>
          </p:nvPr>
        </p:nvSpPr>
        <p:spPr/>
        <p:txBody>
          <a:bodyPr/>
          <a:lstStyle/>
          <a:p>
            <a:fld id="{D627D867-387C-4482-A5AB-AB61DDDF9E89}" type="slidenum">
              <a:rPr lang="en-US" smtClean="0"/>
              <a:pPr/>
              <a:t>4</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 name="TextBox 41"/>
          <p:cNvSpPr txBox="1"/>
          <p:nvPr/>
        </p:nvSpPr>
        <p:spPr>
          <a:xfrm>
            <a:off x="533400" y="1078273"/>
            <a:ext cx="15240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Noisy Signals</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cxnSp>
        <p:nvCxnSpPr>
          <p:cNvPr id="53" name="Straight Arrow Connector 52"/>
          <p:cNvCxnSpPr/>
          <p:nvPr/>
        </p:nvCxnSpPr>
        <p:spPr>
          <a:xfrm rot="-120000">
            <a:off x="2057400" y="1232596"/>
            <a:ext cx="533400" cy="13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5" name="TextBox 54"/>
          <p:cNvSpPr txBox="1"/>
          <p:nvPr/>
        </p:nvSpPr>
        <p:spPr>
          <a:xfrm>
            <a:off x="2667000" y="1094096"/>
            <a:ext cx="20574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Sigma Approach</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56" name="Picture 55" descr="sigma.png"/>
          <p:cNvPicPr/>
          <p:nvPr/>
        </p:nvPicPr>
        <p:blipFill>
          <a:blip r:embed="rId4" cstate="print"/>
          <a:stretch>
            <a:fillRect/>
          </a:stretch>
        </p:blipFill>
        <p:spPr>
          <a:xfrm>
            <a:off x="381000" y="2313296"/>
            <a:ext cx="3766796" cy="2803577"/>
          </a:xfrm>
          <a:prstGeom prst="rect">
            <a:avLst/>
          </a:prstGeom>
          <a:ln>
            <a:solidFill>
              <a:schemeClr val="tx1"/>
            </a:solidFill>
          </a:ln>
        </p:spPr>
      </p:pic>
      <p:sp>
        <p:nvSpPr>
          <p:cNvPr id="58" name="Down Arrow 57"/>
          <p:cNvSpPr/>
          <p:nvPr/>
        </p:nvSpPr>
        <p:spPr>
          <a:xfrm>
            <a:off x="3505200" y="1627496"/>
            <a:ext cx="304800" cy="6096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09624" y="3273105"/>
            <a:ext cx="2476976" cy="517577"/>
          </a:xfrm>
          <a:prstGeom prst="rect">
            <a:avLst/>
          </a:prstGeom>
          <a:noFill/>
        </p:spPr>
      </p:pic>
      <p:sp>
        <p:nvSpPr>
          <p:cNvPr id="59" name="TextBox 58"/>
          <p:cNvSpPr txBox="1"/>
          <p:nvPr/>
        </p:nvSpPr>
        <p:spPr>
          <a:xfrm>
            <a:off x="7086600" y="3227696"/>
            <a:ext cx="1524000" cy="461665"/>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Peak Found Condition</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95800" y="4111304"/>
            <a:ext cx="2627244" cy="441377"/>
          </a:xfrm>
          <a:prstGeom prst="rect">
            <a:avLst/>
          </a:prstGeom>
          <a:noFill/>
        </p:spPr>
      </p:pic>
      <p:sp>
        <p:nvSpPr>
          <p:cNvPr id="60" name="TextBox 59"/>
          <p:cNvSpPr txBox="1"/>
          <p:nvPr/>
        </p:nvSpPr>
        <p:spPr>
          <a:xfrm>
            <a:off x="7162800" y="4111305"/>
            <a:ext cx="1524000" cy="276999"/>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Set Threshold</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61" name="Down Arrow 60"/>
          <p:cNvSpPr/>
          <p:nvPr/>
        </p:nvSpPr>
        <p:spPr>
          <a:xfrm rot="16200000">
            <a:off x="4800600" y="941696"/>
            <a:ext cx="304800" cy="6096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486400" y="1017896"/>
            <a:ext cx="3124200" cy="533400"/>
          </a:xfrm>
          <a:prstGeom prst="rect">
            <a:avLst/>
          </a:prstGeom>
          <a:solidFill>
            <a:srgbClr val="FFC000">
              <a:alpha val="2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096000" y="1121897"/>
            <a:ext cx="2057400" cy="2769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Efficiency Evaluation</a:t>
            </a:r>
            <a:endPar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8" name="Picture 2" descr="C:\Documents and Settings\Fifth911\Desktop\University\Frascati\Infn_Logo.GIF"/>
          <p:cNvPicPr>
            <a:picLocks noChangeAspect="1" noChangeArrowheads="1"/>
          </p:cNvPicPr>
          <p:nvPr/>
        </p:nvPicPr>
        <p:blipFill>
          <a:blip r:embed="rId7" cstate="print"/>
          <a:srcRect/>
          <a:stretch>
            <a:fillRect/>
          </a:stretch>
        </p:blipFill>
        <p:spPr bwMode="auto">
          <a:xfrm>
            <a:off x="8153400" y="5715000"/>
            <a:ext cx="552187" cy="548640"/>
          </a:xfrm>
          <a:prstGeom prst="rect">
            <a:avLst/>
          </a:prstGeom>
          <a:noFill/>
        </p:spPr>
      </p:pic>
      <p:graphicFrame>
        <p:nvGraphicFramePr>
          <p:cNvPr id="37" name="Object 36"/>
          <p:cNvGraphicFramePr>
            <a:graphicFrameLocks noChangeAspect="1"/>
          </p:cNvGraphicFramePr>
          <p:nvPr/>
        </p:nvGraphicFramePr>
        <p:xfrm>
          <a:off x="5905494" y="1703696"/>
          <a:ext cx="2176272" cy="440944"/>
        </p:xfrm>
        <a:graphic>
          <a:graphicData uri="http://schemas.openxmlformats.org/presentationml/2006/ole">
            <p:oleObj spid="_x0000_s48129" name="Equation" r:id="rId8" imgW="1942920" imgH="393480" progId="Equation.3">
              <p:embed/>
            </p:oleObj>
          </a:graphicData>
        </a:graphic>
      </p:graphicFrame>
      <p:cxnSp>
        <p:nvCxnSpPr>
          <p:cNvPr id="41" name="Straight Arrow Connector 40"/>
          <p:cNvCxnSpPr>
            <a:stCxn id="39" idx="2"/>
          </p:cNvCxnSpPr>
          <p:nvPr/>
        </p:nvCxnSpPr>
        <p:spPr>
          <a:xfrm flipH="1">
            <a:off x="6705600" y="2160902"/>
            <a:ext cx="4191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p:nvPr/>
        </p:nvCxnSpPr>
        <p:spPr>
          <a:xfrm>
            <a:off x="7162800" y="2160902"/>
            <a:ext cx="4191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7" name="TextBox 46"/>
          <p:cNvSpPr txBox="1"/>
          <p:nvPr/>
        </p:nvSpPr>
        <p:spPr>
          <a:xfrm>
            <a:off x="5715000" y="2354246"/>
            <a:ext cx="1524000" cy="461665"/>
          </a:xfrm>
          <a:prstGeom prst="rect">
            <a:avLst/>
          </a:prstGeom>
          <a:noFill/>
        </p:spPr>
        <p:txBody>
          <a:bodyPr wrap="square" rtlCol="0">
            <a:spAutoFit/>
          </a:bodyPr>
          <a:lstStyle/>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Absolute</a:t>
            </a:r>
          </a:p>
          <a:p>
            <a:pPr algn="ctr"/>
            <a:r>
              <a:rPr lang="it-IT" sz="1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Efficiency</a:t>
            </a:r>
            <a:endParaRPr lang="en-US" sz="12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48" name="TextBox 47"/>
          <p:cNvSpPr txBox="1"/>
          <p:nvPr/>
        </p:nvSpPr>
        <p:spPr>
          <a:xfrm>
            <a:off x="7010400" y="2385037"/>
            <a:ext cx="1524000" cy="461665"/>
          </a:xfrm>
          <a:prstGeom prst="rect">
            <a:avLst/>
          </a:prstGeom>
          <a:noFill/>
        </p:spPr>
        <p:txBody>
          <a:bodyPr wrap="square" rtlCol="0">
            <a:spAutoFit/>
          </a:bodyPr>
          <a:lstStyle/>
          <a:p>
            <a:pPr algn="ctr"/>
            <a:r>
              <a:rPr lang="it-IT" sz="1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rPr>
              <a:t>Relative</a:t>
            </a:r>
          </a:p>
          <a:p>
            <a:pPr algn="ctr"/>
            <a:r>
              <a:rPr lang="it-IT" sz="12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rPr>
              <a:t>Efficiency</a:t>
            </a:r>
            <a:endParaRPr lang="en-US" sz="1200" b="1" dirty="0">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sp>
        <p:nvSpPr>
          <p:cNvPr id="49" name="TextBox 48"/>
          <p:cNvSpPr txBox="1"/>
          <p:nvPr/>
        </p:nvSpPr>
        <p:spPr>
          <a:xfrm>
            <a:off x="5334000" y="4675496"/>
            <a:ext cx="2971800" cy="584775"/>
          </a:xfrm>
          <a:prstGeom prst="rect">
            <a:avLst/>
          </a:prstGeom>
          <a:noFill/>
        </p:spPr>
        <p:txBody>
          <a:bodyPr wrap="square" rtlCol="0">
            <a:spAutoFit/>
          </a:bodyPr>
          <a:lstStyle/>
          <a:p>
            <a:r>
              <a:rPr lang="it-IT" sz="1600" dirty="0" smtClean="0">
                <a:solidFill>
                  <a:srgbClr val="002060"/>
                </a:solidFill>
              </a:rPr>
              <a:t>Example:</a:t>
            </a:r>
          </a:p>
          <a:p>
            <a:r>
              <a:rPr lang="el-GR" sz="1600" dirty="0" smtClean="0">
                <a:solidFill>
                  <a:srgbClr val="002060"/>
                </a:solidFill>
              </a:rPr>
              <a:t>σ</a:t>
            </a:r>
            <a:r>
              <a:rPr lang="it-IT" sz="1600" dirty="0" smtClean="0">
                <a:solidFill>
                  <a:srgbClr val="002060"/>
                </a:solidFill>
              </a:rPr>
              <a:t> = 3 </a:t>
            </a:r>
            <a:r>
              <a:rPr lang="it-IT" sz="1600" dirty="0" smtClean="0">
                <a:solidFill>
                  <a:srgbClr val="002060"/>
                </a:solidFill>
                <a:sym typeface="Wingdings" pitchFamily="2" charset="2"/>
              </a:rPr>
              <a:t> D ≥ 11.02 ≈ 11</a:t>
            </a:r>
            <a:endParaRPr lang="en-US" sz="1600" dirty="0">
              <a:solidFill>
                <a:srgbClr val="002060"/>
              </a:solidFill>
            </a:endParaRPr>
          </a:p>
        </p:txBody>
      </p:sp>
      <p:pic>
        <p:nvPicPr>
          <p:cNvPr id="48130" name="Picture 2"/>
          <p:cNvPicPr>
            <a:picLocks noChangeAspect="1" noChangeArrowheads="1"/>
          </p:cNvPicPr>
          <p:nvPr/>
        </p:nvPicPr>
        <p:blipFill>
          <a:blip r:embed="rId9" cstate="print"/>
          <a:srcRect l="13750" t="46000" r="55000" b="30000"/>
          <a:stretch>
            <a:fillRect/>
          </a:stretch>
        </p:blipFill>
        <p:spPr bwMode="auto">
          <a:xfrm>
            <a:off x="381000" y="5334000"/>
            <a:ext cx="2222500" cy="1066800"/>
          </a:xfrm>
          <a:prstGeom prst="rect">
            <a:avLst/>
          </a:prstGeom>
          <a:noFill/>
          <a:ln w="9525">
            <a:noFill/>
            <a:miter lim="800000"/>
            <a:headEnd/>
            <a:tailEnd/>
          </a:ln>
        </p:spPr>
      </p:pic>
      <p:sp>
        <p:nvSpPr>
          <p:cNvPr id="32" name="TextBox 31"/>
          <p:cNvSpPr txBox="1"/>
          <p:nvPr/>
        </p:nvSpPr>
        <p:spPr>
          <a:xfrm>
            <a:off x="3048000" y="5704996"/>
            <a:ext cx="3048000" cy="338554"/>
          </a:xfrm>
          <a:prstGeom prst="rect">
            <a:avLst/>
          </a:prstGeom>
          <a:noFill/>
        </p:spPr>
        <p:txBody>
          <a:bodyPr wrap="square" rtlCol="0">
            <a:spAutoFit/>
          </a:bodyPr>
          <a:lstStyle/>
          <a:p>
            <a:r>
              <a:rPr lang="it-IT" sz="1600" dirty="0" smtClean="0">
                <a:solidFill>
                  <a:srgbClr val="FF0000"/>
                </a:solidFill>
              </a:rPr>
              <a:t>3</a:t>
            </a:r>
            <a:r>
              <a:rPr lang="el-GR" sz="1600" dirty="0" smtClean="0">
                <a:solidFill>
                  <a:srgbClr val="FF0000"/>
                </a:solidFill>
              </a:rPr>
              <a:t>σ</a:t>
            </a:r>
            <a:r>
              <a:rPr lang="it-IT" sz="1600" dirty="0" smtClean="0">
                <a:solidFill>
                  <a:srgbClr val="FF0000"/>
                </a:solidFill>
              </a:rPr>
              <a:t> </a:t>
            </a:r>
            <a:r>
              <a:rPr lang="it-IT" sz="1600" dirty="0" smtClean="0">
                <a:solidFill>
                  <a:srgbClr val="FF0000"/>
                </a:solidFill>
              </a:rPr>
              <a:t>= </a:t>
            </a:r>
            <a:r>
              <a:rPr lang="it-IT" sz="1600" dirty="0" smtClean="0">
                <a:solidFill>
                  <a:srgbClr val="FF0000"/>
                </a:solidFill>
              </a:rPr>
              <a:t>cutting 99.7% of noise</a:t>
            </a:r>
            <a:endParaRPr lang="en-US" sz="1600" dirty="0">
              <a:solidFill>
                <a:srgbClr val="FF0000"/>
              </a:solidFill>
            </a:endParaRPr>
          </a:p>
        </p:txBody>
      </p:sp>
      <p:cxnSp>
        <p:nvCxnSpPr>
          <p:cNvPr id="34" name="Straight Arrow Connector 33"/>
          <p:cNvCxnSpPr/>
          <p:nvPr/>
        </p:nvCxnSpPr>
        <p:spPr>
          <a:xfrm rot="-60000">
            <a:off x="2603500" y="5867400"/>
            <a:ext cx="444500" cy="6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Footer Placeholder 39"/>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normAutofit fontScale="90000"/>
          </a:bodyPr>
          <a:lstStyle/>
          <a:p>
            <a:r>
              <a:rPr lang="it-IT" dirty="0" smtClean="0"/>
              <a:t>Efficiency Evaluation - Noisy Signals</a:t>
            </a:r>
            <a:endParaRPr lang="en-US"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16" name="Slide Number Placeholder 15"/>
          <p:cNvSpPr>
            <a:spLocks noGrp="1"/>
          </p:cNvSpPr>
          <p:nvPr>
            <p:ph type="sldNum" sz="quarter" idx="15"/>
          </p:nvPr>
        </p:nvSpPr>
        <p:spPr/>
        <p:txBody>
          <a:bodyPr/>
          <a:lstStyle/>
          <a:p>
            <a:fld id="{D627D867-387C-4482-A5AB-AB61DDDF9E89}" type="slidenum">
              <a:rPr lang="en-US" smtClean="0"/>
              <a:pPr/>
              <a:t>5</a:t>
            </a:fld>
            <a:endParaRPr lang="en-US"/>
          </a:p>
        </p:txBody>
      </p:sp>
      <p:pic>
        <p:nvPicPr>
          <p:cNvPr id="9" name="Picture 2" descr="C:\Documents and Settings\Fifth911\Desktop\University\Frascati\Infn_Logo.GIF"/>
          <p:cNvPicPr>
            <a:picLocks noChangeAspect="1" noChangeArrowheads="1"/>
          </p:cNvPicPr>
          <p:nvPr/>
        </p:nvPicPr>
        <p:blipFill>
          <a:blip r:embed="rId4" cstate="print"/>
          <a:srcRect/>
          <a:stretch>
            <a:fillRect/>
          </a:stretch>
        </p:blipFill>
        <p:spPr bwMode="auto">
          <a:xfrm>
            <a:off x="8153400" y="5715000"/>
            <a:ext cx="552187" cy="548640"/>
          </a:xfrm>
          <a:prstGeom prst="rect">
            <a:avLst/>
          </a:prstGeom>
          <a:noFill/>
        </p:spPr>
      </p:pic>
      <p:sp>
        <p:nvSpPr>
          <p:cNvPr id="7" name="Rectangle 6"/>
          <p:cNvSpPr/>
          <p:nvPr/>
        </p:nvSpPr>
        <p:spPr>
          <a:xfrm>
            <a:off x="423532" y="1392866"/>
            <a:ext cx="1828800" cy="338554"/>
          </a:xfrm>
          <a:prstGeom prst="rect">
            <a:avLst/>
          </a:prstGeom>
          <a:noFill/>
        </p:spPr>
        <p:txBody>
          <a:bodyPr wrap="square" lIns="91440" tIns="45720" rIns="91440" bIns="45720">
            <a:spAutoFit/>
          </a:bodyPr>
          <a:lstStyle/>
          <a:p>
            <a:pPr marL="342900" indent="-342900" algn="r"/>
            <a:r>
              <a:rPr lang="it-IT" sz="1600" b="1" dirty="0" smtClean="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rPr>
              <a:t>Ideal Signal</a:t>
            </a:r>
            <a:endParaRPr lang="en-US" sz="1600" b="1" dirty="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endParaRPr>
          </a:p>
        </p:txBody>
      </p:sp>
      <p:sp>
        <p:nvSpPr>
          <p:cNvPr id="10" name="Right Arrow 9"/>
          <p:cNvSpPr/>
          <p:nvPr/>
        </p:nvSpPr>
        <p:spPr>
          <a:xfrm>
            <a:off x="2372833" y="1513367"/>
            <a:ext cx="457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extBox 16"/>
          <p:cNvSpPr txBox="1"/>
          <p:nvPr/>
        </p:nvSpPr>
        <p:spPr>
          <a:xfrm>
            <a:off x="615950" y="3962400"/>
            <a:ext cx="1066800" cy="369332"/>
          </a:xfrm>
          <a:prstGeom prst="rect">
            <a:avLst/>
          </a:prstGeom>
          <a:noFill/>
        </p:spPr>
        <p:txBody>
          <a:bodyPr wrap="square" rtlCol="0">
            <a:spAutoFit/>
          </a:bodyPr>
          <a:lstStyle/>
          <a:p>
            <a:r>
              <a:rPr lang="it-IT"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NOISE</a:t>
            </a:r>
          </a:p>
        </p:txBody>
      </p:sp>
      <p:pic>
        <p:nvPicPr>
          <p:cNvPr id="25605" name="Picture 5"/>
          <p:cNvPicPr>
            <a:picLocks noChangeAspect="1" noChangeArrowheads="1"/>
          </p:cNvPicPr>
          <p:nvPr/>
        </p:nvPicPr>
        <p:blipFill>
          <a:blip r:embed="rId5" cstate="print"/>
          <a:srcRect/>
          <a:stretch>
            <a:fillRect/>
          </a:stretch>
        </p:blipFill>
        <p:spPr bwMode="auto">
          <a:xfrm>
            <a:off x="3200400" y="2253717"/>
            <a:ext cx="5486400" cy="1141178"/>
          </a:xfrm>
          <a:prstGeom prst="rect">
            <a:avLst/>
          </a:prstGeom>
          <a:noFill/>
          <a:ln w="9525">
            <a:noFill/>
            <a:miter lim="800000"/>
            <a:headEnd/>
            <a:tailEnd/>
          </a:ln>
          <a:effectLst/>
        </p:spPr>
      </p:pic>
      <p:pic>
        <p:nvPicPr>
          <p:cNvPr id="25606" name="Picture 6"/>
          <p:cNvPicPr>
            <a:picLocks noChangeAspect="1" noChangeArrowheads="1"/>
          </p:cNvPicPr>
          <p:nvPr/>
        </p:nvPicPr>
        <p:blipFill>
          <a:blip r:embed="rId6" cstate="print"/>
          <a:srcRect/>
          <a:stretch>
            <a:fillRect/>
          </a:stretch>
        </p:blipFill>
        <p:spPr bwMode="auto">
          <a:xfrm>
            <a:off x="3200400" y="1066800"/>
            <a:ext cx="5486400" cy="1155508"/>
          </a:xfrm>
          <a:prstGeom prst="rect">
            <a:avLst/>
          </a:prstGeom>
          <a:noFill/>
          <a:ln w="9525">
            <a:noFill/>
            <a:miter lim="800000"/>
            <a:headEnd/>
            <a:tailEnd/>
          </a:ln>
          <a:effectLst/>
        </p:spPr>
      </p:pic>
      <p:pic>
        <p:nvPicPr>
          <p:cNvPr id="25607" name="Picture 7"/>
          <p:cNvPicPr>
            <a:picLocks noChangeAspect="1" noChangeArrowheads="1"/>
          </p:cNvPicPr>
          <p:nvPr/>
        </p:nvPicPr>
        <p:blipFill>
          <a:blip r:embed="rId7" cstate="print"/>
          <a:srcRect/>
          <a:stretch>
            <a:fillRect/>
          </a:stretch>
        </p:blipFill>
        <p:spPr bwMode="auto">
          <a:xfrm>
            <a:off x="3200400" y="3505200"/>
            <a:ext cx="5486400" cy="1141177"/>
          </a:xfrm>
          <a:prstGeom prst="rect">
            <a:avLst/>
          </a:prstGeom>
          <a:noFill/>
          <a:ln w="9525">
            <a:noFill/>
            <a:miter lim="800000"/>
            <a:headEnd/>
            <a:tailEnd/>
          </a:ln>
          <a:effectLst/>
        </p:spPr>
      </p:pic>
      <p:sp>
        <p:nvSpPr>
          <p:cNvPr id="25" name="Rectangle 24"/>
          <p:cNvSpPr/>
          <p:nvPr/>
        </p:nvSpPr>
        <p:spPr>
          <a:xfrm>
            <a:off x="2286000" y="2667000"/>
            <a:ext cx="838200" cy="400110"/>
          </a:xfrm>
          <a:prstGeom prst="rect">
            <a:avLst/>
          </a:prstGeom>
          <a:noFill/>
        </p:spPr>
        <p:txBody>
          <a:bodyPr wrap="square" lIns="91440" tIns="45720" rIns="91440" bIns="45720">
            <a:spAutoFit/>
          </a:bodyPr>
          <a:lstStyle/>
          <a:p>
            <a:pPr marL="342900" indent="-342900" algn="r"/>
            <a:r>
              <a:rPr lang="el-GR" sz="2000" b="1" dirty="0" smtClean="0">
                <a:ln w="900" cmpd="sng">
                  <a:noFill/>
                  <a:prstDash val="solid"/>
                </a:ln>
                <a:solidFill>
                  <a:srgbClr val="92D050"/>
                </a:solidFill>
                <a:effectLst>
                  <a:innerShdw blurRad="101600" dist="76200" dir="5400000">
                    <a:schemeClr val="accent1">
                      <a:satMod val="190000"/>
                      <a:tint val="100000"/>
                      <a:alpha val="74000"/>
                    </a:schemeClr>
                  </a:innerShdw>
                </a:effectLst>
              </a:rPr>
              <a:t>σ</a:t>
            </a:r>
            <a:r>
              <a:rPr lang="it-IT" sz="2000" b="1" dirty="0" smtClean="0">
                <a:ln w="900" cmpd="sng">
                  <a:noFill/>
                  <a:prstDash val="solid"/>
                </a:ln>
                <a:solidFill>
                  <a:srgbClr val="92D050"/>
                </a:solidFill>
                <a:effectLst>
                  <a:innerShdw blurRad="101600" dist="76200" dir="5400000">
                    <a:schemeClr val="accent1">
                      <a:satMod val="190000"/>
                      <a:tint val="100000"/>
                      <a:alpha val="74000"/>
                    </a:schemeClr>
                  </a:innerShdw>
                </a:effectLst>
              </a:rPr>
              <a:t> = 1</a:t>
            </a:r>
            <a:endParaRPr lang="en-US" sz="2000" b="1" dirty="0">
              <a:ln w="900" cmpd="sng">
                <a:noFill/>
                <a:prstDash val="solid"/>
              </a:ln>
              <a:solidFill>
                <a:srgbClr val="92D050"/>
              </a:solidFill>
              <a:effectLst>
                <a:innerShdw blurRad="101600" dist="76200" dir="5400000">
                  <a:schemeClr val="accent1">
                    <a:satMod val="190000"/>
                    <a:tint val="100000"/>
                    <a:alpha val="74000"/>
                  </a:schemeClr>
                </a:innerShdw>
              </a:effectLst>
            </a:endParaRPr>
          </a:p>
        </p:txBody>
      </p:sp>
      <p:sp>
        <p:nvSpPr>
          <p:cNvPr id="28" name="Rectangle 27"/>
          <p:cNvSpPr/>
          <p:nvPr/>
        </p:nvSpPr>
        <p:spPr>
          <a:xfrm>
            <a:off x="2286000" y="3949998"/>
            <a:ext cx="838200" cy="400110"/>
          </a:xfrm>
          <a:prstGeom prst="rect">
            <a:avLst/>
          </a:prstGeom>
          <a:noFill/>
        </p:spPr>
        <p:txBody>
          <a:bodyPr wrap="square" lIns="91440" tIns="45720" rIns="91440" bIns="45720">
            <a:spAutoFit/>
          </a:bodyPr>
          <a:lstStyle/>
          <a:p>
            <a:pPr marL="342900" indent="-342900" algn="r"/>
            <a:r>
              <a:rPr lang="el-GR" sz="2000" b="1" dirty="0" smtClean="0">
                <a:ln w="900" cmpd="sng">
                  <a:noFill/>
                  <a:prstDash val="solid"/>
                </a:ln>
                <a:solidFill>
                  <a:srgbClr val="00B050"/>
                </a:solidFill>
                <a:effectLst>
                  <a:innerShdw blurRad="101600" dist="76200" dir="5400000">
                    <a:schemeClr val="accent1">
                      <a:satMod val="190000"/>
                      <a:tint val="100000"/>
                      <a:alpha val="74000"/>
                    </a:schemeClr>
                  </a:innerShdw>
                </a:effectLst>
              </a:rPr>
              <a:t>σ</a:t>
            </a:r>
            <a:r>
              <a:rPr lang="it-IT" sz="2000" b="1" dirty="0" smtClean="0">
                <a:ln w="900" cmpd="sng">
                  <a:noFill/>
                  <a:prstDash val="solid"/>
                </a:ln>
                <a:solidFill>
                  <a:srgbClr val="00B050"/>
                </a:solidFill>
                <a:effectLst>
                  <a:innerShdw blurRad="101600" dist="76200" dir="5400000">
                    <a:schemeClr val="accent1">
                      <a:satMod val="190000"/>
                      <a:tint val="100000"/>
                      <a:alpha val="74000"/>
                    </a:schemeClr>
                  </a:innerShdw>
                </a:effectLst>
              </a:rPr>
              <a:t> = 3</a:t>
            </a:r>
            <a:endParaRPr lang="en-US" sz="2000" b="1" dirty="0">
              <a:ln w="900" cmpd="sng">
                <a:noFill/>
                <a:prstDash val="solid"/>
              </a:ln>
              <a:solidFill>
                <a:srgbClr val="00B050"/>
              </a:solidFill>
              <a:effectLst>
                <a:innerShdw blurRad="101600" dist="76200" dir="5400000">
                  <a:schemeClr val="accent1">
                    <a:satMod val="190000"/>
                    <a:tint val="100000"/>
                    <a:alpha val="74000"/>
                  </a:schemeClr>
                </a:innerShdw>
              </a:effectLst>
            </a:endParaRPr>
          </a:p>
        </p:txBody>
      </p:sp>
      <p:sp>
        <p:nvSpPr>
          <p:cNvPr id="29" name="Rectangle 28"/>
          <p:cNvSpPr/>
          <p:nvPr/>
        </p:nvSpPr>
        <p:spPr>
          <a:xfrm>
            <a:off x="2286000" y="5147932"/>
            <a:ext cx="838200" cy="400110"/>
          </a:xfrm>
          <a:prstGeom prst="rect">
            <a:avLst/>
          </a:prstGeom>
          <a:noFill/>
        </p:spPr>
        <p:txBody>
          <a:bodyPr wrap="square" lIns="91440" tIns="45720" rIns="91440" bIns="45720">
            <a:spAutoFit/>
          </a:bodyPr>
          <a:lstStyle/>
          <a:p>
            <a:pPr marL="342900" indent="-342900" algn="r"/>
            <a:r>
              <a:rPr lang="el-GR" sz="2000" b="1" dirty="0" smtClean="0">
                <a:ln w="900" cmpd="sng">
                  <a:noFill/>
                  <a:prstDash val="solid"/>
                </a:ln>
                <a:solidFill>
                  <a:schemeClr val="accent6">
                    <a:lumMod val="75000"/>
                  </a:schemeClr>
                </a:solidFill>
                <a:effectLst>
                  <a:innerShdw blurRad="101600" dist="76200" dir="5400000">
                    <a:schemeClr val="accent1">
                      <a:satMod val="190000"/>
                      <a:tint val="100000"/>
                      <a:alpha val="74000"/>
                    </a:schemeClr>
                  </a:innerShdw>
                </a:effectLst>
              </a:rPr>
              <a:t>σ</a:t>
            </a:r>
            <a:r>
              <a:rPr lang="it-IT" sz="2000" b="1" dirty="0" smtClean="0">
                <a:ln w="900" cmpd="sng">
                  <a:noFill/>
                  <a:prstDash val="solid"/>
                </a:ln>
                <a:solidFill>
                  <a:schemeClr val="accent6">
                    <a:lumMod val="75000"/>
                  </a:schemeClr>
                </a:solidFill>
                <a:effectLst>
                  <a:innerShdw blurRad="101600" dist="76200" dir="5400000">
                    <a:schemeClr val="accent1">
                      <a:satMod val="190000"/>
                      <a:tint val="100000"/>
                      <a:alpha val="74000"/>
                    </a:schemeClr>
                  </a:innerShdw>
                </a:effectLst>
              </a:rPr>
              <a:t> = 5</a:t>
            </a:r>
            <a:endParaRPr lang="en-US" sz="2000" b="1" dirty="0">
              <a:ln w="900" cmpd="sng">
                <a:noFill/>
                <a:prstDash val="solid"/>
              </a:ln>
              <a:solidFill>
                <a:schemeClr val="accent6">
                  <a:lumMod val="75000"/>
                </a:schemeClr>
              </a:solidFill>
              <a:effectLst>
                <a:innerShdw blurRad="101600" dist="76200" dir="5400000">
                  <a:schemeClr val="accent1">
                    <a:satMod val="190000"/>
                    <a:tint val="100000"/>
                    <a:alpha val="74000"/>
                  </a:schemeClr>
                </a:innerShdw>
              </a:effectLst>
            </a:endParaRPr>
          </a:p>
        </p:txBody>
      </p:sp>
      <p:cxnSp>
        <p:nvCxnSpPr>
          <p:cNvPr id="31" name="Straight Arrow Connector 30"/>
          <p:cNvCxnSpPr/>
          <p:nvPr/>
        </p:nvCxnSpPr>
        <p:spPr>
          <a:xfrm flipV="1">
            <a:off x="1758950" y="2867055"/>
            <a:ext cx="603250" cy="128001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p:nvPr/>
        </p:nvCxnSpPr>
        <p:spPr>
          <a:xfrm>
            <a:off x="1758950" y="4147066"/>
            <a:ext cx="603250" cy="29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7" name="Straight Arrow Connector 36"/>
          <p:cNvCxnSpPr/>
          <p:nvPr/>
        </p:nvCxnSpPr>
        <p:spPr>
          <a:xfrm>
            <a:off x="1758950" y="4147066"/>
            <a:ext cx="603250" cy="120092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1" name="Rectangle 40"/>
          <p:cNvSpPr/>
          <p:nvPr/>
        </p:nvSpPr>
        <p:spPr>
          <a:xfrm>
            <a:off x="2319668" y="2939901"/>
            <a:ext cx="838200" cy="1015663"/>
          </a:xfrm>
          <a:prstGeom prst="rect">
            <a:avLst/>
          </a:prstGeom>
          <a:noFill/>
        </p:spPr>
        <p:txBody>
          <a:bodyPr wrap="square" lIns="91440" tIns="45720" rIns="91440" bIns="45720">
            <a:spAutoFit/>
          </a:bodyPr>
          <a:lstStyle/>
          <a:p>
            <a:pPr marL="274320" indent="-342900" algn="ctr"/>
            <a:r>
              <a:rPr lang="it-IT" sz="2000" b="1" dirty="0" smtClean="0">
                <a:ln w="900" cmpd="sng">
                  <a:noFill/>
                  <a:prstDash val="solid"/>
                </a:ln>
                <a:solidFill>
                  <a:srgbClr val="FFC000"/>
                </a:solidFill>
                <a:effectLst>
                  <a:innerShdw blurRad="101600" dist="76200" dir="5400000">
                    <a:schemeClr val="accent1">
                      <a:satMod val="190000"/>
                      <a:tint val="100000"/>
                      <a:alpha val="74000"/>
                    </a:schemeClr>
                  </a:innerShdw>
                </a:effectLst>
              </a:rPr>
              <a:t>.</a:t>
            </a:r>
          </a:p>
          <a:p>
            <a:pPr marL="274320" indent="-342900" algn="ctr"/>
            <a:r>
              <a:rPr lang="it-IT" sz="2000" b="1" dirty="0" smtClean="0">
                <a:ln w="900" cmpd="sng">
                  <a:noFill/>
                  <a:prstDash val="solid"/>
                </a:ln>
                <a:solidFill>
                  <a:srgbClr val="FFC000"/>
                </a:solidFill>
                <a:effectLst>
                  <a:innerShdw blurRad="101600" dist="76200" dir="5400000">
                    <a:schemeClr val="accent1">
                      <a:satMod val="190000"/>
                      <a:tint val="100000"/>
                      <a:alpha val="74000"/>
                    </a:schemeClr>
                  </a:innerShdw>
                </a:effectLst>
              </a:rPr>
              <a:t>.</a:t>
            </a:r>
          </a:p>
          <a:p>
            <a:pPr marL="274320" indent="-342900" algn="ctr"/>
            <a:r>
              <a:rPr lang="it-IT" sz="2000" b="1" dirty="0" smtClean="0">
                <a:ln w="900" cmpd="sng">
                  <a:noFill/>
                  <a:prstDash val="solid"/>
                </a:ln>
                <a:solidFill>
                  <a:srgbClr val="FFC000"/>
                </a:solidFill>
                <a:effectLst>
                  <a:innerShdw blurRad="101600" dist="76200" dir="5400000">
                    <a:schemeClr val="accent1">
                      <a:satMod val="190000"/>
                      <a:tint val="100000"/>
                      <a:alpha val="74000"/>
                    </a:schemeClr>
                  </a:innerShdw>
                </a:effectLst>
              </a:rPr>
              <a:t>.</a:t>
            </a:r>
          </a:p>
        </p:txBody>
      </p:sp>
      <p:sp>
        <p:nvSpPr>
          <p:cNvPr id="42" name="Rectangle 41"/>
          <p:cNvSpPr/>
          <p:nvPr/>
        </p:nvSpPr>
        <p:spPr>
          <a:xfrm>
            <a:off x="2317899" y="4165937"/>
            <a:ext cx="838200" cy="1015663"/>
          </a:xfrm>
          <a:prstGeom prst="rect">
            <a:avLst/>
          </a:prstGeom>
          <a:noFill/>
        </p:spPr>
        <p:txBody>
          <a:bodyPr wrap="square" lIns="91440" tIns="45720" rIns="91440" bIns="45720">
            <a:spAutoFit/>
          </a:bodyPr>
          <a:lstStyle/>
          <a:p>
            <a:pPr marL="274320" indent="-342900" algn="ctr"/>
            <a:r>
              <a:rPr lang="it-IT" sz="2000" b="1" dirty="0" smtClean="0">
                <a:ln w="900" cmpd="sng">
                  <a:noFill/>
                  <a:prstDash val="solid"/>
                </a:ln>
                <a:solidFill>
                  <a:srgbClr val="FFC000"/>
                </a:solidFill>
                <a:effectLst>
                  <a:innerShdw blurRad="101600" dist="76200" dir="5400000">
                    <a:schemeClr val="accent1">
                      <a:satMod val="190000"/>
                      <a:tint val="100000"/>
                      <a:alpha val="74000"/>
                    </a:schemeClr>
                  </a:innerShdw>
                </a:effectLst>
              </a:rPr>
              <a:t>.</a:t>
            </a:r>
          </a:p>
          <a:p>
            <a:pPr marL="274320" indent="-342900" algn="ctr"/>
            <a:r>
              <a:rPr lang="it-IT" sz="2000" b="1" dirty="0" smtClean="0">
                <a:ln w="900" cmpd="sng">
                  <a:noFill/>
                  <a:prstDash val="solid"/>
                </a:ln>
                <a:solidFill>
                  <a:srgbClr val="FFC000"/>
                </a:solidFill>
                <a:effectLst>
                  <a:innerShdw blurRad="101600" dist="76200" dir="5400000">
                    <a:schemeClr val="accent1">
                      <a:satMod val="190000"/>
                      <a:tint val="100000"/>
                      <a:alpha val="74000"/>
                    </a:schemeClr>
                  </a:innerShdw>
                </a:effectLst>
              </a:rPr>
              <a:t>.</a:t>
            </a:r>
          </a:p>
          <a:p>
            <a:pPr marL="274320" indent="-342900" algn="ctr"/>
            <a:r>
              <a:rPr lang="it-IT" sz="2000" b="1" dirty="0" smtClean="0">
                <a:ln w="900" cmpd="sng">
                  <a:noFill/>
                  <a:prstDash val="solid"/>
                </a:ln>
                <a:solidFill>
                  <a:srgbClr val="FFC000"/>
                </a:solidFill>
                <a:effectLst>
                  <a:innerShdw blurRad="101600" dist="76200" dir="5400000">
                    <a:schemeClr val="accent1">
                      <a:satMod val="190000"/>
                      <a:tint val="100000"/>
                      <a:alpha val="74000"/>
                    </a:schemeClr>
                  </a:innerShdw>
                </a:effectLst>
              </a:rPr>
              <a:t>.</a:t>
            </a:r>
          </a:p>
        </p:txBody>
      </p:sp>
      <p:pic>
        <p:nvPicPr>
          <p:cNvPr id="25608" name="Picture 8"/>
          <p:cNvPicPr>
            <a:picLocks noChangeAspect="1" noChangeArrowheads="1"/>
          </p:cNvPicPr>
          <p:nvPr/>
        </p:nvPicPr>
        <p:blipFill>
          <a:blip r:embed="rId8" cstate="print"/>
          <a:srcRect/>
          <a:stretch>
            <a:fillRect/>
          </a:stretch>
        </p:blipFill>
        <p:spPr bwMode="auto">
          <a:xfrm>
            <a:off x="3200400" y="4724400"/>
            <a:ext cx="5486400" cy="1141177"/>
          </a:xfrm>
          <a:prstGeom prst="rect">
            <a:avLst/>
          </a:prstGeom>
          <a:noFill/>
          <a:ln w="9525">
            <a:noFill/>
            <a:miter lim="800000"/>
            <a:headEnd/>
            <a:tailEnd/>
          </a:ln>
          <a:effectLst/>
        </p:spPr>
      </p:pic>
      <p:graphicFrame>
        <p:nvGraphicFramePr>
          <p:cNvPr id="44" name="Object 43"/>
          <p:cNvGraphicFramePr>
            <a:graphicFrameLocks noChangeAspect="1"/>
          </p:cNvGraphicFramePr>
          <p:nvPr/>
        </p:nvGraphicFramePr>
        <p:xfrm>
          <a:off x="533400" y="4343400"/>
          <a:ext cx="1214438" cy="349803"/>
        </p:xfrm>
        <a:graphic>
          <a:graphicData uri="http://schemas.openxmlformats.org/presentationml/2006/ole">
            <p:oleObj spid="_x0000_s25610" name="Equation" r:id="rId9" imgW="838080" imgH="241200" progId="Equation.3">
              <p:embed/>
            </p:oleObj>
          </a:graphicData>
        </a:graphic>
      </p:graphicFrame>
      <p:sp>
        <p:nvSpPr>
          <p:cNvPr id="22" name="TextBox 21"/>
          <p:cNvSpPr txBox="1"/>
          <p:nvPr/>
        </p:nvSpPr>
        <p:spPr>
          <a:xfrm>
            <a:off x="685800" y="6096000"/>
            <a:ext cx="7162800" cy="307777"/>
          </a:xfrm>
          <a:prstGeom prst="rect">
            <a:avLst/>
          </a:prstGeom>
          <a:noFill/>
        </p:spPr>
        <p:txBody>
          <a:bodyPr wrap="square" rtlCol="0">
            <a:spAutoFit/>
          </a:bodyPr>
          <a:lstStyle/>
          <a:p>
            <a:pPr algn="ctr"/>
            <a:r>
              <a:rPr lang="it-IT" sz="1400" dirty="0" smtClean="0">
                <a:solidFill>
                  <a:srgbClr val="002060"/>
                </a:solidFill>
              </a:rPr>
              <a:t>Study of efficiency and fakes as function of noise amplitude has been carried out.</a:t>
            </a:r>
            <a:endParaRPr lang="en-US" sz="1400" dirty="0">
              <a:solidFill>
                <a:srgbClr val="002060"/>
              </a:solidFill>
            </a:endParaRPr>
          </a:p>
        </p:txBody>
      </p:sp>
      <p:sp>
        <p:nvSpPr>
          <p:cNvPr id="27" name="TextBox 26"/>
          <p:cNvSpPr txBox="1"/>
          <p:nvPr/>
        </p:nvSpPr>
        <p:spPr>
          <a:xfrm>
            <a:off x="304800" y="1828800"/>
            <a:ext cx="2743200" cy="276999"/>
          </a:xfrm>
          <a:prstGeom prst="rect">
            <a:avLst/>
          </a:prstGeom>
          <a:noFill/>
        </p:spPr>
        <p:txBody>
          <a:bodyPr wrap="square" rtlCol="0">
            <a:spAutoFit/>
          </a:bodyPr>
          <a:lstStyle/>
          <a:p>
            <a:pPr algn="ctr"/>
            <a:r>
              <a:rPr lang="it-IT" sz="1200" dirty="0" smtClean="0">
                <a:solidFill>
                  <a:srgbClr val="002060"/>
                </a:solidFill>
              </a:rPr>
              <a:t>Number of peaks is well known </a:t>
            </a:r>
            <a:endParaRPr lang="en-US" sz="1200" dirty="0">
              <a:solidFill>
                <a:srgbClr val="002060"/>
              </a:solidFill>
            </a:endParaRPr>
          </a:p>
        </p:txBody>
      </p:sp>
      <p:sp>
        <p:nvSpPr>
          <p:cNvPr id="26" name="Footer Placeholder 25"/>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315200" y="1202375"/>
            <a:ext cx="1066800" cy="1828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152400"/>
            <a:ext cx="8229600" cy="639762"/>
          </a:xfrm>
        </p:spPr>
        <p:txBody>
          <a:bodyPr>
            <a:normAutofit fontScale="90000"/>
          </a:bodyPr>
          <a:lstStyle/>
          <a:p>
            <a:r>
              <a:rPr lang="it-IT" dirty="0" smtClean="0"/>
              <a:t>Efficiency evaluation – Absolute Efficiency </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6</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pic>
        <p:nvPicPr>
          <p:cNvPr id="22" name="Picture 7"/>
          <p:cNvPicPr>
            <a:picLocks noChangeAspect="1" noChangeArrowheads="1"/>
          </p:cNvPicPr>
          <p:nvPr/>
        </p:nvPicPr>
        <p:blipFill>
          <a:blip r:embed="rId4" cstate="print"/>
          <a:srcRect/>
          <a:stretch>
            <a:fillRect/>
          </a:stretch>
        </p:blipFill>
        <p:spPr bwMode="auto">
          <a:xfrm>
            <a:off x="609600" y="914400"/>
            <a:ext cx="6594197" cy="1371600"/>
          </a:xfrm>
          <a:prstGeom prst="rect">
            <a:avLst/>
          </a:prstGeom>
          <a:noFill/>
          <a:ln w="9525">
            <a:noFill/>
            <a:miter lim="800000"/>
            <a:headEnd/>
            <a:tailEnd/>
          </a:ln>
          <a:effectLst/>
        </p:spPr>
      </p:pic>
      <p:graphicFrame>
        <p:nvGraphicFramePr>
          <p:cNvPr id="25" name="Table 24"/>
          <p:cNvGraphicFramePr>
            <a:graphicFrameLocks noGrp="1"/>
          </p:cNvGraphicFramePr>
          <p:nvPr/>
        </p:nvGraphicFramePr>
        <p:xfrm>
          <a:off x="7391400" y="990600"/>
          <a:ext cx="1219200" cy="381000"/>
        </p:xfrm>
        <a:graphic>
          <a:graphicData uri="http://schemas.openxmlformats.org/drawingml/2006/table">
            <a:tbl>
              <a:tblPr/>
              <a:tblGrid>
                <a:gridCol w="914400"/>
                <a:gridCol w="304800"/>
              </a:tblGrid>
              <a:tr h="190500">
                <a:tc>
                  <a:txBody>
                    <a:bodyPr/>
                    <a:lstStyle/>
                    <a:p>
                      <a:pPr algn="l" fontAlgn="b"/>
                      <a:r>
                        <a:rPr lang="en-US" sz="1100" b="0" i="0" u="none" strike="noStrike" dirty="0">
                          <a:solidFill>
                            <a:srgbClr val="000000"/>
                          </a:solidFill>
                          <a:latin typeface="Calibri"/>
                        </a:rPr>
                        <a:t>TOT PEAKS</a:t>
                      </a:r>
                    </a:p>
                  </a:txBody>
                  <a:tcPr marL="0" marR="0" marT="0" marB="0" anchor="b">
                    <a:lnL>
                      <a:noFill/>
                    </a:lnL>
                    <a:lnR>
                      <a:noFill/>
                    </a:lnR>
                    <a:lnT>
                      <a:noFill/>
                    </a:lnT>
                    <a:lnB>
                      <a:noFill/>
                    </a:lnB>
                  </a:tcPr>
                </a:tc>
                <a:tc>
                  <a:txBody>
                    <a:bodyPr/>
                    <a:lstStyle/>
                    <a:p>
                      <a:pPr algn="r" fontAlgn="b"/>
                      <a:r>
                        <a:rPr lang="en-US" sz="1100" b="0" i="0" u="none" strike="noStrike" dirty="0" smtClean="0">
                          <a:solidFill>
                            <a:srgbClr val="000000"/>
                          </a:solidFill>
                          <a:latin typeface="Calibri"/>
                        </a:rPr>
                        <a:t>22</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AMPL</a:t>
                      </a:r>
                      <a:r>
                        <a:rPr lang="en-US" sz="1100" b="0" i="0" u="none" strike="noStrike" baseline="0" dirty="0" smtClean="0">
                          <a:solidFill>
                            <a:srgbClr val="000000"/>
                          </a:solidFill>
                          <a:latin typeface="Calibri"/>
                        </a:rPr>
                        <a:t> AVERAGE</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it-IT" sz="1100" b="0" i="0" u="none" strike="noStrike" dirty="0" smtClean="0">
                          <a:solidFill>
                            <a:srgbClr val="000000"/>
                          </a:solidFill>
                          <a:latin typeface="Calibri"/>
                        </a:rPr>
                        <a:t>54</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27" name="Table 26"/>
          <p:cNvGraphicFramePr>
            <a:graphicFrameLocks noGrp="1"/>
          </p:cNvGraphicFramePr>
          <p:nvPr/>
        </p:nvGraphicFramePr>
        <p:xfrm>
          <a:off x="457200" y="2509851"/>
          <a:ext cx="1905000" cy="1335405"/>
        </p:xfrm>
        <a:graphic>
          <a:graphicData uri="http://schemas.openxmlformats.org/drawingml/2006/table">
            <a:tbl>
              <a:tblPr>
                <a:tableStyleId>{69C7853C-536D-4A76-A0AE-DD22124D55A5}</a:tableStyleId>
              </a:tblPr>
              <a:tblGrid>
                <a:gridCol w="366889"/>
                <a:gridCol w="587022"/>
                <a:gridCol w="587022"/>
                <a:gridCol w="364067"/>
              </a:tblGrid>
              <a:tr h="0">
                <a:tc gridSpan="4">
                  <a:txBody>
                    <a:bodyPr/>
                    <a:lstStyle/>
                    <a:p>
                      <a:pPr algn="ctr" fontAlgn="ctr"/>
                      <a:r>
                        <a:rPr lang="en-US" sz="1200" u="none" strike="noStrike" dirty="0" smtClean="0">
                          <a:latin typeface="Calibri" pitchFamily="34" charset="0"/>
                        </a:rPr>
                        <a:t>Book8_sig2 – SNR: 27</a:t>
                      </a:r>
                      <a:endParaRPr lang="en-US" sz="1200" b="1" i="0" u="none" strike="noStrike" dirty="0">
                        <a:solidFill>
                          <a:srgbClr val="000000"/>
                        </a:solidFill>
                        <a:latin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u="none" strike="noStrike" dirty="0" smtClean="0">
                          <a:latin typeface="Calibri" pitchFamily="34" charset="0"/>
                        </a:rPr>
                        <a:t>THR</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EFF</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FAKE</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a:latin typeface="Calibri" pitchFamily="34" charset="0"/>
                        </a:rPr>
                        <a:t>MAX</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7</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84.62%</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11.54%</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25</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8</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69.23%</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19</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61.54%</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0.00%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16</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61.54%</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16</a:t>
                      </a:r>
                      <a:endParaRPr lang="en-US" sz="1100" b="0" i="0" u="none" strike="noStrike">
                        <a:solidFill>
                          <a:srgbClr val="000000"/>
                        </a:solidFill>
                        <a:latin typeface="Calibri" pitchFamily="34" charset="0"/>
                      </a:endParaRPr>
                    </a:p>
                  </a:txBody>
                  <a:tcPr marL="0" marR="0" marT="0" marB="0" anchor="b"/>
                </a:tc>
              </a:tr>
              <a:tr h="200025">
                <a:tc>
                  <a:txBody>
                    <a:bodyPr/>
                    <a:lstStyle/>
                    <a:p>
                      <a:pPr algn="r" fontAlgn="b"/>
                      <a:r>
                        <a:rPr lang="en-US" sz="1100" u="none" strike="noStrike" dirty="0">
                          <a:latin typeface="Calibri" pitchFamily="34" charset="0"/>
                        </a:rPr>
                        <a:t>11</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0.00%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14</a:t>
                      </a:r>
                      <a:endParaRPr lang="en-US" sz="1100" b="0" i="0" u="none" strike="noStrike" dirty="0">
                        <a:solidFill>
                          <a:srgbClr val="000000"/>
                        </a:solidFill>
                        <a:latin typeface="Calibri" pitchFamily="34" charset="0"/>
                      </a:endParaRPr>
                    </a:p>
                  </a:txBody>
                  <a:tcPr marL="0" marR="0" marT="0" marB="0" anchor="b"/>
                </a:tc>
              </a:tr>
            </a:tbl>
          </a:graphicData>
        </a:graphic>
      </p:graphicFrame>
      <p:graphicFrame>
        <p:nvGraphicFramePr>
          <p:cNvPr id="29" name="Table 28"/>
          <p:cNvGraphicFramePr>
            <a:graphicFrameLocks noGrp="1"/>
          </p:cNvGraphicFramePr>
          <p:nvPr/>
        </p:nvGraphicFramePr>
        <p:xfrm>
          <a:off x="2438400" y="2514600"/>
          <a:ext cx="1905000" cy="1335405"/>
        </p:xfrm>
        <a:graphic>
          <a:graphicData uri="http://schemas.openxmlformats.org/drawingml/2006/table">
            <a:tbl>
              <a:tblPr>
                <a:tableStyleId>{69C7853C-536D-4A76-A0AE-DD22124D55A5}</a:tableStyleId>
              </a:tblPr>
              <a:tblGrid>
                <a:gridCol w="366889"/>
                <a:gridCol w="587022"/>
                <a:gridCol w="587022"/>
                <a:gridCol w="364067"/>
              </a:tblGrid>
              <a:tr h="0">
                <a:tc gridSpan="4">
                  <a:txBody>
                    <a:bodyPr/>
                    <a:lstStyle/>
                    <a:p>
                      <a:pPr algn="ctr" fontAlgn="ctr"/>
                      <a:r>
                        <a:rPr lang="en-US" sz="1200" u="none" strike="noStrike" dirty="0" smtClean="0">
                          <a:latin typeface="Calibri" pitchFamily="34" charset="0"/>
                        </a:rPr>
                        <a:t>Book8_sig3 – SNR: 18</a:t>
                      </a:r>
                      <a:endParaRPr lang="en-US" sz="1200" b="1" i="0" u="none" strike="noStrike" dirty="0">
                        <a:solidFill>
                          <a:srgbClr val="000000"/>
                        </a:solidFill>
                        <a:latin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u="none" strike="noStrike" dirty="0" smtClean="0">
                          <a:latin typeface="Calibri" pitchFamily="34" charset="0"/>
                        </a:rPr>
                        <a:t>THR</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EFF</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FAKE</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a:latin typeface="Calibri" pitchFamily="34" charset="0"/>
                        </a:rPr>
                        <a:t>MAX</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61.54%</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46.15%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28</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57.69%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15.38%</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19</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11</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12</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a:t>
                      </a:r>
                      <a:endParaRPr lang="en-US" sz="1100" b="0" i="0" u="none" strike="noStrike" dirty="0">
                        <a:solidFill>
                          <a:srgbClr val="000000"/>
                        </a:solidFill>
                        <a:latin typeface="Calibri" pitchFamily="34" charset="0"/>
                      </a:endParaRPr>
                    </a:p>
                  </a:txBody>
                  <a:tcPr marL="0" marR="0" marT="0" marB="0" anchor="b"/>
                </a:tc>
              </a:tr>
              <a:tr h="200025">
                <a:tc>
                  <a:txBody>
                    <a:bodyPr/>
                    <a:lstStyle/>
                    <a:p>
                      <a:pPr algn="r" fontAlgn="b"/>
                      <a:r>
                        <a:rPr lang="en-US" sz="1100" u="none" strike="noStrike" dirty="0">
                          <a:latin typeface="Calibri" pitchFamily="34" charset="0"/>
                        </a:rPr>
                        <a:t>13</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13</a:t>
                      </a:r>
                      <a:endParaRPr lang="en-US" sz="1100" b="0" i="0" u="none" strike="noStrike" dirty="0">
                        <a:solidFill>
                          <a:srgbClr val="000000"/>
                        </a:solidFill>
                        <a:latin typeface="Calibri" pitchFamily="34" charset="0"/>
                      </a:endParaRPr>
                    </a:p>
                  </a:txBody>
                  <a:tcPr marL="0" marR="0" marT="0" marB="0" anchor="b"/>
                </a:tc>
              </a:tr>
            </a:tbl>
          </a:graphicData>
        </a:graphic>
      </p:graphicFrame>
      <p:graphicFrame>
        <p:nvGraphicFramePr>
          <p:cNvPr id="31" name="Table 30"/>
          <p:cNvGraphicFramePr>
            <a:graphicFrameLocks noGrp="1"/>
          </p:cNvGraphicFramePr>
          <p:nvPr/>
        </p:nvGraphicFramePr>
        <p:xfrm>
          <a:off x="4419600" y="2514600"/>
          <a:ext cx="1905000" cy="1335405"/>
        </p:xfrm>
        <a:graphic>
          <a:graphicData uri="http://schemas.openxmlformats.org/drawingml/2006/table">
            <a:tbl>
              <a:tblPr>
                <a:tableStyleId>{69C7853C-536D-4A76-A0AE-DD22124D55A5}</a:tableStyleId>
              </a:tblPr>
              <a:tblGrid>
                <a:gridCol w="366889"/>
                <a:gridCol w="587022"/>
                <a:gridCol w="587022"/>
                <a:gridCol w="364067"/>
              </a:tblGrid>
              <a:tr h="0">
                <a:tc gridSpan="4">
                  <a:txBody>
                    <a:bodyPr/>
                    <a:lstStyle/>
                    <a:p>
                      <a:pPr algn="ctr" fontAlgn="ctr"/>
                      <a:r>
                        <a:rPr lang="en-US" sz="1200" u="none" strike="noStrike" dirty="0" smtClean="0">
                          <a:latin typeface="Calibri" pitchFamily="34" charset="0"/>
                        </a:rPr>
                        <a:t>Book8_sig4 – SNR: 13.5</a:t>
                      </a:r>
                      <a:endParaRPr lang="en-US" sz="1200" b="1" i="0" u="none" strike="noStrike" dirty="0">
                        <a:solidFill>
                          <a:srgbClr val="000000"/>
                        </a:solidFill>
                        <a:latin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u="none" strike="noStrike" dirty="0" smtClean="0">
                          <a:latin typeface="Calibri" pitchFamily="34" charset="0"/>
                        </a:rPr>
                        <a:t>THR</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EFF</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FAKE</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a:latin typeface="Calibri" pitchFamily="34" charset="0"/>
                        </a:rPr>
                        <a:t>MAX</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11</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65.38%</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34.62%</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26</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12</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57.69%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15.38%</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19</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13</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57.69%</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16</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14</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0.00%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13</a:t>
                      </a:r>
                      <a:endParaRPr lang="en-US" sz="1100" b="0" i="0" u="none" strike="noStrike" dirty="0">
                        <a:solidFill>
                          <a:srgbClr val="000000"/>
                        </a:solidFill>
                        <a:latin typeface="Calibri" pitchFamily="34" charset="0"/>
                      </a:endParaRPr>
                    </a:p>
                  </a:txBody>
                  <a:tcPr marL="0" marR="0" marT="0" marB="0" anchor="b"/>
                </a:tc>
              </a:tr>
              <a:tr h="200025">
                <a:tc>
                  <a:txBody>
                    <a:bodyPr/>
                    <a:lstStyle/>
                    <a:p>
                      <a:pPr algn="r" fontAlgn="b"/>
                      <a:r>
                        <a:rPr lang="en-US" sz="1100" u="none" strike="noStrike">
                          <a:latin typeface="Calibri" pitchFamily="34" charset="0"/>
                        </a:rPr>
                        <a:t>15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42.31%</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11</a:t>
                      </a:r>
                      <a:endParaRPr lang="en-US" sz="1100" b="0" i="0" u="none" strike="noStrike" dirty="0">
                        <a:solidFill>
                          <a:srgbClr val="000000"/>
                        </a:solidFill>
                        <a:latin typeface="Calibri" pitchFamily="34" charset="0"/>
                      </a:endParaRPr>
                    </a:p>
                  </a:txBody>
                  <a:tcPr marL="0" marR="0" marT="0" marB="0" anchor="b"/>
                </a:tc>
              </a:tr>
            </a:tbl>
          </a:graphicData>
        </a:graphic>
      </p:graphicFrame>
      <p:graphicFrame>
        <p:nvGraphicFramePr>
          <p:cNvPr id="32" name="Table 31"/>
          <p:cNvGraphicFramePr>
            <a:graphicFrameLocks noGrp="1"/>
          </p:cNvGraphicFramePr>
          <p:nvPr/>
        </p:nvGraphicFramePr>
        <p:xfrm>
          <a:off x="6400800" y="2514600"/>
          <a:ext cx="1905000" cy="1335405"/>
        </p:xfrm>
        <a:graphic>
          <a:graphicData uri="http://schemas.openxmlformats.org/drawingml/2006/table">
            <a:tbl>
              <a:tblPr>
                <a:tableStyleId>{69C7853C-536D-4A76-A0AE-DD22124D55A5}</a:tableStyleId>
              </a:tblPr>
              <a:tblGrid>
                <a:gridCol w="366889"/>
                <a:gridCol w="587022"/>
                <a:gridCol w="587022"/>
                <a:gridCol w="364067"/>
              </a:tblGrid>
              <a:tr h="0">
                <a:tc gridSpan="4">
                  <a:txBody>
                    <a:bodyPr/>
                    <a:lstStyle/>
                    <a:p>
                      <a:pPr algn="ctr" fontAlgn="ctr"/>
                      <a:r>
                        <a:rPr lang="en-US" sz="1200" u="none" strike="noStrike" dirty="0" smtClean="0">
                          <a:latin typeface="Calibri" pitchFamily="34" charset="0"/>
                        </a:rPr>
                        <a:t>Book8_sig5  – SNR: 10.8</a:t>
                      </a:r>
                      <a:endParaRPr lang="en-US" sz="1200" b="1" i="0" u="none" strike="noStrike" dirty="0">
                        <a:solidFill>
                          <a:srgbClr val="000000"/>
                        </a:solidFill>
                        <a:latin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u="none" strike="noStrike" dirty="0" smtClean="0">
                          <a:latin typeface="Calibri" pitchFamily="34" charset="0"/>
                        </a:rPr>
                        <a:t>THR</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EFF</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FAKE</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a:latin typeface="Calibri" pitchFamily="34" charset="0"/>
                        </a:rPr>
                        <a:t>MAX</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14</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57.69%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15.38%</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19</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15</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16</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14</a:t>
                      </a:r>
                      <a:endParaRPr lang="en-US" sz="1100" b="0" i="0" u="none" strike="noStrike">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17</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42.31%</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12</a:t>
                      </a:r>
                      <a:endParaRPr lang="en-US" sz="1100" b="0" i="0" u="none" strike="noStrike" dirty="0">
                        <a:solidFill>
                          <a:srgbClr val="000000"/>
                        </a:solidFill>
                        <a:latin typeface="Calibri" pitchFamily="34" charset="0"/>
                      </a:endParaRPr>
                    </a:p>
                  </a:txBody>
                  <a:tcPr marL="0" marR="0" marT="0" marB="0" anchor="b"/>
                </a:tc>
              </a:tr>
              <a:tr h="200025">
                <a:tc>
                  <a:txBody>
                    <a:bodyPr/>
                    <a:lstStyle/>
                    <a:p>
                      <a:pPr algn="r" fontAlgn="b"/>
                      <a:r>
                        <a:rPr lang="en-US" sz="1100" u="none" strike="noStrike">
                          <a:latin typeface="Calibri" pitchFamily="34" charset="0"/>
                        </a:rPr>
                        <a:t>18</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42%</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12</a:t>
                      </a:r>
                      <a:endParaRPr lang="en-US" sz="1100" b="0" i="0" u="none" strike="noStrike" dirty="0">
                        <a:solidFill>
                          <a:srgbClr val="000000"/>
                        </a:solidFill>
                        <a:latin typeface="Calibri" pitchFamily="34" charset="0"/>
                      </a:endParaRPr>
                    </a:p>
                  </a:txBody>
                  <a:tcPr marL="0" marR="0" marT="0" marB="0" anchor="b"/>
                </a:tc>
              </a:tr>
            </a:tbl>
          </a:graphicData>
        </a:graphic>
      </p:graphicFrame>
      <p:pic>
        <p:nvPicPr>
          <p:cNvPr id="2051" name="Picture 3"/>
          <p:cNvPicPr>
            <a:picLocks noChangeAspect="1" noChangeArrowheads="1"/>
          </p:cNvPicPr>
          <p:nvPr/>
        </p:nvPicPr>
        <p:blipFill>
          <a:blip r:embed="rId5" cstate="print"/>
          <a:srcRect/>
          <a:stretch>
            <a:fillRect/>
          </a:stretch>
        </p:blipFill>
        <p:spPr bwMode="auto">
          <a:xfrm>
            <a:off x="457200" y="3962400"/>
            <a:ext cx="3133725" cy="2362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l="21875" t="42000" r="45625" b="30000"/>
          <a:stretch>
            <a:fillRect/>
          </a:stretch>
        </p:blipFill>
        <p:spPr bwMode="auto">
          <a:xfrm>
            <a:off x="4038600" y="4038600"/>
            <a:ext cx="1737360" cy="935500"/>
          </a:xfrm>
          <a:prstGeom prst="rect">
            <a:avLst/>
          </a:prstGeom>
          <a:noFill/>
          <a:ln w="9525">
            <a:solidFill>
              <a:schemeClr val="tx1">
                <a:lumMod val="95000"/>
                <a:lumOff val="5000"/>
              </a:schemeClr>
            </a:solidFill>
            <a:miter lim="800000"/>
            <a:headEnd/>
            <a:tailEnd/>
          </a:ln>
        </p:spPr>
      </p:pic>
      <p:pic>
        <p:nvPicPr>
          <p:cNvPr id="2053" name="Picture 5"/>
          <p:cNvPicPr>
            <a:picLocks noChangeAspect="1" noChangeArrowheads="1"/>
          </p:cNvPicPr>
          <p:nvPr/>
        </p:nvPicPr>
        <p:blipFill>
          <a:blip r:embed="rId7" cstate="print"/>
          <a:srcRect l="20000" t="41000" r="45750" b="30000"/>
          <a:stretch>
            <a:fillRect/>
          </a:stretch>
        </p:blipFill>
        <p:spPr bwMode="auto">
          <a:xfrm>
            <a:off x="6477000" y="4038600"/>
            <a:ext cx="1727900" cy="914400"/>
          </a:xfrm>
          <a:prstGeom prst="rect">
            <a:avLst/>
          </a:prstGeom>
          <a:noFill/>
          <a:ln w="9525">
            <a:solidFill>
              <a:schemeClr val="tx1"/>
            </a:solidFill>
            <a:miter lim="800000"/>
            <a:headEnd/>
            <a:tailEnd/>
          </a:ln>
        </p:spPr>
      </p:pic>
      <p:sp>
        <p:nvSpPr>
          <p:cNvPr id="41" name="Down Arrow 40"/>
          <p:cNvSpPr/>
          <p:nvPr/>
        </p:nvSpPr>
        <p:spPr>
          <a:xfrm rot="16200000">
            <a:off x="6047096" y="4316104"/>
            <a:ext cx="152400" cy="359392"/>
          </a:xfrm>
          <a:prstGeom prst="downArrow">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Rectangle 41"/>
          <p:cNvSpPr/>
          <p:nvPr/>
        </p:nvSpPr>
        <p:spPr>
          <a:xfrm>
            <a:off x="4003344" y="5029200"/>
            <a:ext cx="1828800" cy="307777"/>
          </a:xfrm>
          <a:prstGeom prst="rect">
            <a:avLst/>
          </a:prstGeom>
          <a:noFill/>
        </p:spPr>
        <p:txBody>
          <a:bodyPr wrap="square" lIns="91440" tIns="45720" rIns="91440" bIns="45720">
            <a:spAutoFit/>
          </a:bodyPr>
          <a:lstStyle/>
          <a:p>
            <a:pPr marL="342900" indent="-342900" algn="ctr"/>
            <a:r>
              <a:rPr lang="it-IT" sz="1400" b="1" dirty="0" smtClean="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rPr>
              <a:t>Ideal Signal</a:t>
            </a:r>
            <a:endParaRPr lang="en-US" sz="1400" b="1" dirty="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endParaRPr>
          </a:p>
        </p:txBody>
      </p:sp>
      <p:sp>
        <p:nvSpPr>
          <p:cNvPr id="45" name="Rectangle 44"/>
          <p:cNvSpPr/>
          <p:nvPr/>
        </p:nvSpPr>
        <p:spPr>
          <a:xfrm>
            <a:off x="6422408" y="5029200"/>
            <a:ext cx="1828800" cy="307777"/>
          </a:xfrm>
          <a:prstGeom prst="rect">
            <a:avLst/>
          </a:prstGeom>
          <a:noFill/>
        </p:spPr>
        <p:txBody>
          <a:bodyPr wrap="square" lIns="91440" tIns="45720" rIns="91440" bIns="45720">
            <a:spAutoFit/>
          </a:bodyPr>
          <a:lstStyle/>
          <a:p>
            <a:pPr marL="342900" indent="-342900" algn="ctr"/>
            <a:r>
              <a:rPr lang="it-IT" sz="1400" b="1" dirty="0" smtClean="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rPr>
              <a:t>Noisy Signal</a:t>
            </a:r>
            <a:endParaRPr lang="en-US" sz="1400" b="1" dirty="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endParaRPr>
          </a:p>
        </p:txBody>
      </p:sp>
      <p:sp>
        <p:nvSpPr>
          <p:cNvPr id="46" name="TextBox 45"/>
          <p:cNvSpPr txBox="1"/>
          <p:nvPr/>
        </p:nvSpPr>
        <p:spPr>
          <a:xfrm>
            <a:off x="3962400" y="5334000"/>
            <a:ext cx="4114800" cy="461665"/>
          </a:xfrm>
          <a:prstGeom prst="rect">
            <a:avLst/>
          </a:prstGeom>
          <a:noFill/>
        </p:spPr>
        <p:txBody>
          <a:bodyPr wrap="square" rtlCol="0">
            <a:spAutoFit/>
          </a:bodyPr>
          <a:lstStyle/>
          <a:p>
            <a:pPr algn="ctr"/>
            <a:r>
              <a:rPr lang="it-IT" sz="1200" dirty="0" smtClean="0"/>
              <a:t>Depending on the peak amplitude, it could be comparable to noise and no algorithm could identify it. </a:t>
            </a:r>
            <a:endParaRPr lang="en-US" sz="1200" dirty="0"/>
          </a:p>
        </p:txBody>
      </p:sp>
      <p:sp>
        <p:nvSpPr>
          <p:cNvPr id="47" name="Down Arrow 46"/>
          <p:cNvSpPr/>
          <p:nvPr/>
        </p:nvSpPr>
        <p:spPr>
          <a:xfrm>
            <a:off x="6019800" y="5791200"/>
            <a:ext cx="304800" cy="1524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8" name="Rectangle 47"/>
          <p:cNvSpPr/>
          <p:nvPr/>
        </p:nvSpPr>
        <p:spPr>
          <a:xfrm>
            <a:off x="4114800" y="5943600"/>
            <a:ext cx="4038600" cy="30777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a:r>
              <a:rPr lang="it-IT" sz="1400" b="1" cap="all" dirty="0" smtClean="0">
                <a:ln w="0">
                  <a:solidFill>
                    <a:srgbClr val="00B050"/>
                  </a:solidFill>
                </a:ln>
                <a:solidFill>
                  <a:srgbClr val="92D050"/>
                </a:solidFill>
                <a:effectLst>
                  <a:reflection blurRad="12700" stA="50000" endPos="50000" dist="5000" dir="5400000" sy="-100000" rotWithShape="0"/>
                </a:effectLst>
              </a:rPr>
              <a:t>Relative Efficiency Evaluation</a:t>
            </a:r>
            <a:endParaRPr lang="en-US" sz="1400" b="1" cap="all" dirty="0">
              <a:ln w="0">
                <a:solidFill>
                  <a:srgbClr val="00B050"/>
                </a:solidFill>
              </a:ln>
              <a:solidFill>
                <a:srgbClr val="92D050"/>
              </a:solidFill>
              <a:effectLst>
                <a:reflection blurRad="12700" stA="50000" endPos="50000" dist="5000" dir="5400000" sy="-100000" rotWithShape="0"/>
              </a:effectLst>
            </a:endParaRPr>
          </a:p>
        </p:txBody>
      </p:sp>
      <p:pic>
        <p:nvPicPr>
          <p:cNvPr id="91138" name="Picture 2" descr="&#10; \mathrm{SNR} = \frac{\mu}{\sigma}&#10;"/>
          <p:cNvPicPr>
            <a:picLocks noChangeAspect="1" noChangeArrowheads="1"/>
          </p:cNvPicPr>
          <p:nvPr/>
        </p:nvPicPr>
        <p:blipFill>
          <a:blip r:embed="rId8" cstate="print"/>
          <a:srcRect/>
          <a:stretch>
            <a:fillRect/>
          </a:stretch>
        </p:blipFill>
        <p:spPr bwMode="auto">
          <a:xfrm>
            <a:off x="7620000" y="1676400"/>
            <a:ext cx="752475" cy="342901"/>
          </a:xfrm>
          <a:prstGeom prst="rect">
            <a:avLst/>
          </a:prstGeom>
          <a:noFill/>
        </p:spPr>
      </p:pic>
      <p:cxnSp>
        <p:nvCxnSpPr>
          <p:cNvPr id="33" name="Straight Arrow Connector 32"/>
          <p:cNvCxnSpPr/>
          <p:nvPr/>
        </p:nvCxnSpPr>
        <p:spPr>
          <a:xfrm>
            <a:off x="7848600" y="1371600"/>
            <a:ext cx="3810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5" name="Footer Placeholder 34"/>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it-IT" dirty="0" smtClean="0"/>
              <a:t>Efficiency evaluation – Relative Efficiency </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7</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pic>
        <p:nvPicPr>
          <p:cNvPr id="22" name="Picture 7"/>
          <p:cNvPicPr>
            <a:picLocks noChangeAspect="1" noChangeArrowheads="1"/>
          </p:cNvPicPr>
          <p:nvPr/>
        </p:nvPicPr>
        <p:blipFill>
          <a:blip r:embed="rId4" cstate="print"/>
          <a:srcRect/>
          <a:stretch>
            <a:fillRect/>
          </a:stretch>
        </p:blipFill>
        <p:spPr bwMode="auto">
          <a:xfrm>
            <a:off x="609600" y="914400"/>
            <a:ext cx="6594197" cy="1371600"/>
          </a:xfrm>
          <a:prstGeom prst="rect">
            <a:avLst/>
          </a:prstGeom>
          <a:noFill/>
          <a:ln w="9525">
            <a:noFill/>
            <a:miter lim="800000"/>
            <a:headEnd/>
            <a:tailEnd/>
          </a:ln>
          <a:effectLst/>
        </p:spPr>
      </p:pic>
      <p:graphicFrame>
        <p:nvGraphicFramePr>
          <p:cNvPr id="25" name="Table 24"/>
          <p:cNvGraphicFramePr>
            <a:graphicFrameLocks noGrp="1"/>
          </p:cNvGraphicFramePr>
          <p:nvPr/>
        </p:nvGraphicFramePr>
        <p:xfrm>
          <a:off x="7391400" y="1295400"/>
          <a:ext cx="1219200" cy="381000"/>
        </p:xfrm>
        <a:graphic>
          <a:graphicData uri="http://schemas.openxmlformats.org/drawingml/2006/table">
            <a:tbl>
              <a:tblPr/>
              <a:tblGrid>
                <a:gridCol w="914400"/>
                <a:gridCol w="304800"/>
              </a:tblGrid>
              <a:tr h="190500">
                <a:tc>
                  <a:txBody>
                    <a:bodyPr/>
                    <a:lstStyle/>
                    <a:p>
                      <a:pPr algn="l" fontAlgn="b"/>
                      <a:r>
                        <a:rPr lang="en-US" sz="1100" b="0" i="0" u="none" strike="noStrike" dirty="0">
                          <a:solidFill>
                            <a:srgbClr val="000000"/>
                          </a:solidFill>
                          <a:latin typeface="Calibri"/>
                        </a:rPr>
                        <a:t>TOT PEAKS</a:t>
                      </a:r>
                    </a:p>
                  </a:txBody>
                  <a:tcPr marL="0" marR="0" marT="0" marB="0" anchor="b">
                    <a:lnL>
                      <a:noFill/>
                    </a:lnL>
                    <a:lnR>
                      <a:noFill/>
                    </a:lnR>
                    <a:lnT>
                      <a:noFill/>
                    </a:lnT>
                    <a:lnB>
                      <a:noFill/>
                    </a:lnB>
                  </a:tcPr>
                </a:tc>
                <a:tc>
                  <a:txBody>
                    <a:bodyPr/>
                    <a:lstStyle/>
                    <a:p>
                      <a:pPr algn="r" fontAlgn="b"/>
                      <a:r>
                        <a:rPr lang="en-US" sz="1100" b="0" i="0" u="none" strike="noStrike" dirty="0" smtClean="0">
                          <a:solidFill>
                            <a:srgbClr val="000000"/>
                          </a:solidFill>
                          <a:latin typeface="Calibri"/>
                        </a:rPr>
                        <a:t>22</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AMPL</a:t>
                      </a:r>
                      <a:r>
                        <a:rPr lang="en-US" sz="1100" b="0" i="0" u="none" strike="noStrike" baseline="0" dirty="0" smtClean="0">
                          <a:solidFill>
                            <a:srgbClr val="000000"/>
                          </a:solidFill>
                          <a:latin typeface="Calibri"/>
                        </a:rPr>
                        <a:t> AVERAGE</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it-IT" sz="1100" b="0" i="0" u="none" strike="noStrike" dirty="0" smtClean="0">
                          <a:solidFill>
                            <a:srgbClr val="000000"/>
                          </a:solidFill>
                          <a:latin typeface="Calibri"/>
                        </a:rPr>
                        <a:t>57</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29" name="Table 28"/>
          <p:cNvGraphicFramePr>
            <a:graphicFrameLocks noGrp="1"/>
          </p:cNvGraphicFramePr>
          <p:nvPr/>
        </p:nvGraphicFramePr>
        <p:xfrm>
          <a:off x="1317008" y="2438400"/>
          <a:ext cx="1905000" cy="1335405"/>
        </p:xfrm>
        <a:graphic>
          <a:graphicData uri="http://schemas.openxmlformats.org/drawingml/2006/table">
            <a:tbl>
              <a:tblPr>
                <a:tableStyleId>{69C7853C-536D-4A76-A0AE-DD22124D55A5}</a:tableStyleId>
              </a:tblPr>
              <a:tblGrid>
                <a:gridCol w="366889"/>
                <a:gridCol w="587022"/>
                <a:gridCol w="587022"/>
                <a:gridCol w="364067"/>
              </a:tblGrid>
              <a:tr h="0">
                <a:tc gridSpan="4">
                  <a:txBody>
                    <a:bodyPr/>
                    <a:lstStyle/>
                    <a:p>
                      <a:pPr algn="ctr" fontAlgn="ctr"/>
                      <a:r>
                        <a:rPr lang="en-US" sz="1200" b="1" u="none" strike="noStrike" dirty="0" smtClean="0">
                          <a:latin typeface="Calibri" pitchFamily="34" charset="0"/>
                        </a:rPr>
                        <a:t>Book8_sig3_abs</a:t>
                      </a:r>
                      <a:endParaRPr lang="en-US" sz="1200" b="1" i="0" u="none" strike="noStrike" dirty="0">
                        <a:solidFill>
                          <a:srgbClr val="000000"/>
                        </a:solidFill>
                        <a:latin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u="none" strike="noStrike" dirty="0" smtClean="0">
                          <a:latin typeface="Calibri" pitchFamily="34" charset="0"/>
                        </a:rPr>
                        <a:t>THR</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EFF</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FAKE</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a:latin typeface="Calibri" pitchFamily="34" charset="0"/>
                        </a:rPr>
                        <a:t>MAX</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61.54%</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46.15%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28</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57.69%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15.38%</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19</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11</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53.85%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3.85%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12</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3.85%</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a:t>
                      </a:r>
                      <a:endParaRPr lang="en-US" sz="1100" b="0" i="0" u="none" strike="noStrike" dirty="0">
                        <a:solidFill>
                          <a:srgbClr val="000000"/>
                        </a:solidFill>
                        <a:latin typeface="Calibri" pitchFamily="34" charset="0"/>
                      </a:endParaRPr>
                    </a:p>
                  </a:txBody>
                  <a:tcPr marL="0" marR="0" marT="0" marB="0" anchor="b"/>
                </a:tc>
              </a:tr>
              <a:tr h="200025">
                <a:tc>
                  <a:txBody>
                    <a:bodyPr/>
                    <a:lstStyle/>
                    <a:p>
                      <a:pPr algn="r" fontAlgn="b"/>
                      <a:r>
                        <a:rPr lang="en-US" sz="1100" u="none" strike="noStrike" dirty="0">
                          <a:latin typeface="Calibri" pitchFamily="34" charset="0"/>
                        </a:rPr>
                        <a:t>13</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0.00%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13</a:t>
                      </a:r>
                      <a:endParaRPr lang="en-US" sz="1100" b="0" i="0" u="none" strike="noStrike" dirty="0">
                        <a:solidFill>
                          <a:srgbClr val="000000"/>
                        </a:solidFill>
                        <a:latin typeface="Calibri" pitchFamily="34" charset="0"/>
                      </a:endParaRPr>
                    </a:p>
                  </a:txBody>
                  <a:tcPr marL="0" marR="0" marT="0" marB="0" anchor="b"/>
                </a:tc>
              </a:tr>
            </a:tbl>
          </a:graphicData>
        </a:graphic>
      </p:graphicFrame>
      <p:graphicFrame>
        <p:nvGraphicFramePr>
          <p:cNvPr id="21" name="Table 20"/>
          <p:cNvGraphicFramePr>
            <a:graphicFrameLocks noGrp="1"/>
          </p:cNvGraphicFramePr>
          <p:nvPr/>
        </p:nvGraphicFramePr>
        <p:xfrm>
          <a:off x="4800600" y="2447299"/>
          <a:ext cx="1905000" cy="1335405"/>
        </p:xfrm>
        <a:graphic>
          <a:graphicData uri="http://schemas.openxmlformats.org/drawingml/2006/table">
            <a:tbl>
              <a:tblPr>
                <a:tableStyleId>{3C2FFA5D-87B4-456A-9821-1D502468CF0F}</a:tableStyleId>
              </a:tblPr>
              <a:tblGrid>
                <a:gridCol w="366889"/>
                <a:gridCol w="587022"/>
                <a:gridCol w="587022"/>
                <a:gridCol w="364067"/>
              </a:tblGrid>
              <a:tr h="0">
                <a:tc gridSpan="4">
                  <a:txBody>
                    <a:bodyPr/>
                    <a:lstStyle/>
                    <a:p>
                      <a:pPr algn="ctr" fontAlgn="ctr"/>
                      <a:r>
                        <a:rPr lang="en-US" sz="1200" b="1" u="none" strike="noStrike" dirty="0" smtClean="0">
                          <a:latin typeface="Calibri" pitchFamily="34" charset="0"/>
                        </a:rPr>
                        <a:t>Book8_sig3_rel</a:t>
                      </a:r>
                      <a:endParaRPr lang="en-US" sz="1200" b="1" i="0" u="none" strike="noStrike" dirty="0">
                        <a:solidFill>
                          <a:srgbClr val="000000"/>
                        </a:solidFill>
                        <a:latin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u="none" strike="noStrike" dirty="0" smtClean="0">
                          <a:latin typeface="Calibri" pitchFamily="34" charset="0"/>
                        </a:rPr>
                        <a:t>THR</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EFF</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smtClean="0">
                          <a:latin typeface="Calibri" pitchFamily="34" charset="0"/>
                        </a:rPr>
                        <a:t>FAKE</a:t>
                      </a:r>
                      <a:endParaRPr lang="en-US" sz="1100" b="0" i="0" u="none" strike="noStrike" dirty="0">
                        <a:solidFill>
                          <a:srgbClr val="000000"/>
                        </a:solidFill>
                        <a:latin typeface="Calibri" pitchFamily="34" charset="0"/>
                      </a:endParaRPr>
                    </a:p>
                  </a:txBody>
                  <a:tcPr marL="0" marR="0" marT="0" marB="0" anchor="b"/>
                </a:tc>
                <a:tc>
                  <a:txBody>
                    <a:bodyPr/>
                    <a:lstStyle/>
                    <a:p>
                      <a:pPr algn="ctr" fontAlgn="b"/>
                      <a:r>
                        <a:rPr lang="en-US" sz="1100" u="none" strike="noStrike" dirty="0">
                          <a:latin typeface="Calibri" pitchFamily="34" charset="0"/>
                        </a:rPr>
                        <a:t>MAX</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dirty="0">
                          <a:latin typeface="Calibri" pitchFamily="34" charset="0"/>
                        </a:rPr>
                        <a:t>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76.19%</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57.14%</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28</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71.43%</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19.05%</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19</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11</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66.67%</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4.76%</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a:t>
                      </a:r>
                      <a:endParaRPr lang="en-US" sz="1100" b="0" i="0" u="none" strike="noStrike" dirty="0">
                        <a:solidFill>
                          <a:srgbClr val="000000"/>
                        </a:solidFill>
                        <a:latin typeface="Calibri" pitchFamily="34" charset="0"/>
                      </a:endParaRPr>
                    </a:p>
                  </a:txBody>
                  <a:tcPr marL="0" marR="0" marT="0" marB="0" anchor="b"/>
                </a:tc>
              </a:tr>
              <a:tr h="190500">
                <a:tc>
                  <a:txBody>
                    <a:bodyPr/>
                    <a:lstStyle/>
                    <a:p>
                      <a:pPr algn="r" fontAlgn="b"/>
                      <a:r>
                        <a:rPr lang="en-US" sz="1100" u="none" strike="noStrike">
                          <a:latin typeface="Calibri" pitchFamily="34" charset="0"/>
                        </a:rPr>
                        <a:t>12</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66.67%</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4.76%</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15</a:t>
                      </a:r>
                      <a:endParaRPr lang="en-US" sz="1100" b="0" i="0" u="none" strike="noStrike" dirty="0">
                        <a:solidFill>
                          <a:srgbClr val="000000"/>
                        </a:solidFill>
                        <a:latin typeface="Calibri" pitchFamily="34" charset="0"/>
                      </a:endParaRPr>
                    </a:p>
                  </a:txBody>
                  <a:tcPr marL="0" marR="0" marT="0" marB="0" anchor="b"/>
                </a:tc>
              </a:tr>
              <a:tr h="200025">
                <a:tc>
                  <a:txBody>
                    <a:bodyPr/>
                    <a:lstStyle/>
                    <a:p>
                      <a:pPr algn="r" fontAlgn="b"/>
                      <a:r>
                        <a:rPr lang="en-US" sz="1100" u="none" strike="noStrike">
                          <a:latin typeface="Calibri" pitchFamily="34" charset="0"/>
                        </a:rPr>
                        <a:t>13</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a:latin typeface="Calibri" pitchFamily="34" charset="0"/>
                        </a:rPr>
                        <a:t>61.90%</a:t>
                      </a:r>
                      <a:endParaRPr lang="en-US" sz="1100" b="0" i="0" u="none" strike="noStrike">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0.00%</a:t>
                      </a:r>
                      <a:endParaRPr lang="en-US" sz="1100" b="0" i="0" u="none" strike="noStrike" dirty="0">
                        <a:solidFill>
                          <a:srgbClr val="000000"/>
                        </a:solidFill>
                        <a:latin typeface="Calibri" pitchFamily="34" charset="0"/>
                      </a:endParaRPr>
                    </a:p>
                  </a:txBody>
                  <a:tcPr marL="0" marR="0" marT="0" marB="0" anchor="b"/>
                </a:tc>
                <a:tc>
                  <a:txBody>
                    <a:bodyPr/>
                    <a:lstStyle/>
                    <a:p>
                      <a:pPr algn="r" fontAlgn="b"/>
                      <a:r>
                        <a:rPr lang="en-US" sz="1100" u="none" strike="noStrike" dirty="0">
                          <a:latin typeface="Calibri" pitchFamily="34" charset="0"/>
                        </a:rPr>
                        <a:t>13</a:t>
                      </a:r>
                      <a:endParaRPr lang="en-US" sz="1100" b="0" i="0" u="none" strike="noStrike" dirty="0">
                        <a:solidFill>
                          <a:srgbClr val="000000"/>
                        </a:solidFill>
                        <a:latin typeface="Calibri" pitchFamily="34" charset="0"/>
                      </a:endParaRPr>
                    </a:p>
                  </a:txBody>
                  <a:tcPr marL="0" marR="0" marT="0" marB="0" anchor="b"/>
                </a:tc>
              </a:tr>
            </a:tbl>
          </a:graphicData>
        </a:graphic>
      </p:graphicFrame>
      <p:pic>
        <p:nvPicPr>
          <p:cNvPr id="60418" name="Picture 2"/>
          <p:cNvPicPr>
            <a:picLocks noChangeAspect="1" noChangeArrowheads="1"/>
          </p:cNvPicPr>
          <p:nvPr/>
        </p:nvPicPr>
        <p:blipFill>
          <a:blip r:embed="rId5" cstate="print"/>
          <a:srcRect/>
          <a:stretch>
            <a:fillRect/>
          </a:stretch>
        </p:blipFill>
        <p:spPr bwMode="auto">
          <a:xfrm>
            <a:off x="685800" y="3886200"/>
            <a:ext cx="3104467" cy="23622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6" cstate="print"/>
          <a:srcRect/>
          <a:stretch>
            <a:fillRect/>
          </a:stretch>
        </p:blipFill>
        <p:spPr bwMode="auto">
          <a:xfrm>
            <a:off x="4165976" y="3899848"/>
            <a:ext cx="3108960" cy="2348552"/>
          </a:xfrm>
          <a:prstGeom prst="rect">
            <a:avLst/>
          </a:prstGeom>
          <a:noFill/>
          <a:ln w="9525">
            <a:noFill/>
            <a:miter lim="800000"/>
            <a:headEnd/>
            <a:tailEnd/>
          </a:ln>
          <a:effectLst/>
        </p:spPr>
      </p:pic>
      <p:sp>
        <p:nvSpPr>
          <p:cNvPr id="30" name="TextBox 29"/>
          <p:cNvSpPr txBox="1"/>
          <p:nvPr/>
        </p:nvSpPr>
        <p:spPr>
          <a:xfrm>
            <a:off x="6934200" y="2743200"/>
            <a:ext cx="1752600" cy="938719"/>
          </a:xfrm>
          <a:prstGeom prst="rect">
            <a:avLst/>
          </a:prstGeom>
          <a:noFill/>
        </p:spPr>
        <p:txBody>
          <a:bodyPr wrap="square" rtlCol="0">
            <a:spAutoFit/>
          </a:bodyPr>
          <a:lstStyle/>
          <a:p>
            <a:pPr algn="ctr"/>
            <a:r>
              <a:rPr lang="it-IT" sz="1100" dirty="0" smtClean="0">
                <a:solidFill>
                  <a:srgbClr val="002060"/>
                </a:solidFill>
              </a:rPr>
              <a:t>Taking into account just potential identifying peaks.</a:t>
            </a:r>
          </a:p>
          <a:p>
            <a:pPr algn="ctr"/>
            <a:r>
              <a:rPr lang="it-IT" sz="1100" dirty="0" smtClean="0">
                <a:solidFill>
                  <a:srgbClr val="002060"/>
                </a:solidFill>
              </a:rPr>
              <a:t>(in this case 5 are covered by noise)</a:t>
            </a:r>
            <a:endParaRPr lang="en-US" sz="1100" dirty="0">
              <a:solidFill>
                <a:srgbClr val="002060"/>
              </a:solidFill>
            </a:endParaRPr>
          </a:p>
        </p:txBody>
      </p:sp>
      <p:sp>
        <p:nvSpPr>
          <p:cNvPr id="34" name="TextBox 33"/>
          <p:cNvSpPr txBox="1"/>
          <p:nvPr/>
        </p:nvSpPr>
        <p:spPr>
          <a:xfrm>
            <a:off x="7391400" y="4876800"/>
            <a:ext cx="1371600" cy="600164"/>
          </a:xfrm>
          <a:prstGeom prst="rect">
            <a:avLst/>
          </a:prstGeom>
          <a:noFill/>
        </p:spPr>
        <p:txBody>
          <a:bodyPr wrap="square" rtlCol="0">
            <a:spAutoFit/>
          </a:bodyPr>
          <a:lstStyle/>
          <a:p>
            <a:pPr algn="ctr"/>
            <a:r>
              <a:rPr lang="it-IT" sz="1100" dirty="0" smtClean="0">
                <a:solidFill>
                  <a:schemeClr val="accent3">
                    <a:lumMod val="50000"/>
                  </a:schemeClr>
                </a:solidFill>
              </a:rPr>
              <a:t>Reference level for the threshold</a:t>
            </a:r>
          </a:p>
          <a:p>
            <a:pPr algn="ctr"/>
            <a:r>
              <a:rPr lang="it-IT" sz="1100" dirty="0" smtClean="0">
                <a:solidFill>
                  <a:schemeClr val="accent3">
                    <a:lumMod val="50000"/>
                  </a:schemeClr>
                </a:solidFill>
              </a:rPr>
              <a:t>with </a:t>
            </a:r>
            <a:r>
              <a:rPr lang="el-GR" sz="1100" dirty="0" smtClean="0">
                <a:solidFill>
                  <a:schemeClr val="accent3">
                    <a:lumMod val="50000"/>
                  </a:schemeClr>
                </a:solidFill>
              </a:rPr>
              <a:t>σ</a:t>
            </a:r>
            <a:r>
              <a:rPr lang="it-IT" sz="1100" dirty="0" smtClean="0">
                <a:solidFill>
                  <a:schemeClr val="accent3">
                    <a:lumMod val="50000"/>
                  </a:schemeClr>
                </a:solidFill>
              </a:rPr>
              <a:t> = 3</a:t>
            </a:r>
          </a:p>
        </p:txBody>
      </p:sp>
      <p:cxnSp>
        <p:nvCxnSpPr>
          <p:cNvPr id="38" name="Straight Arrow Connector 37"/>
          <p:cNvCxnSpPr>
            <a:stCxn id="34" idx="1"/>
          </p:cNvCxnSpPr>
          <p:nvPr/>
        </p:nvCxnSpPr>
        <p:spPr>
          <a:xfrm flipH="1">
            <a:off x="5943600" y="5176882"/>
            <a:ext cx="1447800" cy="23331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6" name="Footer Placeholder 25"/>
          <p:cNvSpPr>
            <a:spLocks noGrp="1"/>
          </p:cNvSpPr>
          <p:nvPr>
            <p:ph type="ftr" sz="quarter" idx="16"/>
          </p:nvPr>
        </p:nvSpPr>
        <p:spPr/>
        <p:txBody>
          <a:bodyPr/>
          <a:lstStyle/>
          <a:p>
            <a:r>
              <a:rPr lang="en-US" dirty="0" smtClean="0"/>
              <a:t>2nd </a:t>
            </a:r>
            <a:r>
              <a:rPr lang="en-US" dirty="0" err="1" smtClean="0"/>
              <a:t>SuperB</a:t>
            </a:r>
            <a:r>
              <a:rPr lang="en-US" dirty="0" smtClean="0"/>
              <a:t> Collaboration Meeting @ INFN-LNF</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it-IT" dirty="0" smtClean="0"/>
              <a:t>Relative Efficiency - Example</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8</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graphicFrame>
        <p:nvGraphicFramePr>
          <p:cNvPr id="25" name="Table 24"/>
          <p:cNvGraphicFramePr>
            <a:graphicFrameLocks noGrp="1"/>
          </p:cNvGraphicFramePr>
          <p:nvPr/>
        </p:nvGraphicFramePr>
        <p:xfrm>
          <a:off x="7391400" y="1295400"/>
          <a:ext cx="990600" cy="525780"/>
        </p:xfrm>
        <a:graphic>
          <a:graphicData uri="http://schemas.openxmlformats.org/drawingml/2006/table">
            <a:tbl>
              <a:tblPr/>
              <a:tblGrid>
                <a:gridCol w="685800"/>
                <a:gridCol w="304800"/>
              </a:tblGrid>
              <a:tr h="190500">
                <a:tc>
                  <a:txBody>
                    <a:bodyPr/>
                    <a:lstStyle/>
                    <a:p>
                      <a:pPr algn="l" fontAlgn="b"/>
                      <a:r>
                        <a:rPr lang="en-US" sz="1100" b="0" i="0" u="none" strike="noStrike" dirty="0">
                          <a:solidFill>
                            <a:srgbClr val="000000"/>
                          </a:solidFill>
                          <a:latin typeface="Calibri"/>
                        </a:rPr>
                        <a:t>TOT PEAKS</a:t>
                      </a:r>
                    </a:p>
                  </a:txBody>
                  <a:tcPr marL="0" marR="0" marT="0" marB="0" anchor="b">
                    <a:lnL>
                      <a:noFill/>
                    </a:lnL>
                    <a:lnR>
                      <a:noFill/>
                    </a:lnR>
                    <a:lnT>
                      <a:noFill/>
                    </a:lnT>
                    <a:lnB>
                      <a:noFill/>
                    </a:lnB>
                  </a:tcPr>
                </a:tc>
                <a:tc>
                  <a:txBody>
                    <a:bodyPr/>
                    <a:lstStyle/>
                    <a:p>
                      <a:pPr algn="r" fontAlgn="b"/>
                      <a:r>
                        <a:rPr lang="en-US" sz="1100" b="0" i="0" u="none" strike="noStrike" dirty="0" smtClean="0">
                          <a:solidFill>
                            <a:srgbClr val="000000"/>
                          </a:solidFill>
                          <a:latin typeface="Calibri"/>
                        </a:rPr>
                        <a:t>16</a:t>
                      </a:r>
                      <a:endParaRPr lang="en-US" sz="1100" b="0" i="0" u="none" strike="noStrike" dirty="0">
                        <a:solidFill>
                          <a:srgbClr val="000000"/>
                        </a:solidFill>
                        <a:latin typeface="Calibri"/>
                      </a:endParaRPr>
                    </a:p>
                  </a:txBody>
                  <a:tcPr marL="0" marR="0" marT="0" marB="0" anchor="ctr">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AMPL</a:t>
                      </a:r>
                      <a:r>
                        <a:rPr lang="en-US" sz="1100" b="0" i="0" u="none" strike="noStrike" baseline="0" dirty="0" smtClean="0">
                          <a:solidFill>
                            <a:srgbClr val="000000"/>
                          </a:solidFill>
                          <a:latin typeface="Calibri"/>
                        </a:rPr>
                        <a:t> AVERAGE</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it-IT" sz="1100" b="0" i="0" u="none" strike="noStrike" dirty="0" smtClean="0">
                          <a:solidFill>
                            <a:srgbClr val="000000"/>
                          </a:solidFill>
                          <a:latin typeface="Calibri"/>
                        </a:rPr>
                        <a:t>33</a:t>
                      </a:r>
                      <a:endParaRPr lang="en-US" sz="11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pic>
        <p:nvPicPr>
          <p:cNvPr id="62466" name="Picture 2"/>
          <p:cNvPicPr>
            <a:picLocks noChangeAspect="1" noChangeArrowheads="1"/>
          </p:cNvPicPr>
          <p:nvPr/>
        </p:nvPicPr>
        <p:blipFill>
          <a:blip r:embed="rId4" cstate="print"/>
          <a:srcRect/>
          <a:stretch>
            <a:fillRect/>
          </a:stretch>
        </p:blipFill>
        <p:spPr bwMode="auto">
          <a:xfrm>
            <a:off x="228601" y="762000"/>
            <a:ext cx="6858000" cy="1640344"/>
          </a:xfrm>
          <a:prstGeom prst="rect">
            <a:avLst/>
          </a:prstGeom>
          <a:noFill/>
          <a:ln w="9525">
            <a:noFill/>
            <a:miter lim="800000"/>
            <a:headEnd/>
            <a:tailEnd/>
          </a:ln>
          <a:effectLst/>
        </p:spPr>
      </p:pic>
      <p:pic>
        <p:nvPicPr>
          <p:cNvPr id="62467" name="Picture 3"/>
          <p:cNvPicPr>
            <a:picLocks noChangeAspect="1" noChangeArrowheads="1"/>
          </p:cNvPicPr>
          <p:nvPr/>
        </p:nvPicPr>
        <p:blipFill>
          <a:blip r:embed="rId5" cstate="print"/>
          <a:srcRect/>
          <a:stretch>
            <a:fillRect/>
          </a:stretch>
        </p:blipFill>
        <p:spPr bwMode="auto">
          <a:xfrm>
            <a:off x="228601" y="2438400"/>
            <a:ext cx="6856517" cy="1645920"/>
          </a:xfrm>
          <a:prstGeom prst="rect">
            <a:avLst/>
          </a:prstGeom>
          <a:noFill/>
          <a:ln w="9525">
            <a:noFill/>
            <a:miter lim="800000"/>
            <a:headEnd/>
            <a:tailEnd/>
          </a:ln>
          <a:effectLst/>
        </p:spPr>
      </p:pic>
      <p:graphicFrame>
        <p:nvGraphicFramePr>
          <p:cNvPr id="28" name="Table 27"/>
          <p:cNvGraphicFramePr>
            <a:graphicFrameLocks noGrp="1"/>
          </p:cNvGraphicFramePr>
          <p:nvPr/>
        </p:nvGraphicFramePr>
        <p:xfrm>
          <a:off x="7391400" y="2979420"/>
          <a:ext cx="990600" cy="525780"/>
        </p:xfrm>
        <a:graphic>
          <a:graphicData uri="http://schemas.openxmlformats.org/drawingml/2006/table">
            <a:tbl>
              <a:tblPr/>
              <a:tblGrid>
                <a:gridCol w="685800"/>
                <a:gridCol w="304800"/>
              </a:tblGrid>
              <a:tr h="190500">
                <a:tc>
                  <a:txBody>
                    <a:bodyPr/>
                    <a:lstStyle/>
                    <a:p>
                      <a:pPr algn="l" fontAlgn="b"/>
                      <a:r>
                        <a:rPr lang="en-US" sz="1100" b="0" i="0" u="none" strike="noStrike" dirty="0">
                          <a:solidFill>
                            <a:srgbClr val="000000"/>
                          </a:solidFill>
                          <a:latin typeface="Calibri"/>
                        </a:rPr>
                        <a:t>TOT PEAKS</a:t>
                      </a:r>
                    </a:p>
                  </a:txBody>
                  <a:tcPr marL="0" marR="0" marT="0" marB="0" anchor="b">
                    <a:lnL>
                      <a:noFill/>
                    </a:lnL>
                    <a:lnR>
                      <a:noFill/>
                    </a:lnR>
                    <a:lnT>
                      <a:noFill/>
                    </a:lnT>
                    <a:lnB>
                      <a:noFill/>
                    </a:lnB>
                  </a:tcPr>
                </a:tc>
                <a:tc>
                  <a:txBody>
                    <a:bodyPr/>
                    <a:lstStyle/>
                    <a:p>
                      <a:pPr algn="r" fontAlgn="b"/>
                      <a:r>
                        <a:rPr lang="en-US" sz="1100" b="0" i="0" u="none" strike="noStrike" dirty="0" smtClean="0">
                          <a:solidFill>
                            <a:srgbClr val="000000"/>
                          </a:solidFill>
                          <a:latin typeface="Calibri"/>
                        </a:rPr>
                        <a:t>16</a:t>
                      </a:r>
                      <a:endParaRPr lang="en-US" sz="1100" b="0" i="0" u="none" strike="noStrike" dirty="0">
                        <a:solidFill>
                          <a:srgbClr val="000000"/>
                        </a:solidFill>
                        <a:latin typeface="Calibri"/>
                      </a:endParaRPr>
                    </a:p>
                  </a:txBody>
                  <a:tcPr marL="0" marR="0" marT="0" marB="0" anchor="ctr">
                    <a:lnL>
                      <a:noFill/>
                    </a:lnL>
                    <a:lnR>
                      <a:noFill/>
                    </a:lnR>
                    <a:lnT>
                      <a:noFill/>
                    </a:lnT>
                    <a:lnB>
                      <a:noFill/>
                    </a:lnB>
                  </a:tcPr>
                </a:tc>
              </a:tr>
              <a:tr h="190500">
                <a:tc>
                  <a:txBody>
                    <a:bodyPr/>
                    <a:lstStyle/>
                    <a:p>
                      <a:pPr algn="l" fontAlgn="b"/>
                      <a:r>
                        <a:rPr lang="it-IT" sz="1100" b="0" i="0" u="none" strike="noStrike" dirty="0" smtClean="0">
                          <a:solidFill>
                            <a:srgbClr val="FF0000"/>
                          </a:solidFill>
                          <a:latin typeface="Calibri"/>
                        </a:rPr>
                        <a:t>COVERED</a:t>
                      </a:r>
                      <a:r>
                        <a:rPr lang="it-IT" sz="1100" b="0" i="0" u="none" strike="noStrike" baseline="0" dirty="0" smtClean="0">
                          <a:solidFill>
                            <a:srgbClr val="FF0000"/>
                          </a:solidFill>
                          <a:latin typeface="Calibri"/>
                        </a:rPr>
                        <a:t> BY NOISE</a:t>
                      </a:r>
                      <a:endParaRPr lang="en-US" sz="1100" b="0" i="0" u="none" strike="noStrike" dirty="0">
                        <a:solidFill>
                          <a:srgbClr val="FF0000"/>
                        </a:solidFill>
                        <a:latin typeface="Calibri"/>
                      </a:endParaRPr>
                    </a:p>
                  </a:txBody>
                  <a:tcPr marL="0" marR="0" marT="0" marB="0" anchor="b">
                    <a:lnL>
                      <a:noFill/>
                    </a:lnL>
                    <a:lnR>
                      <a:noFill/>
                    </a:lnR>
                    <a:lnT>
                      <a:noFill/>
                    </a:lnT>
                    <a:lnB>
                      <a:noFill/>
                    </a:lnB>
                  </a:tcPr>
                </a:tc>
                <a:tc>
                  <a:txBody>
                    <a:bodyPr/>
                    <a:lstStyle/>
                    <a:p>
                      <a:pPr algn="r" fontAlgn="b"/>
                      <a:r>
                        <a:rPr lang="it-IT" sz="1100" b="0" i="0" u="none" strike="noStrike" dirty="0" smtClean="0">
                          <a:solidFill>
                            <a:srgbClr val="FF0000"/>
                          </a:solidFill>
                          <a:latin typeface="Calibri"/>
                        </a:rPr>
                        <a:t>11</a:t>
                      </a:r>
                      <a:endParaRPr lang="en-US" sz="1100" b="0" i="0" u="none" strike="noStrike" dirty="0">
                        <a:solidFill>
                          <a:srgbClr val="FF0000"/>
                        </a:solidFill>
                        <a:latin typeface="Calibri"/>
                      </a:endParaRPr>
                    </a:p>
                  </a:txBody>
                  <a:tcPr marL="0" marR="0" marT="0" marB="0" anchor="ctr">
                    <a:lnL>
                      <a:noFill/>
                    </a:lnL>
                    <a:lnR>
                      <a:noFill/>
                    </a:lnR>
                    <a:lnT>
                      <a:noFill/>
                    </a:lnT>
                    <a:lnB>
                      <a:noFill/>
                    </a:lnB>
                  </a:tcPr>
                </a:tc>
              </a:tr>
            </a:tbl>
          </a:graphicData>
        </a:graphic>
      </p:graphicFrame>
      <p:pic>
        <p:nvPicPr>
          <p:cNvPr id="62468" name="Picture 4"/>
          <p:cNvPicPr>
            <a:picLocks noChangeAspect="1" noChangeArrowheads="1"/>
          </p:cNvPicPr>
          <p:nvPr/>
        </p:nvPicPr>
        <p:blipFill>
          <a:blip r:embed="rId6" cstate="print"/>
          <a:srcRect/>
          <a:stretch>
            <a:fillRect/>
          </a:stretch>
        </p:blipFill>
        <p:spPr bwMode="auto">
          <a:xfrm>
            <a:off x="228600" y="4114800"/>
            <a:ext cx="3657600" cy="2202643"/>
          </a:xfrm>
          <a:prstGeom prst="rect">
            <a:avLst/>
          </a:prstGeom>
          <a:noFill/>
          <a:ln w="9525">
            <a:solidFill>
              <a:schemeClr val="tx1"/>
            </a:solidFill>
            <a:miter lim="800000"/>
            <a:headEnd/>
            <a:tailEnd/>
          </a:ln>
          <a:effectLst/>
        </p:spPr>
      </p:pic>
      <p:pic>
        <p:nvPicPr>
          <p:cNvPr id="62469" name="Picture 5"/>
          <p:cNvPicPr>
            <a:picLocks noChangeAspect="1" noChangeArrowheads="1"/>
          </p:cNvPicPr>
          <p:nvPr/>
        </p:nvPicPr>
        <p:blipFill>
          <a:blip r:embed="rId7" cstate="print"/>
          <a:srcRect/>
          <a:stretch>
            <a:fillRect/>
          </a:stretch>
        </p:blipFill>
        <p:spPr bwMode="auto">
          <a:xfrm>
            <a:off x="4038600" y="4114800"/>
            <a:ext cx="3657600" cy="2202644"/>
          </a:xfrm>
          <a:prstGeom prst="rect">
            <a:avLst/>
          </a:prstGeom>
          <a:noFill/>
          <a:ln w="9525">
            <a:solidFill>
              <a:schemeClr val="tx1"/>
            </a:solidFill>
            <a:miter lim="800000"/>
            <a:headEnd/>
            <a:tailEnd/>
          </a:ln>
          <a:effectLst/>
        </p:spPr>
      </p:pic>
      <p:cxnSp>
        <p:nvCxnSpPr>
          <p:cNvPr id="36" name="Straight Arrow Connector 35"/>
          <p:cNvCxnSpPr/>
          <p:nvPr/>
        </p:nvCxnSpPr>
        <p:spPr>
          <a:xfrm flipH="1">
            <a:off x="6629400" y="3581400"/>
            <a:ext cx="1371600" cy="1447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Footer Placeholder 20"/>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it-IT" dirty="0" smtClean="0"/>
              <a:t>Efficiency – Simulation Results</a:t>
            </a:r>
            <a:endParaRPr lang="en-US" sz="3200" dirty="0"/>
          </a:p>
        </p:txBody>
      </p:sp>
      <p:sp>
        <p:nvSpPr>
          <p:cNvPr id="4" name="Title 1"/>
          <p:cNvSpPr txBox="1">
            <a:spLocks/>
          </p:cNvSpPr>
          <p:nvPr/>
        </p:nvSpPr>
        <p:spPr>
          <a:xfrm>
            <a:off x="381000" y="228600"/>
            <a:ext cx="82296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small" spc="0" normalizeH="0" baseline="0" noProof="0" dirty="0">
              <a:ln>
                <a:noFill/>
              </a:ln>
              <a:solidFill>
                <a:schemeClr val="tx2"/>
              </a:solidFill>
              <a:effectLst/>
              <a:uLnTx/>
              <a:uFillTx/>
              <a:latin typeface="+mj-lt"/>
              <a:ea typeface="+mj-ea"/>
              <a:cs typeface="+mj-cs"/>
            </a:endParaRPr>
          </a:p>
        </p:txBody>
      </p:sp>
      <p:sp>
        <p:nvSpPr>
          <p:cNvPr id="23" name="Slide Number Placeholder 22"/>
          <p:cNvSpPr>
            <a:spLocks noGrp="1"/>
          </p:cNvSpPr>
          <p:nvPr>
            <p:ph type="sldNum" sz="quarter" idx="15"/>
          </p:nvPr>
        </p:nvSpPr>
        <p:spPr/>
        <p:txBody>
          <a:bodyPr/>
          <a:lstStyle/>
          <a:p>
            <a:fld id="{D627D867-387C-4482-A5AB-AB61DDDF9E89}" type="slidenum">
              <a:rPr lang="en-US" smtClean="0"/>
              <a:pPr/>
              <a:t>9</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2" descr="C:\Documents and Settings\Fifth911\Desktop\University\Frascati\Infn_Logo.GIF"/>
          <p:cNvPicPr>
            <a:picLocks noChangeAspect="1" noChangeArrowheads="1"/>
          </p:cNvPicPr>
          <p:nvPr/>
        </p:nvPicPr>
        <p:blipFill>
          <a:blip r:embed="rId3" cstate="print"/>
          <a:srcRect/>
          <a:stretch>
            <a:fillRect/>
          </a:stretch>
        </p:blipFill>
        <p:spPr bwMode="auto">
          <a:xfrm>
            <a:off x="8153400" y="5715000"/>
            <a:ext cx="552187" cy="548640"/>
          </a:xfrm>
          <a:prstGeom prst="rect">
            <a:avLst/>
          </a:prstGeom>
          <a:noFill/>
        </p:spPr>
      </p:pic>
      <p:pic>
        <p:nvPicPr>
          <p:cNvPr id="65537" name="Picture 1"/>
          <p:cNvPicPr>
            <a:picLocks noChangeAspect="1" noChangeArrowheads="1"/>
          </p:cNvPicPr>
          <p:nvPr/>
        </p:nvPicPr>
        <p:blipFill>
          <a:blip r:embed="rId4" cstate="print"/>
          <a:srcRect/>
          <a:stretch>
            <a:fillRect/>
          </a:stretch>
        </p:blipFill>
        <p:spPr bwMode="auto">
          <a:xfrm>
            <a:off x="304800" y="914405"/>
            <a:ext cx="4114800" cy="2088833"/>
          </a:xfrm>
          <a:prstGeom prst="rect">
            <a:avLst/>
          </a:prstGeom>
          <a:noFill/>
          <a:ln w="9525">
            <a:noFill/>
            <a:miter lim="800000"/>
            <a:headEnd/>
            <a:tailEnd/>
          </a:ln>
          <a:effectLst/>
        </p:spPr>
      </p:pic>
      <p:pic>
        <p:nvPicPr>
          <p:cNvPr id="65538" name="Picture 2"/>
          <p:cNvPicPr>
            <a:picLocks noChangeAspect="1" noChangeArrowheads="1"/>
          </p:cNvPicPr>
          <p:nvPr/>
        </p:nvPicPr>
        <p:blipFill>
          <a:blip r:embed="rId5" cstate="print"/>
          <a:srcRect/>
          <a:stretch>
            <a:fillRect/>
          </a:stretch>
        </p:blipFill>
        <p:spPr bwMode="auto">
          <a:xfrm>
            <a:off x="4495800" y="914400"/>
            <a:ext cx="4114800" cy="2088835"/>
          </a:xfrm>
          <a:prstGeom prst="rect">
            <a:avLst/>
          </a:prstGeom>
          <a:noFill/>
          <a:ln w="9525">
            <a:noFill/>
            <a:miter lim="800000"/>
            <a:headEnd/>
            <a:tailEnd/>
          </a:ln>
          <a:effectLst/>
        </p:spPr>
      </p:pic>
      <p:pic>
        <p:nvPicPr>
          <p:cNvPr id="65540" name="Picture 4"/>
          <p:cNvPicPr>
            <a:picLocks noChangeAspect="1" noChangeArrowheads="1"/>
          </p:cNvPicPr>
          <p:nvPr/>
        </p:nvPicPr>
        <p:blipFill>
          <a:blip r:embed="rId6" cstate="print"/>
          <a:srcRect/>
          <a:stretch>
            <a:fillRect/>
          </a:stretch>
        </p:blipFill>
        <p:spPr bwMode="auto">
          <a:xfrm>
            <a:off x="4495800" y="3048000"/>
            <a:ext cx="4114800" cy="2088835"/>
          </a:xfrm>
          <a:prstGeom prst="rect">
            <a:avLst/>
          </a:prstGeom>
          <a:noFill/>
          <a:ln w="9525">
            <a:noFill/>
            <a:miter lim="800000"/>
            <a:headEnd/>
            <a:tailEnd/>
          </a:ln>
          <a:effectLst/>
        </p:spPr>
      </p:pic>
      <p:sp>
        <p:nvSpPr>
          <p:cNvPr id="39" name="Rectangle 38"/>
          <p:cNvSpPr/>
          <p:nvPr/>
        </p:nvSpPr>
        <p:spPr>
          <a:xfrm>
            <a:off x="533400" y="5181600"/>
            <a:ext cx="7239000" cy="1169551"/>
          </a:xfrm>
          <a:prstGeom prst="rect">
            <a:avLst/>
          </a:prstGeom>
          <a:noFill/>
        </p:spPr>
        <p:txBody>
          <a:bodyPr wrap="square" lIns="91440" tIns="45720" rIns="91440" bIns="45720">
            <a:spAutoFit/>
          </a:bodyPr>
          <a:lstStyle/>
          <a:p>
            <a:pPr marL="342900" indent="-342900">
              <a:buFont typeface="Arial" pitchFamily="34" charset="0"/>
              <a:buChar char="•"/>
            </a:pPr>
            <a:r>
              <a:rPr lang="it-IT" sz="1400" b="1" dirty="0" smtClean="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rPr>
              <a:t>Absolute Efficiency scales down proportionally increasing the noise </a:t>
            </a:r>
          </a:p>
          <a:p>
            <a:pPr marL="342900" indent="-342900">
              <a:buFont typeface="Arial" pitchFamily="34" charset="0"/>
              <a:buChar char="•"/>
            </a:pPr>
            <a:r>
              <a:rPr lang="it-IT" sz="1400" b="1" dirty="0" smtClean="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rPr>
              <a:t>Relative Efficiency is confined within 60 – 90% depending on threshold</a:t>
            </a:r>
          </a:p>
          <a:p>
            <a:pPr marL="342900" indent="-342900">
              <a:buFont typeface="Arial" pitchFamily="34" charset="0"/>
              <a:buChar char="•"/>
            </a:pPr>
            <a:r>
              <a:rPr lang="it-IT" sz="1400" b="1" dirty="0" smtClean="0">
                <a:ln w="900" cmpd="sng">
                  <a:solidFill>
                    <a:srgbClr val="002060">
                      <a:alpha val="55000"/>
                    </a:srgbClr>
                  </a:solidFill>
                  <a:prstDash val="solid"/>
                </a:ln>
                <a:solidFill>
                  <a:srgbClr val="7030A0"/>
                </a:solidFill>
                <a:effectLst>
                  <a:innerShdw blurRad="101600" dist="76200" dir="5400000">
                    <a:schemeClr val="accent1">
                      <a:satMod val="190000"/>
                      <a:tint val="100000"/>
                      <a:alpha val="74000"/>
                    </a:schemeClr>
                  </a:innerShdw>
                </a:effectLst>
              </a:rPr>
              <a:t>Fake peaks obviously increase increasing the noise</a:t>
            </a:r>
          </a:p>
          <a:p>
            <a:pPr marL="342900" indent="-342900">
              <a:buFont typeface="Arial" pitchFamily="34" charset="0"/>
              <a:buChar char="•"/>
            </a:pPr>
            <a:r>
              <a:rPr lang="it-IT" sz="1400" b="1" dirty="0" smtClean="0">
                <a:ln w="900" cmpd="sng">
                  <a:solidFill>
                    <a:srgbClr val="002060">
                      <a:alpha val="55000"/>
                    </a:srgbClr>
                  </a:solidFill>
                  <a:prstDash val="solid"/>
                </a:ln>
                <a:solidFill>
                  <a:srgbClr val="FF0000"/>
                </a:solidFill>
                <a:effectLst>
                  <a:innerShdw blurRad="101600" dist="76200" dir="5400000">
                    <a:schemeClr val="accent1">
                      <a:satMod val="190000"/>
                      <a:tint val="100000"/>
                      <a:alpha val="74000"/>
                    </a:schemeClr>
                  </a:innerShdw>
                </a:effectLst>
              </a:rPr>
              <a:t>Unrevealed peaks are generally part of the same cluster, it means the efficiency could increase referring to clusters, not to single electrons. </a:t>
            </a:r>
            <a:endParaRPr lang="en-US" sz="1400" b="1" dirty="0">
              <a:ln w="900" cmpd="sng">
                <a:solidFill>
                  <a:srgbClr val="002060">
                    <a:alpha val="55000"/>
                  </a:srgbClr>
                </a:solidFill>
                <a:prstDash val="solid"/>
              </a:ln>
              <a:solidFill>
                <a:srgbClr val="FF0000"/>
              </a:solidFill>
              <a:effectLst>
                <a:innerShdw blurRad="101600" dist="76200" dir="5400000">
                  <a:schemeClr val="accent1">
                    <a:satMod val="190000"/>
                    <a:tint val="100000"/>
                    <a:alpha val="74000"/>
                  </a:schemeClr>
                </a:innerShdw>
              </a:effectLst>
            </a:endParaRPr>
          </a:p>
        </p:txBody>
      </p:sp>
      <p:pic>
        <p:nvPicPr>
          <p:cNvPr id="65541" name="Picture 5"/>
          <p:cNvPicPr>
            <a:picLocks noChangeAspect="1" noChangeArrowheads="1"/>
          </p:cNvPicPr>
          <p:nvPr/>
        </p:nvPicPr>
        <p:blipFill>
          <a:blip r:embed="rId7" cstate="print"/>
          <a:srcRect/>
          <a:stretch>
            <a:fillRect/>
          </a:stretch>
        </p:blipFill>
        <p:spPr bwMode="auto">
          <a:xfrm>
            <a:off x="304800" y="3048000"/>
            <a:ext cx="4114800" cy="2093967"/>
          </a:xfrm>
          <a:prstGeom prst="rect">
            <a:avLst/>
          </a:prstGeom>
          <a:noFill/>
          <a:ln w="9525">
            <a:noFill/>
            <a:miter lim="800000"/>
            <a:headEnd/>
            <a:tailEnd/>
          </a:ln>
          <a:effectLst/>
        </p:spPr>
      </p:pic>
      <p:sp>
        <p:nvSpPr>
          <p:cNvPr id="18" name="Footer Placeholder 17"/>
          <p:cNvSpPr>
            <a:spLocks noGrp="1"/>
          </p:cNvSpPr>
          <p:nvPr>
            <p:ph type="ftr" sz="quarter" idx="16"/>
          </p:nvPr>
        </p:nvSpPr>
        <p:spPr/>
        <p:txBody>
          <a:bodyPr/>
          <a:lstStyle/>
          <a:p>
            <a:r>
              <a:rPr lang="en-US" smtClean="0"/>
              <a:t>2nd SuperB Collaboration Meeting @ INFN-LNF</a:t>
            </a:r>
            <a:endParaRPr lang="en-US"/>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1414</TotalTime>
  <Words>1721</Words>
  <Application>Microsoft Office PowerPoint</Application>
  <PresentationFormat>On-screen Show (4:3)</PresentationFormat>
  <Paragraphs>357</Paragraphs>
  <Slides>15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Oriel</vt:lpstr>
      <vt:lpstr>Equation</vt:lpstr>
      <vt:lpstr>CluTim Algorithm  for Drift Chambers Readout Electronics </vt:lpstr>
      <vt:lpstr>Outline</vt:lpstr>
      <vt:lpstr>CluTim Approaches</vt:lpstr>
      <vt:lpstr>Sigma Approach</vt:lpstr>
      <vt:lpstr>Efficiency Evaluation - Noisy Signals</vt:lpstr>
      <vt:lpstr>Efficiency evaluation – Absolute Efficiency </vt:lpstr>
      <vt:lpstr>Efficiency evaluation – Relative Efficiency </vt:lpstr>
      <vt:lpstr>Relative Efficiency - Example</vt:lpstr>
      <vt:lpstr>Efficiency – Simulation Results</vt:lpstr>
      <vt:lpstr>Next Step – Parallel paths</vt:lpstr>
      <vt:lpstr>Conclusions and Future Plans</vt:lpstr>
      <vt:lpstr>Slide 12</vt:lpstr>
      <vt:lpstr>Slide 13</vt:lpstr>
      <vt:lpstr>Last Update July 2011</vt:lpstr>
      <vt:lpstr>Comparative Approach Results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Luigi Cappelli</dc:creator>
  <cp:lastModifiedBy>Luigi Cappelli</cp:lastModifiedBy>
  <cp:revision>931</cp:revision>
  <dcterms:created xsi:type="dcterms:W3CDTF">2011-10-06T15:06:35Z</dcterms:created>
  <dcterms:modified xsi:type="dcterms:W3CDTF">2011-12-13T21:02:29Z</dcterms:modified>
</cp:coreProperties>
</file>