
<file path=[Content_Types].xml><?xml version="1.0" encoding="utf-8"?>
<Types xmlns="http://schemas.openxmlformats.org/package/2006/content-types">
  <Default Extension="xml" ContentType="application/xml"/>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68" r:id="rId2"/>
    <p:sldId id="325" r:id="rId3"/>
    <p:sldId id="289" r:id="rId4"/>
    <p:sldId id="276" r:id="rId5"/>
    <p:sldId id="290" r:id="rId6"/>
    <p:sldId id="291" r:id="rId7"/>
    <p:sldId id="292" r:id="rId8"/>
    <p:sldId id="304" r:id="rId9"/>
    <p:sldId id="305" r:id="rId10"/>
    <p:sldId id="306" r:id="rId11"/>
    <p:sldId id="307" r:id="rId12"/>
    <p:sldId id="329" r:id="rId13"/>
    <p:sldId id="311" r:id="rId14"/>
    <p:sldId id="328" r:id="rId15"/>
    <p:sldId id="330" r:id="rId16"/>
    <p:sldId id="332" r:id="rId17"/>
    <p:sldId id="293" r:id="rId18"/>
    <p:sldId id="326" r:id="rId19"/>
    <p:sldId id="333" r:id="rId20"/>
    <p:sldId id="310" r:id="rId21"/>
    <p:sldId id="334" r:id="rId22"/>
    <p:sldId id="314" r:id="rId23"/>
    <p:sldId id="297" r:id="rId24"/>
    <p:sldId id="352"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3" r:id="rId43"/>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4A4"/>
    <a:srgbClr val="003E99"/>
    <a:srgbClr val="040AA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917" autoAdjust="0"/>
  </p:normalViewPr>
  <p:slideViewPr>
    <p:cSldViewPr snapToGrid="0">
      <p:cViewPr varScale="1">
        <p:scale>
          <a:sx n="121" d="100"/>
          <a:sy n="121" d="100"/>
        </p:scale>
        <p:origin x="-125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E897497-A555-234F-B3DB-3BF009174095}" type="datetime1">
              <a:rPr lang="it-IT" smtClean="0"/>
              <a:t>15/12/11</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8AE6CDE-AD41-F240-9FF8-D986B6962965}" type="slidenum">
              <a:rPr lang="it-IT"/>
              <a:pPr>
                <a:defRPr/>
              </a:pPr>
              <a:t>‹#›</a:t>
            </a:fld>
            <a:endParaRPr lang="it-IT"/>
          </a:p>
        </p:txBody>
      </p:sp>
    </p:spTree>
    <p:extLst>
      <p:ext uri="{BB962C8B-B14F-4D97-AF65-F5344CB8AC3E}">
        <p14:creationId xmlns:p14="http://schemas.microsoft.com/office/powerpoint/2010/main" val="1420925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781404C-1AB1-A843-9F9D-4406B4F6E3F6}" type="datetime1">
              <a:rPr lang="it-IT" smtClean="0"/>
              <a:t>15/12/11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1482F97-2C5A-8E4C-9F48-606017974804}" type="slidenum">
              <a:rPr lang="it-IT"/>
              <a:pPr>
                <a:defRPr/>
              </a:pPr>
              <a:t>‹#›</a:t>
            </a:fld>
            <a:endParaRPr lang="it-IT"/>
          </a:p>
        </p:txBody>
      </p:sp>
    </p:spTree>
    <p:extLst>
      <p:ext uri="{BB962C8B-B14F-4D97-AF65-F5344CB8AC3E}">
        <p14:creationId xmlns:p14="http://schemas.microsoft.com/office/powerpoint/2010/main" val="39406060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27E3E38-01C7-724F-82DF-F580D71E2B10}" type="slidenum">
              <a:rPr lang="it-IT" sz="1200"/>
              <a:pPr eaLnBrk="1" fontAlgn="base" hangingPunct="1">
                <a:spcBef>
                  <a:spcPct val="0"/>
                </a:spcBef>
                <a:spcAft>
                  <a:spcPct val="0"/>
                </a:spcAft>
              </a:pPr>
              <a:t>1</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10</a:t>
            </a:fld>
            <a:endParaRPr lang="it-IT"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11</a:t>
            </a:fld>
            <a:endParaRPr lang="it-IT"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12</a:t>
            </a:fld>
            <a:endParaRPr lang="it-IT"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13</a:t>
            </a:fld>
            <a:endParaRPr lang="it-IT"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14</a:t>
            </a:fld>
            <a:endParaRPr lang="it-IT"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15</a:t>
            </a:fld>
            <a:endParaRPr lang="it-IT"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048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ACC9400-C56F-C044-8F02-16B0B7A42430}" type="slidenum">
              <a:rPr lang="it-IT" sz="1200"/>
              <a:pPr eaLnBrk="1" fontAlgn="base" hangingPunct="1">
                <a:spcBef>
                  <a:spcPct val="0"/>
                </a:spcBef>
                <a:spcAft>
                  <a:spcPct val="0"/>
                </a:spcAft>
              </a:pPr>
              <a:t>16</a:t>
            </a:fld>
            <a:endParaRPr lang="it-IT"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17</a:t>
            </a:fld>
            <a:endParaRPr lang="it-IT"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18</a:t>
            </a:fld>
            <a:endParaRPr lang="it-IT"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19</a:t>
            </a:fld>
            <a:endParaRPr 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843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06D7B54-7FC7-904C-A2F0-1D747B086FAD}" type="slidenum">
              <a:rPr lang="it-IT" sz="1200"/>
              <a:pPr eaLnBrk="1" fontAlgn="base" hangingPunct="1">
                <a:spcBef>
                  <a:spcPct val="0"/>
                </a:spcBef>
                <a:spcAft>
                  <a:spcPct val="0"/>
                </a:spcAft>
              </a:pPr>
              <a:t>2</a:t>
            </a:fld>
            <a:endParaRPr lang="it-IT"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20</a:t>
            </a:fld>
            <a:endParaRPr lang="it-IT"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21</a:t>
            </a:fld>
            <a:endParaRPr lang="it-IT"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22</a:t>
            </a:fld>
            <a:endParaRPr lang="it-IT"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23</a:t>
            </a:fld>
            <a:endParaRPr lang="it-IT"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24</a:t>
            </a:fld>
            <a:endParaRPr lang="it-IT"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25</a:t>
            </a:fld>
            <a:endParaRPr lang="it-IT"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26</a:t>
            </a:fld>
            <a:endParaRPr lang="it-IT"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27</a:t>
            </a:fld>
            <a:endParaRPr lang="it-IT"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28</a:t>
            </a:fld>
            <a:endParaRPr lang="it-IT"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29</a:t>
            </a:fld>
            <a:endParaRPr 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048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ACC9400-C56F-C044-8F02-16B0B7A42430}" type="slidenum">
              <a:rPr lang="it-IT" sz="1200"/>
              <a:pPr eaLnBrk="1" fontAlgn="base" hangingPunct="1">
                <a:spcBef>
                  <a:spcPct val="0"/>
                </a:spcBef>
                <a:spcAft>
                  <a:spcPct val="0"/>
                </a:spcAft>
              </a:pPr>
              <a:t>3</a:t>
            </a:fld>
            <a:endParaRPr lang="it-IT"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30</a:t>
            </a:fld>
            <a:endParaRPr lang="it-IT"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31</a:t>
            </a:fld>
            <a:endParaRPr lang="it-IT"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32</a:t>
            </a:fld>
            <a:endParaRPr lang="it-IT"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33</a:t>
            </a:fld>
            <a:endParaRPr lang="it-IT"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34</a:t>
            </a:fld>
            <a:endParaRPr lang="it-IT"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35</a:t>
            </a:fld>
            <a:endParaRPr lang="it-IT"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36</a:t>
            </a:fld>
            <a:endParaRPr lang="it-IT"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37</a:t>
            </a:fld>
            <a:endParaRPr lang="it-IT"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38</a:t>
            </a:fld>
            <a:endParaRPr lang="it-IT"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39</a:t>
            </a:fld>
            <a:endParaRPr 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4</a:t>
            </a:fld>
            <a:endParaRPr lang="it-IT"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40</a:t>
            </a:fld>
            <a:endParaRPr lang="it-IT"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41</a:t>
            </a:fld>
            <a:endParaRPr lang="it-IT"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42</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048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ACC9400-C56F-C044-8F02-16B0B7A42430}" type="slidenum">
              <a:rPr lang="it-IT" sz="1200"/>
              <a:pPr eaLnBrk="1" fontAlgn="base" hangingPunct="1">
                <a:spcBef>
                  <a:spcPct val="0"/>
                </a:spcBef>
                <a:spcAft>
                  <a:spcPct val="0"/>
                </a:spcAft>
              </a:pPr>
              <a:t>5</a:t>
            </a:fld>
            <a:endParaRPr 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6</a:t>
            </a:fld>
            <a:endParaRPr 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7</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8</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4959B7B-4500-9145-B81B-4933B9C23E03}" type="slidenum">
              <a:rPr lang="it-IT" sz="1200"/>
              <a:pPr eaLnBrk="1" fontAlgn="base" hangingPunct="1">
                <a:spcBef>
                  <a:spcPct val="0"/>
                </a:spcBef>
                <a:spcAft>
                  <a:spcPct val="0"/>
                </a:spcAft>
              </a:pPr>
              <a:t>9</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a:xfrm>
            <a:off x="163513" y="6488113"/>
            <a:ext cx="2133600" cy="365125"/>
          </a:xfrm>
          <a:prstGeom prst="rect">
            <a:avLst/>
          </a:prstGeom>
        </p:spPr>
        <p:txBody>
          <a:bodyPr/>
          <a:lstStyle>
            <a:lvl1pPr fontAlgn="auto">
              <a:spcBef>
                <a:spcPts val="0"/>
              </a:spcBef>
              <a:spcAft>
                <a:spcPts val="0"/>
              </a:spcAft>
              <a:defRPr sz="1400">
                <a:solidFill>
                  <a:srgbClr val="95B3D7"/>
                </a:solidFill>
                <a:latin typeface="+mn-lt"/>
                <a:ea typeface="+mn-ea"/>
                <a:cs typeface="+mn-cs"/>
              </a:defRPr>
            </a:lvl1pPr>
          </a:lstStyle>
          <a:p>
            <a:pPr>
              <a:defRPr/>
            </a:pPr>
            <a:r>
              <a:rPr lang="en-US" dirty="0" smtClean="0"/>
              <a:t>G. Felici</a:t>
            </a:r>
            <a:endParaRPr lang="it-IT" dirty="0"/>
          </a:p>
        </p:txBody>
      </p:sp>
      <p:sp>
        <p:nvSpPr>
          <p:cNvPr id="5" name="Segnaposto piè di pagina 4"/>
          <p:cNvSpPr>
            <a:spLocks noGrp="1"/>
          </p:cNvSpPr>
          <p:nvPr>
            <p:ph type="ftr" sz="quarter" idx="11"/>
          </p:nvPr>
        </p:nvSpPr>
        <p:spPr>
          <a:xfrm>
            <a:off x="3124200" y="6488113"/>
            <a:ext cx="2895600" cy="365125"/>
          </a:xfrm>
          <a:prstGeom prst="rect">
            <a:avLst/>
          </a:prstGeom>
        </p:spPr>
        <p:txBody>
          <a:bodyPr/>
          <a:lstStyle>
            <a:lvl1pPr algn="ctr">
              <a:defRPr sz="1400">
                <a:solidFill>
                  <a:srgbClr val="95B3D7"/>
                </a:solidFill>
              </a:defRPr>
            </a:lvl1pPr>
          </a:lstStyle>
          <a:p>
            <a:pPr>
              <a:defRPr/>
            </a:pPr>
            <a:r>
              <a:rPr lang="it-IT" dirty="0" err="1" smtClean="0"/>
              <a:t>London</a:t>
            </a:r>
            <a:r>
              <a:rPr lang="it-IT" dirty="0" smtClean="0"/>
              <a:t> SuperB Workshop - </a:t>
            </a:r>
            <a:r>
              <a:rPr lang="it-IT" dirty="0" err="1" smtClean="0"/>
              <a:t>Sep</a:t>
            </a:r>
            <a:r>
              <a:rPr lang="it-IT" dirty="0" smtClean="0"/>
              <a:t> 2011</a:t>
            </a:r>
            <a:endParaRPr lang="it-IT" dirty="0"/>
          </a:p>
        </p:txBody>
      </p:sp>
      <p:sp>
        <p:nvSpPr>
          <p:cNvPr id="6" name="Segnaposto numero diapositiva 5"/>
          <p:cNvSpPr>
            <a:spLocks noGrp="1"/>
          </p:cNvSpPr>
          <p:nvPr>
            <p:ph type="sldNum" sz="quarter" idx="12"/>
          </p:nvPr>
        </p:nvSpPr>
        <p:spPr/>
        <p:txBody>
          <a:bodyPr/>
          <a:lstStyle>
            <a:lvl1pPr>
              <a:defRPr>
                <a:solidFill>
                  <a:srgbClr val="17375E"/>
                </a:solidFill>
              </a:defRPr>
            </a:lvl1pPr>
          </a:lstStyle>
          <a:p>
            <a:pPr>
              <a:defRPr/>
            </a:pPr>
            <a:fld id="{2E678CAE-FF7B-C547-833C-063E512C664A}" type="slidenum">
              <a:rPr lang="it-IT" smtClean="0"/>
              <a:pPr>
                <a:defRPr/>
              </a:pPr>
              <a:t>‹#›</a:t>
            </a:fld>
            <a:endParaRPr lang="it-IT" dirty="0"/>
          </a:p>
        </p:txBody>
      </p:sp>
    </p:spTree>
    <p:extLst>
      <p:ext uri="{BB962C8B-B14F-4D97-AF65-F5344CB8AC3E}">
        <p14:creationId xmlns:p14="http://schemas.microsoft.com/office/powerpoint/2010/main" val="3412609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egnaposto numero diapositiva 5"/>
          <p:cNvSpPr>
            <a:spLocks noGrp="1"/>
          </p:cNvSpPr>
          <p:nvPr>
            <p:ph type="sldNum" sz="quarter" idx="4"/>
          </p:nvPr>
        </p:nvSpPr>
        <p:spPr>
          <a:xfrm>
            <a:off x="6819900" y="6462713"/>
            <a:ext cx="2133600" cy="365125"/>
          </a:xfrm>
          <a:prstGeom prst="rect">
            <a:avLst/>
          </a:prstGeom>
        </p:spPr>
        <p:txBody>
          <a:bodyPr vert="horz" lIns="91440" tIns="45720" rIns="91440" bIns="45720" rtlCol="0" anchor="ctr"/>
          <a:lstStyle>
            <a:lvl1pPr algn="r" fontAlgn="auto">
              <a:spcBef>
                <a:spcPts val="0"/>
              </a:spcBef>
              <a:spcAft>
                <a:spcPts val="0"/>
              </a:spcAft>
              <a:defRPr sz="1100" i="1">
                <a:solidFill>
                  <a:srgbClr val="95B3D7"/>
                </a:solidFill>
                <a:latin typeface="+mn-lt"/>
                <a:ea typeface="+mn-ea"/>
                <a:cs typeface="+mn-cs"/>
              </a:defRPr>
            </a:lvl1pPr>
          </a:lstStyle>
          <a:p>
            <a:pPr>
              <a:defRPr/>
            </a:pPr>
            <a:fld id="{17A5E4E3-3DE1-724F-BF5B-BD3BD9D4841A}" type="slidenum">
              <a:rPr lang="it-IT" smtClean="0"/>
              <a:pPr>
                <a:defRPr/>
              </a:pPr>
              <a:t>‹#›</a:t>
            </a:fld>
            <a:endParaRPr lang="it-IT" dirty="0"/>
          </a:p>
        </p:txBody>
      </p:sp>
      <p:sp>
        <p:nvSpPr>
          <p:cNvPr id="1030" name="Rectangle 2"/>
          <p:cNvSpPr>
            <a:spLocks noChangeArrowheads="1"/>
          </p:cNvSpPr>
          <p:nvPr userDrawn="1"/>
        </p:nvSpPr>
        <p:spPr bwMode="auto">
          <a:xfrm>
            <a:off x="0" y="0"/>
            <a:ext cx="9144000" cy="738188"/>
          </a:xfrm>
          <a:prstGeom prst="rect">
            <a:avLst/>
          </a:prstGeom>
          <a:solidFill>
            <a:srgbClr val="0044A4"/>
          </a:solidFill>
          <a:ln w="9525">
            <a:noFill/>
            <a:miter lim="800000"/>
            <a:headEnd/>
            <a:tailEnd/>
          </a:ln>
          <a:scene3d>
            <a:camera prst="legacyObliqueTopRight"/>
            <a:lightRig rig="legacyFlat3" dir="r"/>
          </a:scene3d>
          <a:sp3d prstMaterial="legacyMatte">
            <a:bevelT w="13500" h="13500" prst="angle"/>
            <a:bevelB w="13500" h="13500" prst="angle"/>
            <a:extrusionClr>
              <a:srgbClr val="4E56F0"/>
            </a:extrusionClr>
          </a:sp3d>
        </p:spPr>
        <p:txBody>
          <a:bodyPr wrap="none" anchor="ctr">
            <a:flatTx/>
          </a:bodyPr>
          <a:lstStyle/>
          <a:p>
            <a:pPr defTabSz="914400"/>
            <a:endParaRPr lang="en-US">
              <a:solidFill>
                <a:srgbClr val="000000"/>
              </a:solidFill>
            </a:endParaRPr>
          </a:p>
        </p:txBody>
      </p:sp>
      <p:sp>
        <p:nvSpPr>
          <p:cNvPr id="1031" name="Text Box 9"/>
          <p:cNvSpPr txBox="1">
            <a:spLocks noChangeArrowheads="1"/>
          </p:cNvSpPr>
          <p:nvPr userDrawn="1"/>
        </p:nvSpPr>
        <p:spPr bwMode="auto">
          <a:xfrm>
            <a:off x="673100" y="-53975"/>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2000" i="1" smtClean="0">
                <a:solidFill>
                  <a:srgbClr val="DCE6F2"/>
                </a:solidFill>
              </a:rPr>
              <a:t>SuperB-DCH</a:t>
            </a:r>
          </a:p>
        </p:txBody>
      </p:sp>
      <p:grpSp>
        <p:nvGrpSpPr>
          <p:cNvPr id="1032" name="Group 14"/>
          <p:cNvGrpSpPr>
            <a:grpSpLocks noChangeAspect="1"/>
          </p:cNvGrpSpPr>
          <p:nvPr userDrawn="1"/>
        </p:nvGrpSpPr>
        <p:grpSpPr bwMode="auto">
          <a:xfrm>
            <a:off x="-36513" y="-9525"/>
            <a:ext cx="736601" cy="760413"/>
            <a:chOff x="297631" y="1984231"/>
            <a:chExt cx="1270001" cy="1247333"/>
          </a:xfrm>
        </p:grpSpPr>
        <p:sp>
          <p:nvSpPr>
            <p:cNvPr id="1039" name="Rectangle 13"/>
            <p:cNvSpPr>
              <a:spLocks noChangeArrowheads="1"/>
            </p:cNvSpPr>
            <p:nvPr userDrawn="1"/>
          </p:nvSpPr>
          <p:spPr bwMode="auto">
            <a:xfrm>
              <a:off x="357848" y="1984231"/>
              <a:ext cx="1149568" cy="122910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srgbClr val="000000"/>
                </a:solidFill>
              </a:endParaRPr>
            </a:p>
          </p:txBody>
        </p:sp>
        <p:pic>
          <p:nvPicPr>
            <p:cNvPr id="104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631" y="1986965"/>
              <a:ext cx="1270001" cy="124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3" name="Picture 20" descr="SELF"/>
          <p:cNvPicPr>
            <a:picLocks noChangeAspect="1" noChangeArrowheads="1"/>
          </p:cNvPicPr>
          <p:nvPr userDrawn="1"/>
        </p:nvPicPr>
        <p:blipFill>
          <a:blip r:embed="rId4">
            <a:lum bright="52000" contrast="-70000"/>
            <a:grayscl/>
            <a:extLst>
              <a:ext uri="{28A0092B-C50C-407E-A947-70E740481C1C}">
                <a14:useLocalDpi xmlns:a14="http://schemas.microsoft.com/office/drawing/2010/main" val="0"/>
              </a:ext>
            </a:extLst>
          </a:blip>
          <a:srcRect/>
          <a:stretch>
            <a:fillRect/>
          </a:stretch>
        </p:blipFill>
        <p:spPr bwMode="auto">
          <a:xfrm>
            <a:off x="7545786" y="15875"/>
            <a:ext cx="352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21"/>
          <p:cNvSpPr txBox="1">
            <a:spLocks noChangeArrowheads="1"/>
          </p:cNvSpPr>
          <p:nvPr userDrawn="1"/>
        </p:nvSpPr>
        <p:spPr bwMode="auto">
          <a:xfrm>
            <a:off x="7707313" y="-47226"/>
            <a:ext cx="14049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4400">
              <a:defRPr/>
            </a:pPr>
            <a:r>
              <a:rPr lang="it-IT" sz="1100" i="1" dirty="0" smtClean="0">
                <a:solidFill>
                  <a:srgbClr val="FFFFFF"/>
                </a:solidFill>
                <a:latin typeface="+mj-lt"/>
              </a:rPr>
              <a:t>Servizio</a:t>
            </a:r>
            <a:r>
              <a:rPr lang="it-IT" sz="1100" i="1" dirty="0" smtClean="0">
                <a:solidFill>
                  <a:srgbClr val="BBE0E3"/>
                </a:solidFill>
                <a:latin typeface="+mj-lt"/>
              </a:rPr>
              <a:t> </a:t>
            </a:r>
            <a:r>
              <a:rPr lang="it-IT" sz="1100" i="1" dirty="0" smtClean="0">
                <a:solidFill>
                  <a:srgbClr val="FFFFFF"/>
                </a:solidFill>
                <a:latin typeface="+mj-lt"/>
              </a:rPr>
              <a:t>Elettronico Laboratori</a:t>
            </a:r>
            <a:r>
              <a:rPr lang="it-IT" sz="1100" i="1" dirty="0" smtClean="0">
                <a:solidFill>
                  <a:srgbClr val="BBE0E3"/>
                </a:solidFill>
                <a:latin typeface="+mj-lt"/>
              </a:rPr>
              <a:t> </a:t>
            </a:r>
            <a:r>
              <a:rPr lang="it-IT" sz="1100" i="1" dirty="0" smtClean="0">
                <a:solidFill>
                  <a:srgbClr val="FFFFFF"/>
                </a:solidFill>
                <a:latin typeface="+mj-lt"/>
              </a:rPr>
              <a:t>Frascati</a:t>
            </a:r>
          </a:p>
        </p:txBody>
      </p:sp>
      <p:sp>
        <p:nvSpPr>
          <p:cNvPr id="1035" name="Line 10"/>
          <p:cNvSpPr>
            <a:spLocks noChangeShapeType="1"/>
          </p:cNvSpPr>
          <p:nvPr userDrawn="1"/>
        </p:nvSpPr>
        <p:spPr bwMode="auto">
          <a:xfrm flipV="1">
            <a:off x="763588" y="360363"/>
            <a:ext cx="8310562" cy="476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 name="Segnaposto titolo 23"/>
          <p:cNvSpPr>
            <a:spLocks noGrp="1"/>
          </p:cNvSpPr>
          <p:nvPr>
            <p:ph type="title"/>
          </p:nvPr>
        </p:nvSpPr>
        <p:spPr bwMode="auto">
          <a:xfrm>
            <a:off x="673100" y="346075"/>
            <a:ext cx="31289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7" name="Segnaposto piè di pagina 4"/>
          <p:cNvSpPr>
            <a:spLocks noGrp="1"/>
          </p:cNvSpPr>
          <p:nvPr>
            <p:ph type="ftr" sz="quarter" idx="3"/>
          </p:nvPr>
        </p:nvSpPr>
        <p:spPr>
          <a:xfrm>
            <a:off x="3009900" y="6475413"/>
            <a:ext cx="3365500" cy="365125"/>
          </a:xfrm>
          <a:prstGeom prst="rect">
            <a:avLst/>
          </a:prstGeom>
        </p:spPr>
        <p:txBody>
          <a:bodyPr/>
          <a:lstStyle>
            <a:lvl1pPr algn="ctr">
              <a:defRPr sz="1100" i="1">
                <a:solidFill>
                  <a:srgbClr val="95B3D7"/>
                </a:solidFill>
              </a:defRPr>
            </a:lvl1pPr>
          </a:lstStyle>
          <a:p>
            <a:pPr>
              <a:defRPr/>
            </a:pPr>
            <a:r>
              <a:rPr lang="it-IT" dirty="0" err="1" smtClean="0"/>
              <a:t>London</a:t>
            </a:r>
            <a:r>
              <a:rPr lang="it-IT" dirty="0" smtClean="0"/>
              <a:t> SuperB Workshop - </a:t>
            </a:r>
            <a:r>
              <a:rPr lang="it-IT" dirty="0" err="1" smtClean="0"/>
              <a:t>Sep</a:t>
            </a:r>
            <a:r>
              <a:rPr lang="it-IT" dirty="0" smtClean="0"/>
              <a:t> 2011</a:t>
            </a:r>
            <a:endParaRPr lang="en-US" dirty="0"/>
          </a:p>
        </p:txBody>
      </p:sp>
      <p:sp>
        <p:nvSpPr>
          <p:cNvPr id="18" name="Segnaposto data 5"/>
          <p:cNvSpPr>
            <a:spLocks noGrp="1"/>
          </p:cNvSpPr>
          <p:nvPr>
            <p:ph type="dt" sz="quarter" idx="2"/>
          </p:nvPr>
        </p:nvSpPr>
        <p:spPr>
          <a:xfrm>
            <a:off x="163513" y="6475413"/>
            <a:ext cx="2133600" cy="365125"/>
          </a:xfrm>
          <a:prstGeom prst="rect">
            <a:avLst/>
          </a:prstGeom>
        </p:spPr>
        <p:txBody>
          <a:bodyPr anchor="ctr"/>
          <a:lstStyle>
            <a:lvl1pPr>
              <a:defRPr sz="1100" i="1">
                <a:solidFill>
                  <a:schemeClr val="accent1">
                    <a:lumMod val="60000"/>
                    <a:lumOff val="40000"/>
                  </a:schemeClr>
                </a:solidFill>
              </a:defRPr>
            </a:lvl1pPr>
          </a:lstStyle>
          <a:p>
            <a:pPr>
              <a:defRPr/>
            </a:pPr>
            <a:r>
              <a:rPr lang="en-US" dirty="0" smtClean="0"/>
              <a:t>G. Felici</a:t>
            </a:r>
            <a:endParaRPr lang="it-IT" dirty="0"/>
          </a:p>
        </p:txBody>
      </p:sp>
    </p:spTree>
  </p:cSld>
  <p:clrMap bg1="lt1" tx1="dk1" bg2="lt2" tx2="dk2" accent1="accent1" accent2="accent2" accent3="accent3" accent4="accent4" accent5="accent5" accent6="accent6" hlink="hlink" folHlink="folHlink"/>
  <p:sldLayoutIdLst>
    <p:sldLayoutId id="2147483759" r:id="rId1"/>
  </p:sldLayoutIdLst>
  <p:hf hdr="0"/>
  <p:txStyles>
    <p:titleStyle>
      <a:lvl1pPr algn="l" defTabSz="457200" rtl="0" eaLnBrk="0" fontAlgn="base" hangingPunct="0">
        <a:spcBef>
          <a:spcPct val="0"/>
        </a:spcBef>
        <a:spcAft>
          <a:spcPct val="0"/>
        </a:spcAft>
        <a:defRPr sz="2000" kern="1200">
          <a:solidFill>
            <a:srgbClr val="DCE6F2"/>
          </a:solidFill>
          <a:latin typeface="+mj-lt"/>
          <a:ea typeface="ＭＳ Ｐゴシック" charset="0"/>
          <a:cs typeface="ＭＳ Ｐゴシック" charset="0"/>
        </a:defRPr>
      </a:lvl1pPr>
      <a:lvl2pPr algn="l" defTabSz="457200" rtl="0" eaLnBrk="0" fontAlgn="base" hangingPunct="0">
        <a:spcBef>
          <a:spcPct val="0"/>
        </a:spcBef>
        <a:spcAft>
          <a:spcPct val="0"/>
        </a:spcAft>
        <a:defRPr sz="2000">
          <a:solidFill>
            <a:srgbClr val="DCE6F2"/>
          </a:solidFill>
          <a:latin typeface="Calibri" charset="0"/>
          <a:ea typeface="ＭＳ Ｐゴシック" charset="0"/>
          <a:cs typeface="ＭＳ Ｐゴシック" charset="0"/>
        </a:defRPr>
      </a:lvl2pPr>
      <a:lvl3pPr algn="l" defTabSz="457200" rtl="0" eaLnBrk="0" fontAlgn="base" hangingPunct="0">
        <a:spcBef>
          <a:spcPct val="0"/>
        </a:spcBef>
        <a:spcAft>
          <a:spcPct val="0"/>
        </a:spcAft>
        <a:defRPr sz="2000">
          <a:solidFill>
            <a:srgbClr val="DCE6F2"/>
          </a:solidFill>
          <a:latin typeface="Calibri" charset="0"/>
          <a:ea typeface="ＭＳ Ｐゴシック" charset="0"/>
          <a:cs typeface="ＭＳ Ｐゴシック" charset="0"/>
        </a:defRPr>
      </a:lvl3pPr>
      <a:lvl4pPr algn="l" defTabSz="457200" rtl="0" eaLnBrk="0" fontAlgn="base" hangingPunct="0">
        <a:spcBef>
          <a:spcPct val="0"/>
        </a:spcBef>
        <a:spcAft>
          <a:spcPct val="0"/>
        </a:spcAft>
        <a:defRPr sz="2000">
          <a:solidFill>
            <a:srgbClr val="DCE6F2"/>
          </a:solidFill>
          <a:latin typeface="Calibri" charset="0"/>
          <a:ea typeface="ＭＳ Ｐゴシック" charset="0"/>
          <a:cs typeface="ＭＳ Ｐゴシック" charset="0"/>
        </a:defRPr>
      </a:lvl4pPr>
      <a:lvl5pPr algn="l" defTabSz="457200" rtl="0" eaLnBrk="0" fontAlgn="base" hangingPunct="0">
        <a:spcBef>
          <a:spcPct val="0"/>
        </a:spcBef>
        <a:spcAft>
          <a:spcPct val="0"/>
        </a:spcAft>
        <a:defRPr sz="2000">
          <a:solidFill>
            <a:srgbClr val="DCE6F2"/>
          </a:solidFill>
          <a:latin typeface="Calibri" charset="0"/>
          <a:ea typeface="ＭＳ Ｐゴシック" charset="0"/>
          <a:cs typeface="ＭＳ Ｐゴシック" charset="0"/>
        </a:defRPr>
      </a:lvl5pPr>
      <a:lvl6pPr marL="457200" algn="l" defTabSz="457200" rtl="0" fontAlgn="base">
        <a:spcBef>
          <a:spcPct val="0"/>
        </a:spcBef>
        <a:spcAft>
          <a:spcPct val="0"/>
        </a:spcAft>
        <a:defRPr sz="2000">
          <a:solidFill>
            <a:srgbClr val="DCE6F2"/>
          </a:solidFill>
          <a:latin typeface="Calibri" charset="0"/>
          <a:ea typeface="ＭＳ Ｐゴシック" charset="0"/>
          <a:cs typeface="ＭＳ Ｐゴシック" charset="0"/>
        </a:defRPr>
      </a:lvl6pPr>
      <a:lvl7pPr marL="914400" algn="l" defTabSz="457200" rtl="0" fontAlgn="base">
        <a:spcBef>
          <a:spcPct val="0"/>
        </a:spcBef>
        <a:spcAft>
          <a:spcPct val="0"/>
        </a:spcAft>
        <a:defRPr sz="2000">
          <a:solidFill>
            <a:srgbClr val="DCE6F2"/>
          </a:solidFill>
          <a:latin typeface="Calibri" charset="0"/>
          <a:ea typeface="ＭＳ Ｐゴシック" charset="0"/>
          <a:cs typeface="ＭＳ Ｐゴシック" charset="0"/>
        </a:defRPr>
      </a:lvl7pPr>
      <a:lvl8pPr marL="1371600" algn="l" defTabSz="457200" rtl="0" fontAlgn="base">
        <a:spcBef>
          <a:spcPct val="0"/>
        </a:spcBef>
        <a:spcAft>
          <a:spcPct val="0"/>
        </a:spcAft>
        <a:defRPr sz="2000">
          <a:solidFill>
            <a:srgbClr val="DCE6F2"/>
          </a:solidFill>
          <a:latin typeface="Calibri" charset="0"/>
          <a:ea typeface="ＭＳ Ｐゴシック" charset="0"/>
          <a:cs typeface="ＭＳ Ｐゴシック" charset="0"/>
        </a:defRPr>
      </a:lvl8pPr>
      <a:lvl9pPr marL="1828800" algn="l" defTabSz="457200" rtl="0" fontAlgn="base">
        <a:spcBef>
          <a:spcPct val="0"/>
        </a:spcBef>
        <a:spcAft>
          <a:spcPct val="0"/>
        </a:spcAft>
        <a:defRPr sz="2000">
          <a:solidFill>
            <a:srgbClr val="DCE6F2"/>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gif"/><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oleObject" Target="../embeddings/oleObject1.bin"/><Relationship Id="rId7"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olo 11"/>
          <p:cNvSpPr>
            <a:spLocks noGrp="1"/>
          </p:cNvSpPr>
          <p:nvPr>
            <p:ph type="ctrTitle" idx="4294967295"/>
          </p:nvPr>
        </p:nvSpPr>
        <p:spPr>
          <a:xfrm>
            <a:off x="685800" y="288925"/>
            <a:ext cx="6402388" cy="449263"/>
          </a:xfrm>
        </p:spPr>
        <p:txBody>
          <a:bodyPr/>
          <a:lstStyle/>
          <a:p>
            <a:pPr eaLnBrk="1" hangingPunct="1">
              <a:spcBef>
                <a:spcPct val="50000"/>
              </a:spcBef>
            </a:pPr>
            <a:endParaRPr lang="en-GB" i="1">
              <a:solidFill>
                <a:schemeClr val="bg1"/>
              </a:solidFill>
              <a:latin typeface="Verdana" charset="0"/>
            </a:endParaRPr>
          </a:p>
        </p:txBody>
      </p:sp>
      <p:sp>
        <p:nvSpPr>
          <p:cNvPr id="73" name="Rettangolo 6"/>
          <p:cNvSpPr/>
          <p:nvPr/>
        </p:nvSpPr>
        <p:spPr>
          <a:xfrm>
            <a:off x="565663" y="2701641"/>
            <a:ext cx="8239473" cy="1354217"/>
          </a:xfrm>
          <a:prstGeom prst="rect">
            <a:avLst/>
          </a:prstGeom>
        </p:spPr>
        <p:txBody>
          <a:bodyPr wrap="square">
            <a:spAutoFit/>
          </a:bodyPr>
          <a:lstStyle/>
          <a:p>
            <a:pPr algn="ctr" defTabSz="914400" eaLnBrk="0" hangingPunct="0">
              <a:spcBef>
                <a:spcPct val="50000"/>
              </a:spcBef>
              <a:defRPr/>
            </a:pPr>
            <a:r>
              <a:rPr lang="en-GB" sz="4000" i="1" dirty="0">
                <a:solidFill>
                  <a:srgbClr val="000090"/>
                </a:solidFill>
                <a:effectLst>
                  <a:outerShdw blurRad="38100" dist="38100" dir="2700000" algn="tl">
                    <a:srgbClr val="DDDDDD"/>
                  </a:outerShdw>
                </a:effectLst>
                <a:latin typeface="+mn-lt"/>
                <a:ea typeface="ＭＳ Ｐゴシック" charset="-128"/>
                <a:cs typeface="Calibri"/>
              </a:rPr>
              <a:t>DCH FEE </a:t>
            </a:r>
          </a:p>
          <a:p>
            <a:pPr algn="ctr" defTabSz="914400" eaLnBrk="0" hangingPunct="0">
              <a:spcBef>
                <a:spcPct val="50000"/>
              </a:spcBef>
              <a:defRPr/>
            </a:pPr>
            <a:r>
              <a:rPr lang="en-GB" sz="2800" i="1" dirty="0" smtClean="0">
                <a:solidFill>
                  <a:srgbClr val="000090"/>
                </a:solidFill>
                <a:effectLst>
                  <a:outerShdw blurRad="38100" dist="38100" dir="2700000" algn="tl">
                    <a:srgbClr val="DDDDDD"/>
                  </a:outerShdw>
                </a:effectLst>
                <a:latin typeface="+mn-lt"/>
                <a:ea typeface="ＭＳ Ｐゴシック" charset="-128"/>
                <a:cs typeface="Calibri"/>
              </a:rPr>
              <a:t>LNF GM December 2011</a:t>
            </a:r>
            <a:endParaRPr lang="en-GB" sz="3200" i="1" dirty="0">
              <a:solidFill>
                <a:srgbClr val="000090"/>
              </a:solidFill>
              <a:effectLst>
                <a:outerShdw blurRad="38100" dist="38100" dir="2700000" algn="tl">
                  <a:srgbClr val="DDDDDD"/>
                </a:outerShdw>
              </a:effectLst>
              <a:latin typeface="+mn-lt"/>
              <a:ea typeface="ＭＳ Ｐゴシック" charset="-128"/>
              <a:cs typeface="Calibri"/>
            </a:endParaRPr>
          </a:p>
        </p:txBody>
      </p:sp>
      <p:sp>
        <p:nvSpPr>
          <p:cNvPr id="7" name="Footer Placeholder 6"/>
          <p:cNvSpPr>
            <a:spLocks noGrp="1"/>
          </p:cNvSpPr>
          <p:nvPr>
            <p:ph type="ftr" sz="quarter" idx="11"/>
          </p:nvPr>
        </p:nvSpPr>
        <p:spPr>
          <a:xfrm>
            <a:off x="2852374" y="6488113"/>
            <a:ext cx="3581086" cy="365125"/>
          </a:xfrm>
        </p:spPr>
        <p:txBody>
          <a:bodyPr/>
          <a:lstStyle/>
          <a:p>
            <a:pPr>
              <a:defRPr/>
            </a:pPr>
            <a:r>
              <a:rPr lang="en-US" dirty="0" smtClean="0">
                <a:solidFill>
                  <a:srgbClr val="0044A4"/>
                </a:solidFill>
              </a:rPr>
              <a:t>LNF SuperB Workshop – December 11</a:t>
            </a:r>
            <a:endParaRPr lang="en-US" dirty="0">
              <a:solidFill>
                <a:srgbClr val="0044A4"/>
              </a:solidFill>
            </a:endParaRPr>
          </a:p>
        </p:txBody>
      </p:sp>
      <p:sp>
        <p:nvSpPr>
          <p:cNvPr id="8" name="Slide Number Placeholder 7"/>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a:t>
            </a:fld>
            <a:endParaRPr lang="it-IT" dirty="0">
              <a:solidFill>
                <a:srgbClr val="0044A4"/>
              </a:solidFill>
            </a:endParaRPr>
          </a:p>
        </p:txBody>
      </p:sp>
      <p:sp>
        <p:nvSpPr>
          <p:cNvPr id="9" name="Date Placeholder 8"/>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On Detector Electronics </a:t>
            </a:r>
            <a:r>
              <a:rPr lang="en-GB" sz="1800" i="1" dirty="0" smtClean="0">
                <a:solidFill>
                  <a:schemeClr val="bg1"/>
                </a:solidFill>
              </a:rPr>
              <a:t>- Preamplifiers</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10</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7" name="Rectangle 6"/>
          <p:cNvSpPr/>
          <p:nvPr/>
        </p:nvSpPr>
        <p:spPr>
          <a:xfrm>
            <a:off x="660282" y="1046270"/>
            <a:ext cx="8229718" cy="1477328"/>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dirty="0">
              <a:solidFill>
                <a:srgbClr val="0044A4"/>
              </a:solidFill>
            </a:endParaRPr>
          </a:p>
          <a:p>
            <a:pPr marL="285750" indent="-285750">
              <a:buClr>
                <a:srgbClr val="000090"/>
              </a:buClr>
              <a:buFont typeface="Arial"/>
              <a:buChar char="•"/>
              <a:defRPr/>
            </a:pPr>
            <a:r>
              <a:rPr lang="en-US" sz="1200" b="1" i="1" dirty="0" smtClean="0">
                <a:solidFill>
                  <a:srgbClr val="0044A4"/>
                </a:solidFill>
                <a:sym typeface="Wingdings"/>
              </a:rPr>
              <a:t>Front End Boards </a:t>
            </a:r>
            <a:r>
              <a:rPr lang="en-US" sz="1200" i="1" dirty="0" smtClean="0">
                <a:solidFill>
                  <a:srgbClr val="0044A4"/>
                </a:solidFill>
                <a:sym typeface="Wingdings"/>
              </a:rPr>
              <a:t>contain HV blocking capacitors, protection networks, preamplifiers and (eventually) shapers.</a:t>
            </a:r>
          </a:p>
          <a:p>
            <a:pPr marL="285750" indent="-285750">
              <a:buClr>
                <a:srgbClr val="000090"/>
              </a:buClr>
              <a:buFont typeface="Arial"/>
              <a:buChar char="•"/>
              <a:defRPr/>
            </a:pPr>
            <a:r>
              <a:rPr lang="en-US" sz="1200" b="1" i="1" dirty="0" smtClean="0">
                <a:solidFill>
                  <a:srgbClr val="0044A4"/>
                </a:solidFill>
                <a:sym typeface="Wingdings"/>
              </a:rPr>
              <a:t>Boards</a:t>
            </a:r>
            <a:r>
              <a:rPr lang="en-US" sz="1200" i="1" dirty="0" smtClean="0">
                <a:solidFill>
                  <a:srgbClr val="0044A4"/>
                </a:solidFill>
                <a:sym typeface="Wingdings"/>
              </a:rPr>
              <a:t> are </a:t>
            </a:r>
            <a:r>
              <a:rPr lang="en-US" sz="1200" b="1" i="1" dirty="0" smtClean="0">
                <a:solidFill>
                  <a:srgbClr val="0044A4"/>
                </a:solidFill>
                <a:sym typeface="Wingdings"/>
              </a:rPr>
              <a:t>located</a:t>
            </a:r>
            <a:r>
              <a:rPr lang="en-US" sz="1200" i="1" dirty="0" smtClean="0">
                <a:solidFill>
                  <a:srgbClr val="0044A4"/>
                </a:solidFill>
                <a:sym typeface="Wingdings"/>
              </a:rPr>
              <a:t> on the </a:t>
            </a:r>
            <a:r>
              <a:rPr lang="en-US" sz="1200" b="1" i="1" dirty="0" smtClean="0">
                <a:solidFill>
                  <a:srgbClr val="0044A4"/>
                </a:solidFill>
                <a:sym typeface="Wingdings"/>
              </a:rPr>
              <a:t>backward end-plate </a:t>
            </a:r>
            <a:r>
              <a:rPr lang="en-US" sz="1200" i="1" dirty="0" smtClean="0">
                <a:solidFill>
                  <a:srgbClr val="0044A4"/>
                </a:solidFill>
                <a:sym typeface="Wingdings"/>
              </a:rPr>
              <a:t>to maximize S/N ratio and are connected to the Data Conversion Boards (located on external crates) through coaxial or shielded twisted pairs cables </a:t>
            </a:r>
          </a:p>
          <a:p>
            <a:pPr marL="285750" indent="-285750">
              <a:buClr>
                <a:srgbClr val="000090"/>
              </a:buClr>
              <a:buFont typeface="Arial"/>
              <a:buChar char="•"/>
              <a:defRPr/>
            </a:pPr>
            <a:r>
              <a:rPr lang="en-US" sz="1200" i="1" dirty="0" smtClean="0">
                <a:solidFill>
                  <a:srgbClr val="0044A4"/>
                </a:solidFill>
                <a:sym typeface="Wingdings"/>
              </a:rPr>
              <a:t>Connection up to 10 mt length can be achieved providing good shielded cables</a:t>
            </a:r>
          </a:p>
          <a:p>
            <a:pPr marL="285750" indent="-285750">
              <a:buClr>
                <a:srgbClr val="000090"/>
              </a:buClr>
              <a:buFont typeface="Arial"/>
              <a:buChar char="•"/>
              <a:defRPr/>
            </a:pPr>
            <a:r>
              <a:rPr lang="en-US" sz="1200" i="1" dirty="0" smtClean="0">
                <a:solidFill>
                  <a:srgbClr val="0044A4"/>
                </a:solidFill>
                <a:sym typeface="Wingdings"/>
              </a:rPr>
              <a:t>The end-plate will be divided in (sub)sectors  more cells will be grouped in a single multi-channel preamplifier-shaper board (sub-division will be finalized as soon as DCH final design parameters will be available)</a:t>
            </a:r>
          </a:p>
        </p:txBody>
      </p:sp>
      <p:sp>
        <p:nvSpPr>
          <p:cNvPr id="8" name="Rectangle 7"/>
          <p:cNvSpPr/>
          <p:nvPr/>
        </p:nvSpPr>
        <p:spPr>
          <a:xfrm>
            <a:off x="820158" y="873120"/>
            <a:ext cx="1119680"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Preamplifier</a:t>
            </a:r>
            <a:endParaRPr lang="en-US" sz="1400" i="1" dirty="0">
              <a:solidFill>
                <a:schemeClr val="bg1"/>
              </a:solidFill>
            </a:endParaRPr>
          </a:p>
        </p:txBody>
      </p:sp>
      <p:sp>
        <p:nvSpPr>
          <p:cNvPr id="12" name="Rectangle 11"/>
          <p:cNvSpPr/>
          <p:nvPr/>
        </p:nvSpPr>
        <p:spPr>
          <a:xfrm>
            <a:off x="672982" y="2879572"/>
            <a:ext cx="8229718" cy="1754327"/>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sz="1200" dirty="0">
              <a:solidFill>
                <a:srgbClr val="0044A4"/>
              </a:solidFill>
            </a:endParaRPr>
          </a:p>
          <a:p>
            <a:pPr marL="285750" indent="-285750">
              <a:buClr>
                <a:srgbClr val="000090"/>
              </a:buClr>
              <a:buFont typeface="Arial"/>
              <a:buChar char="•"/>
              <a:defRPr/>
            </a:pPr>
            <a:r>
              <a:rPr lang="en-US" sz="1200" i="1" dirty="0" smtClean="0">
                <a:solidFill>
                  <a:srgbClr val="0044A4"/>
                </a:solidFill>
                <a:sym typeface="Wingdings"/>
              </a:rPr>
              <a:t>Wire signal is used both for charge and time measurement </a:t>
            </a:r>
          </a:p>
          <a:p>
            <a:pPr lvl="1">
              <a:buClr>
                <a:srgbClr val="000090"/>
              </a:buClr>
              <a:defRPr/>
            </a:pPr>
            <a:r>
              <a:rPr lang="en-US" sz="1200" i="1" dirty="0" smtClean="0">
                <a:solidFill>
                  <a:srgbClr val="FF0000"/>
                </a:solidFill>
                <a:sym typeface="Wingdings"/>
              </a:rPr>
              <a:t> preamplifier should not worsening too much signal time information (rise time)</a:t>
            </a:r>
            <a:r>
              <a:rPr lang="en-US" sz="1200" i="1" dirty="0" smtClean="0">
                <a:solidFill>
                  <a:srgbClr val="0044A4"/>
                </a:solidFill>
                <a:sym typeface="Wingdings"/>
              </a:rPr>
              <a:t>. </a:t>
            </a:r>
          </a:p>
          <a:p>
            <a:pPr marL="285750" indent="-285750">
              <a:buClr>
                <a:srgbClr val="000090"/>
              </a:buClr>
              <a:buFont typeface="Arial"/>
              <a:buChar char="•"/>
              <a:defRPr/>
            </a:pPr>
            <a:r>
              <a:rPr lang="en-US" sz="1200" i="1" dirty="0" smtClean="0">
                <a:solidFill>
                  <a:srgbClr val="0044A4"/>
                </a:solidFill>
                <a:sym typeface="Wingdings"/>
              </a:rPr>
              <a:t>Because the gas mixture slow drift velocity and the moderate detector parasitic capacitance a transimpedance configuration with a dominant pole around 25-35 MHz should match the measurement requirements providing that the second pole is enough far to ensure a good phase margin.</a:t>
            </a:r>
          </a:p>
          <a:p>
            <a:pPr marL="285750" indent="-285750">
              <a:buClr>
                <a:srgbClr val="000090"/>
              </a:buClr>
              <a:buFont typeface="Arial"/>
              <a:buChar char="•"/>
              <a:defRPr/>
            </a:pPr>
            <a:r>
              <a:rPr lang="en-US" sz="1200" i="1" dirty="0" smtClean="0">
                <a:solidFill>
                  <a:srgbClr val="0044A4"/>
                </a:solidFill>
                <a:sym typeface="Wingdings"/>
              </a:rPr>
              <a:t>Channel density is not so high and circuit design not so complex </a:t>
            </a:r>
          </a:p>
          <a:p>
            <a:pPr lvl="1">
              <a:buClr>
                <a:srgbClr val="000090"/>
              </a:buClr>
              <a:defRPr/>
            </a:pPr>
            <a:r>
              <a:rPr lang="en-US" sz="1200" i="1" dirty="0" smtClean="0">
                <a:solidFill>
                  <a:srgbClr val="0044A4"/>
                </a:solidFill>
                <a:sym typeface="Wingdings"/>
              </a:rPr>
              <a:t> </a:t>
            </a:r>
            <a:r>
              <a:rPr lang="en-US" sz="1200" i="1" dirty="0" smtClean="0">
                <a:solidFill>
                  <a:srgbClr val="FF0000"/>
                </a:solidFill>
                <a:sym typeface="Wingdings"/>
              </a:rPr>
              <a:t>approach based on SMT technology possible </a:t>
            </a:r>
          </a:p>
          <a:p>
            <a:pPr lvl="1">
              <a:buClr>
                <a:srgbClr val="000090"/>
              </a:buClr>
              <a:defRPr/>
            </a:pPr>
            <a:r>
              <a:rPr lang="en-US" sz="1200" i="1" dirty="0" smtClean="0">
                <a:solidFill>
                  <a:srgbClr val="0044A4"/>
                </a:solidFill>
                <a:sym typeface="Wingdings"/>
              </a:rPr>
              <a:t> We can profit of high bandwidth, low noise SiGe devices developed for mobile-phone applications</a:t>
            </a:r>
          </a:p>
        </p:txBody>
      </p:sp>
      <p:sp>
        <p:nvSpPr>
          <p:cNvPr id="13" name="Rectangle 12"/>
          <p:cNvSpPr/>
          <p:nvPr/>
        </p:nvSpPr>
        <p:spPr>
          <a:xfrm>
            <a:off x="824493" y="2706422"/>
            <a:ext cx="2392302" cy="307777"/>
          </a:xfrm>
          <a:prstGeom prst="rect">
            <a:avLst/>
          </a:prstGeom>
          <a:solidFill>
            <a:srgbClr val="003E99"/>
          </a:solidFill>
          <a:ln>
            <a:solidFill>
              <a:srgbClr val="003E99"/>
            </a:solidFill>
          </a:ln>
          <a:effectLst/>
        </p:spPr>
        <p:txBody>
          <a:bodyPr wrap="none">
            <a:spAutoFit/>
          </a:bodyPr>
          <a:lstStyle/>
          <a:p>
            <a:pPr>
              <a:buClr>
                <a:srgbClr val="000090"/>
              </a:buClr>
              <a:defRPr/>
            </a:pPr>
            <a:r>
              <a:rPr lang="en-US" sz="1400" i="1" dirty="0">
                <a:solidFill>
                  <a:schemeClr val="bg1"/>
                </a:solidFill>
              </a:rPr>
              <a:t>C</a:t>
            </a:r>
            <a:r>
              <a:rPr lang="en-US" sz="1400" i="1" dirty="0" smtClean="0">
                <a:solidFill>
                  <a:schemeClr val="bg1"/>
                </a:solidFill>
              </a:rPr>
              <a:t>harge measurement caveats  </a:t>
            </a:r>
          </a:p>
        </p:txBody>
      </p:sp>
      <p:sp>
        <p:nvSpPr>
          <p:cNvPr id="14" name="Rectangle 13"/>
          <p:cNvSpPr/>
          <p:nvPr/>
        </p:nvSpPr>
        <p:spPr>
          <a:xfrm>
            <a:off x="681097" y="5406842"/>
            <a:ext cx="3759703" cy="461665"/>
          </a:xfrm>
          <a:prstGeom prst="rect">
            <a:avLst/>
          </a:prstGeom>
          <a:solidFill>
            <a:schemeClr val="bg1"/>
          </a:solidFill>
          <a:ln>
            <a:noFill/>
          </a:ln>
          <a:effectLst/>
        </p:spPr>
        <p:txBody>
          <a:bodyPr wrap="square">
            <a:spAutoFit/>
          </a:bodyPr>
          <a:lstStyle/>
          <a:p>
            <a:pPr>
              <a:buClr>
                <a:srgbClr val="000090"/>
              </a:buClr>
              <a:defRPr/>
            </a:pPr>
            <a:r>
              <a:rPr lang="en-US" sz="1200" i="1" dirty="0" smtClean="0">
                <a:solidFill>
                  <a:srgbClr val="0044A4"/>
                </a:solidFill>
              </a:rPr>
              <a:t>BONUS: SiGe HBT transistors technology is inherently radiation hard   </a:t>
            </a:r>
          </a:p>
        </p:txBody>
      </p:sp>
      <p:sp>
        <p:nvSpPr>
          <p:cNvPr id="15" name="Rectangle 14"/>
          <p:cNvSpPr/>
          <p:nvPr/>
        </p:nvSpPr>
        <p:spPr>
          <a:xfrm>
            <a:off x="655007" y="5228742"/>
            <a:ext cx="3872570" cy="681018"/>
          </a:xfrm>
          <a:prstGeom prst="rect">
            <a:avLst/>
          </a:prstGeom>
          <a:noFill/>
          <a:ln>
            <a:solidFill>
              <a:srgbClr val="003E9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6" name="Picture 15"/>
          <p:cNvPicPr>
            <a:picLocks noChangeAspect="1"/>
          </p:cNvPicPr>
          <p:nvPr/>
        </p:nvPicPr>
        <p:blipFill>
          <a:blip r:embed="rId3"/>
          <a:stretch>
            <a:fillRect/>
          </a:stretch>
        </p:blipFill>
        <p:spPr>
          <a:xfrm>
            <a:off x="5089519" y="4591260"/>
            <a:ext cx="2819010" cy="2011748"/>
          </a:xfrm>
          <a:prstGeom prst="rect">
            <a:avLst/>
          </a:prstGeom>
        </p:spPr>
      </p:pic>
      <p:sp>
        <p:nvSpPr>
          <p:cNvPr id="17" name="Rectangle 16"/>
          <p:cNvSpPr/>
          <p:nvPr/>
        </p:nvSpPr>
        <p:spPr>
          <a:xfrm>
            <a:off x="838079" y="5060396"/>
            <a:ext cx="1862384" cy="307777"/>
          </a:xfrm>
          <a:prstGeom prst="rect">
            <a:avLst/>
          </a:prstGeom>
          <a:solidFill>
            <a:srgbClr val="003E99"/>
          </a:solidFill>
          <a:ln>
            <a:solidFill>
              <a:srgbClr val="003E99"/>
            </a:solidFill>
          </a:ln>
          <a:effectLst/>
        </p:spPr>
        <p:txBody>
          <a:bodyPr wrap="none">
            <a:spAutoFit/>
          </a:bodyPr>
          <a:lstStyle/>
          <a:p>
            <a:pPr>
              <a:buClr>
                <a:srgbClr val="000090"/>
              </a:buClr>
              <a:defRPr/>
            </a:pPr>
            <a:r>
              <a:rPr lang="en-US" sz="1400" dirty="0" smtClean="0">
                <a:solidFill>
                  <a:schemeClr val="bg1"/>
                </a:solidFill>
              </a:rPr>
              <a:t>Radiation Environment</a:t>
            </a:r>
            <a:endParaRPr lang="en-US" sz="1400" dirty="0">
              <a:solidFill>
                <a:schemeClr val="bg1"/>
              </a:solidFill>
            </a:endParaRPr>
          </a:p>
        </p:txBody>
      </p:sp>
    </p:spTree>
    <p:extLst>
      <p:ext uri="{BB962C8B-B14F-4D97-AF65-F5344CB8AC3E}">
        <p14:creationId xmlns:p14="http://schemas.microsoft.com/office/powerpoint/2010/main" val="19500405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1505" descr="GeSiShap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4428"/>
            <a:ext cx="6774178" cy="2429945"/>
          </a:xfrm>
          <a:prstGeom prst="rect">
            <a:avLst/>
          </a:prstGeom>
        </p:spPr>
      </p:pic>
      <p:grpSp>
        <p:nvGrpSpPr>
          <p:cNvPr id="13" name="Group 12"/>
          <p:cNvGrpSpPr/>
          <p:nvPr/>
        </p:nvGrpSpPr>
        <p:grpSpPr>
          <a:xfrm>
            <a:off x="76196" y="1100630"/>
            <a:ext cx="6417367" cy="2391380"/>
            <a:chOff x="0" y="2235164"/>
            <a:chExt cx="6417367" cy="2391380"/>
          </a:xfrm>
        </p:grpSpPr>
        <p:pic>
          <p:nvPicPr>
            <p:cNvPr id="12" name="Picture 11" descr="Plot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320417"/>
              <a:ext cx="6112567" cy="2149983"/>
            </a:xfrm>
            <a:prstGeom prst="rect">
              <a:avLst/>
            </a:prstGeom>
          </p:spPr>
        </p:pic>
        <p:sp>
          <p:nvSpPr>
            <p:cNvPr id="16" name="Rectangle 15"/>
            <p:cNvSpPr/>
            <p:nvPr/>
          </p:nvSpPr>
          <p:spPr>
            <a:xfrm>
              <a:off x="0" y="2235164"/>
              <a:ext cx="537632" cy="215444"/>
            </a:xfrm>
            <a:prstGeom prst="rect">
              <a:avLst/>
            </a:prstGeom>
            <a:solidFill>
              <a:schemeClr val="bg1"/>
            </a:solidFill>
          </p:spPr>
          <p:txBody>
            <a:bodyPr wrap="square">
              <a:spAutoFit/>
            </a:bodyPr>
            <a:lstStyle/>
            <a:p>
              <a:r>
                <a:rPr lang="en-US" sz="800" dirty="0" smtClean="0">
                  <a:solidFill>
                    <a:srgbClr val="000090"/>
                  </a:solidFill>
                </a:rPr>
                <a:t>400 mV</a:t>
              </a:r>
              <a:endParaRPr lang="en-US" sz="800" dirty="0">
                <a:solidFill>
                  <a:srgbClr val="000090"/>
                </a:solidFill>
              </a:endParaRPr>
            </a:p>
          </p:txBody>
        </p:sp>
        <p:sp>
          <p:nvSpPr>
            <p:cNvPr id="17" name="Rectangle 16"/>
            <p:cNvSpPr/>
            <p:nvPr/>
          </p:nvSpPr>
          <p:spPr>
            <a:xfrm>
              <a:off x="0" y="4241764"/>
              <a:ext cx="537632" cy="215444"/>
            </a:xfrm>
            <a:prstGeom prst="rect">
              <a:avLst/>
            </a:prstGeom>
            <a:solidFill>
              <a:schemeClr val="bg1"/>
            </a:solidFill>
          </p:spPr>
          <p:txBody>
            <a:bodyPr wrap="square">
              <a:spAutoFit/>
            </a:bodyPr>
            <a:lstStyle/>
            <a:p>
              <a:r>
                <a:rPr lang="en-US" sz="800" dirty="0" smtClean="0">
                  <a:solidFill>
                    <a:srgbClr val="000090"/>
                  </a:solidFill>
                </a:rPr>
                <a:t>-400 mV</a:t>
              </a:r>
              <a:endParaRPr lang="en-US" sz="800" dirty="0">
                <a:solidFill>
                  <a:srgbClr val="000090"/>
                </a:solidFill>
              </a:endParaRPr>
            </a:p>
          </p:txBody>
        </p:sp>
        <p:sp>
          <p:nvSpPr>
            <p:cNvPr id="18" name="Rectangle 17"/>
            <p:cNvSpPr/>
            <p:nvPr/>
          </p:nvSpPr>
          <p:spPr>
            <a:xfrm>
              <a:off x="1930418" y="4411098"/>
              <a:ext cx="347133" cy="215444"/>
            </a:xfrm>
            <a:prstGeom prst="rect">
              <a:avLst/>
            </a:prstGeom>
            <a:solidFill>
              <a:schemeClr val="bg1"/>
            </a:solidFill>
          </p:spPr>
          <p:txBody>
            <a:bodyPr wrap="square">
              <a:spAutoFit/>
            </a:bodyPr>
            <a:lstStyle/>
            <a:p>
              <a:r>
                <a:rPr lang="en-US" sz="800" dirty="0" smtClean="0">
                  <a:solidFill>
                    <a:srgbClr val="000090"/>
                  </a:solidFill>
                </a:rPr>
                <a:t>8 ns</a:t>
              </a:r>
              <a:endParaRPr lang="en-US" sz="800" dirty="0">
                <a:solidFill>
                  <a:srgbClr val="000090"/>
                </a:solidFill>
              </a:endParaRPr>
            </a:p>
          </p:txBody>
        </p:sp>
        <p:sp>
          <p:nvSpPr>
            <p:cNvPr id="20" name="Rectangle 19"/>
            <p:cNvSpPr/>
            <p:nvPr/>
          </p:nvSpPr>
          <p:spPr>
            <a:xfrm>
              <a:off x="1540949" y="4411099"/>
              <a:ext cx="347133" cy="215444"/>
            </a:xfrm>
            <a:prstGeom prst="rect">
              <a:avLst/>
            </a:prstGeom>
            <a:solidFill>
              <a:schemeClr val="bg1"/>
            </a:solidFill>
          </p:spPr>
          <p:txBody>
            <a:bodyPr wrap="square">
              <a:spAutoFit/>
            </a:bodyPr>
            <a:lstStyle/>
            <a:p>
              <a:r>
                <a:rPr lang="en-US" sz="800" dirty="0" smtClean="0">
                  <a:solidFill>
                    <a:srgbClr val="000090"/>
                  </a:solidFill>
                </a:rPr>
                <a:t>6 ns</a:t>
              </a:r>
              <a:endParaRPr lang="en-US" sz="800" dirty="0">
                <a:solidFill>
                  <a:srgbClr val="000090"/>
                </a:solidFill>
              </a:endParaRPr>
            </a:p>
          </p:txBody>
        </p:sp>
        <p:sp>
          <p:nvSpPr>
            <p:cNvPr id="21" name="Rectangle 20"/>
            <p:cNvSpPr/>
            <p:nvPr/>
          </p:nvSpPr>
          <p:spPr>
            <a:xfrm>
              <a:off x="2277551" y="4411100"/>
              <a:ext cx="423314" cy="215444"/>
            </a:xfrm>
            <a:prstGeom prst="rect">
              <a:avLst/>
            </a:prstGeom>
            <a:solidFill>
              <a:schemeClr val="bg1"/>
            </a:solidFill>
          </p:spPr>
          <p:txBody>
            <a:bodyPr wrap="square">
              <a:spAutoFit/>
            </a:bodyPr>
            <a:lstStyle/>
            <a:p>
              <a:r>
                <a:rPr lang="en-US" sz="800" dirty="0" smtClean="0">
                  <a:solidFill>
                    <a:srgbClr val="000090"/>
                  </a:solidFill>
                </a:rPr>
                <a:t>10 ns</a:t>
              </a:r>
              <a:endParaRPr lang="en-US" sz="800" dirty="0">
                <a:solidFill>
                  <a:srgbClr val="000090"/>
                </a:solidFill>
              </a:endParaRPr>
            </a:p>
          </p:txBody>
        </p:sp>
        <p:sp>
          <p:nvSpPr>
            <p:cNvPr id="22" name="Rectangle 21"/>
            <p:cNvSpPr/>
            <p:nvPr/>
          </p:nvSpPr>
          <p:spPr>
            <a:xfrm>
              <a:off x="2667019" y="4411100"/>
              <a:ext cx="423314" cy="215444"/>
            </a:xfrm>
            <a:prstGeom prst="rect">
              <a:avLst/>
            </a:prstGeom>
            <a:solidFill>
              <a:schemeClr val="bg1"/>
            </a:solidFill>
          </p:spPr>
          <p:txBody>
            <a:bodyPr wrap="square">
              <a:spAutoFit/>
            </a:bodyPr>
            <a:lstStyle/>
            <a:p>
              <a:r>
                <a:rPr lang="en-US" sz="800" dirty="0" smtClean="0">
                  <a:solidFill>
                    <a:srgbClr val="000090"/>
                  </a:solidFill>
                </a:rPr>
                <a:t>12 ns</a:t>
              </a:r>
              <a:endParaRPr lang="en-US" sz="800" dirty="0">
                <a:solidFill>
                  <a:srgbClr val="000090"/>
                </a:solidFill>
              </a:endParaRPr>
            </a:p>
          </p:txBody>
        </p:sp>
        <p:sp>
          <p:nvSpPr>
            <p:cNvPr id="23" name="Rectangle 22"/>
            <p:cNvSpPr/>
            <p:nvPr/>
          </p:nvSpPr>
          <p:spPr>
            <a:xfrm>
              <a:off x="3056486" y="4411098"/>
              <a:ext cx="423314" cy="215444"/>
            </a:xfrm>
            <a:prstGeom prst="rect">
              <a:avLst/>
            </a:prstGeom>
            <a:solidFill>
              <a:schemeClr val="bg1"/>
            </a:solidFill>
          </p:spPr>
          <p:txBody>
            <a:bodyPr wrap="square">
              <a:spAutoFit/>
            </a:bodyPr>
            <a:lstStyle/>
            <a:p>
              <a:r>
                <a:rPr lang="en-US" sz="800" dirty="0" smtClean="0">
                  <a:solidFill>
                    <a:srgbClr val="000090"/>
                  </a:solidFill>
                </a:rPr>
                <a:t>14 ns</a:t>
              </a:r>
              <a:endParaRPr lang="en-US" sz="800" dirty="0">
                <a:solidFill>
                  <a:srgbClr val="000090"/>
                </a:solidFill>
              </a:endParaRPr>
            </a:p>
          </p:txBody>
        </p:sp>
        <p:sp>
          <p:nvSpPr>
            <p:cNvPr id="24" name="Rectangle 23"/>
            <p:cNvSpPr/>
            <p:nvPr/>
          </p:nvSpPr>
          <p:spPr>
            <a:xfrm>
              <a:off x="3445953" y="4411097"/>
              <a:ext cx="423314" cy="215444"/>
            </a:xfrm>
            <a:prstGeom prst="rect">
              <a:avLst/>
            </a:prstGeom>
            <a:solidFill>
              <a:schemeClr val="bg1"/>
            </a:solidFill>
          </p:spPr>
          <p:txBody>
            <a:bodyPr wrap="square">
              <a:spAutoFit/>
            </a:bodyPr>
            <a:lstStyle/>
            <a:p>
              <a:r>
                <a:rPr lang="en-US" sz="800" dirty="0" smtClean="0">
                  <a:solidFill>
                    <a:srgbClr val="000090"/>
                  </a:solidFill>
                </a:rPr>
                <a:t>16 ns</a:t>
              </a:r>
              <a:endParaRPr lang="en-US" sz="800" dirty="0">
                <a:solidFill>
                  <a:srgbClr val="000090"/>
                </a:solidFill>
              </a:endParaRPr>
            </a:p>
          </p:txBody>
        </p:sp>
        <p:sp>
          <p:nvSpPr>
            <p:cNvPr id="25" name="Rectangle 24"/>
            <p:cNvSpPr/>
            <p:nvPr/>
          </p:nvSpPr>
          <p:spPr>
            <a:xfrm>
              <a:off x="84670" y="3251166"/>
              <a:ext cx="440262" cy="215444"/>
            </a:xfrm>
            <a:prstGeom prst="rect">
              <a:avLst/>
            </a:prstGeom>
            <a:solidFill>
              <a:schemeClr val="bg1"/>
            </a:solidFill>
          </p:spPr>
          <p:txBody>
            <a:bodyPr wrap="square">
              <a:spAutoFit/>
            </a:bodyPr>
            <a:lstStyle/>
            <a:p>
              <a:r>
                <a:rPr lang="en-US" sz="800" dirty="0" smtClean="0">
                  <a:solidFill>
                    <a:srgbClr val="000090"/>
                  </a:solidFill>
                </a:rPr>
                <a:t>0 mV</a:t>
              </a:r>
              <a:endParaRPr lang="en-US" sz="800" dirty="0">
                <a:solidFill>
                  <a:srgbClr val="000090"/>
                </a:solidFill>
              </a:endParaRPr>
            </a:p>
          </p:txBody>
        </p:sp>
        <p:sp>
          <p:nvSpPr>
            <p:cNvPr id="26" name="Rectangle 25"/>
            <p:cNvSpPr/>
            <p:nvPr/>
          </p:nvSpPr>
          <p:spPr>
            <a:xfrm>
              <a:off x="355616" y="4394166"/>
              <a:ext cx="347133" cy="215444"/>
            </a:xfrm>
            <a:prstGeom prst="rect">
              <a:avLst/>
            </a:prstGeom>
            <a:solidFill>
              <a:schemeClr val="bg1"/>
            </a:solidFill>
          </p:spPr>
          <p:txBody>
            <a:bodyPr wrap="square">
              <a:spAutoFit/>
            </a:bodyPr>
            <a:lstStyle/>
            <a:p>
              <a:r>
                <a:rPr lang="en-US" sz="800" dirty="0">
                  <a:solidFill>
                    <a:srgbClr val="000090"/>
                  </a:solidFill>
                </a:rPr>
                <a:t>0</a:t>
              </a:r>
              <a:r>
                <a:rPr lang="en-US" sz="800" dirty="0" smtClean="0">
                  <a:solidFill>
                    <a:srgbClr val="000090"/>
                  </a:solidFill>
                </a:rPr>
                <a:t> ns</a:t>
              </a:r>
              <a:endParaRPr lang="en-US" sz="800" dirty="0">
                <a:solidFill>
                  <a:srgbClr val="000090"/>
                </a:solidFill>
              </a:endParaRPr>
            </a:p>
          </p:txBody>
        </p:sp>
        <p:sp>
          <p:nvSpPr>
            <p:cNvPr id="27" name="Rectangle 26"/>
            <p:cNvSpPr/>
            <p:nvPr/>
          </p:nvSpPr>
          <p:spPr>
            <a:xfrm>
              <a:off x="575751" y="2362165"/>
              <a:ext cx="728116" cy="276999"/>
            </a:xfrm>
            <a:prstGeom prst="rect">
              <a:avLst/>
            </a:prstGeom>
            <a:solidFill>
              <a:schemeClr val="bg1"/>
            </a:solidFill>
          </p:spPr>
          <p:txBody>
            <a:bodyPr wrap="square">
              <a:spAutoFit/>
            </a:bodyPr>
            <a:lstStyle/>
            <a:p>
              <a:r>
                <a:rPr lang="en-US" sz="1200" dirty="0" smtClean="0">
                  <a:solidFill>
                    <a:srgbClr val="000090"/>
                  </a:solidFill>
                </a:rPr>
                <a:t>C</a:t>
              </a:r>
              <a:r>
                <a:rPr lang="en-US" sz="1200" baseline="-25000" dirty="0" smtClean="0">
                  <a:solidFill>
                    <a:srgbClr val="000090"/>
                  </a:solidFill>
                </a:rPr>
                <a:t>D</a:t>
              </a:r>
              <a:r>
                <a:rPr lang="en-US" sz="1200" dirty="0" smtClean="0">
                  <a:solidFill>
                    <a:srgbClr val="000090"/>
                  </a:solidFill>
                </a:rPr>
                <a:t>=0pF</a:t>
              </a:r>
              <a:endParaRPr lang="en-US" sz="1200" dirty="0">
                <a:solidFill>
                  <a:srgbClr val="000090"/>
                </a:solidFill>
              </a:endParaRPr>
            </a:p>
          </p:txBody>
        </p:sp>
        <p:sp>
          <p:nvSpPr>
            <p:cNvPr id="28" name="Rectangle 27"/>
            <p:cNvSpPr/>
            <p:nvPr/>
          </p:nvSpPr>
          <p:spPr>
            <a:xfrm>
              <a:off x="1151484" y="4411099"/>
              <a:ext cx="347133" cy="215444"/>
            </a:xfrm>
            <a:prstGeom prst="rect">
              <a:avLst/>
            </a:prstGeom>
            <a:solidFill>
              <a:schemeClr val="bg1"/>
            </a:solidFill>
          </p:spPr>
          <p:txBody>
            <a:bodyPr wrap="square">
              <a:spAutoFit/>
            </a:bodyPr>
            <a:lstStyle/>
            <a:p>
              <a:r>
                <a:rPr lang="en-US" sz="800" dirty="0">
                  <a:solidFill>
                    <a:srgbClr val="000090"/>
                  </a:solidFill>
                </a:rPr>
                <a:t>4</a:t>
              </a:r>
              <a:r>
                <a:rPr lang="en-US" sz="800" dirty="0" smtClean="0">
                  <a:solidFill>
                    <a:srgbClr val="000090"/>
                  </a:solidFill>
                </a:rPr>
                <a:t> ns</a:t>
              </a:r>
              <a:endParaRPr lang="en-US" sz="800" dirty="0">
                <a:solidFill>
                  <a:srgbClr val="000090"/>
                </a:solidFill>
              </a:endParaRPr>
            </a:p>
          </p:txBody>
        </p:sp>
        <p:sp>
          <p:nvSpPr>
            <p:cNvPr id="29" name="Rectangle 28"/>
            <p:cNvSpPr/>
            <p:nvPr/>
          </p:nvSpPr>
          <p:spPr>
            <a:xfrm>
              <a:off x="762019" y="4402632"/>
              <a:ext cx="347133" cy="215444"/>
            </a:xfrm>
            <a:prstGeom prst="rect">
              <a:avLst/>
            </a:prstGeom>
            <a:solidFill>
              <a:schemeClr val="bg1"/>
            </a:solidFill>
          </p:spPr>
          <p:txBody>
            <a:bodyPr wrap="square">
              <a:spAutoFit/>
            </a:bodyPr>
            <a:lstStyle/>
            <a:p>
              <a:r>
                <a:rPr lang="en-US" sz="800" dirty="0" smtClean="0">
                  <a:solidFill>
                    <a:srgbClr val="000090"/>
                  </a:solidFill>
                </a:rPr>
                <a:t>2 ns</a:t>
              </a:r>
              <a:endParaRPr lang="en-US" sz="800" dirty="0">
                <a:solidFill>
                  <a:srgbClr val="000090"/>
                </a:solidFill>
              </a:endParaRPr>
            </a:p>
          </p:txBody>
        </p:sp>
        <p:sp>
          <p:nvSpPr>
            <p:cNvPr id="30" name="Rectangle 29"/>
            <p:cNvSpPr/>
            <p:nvPr/>
          </p:nvSpPr>
          <p:spPr>
            <a:xfrm>
              <a:off x="0" y="2463762"/>
              <a:ext cx="537632" cy="215444"/>
            </a:xfrm>
            <a:prstGeom prst="rect">
              <a:avLst/>
            </a:prstGeom>
            <a:solidFill>
              <a:schemeClr val="bg1"/>
            </a:solidFill>
          </p:spPr>
          <p:txBody>
            <a:bodyPr wrap="square">
              <a:spAutoFit/>
            </a:bodyPr>
            <a:lstStyle/>
            <a:p>
              <a:r>
                <a:rPr lang="en-US" sz="800" dirty="0">
                  <a:solidFill>
                    <a:srgbClr val="000090"/>
                  </a:solidFill>
                </a:rPr>
                <a:t>3</a:t>
              </a:r>
              <a:r>
                <a:rPr lang="en-US" sz="800" dirty="0" smtClean="0">
                  <a:solidFill>
                    <a:srgbClr val="000090"/>
                  </a:solidFill>
                </a:rPr>
                <a:t>00 mV</a:t>
              </a:r>
              <a:endParaRPr lang="en-US" sz="800" dirty="0">
                <a:solidFill>
                  <a:srgbClr val="000090"/>
                </a:solidFill>
              </a:endParaRPr>
            </a:p>
          </p:txBody>
        </p:sp>
        <p:sp>
          <p:nvSpPr>
            <p:cNvPr id="31" name="Rectangle 30"/>
            <p:cNvSpPr/>
            <p:nvPr/>
          </p:nvSpPr>
          <p:spPr>
            <a:xfrm>
              <a:off x="0" y="2726228"/>
              <a:ext cx="537632" cy="215444"/>
            </a:xfrm>
            <a:prstGeom prst="rect">
              <a:avLst/>
            </a:prstGeom>
            <a:solidFill>
              <a:schemeClr val="bg1"/>
            </a:solidFill>
          </p:spPr>
          <p:txBody>
            <a:bodyPr wrap="square">
              <a:spAutoFit/>
            </a:bodyPr>
            <a:lstStyle/>
            <a:p>
              <a:r>
                <a:rPr lang="en-US" sz="800" dirty="0" smtClean="0">
                  <a:solidFill>
                    <a:srgbClr val="000090"/>
                  </a:solidFill>
                </a:rPr>
                <a:t>200 mV</a:t>
              </a:r>
              <a:endParaRPr lang="en-US" sz="800" dirty="0">
                <a:solidFill>
                  <a:srgbClr val="000090"/>
                </a:solidFill>
              </a:endParaRPr>
            </a:p>
          </p:txBody>
        </p:sp>
        <p:sp>
          <p:nvSpPr>
            <p:cNvPr id="32" name="Rectangle 31"/>
            <p:cNvSpPr/>
            <p:nvPr/>
          </p:nvSpPr>
          <p:spPr>
            <a:xfrm>
              <a:off x="1" y="3005629"/>
              <a:ext cx="546098" cy="215444"/>
            </a:xfrm>
            <a:prstGeom prst="rect">
              <a:avLst/>
            </a:prstGeom>
            <a:solidFill>
              <a:schemeClr val="bg1"/>
            </a:solidFill>
          </p:spPr>
          <p:txBody>
            <a:bodyPr wrap="square">
              <a:spAutoFit/>
            </a:bodyPr>
            <a:lstStyle/>
            <a:p>
              <a:r>
                <a:rPr lang="en-US" sz="800" dirty="0">
                  <a:solidFill>
                    <a:srgbClr val="000090"/>
                  </a:solidFill>
                </a:rPr>
                <a:t>1</a:t>
              </a:r>
              <a:r>
                <a:rPr lang="en-US" sz="800" dirty="0" smtClean="0">
                  <a:solidFill>
                    <a:srgbClr val="000090"/>
                  </a:solidFill>
                </a:rPr>
                <a:t>00 mV</a:t>
              </a:r>
              <a:endParaRPr lang="en-US" sz="800" dirty="0">
                <a:solidFill>
                  <a:srgbClr val="000090"/>
                </a:solidFill>
              </a:endParaRPr>
            </a:p>
          </p:txBody>
        </p:sp>
        <p:sp>
          <p:nvSpPr>
            <p:cNvPr id="33" name="Rectangle 32"/>
            <p:cNvSpPr/>
            <p:nvPr/>
          </p:nvSpPr>
          <p:spPr>
            <a:xfrm>
              <a:off x="8463" y="3496700"/>
              <a:ext cx="537632" cy="215444"/>
            </a:xfrm>
            <a:prstGeom prst="rect">
              <a:avLst/>
            </a:prstGeom>
            <a:solidFill>
              <a:schemeClr val="bg1"/>
            </a:solidFill>
          </p:spPr>
          <p:txBody>
            <a:bodyPr wrap="square">
              <a:spAutoFit/>
            </a:bodyPr>
            <a:lstStyle/>
            <a:p>
              <a:r>
                <a:rPr lang="en-US" sz="800" dirty="0" smtClean="0">
                  <a:solidFill>
                    <a:srgbClr val="000090"/>
                  </a:solidFill>
                </a:rPr>
                <a:t>-100 mV</a:t>
              </a:r>
              <a:endParaRPr lang="en-US" sz="800" dirty="0">
                <a:solidFill>
                  <a:srgbClr val="000090"/>
                </a:solidFill>
              </a:endParaRPr>
            </a:p>
          </p:txBody>
        </p:sp>
        <p:sp>
          <p:nvSpPr>
            <p:cNvPr id="35" name="Rectangle 34"/>
            <p:cNvSpPr/>
            <p:nvPr/>
          </p:nvSpPr>
          <p:spPr>
            <a:xfrm>
              <a:off x="8467" y="3767633"/>
              <a:ext cx="537632" cy="215444"/>
            </a:xfrm>
            <a:prstGeom prst="rect">
              <a:avLst/>
            </a:prstGeom>
            <a:solidFill>
              <a:schemeClr val="bg1"/>
            </a:solidFill>
          </p:spPr>
          <p:txBody>
            <a:bodyPr wrap="square">
              <a:spAutoFit/>
            </a:bodyPr>
            <a:lstStyle/>
            <a:p>
              <a:r>
                <a:rPr lang="en-US" sz="800" dirty="0" smtClean="0">
                  <a:solidFill>
                    <a:srgbClr val="000090"/>
                  </a:solidFill>
                </a:rPr>
                <a:t>-200 mV</a:t>
              </a:r>
              <a:endParaRPr lang="en-US" sz="800" dirty="0">
                <a:solidFill>
                  <a:srgbClr val="000090"/>
                </a:solidFill>
              </a:endParaRPr>
            </a:p>
          </p:txBody>
        </p:sp>
        <p:sp>
          <p:nvSpPr>
            <p:cNvPr id="36" name="Rectangle 35"/>
            <p:cNvSpPr/>
            <p:nvPr/>
          </p:nvSpPr>
          <p:spPr>
            <a:xfrm>
              <a:off x="8467" y="4021632"/>
              <a:ext cx="537632" cy="215444"/>
            </a:xfrm>
            <a:prstGeom prst="rect">
              <a:avLst/>
            </a:prstGeom>
            <a:solidFill>
              <a:schemeClr val="bg1"/>
            </a:solidFill>
          </p:spPr>
          <p:txBody>
            <a:bodyPr wrap="square">
              <a:spAutoFit/>
            </a:bodyPr>
            <a:lstStyle/>
            <a:p>
              <a:r>
                <a:rPr lang="en-US" sz="800" dirty="0" smtClean="0">
                  <a:solidFill>
                    <a:srgbClr val="000090"/>
                  </a:solidFill>
                </a:rPr>
                <a:t>-300 mV</a:t>
              </a:r>
              <a:endParaRPr lang="en-US" sz="800" dirty="0">
                <a:solidFill>
                  <a:srgbClr val="000090"/>
                </a:solidFill>
              </a:endParaRPr>
            </a:p>
          </p:txBody>
        </p:sp>
      </p:grpSp>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a:t>
            </a:r>
            <a:r>
              <a:rPr lang="en-GB" sz="1800" i="1" dirty="0" smtClean="0">
                <a:solidFill>
                  <a:schemeClr val="bg1"/>
                </a:solidFill>
              </a:rPr>
              <a:t>On </a:t>
            </a:r>
            <a:r>
              <a:rPr lang="en-GB" sz="1800" i="1" dirty="0">
                <a:solidFill>
                  <a:schemeClr val="bg1"/>
                </a:solidFill>
              </a:rPr>
              <a:t>Detector Electronics </a:t>
            </a:r>
            <a:r>
              <a:rPr lang="en-GB" sz="1800" i="1" dirty="0" smtClean="0">
                <a:solidFill>
                  <a:schemeClr val="bg1"/>
                </a:solidFill>
              </a:rPr>
              <a:t>- Preamplifier Simulation</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11</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22160176"/>
              </p:ext>
            </p:extLst>
          </p:nvPr>
        </p:nvGraphicFramePr>
        <p:xfrm>
          <a:off x="4853323" y="2791280"/>
          <a:ext cx="3879576" cy="3298517"/>
        </p:xfrm>
        <a:graphic>
          <a:graphicData uri="http://schemas.openxmlformats.org/drawingml/2006/table">
            <a:tbl>
              <a:tblPr firstRow="1" bandRow="1">
                <a:tableStyleId>{B301B821-A1FF-4177-AEE7-76D212191A09}</a:tableStyleId>
              </a:tblPr>
              <a:tblGrid>
                <a:gridCol w="1946480"/>
                <a:gridCol w="1933096"/>
              </a:tblGrid>
              <a:tr h="229125">
                <a:tc gridSpan="2">
                  <a:txBody>
                    <a:bodyPr/>
                    <a:lstStyle/>
                    <a:p>
                      <a:pPr algn="ctr"/>
                      <a:endParaRPr lang="en-US" sz="1100" b="0" i="1" dirty="0"/>
                    </a:p>
                  </a:txBody>
                  <a:tcPr/>
                </a:tc>
                <a:tc hMerge="1">
                  <a:txBody>
                    <a:bodyPr/>
                    <a:lstStyle/>
                    <a:p>
                      <a:endParaRPr lang="en-US"/>
                    </a:p>
                  </a:txBody>
                  <a:tcPr/>
                </a:tc>
              </a:tr>
              <a:tr h="229125">
                <a:tc gridSpan="2">
                  <a:txBody>
                    <a:bodyPr/>
                    <a:lstStyle/>
                    <a:p>
                      <a:pPr algn="ctr"/>
                      <a:r>
                        <a:rPr lang="en-US" sz="1400" b="1" i="1" dirty="0" smtClean="0">
                          <a:solidFill>
                            <a:srgbClr val="FF0000"/>
                          </a:solidFill>
                        </a:rPr>
                        <a:t>Preamplifier main features (Pspice Simulator)</a:t>
                      </a:r>
                      <a:endParaRPr lang="en-US" sz="1400" b="1" i="1" dirty="0">
                        <a:solidFill>
                          <a:srgbClr val="FF0000"/>
                        </a:solidFill>
                      </a:endParaRPr>
                    </a:p>
                  </a:txBody>
                  <a:tcPr/>
                </a:tc>
                <a:tc hMerge="1">
                  <a:txBody>
                    <a:bodyPr/>
                    <a:lstStyle/>
                    <a:p>
                      <a:endParaRPr lang="en-US" dirty="0"/>
                    </a:p>
                  </a:txBody>
                  <a:tcPr/>
                </a:tc>
              </a:tr>
              <a:tr h="229125">
                <a:tc>
                  <a:txBody>
                    <a:bodyPr/>
                    <a:lstStyle/>
                    <a:p>
                      <a:pPr algn="l">
                        <a:spcAft>
                          <a:spcPts val="0"/>
                        </a:spcAft>
                      </a:pPr>
                      <a:r>
                        <a:rPr lang="en-US" sz="1100" noProof="0" dirty="0" smtClean="0">
                          <a:effectLst/>
                          <a:latin typeface="Calibri"/>
                          <a:ea typeface="ＭＳ 明朝"/>
                          <a:cs typeface="Times New Roman"/>
                        </a:rPr>
                        <a:t>Linearity (-2 fC ÷ -200 fC)</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dirty="0" smtClean="0">
                          <a:effectLst/>
                          <a:latin typeface="Calibri"/>
                          <a:ea typeface="ＭＳ 明朝"/>
                          <a:cs typeface="Times New Roman"/>
                        </a:rPr>
                        <a:t>≈ 1%</a:t>
                      </a:r>
                      <a:endParaRPr lang="en-US" sz="1100" noProof="0" dirty="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smtClean="0">
                          <a:effectLst/>
                          <a:latin typeface="Calibri"/>
                          <a:ea typeface="ＭＳ 明朝"/>
                          <a:cs typeface="Times New Roman"/>
                        </a:rPr>
                        <a:t>Output signal balance</a:t>
                      </a:r>
                      <a:endParaRPr lang="en-US" sz="1100" noProof="0">
                        <a:effectLst/>
                        <a:latin typeface="Cambria"/>
                        <a:ea typeface="ＭＳ 明朝"/>
                        <a:cs typeface="Times New Roman"/>
                      </a:endParaRPr>
                    </a:p>
                  </a:txBody>
                  <a:tcPr marL="68580" marR="68580" marT="0" marB="0"/>
                </a:tc>
                <a:tc>
                  <a:txBody>
                    <a:bodyPr/>
                    <a:lstStyle/>
                    <a:p>
                      <a:pPr algn="l">
                        <a:spcAft>
                          <a:spcPts val="0"/>
                        </a:spcAft>
                      </a:pPr>
                      <a:r>
                        <a:rPr lang="en-US" sz="1100" noProof="0" dirty="0" smtClean="0">
                          <a:effectLst/>
                          <a:latin typeface="+mn-lt"/>
                          <a:ea typeface="ＭＳ 明朝"/>
                          <a:cs typeface="Times New Roman"/>
                        </a:rPr>
                        <a:t>≈</a:t>
                      </a:r>
                      <a:r>
                        <a:rPr lang="en-US" sz="1100" noProof="0" dirty="0" smtClean="0">
                          <a:effectLst/>
                          <a:latin typeface="Calibri"/>
                          <a:ea typeface="ＭＳ 明朝"/>
                          <a:cs typeface="Times New Roman"/>
                        </a:rPr>
                        <a:t> 1%</a:t>
                      </a:r>
                      <a:endParaRPr lang="en-US" sz="1100" noProof="0" dirty="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dirty="0" smtClean="0">
                          <a:effectLst/>
                          <a:latin typeface="Calibri"/>
                          <a:ea typeface="ＭＳ 明朝"/>
                          <a:cs typeface="Times New Roman"/>
                        </a:rPr>
                        <a:t>Z</a:t>
                      </a:r>
                      <a:r>
                        <a:rPr lang="en-US" sz="1100" baseline="-25000" noProof="0" dirty="0" smtClean="0">
                          <a:effectLst/>
                          <a:latin typeface="Calibri"/>
                          <a:ea typeface="ＭＳ 明朝"/>
                          <a:cs typeface="Times New Roman"/>
                        </a:rPr>
                        <a:t>IN</a:t>
                      </a:r>
                      <a:r>
                        <a:rPr lang="en-US" sz="1100" noProof="0" dirty="0" smtClean="0">
                          <a:effectLst/>
                          <a:latin typeface="Calibri"/>
                          <a:ea typeface="ＭＳ 明朝"/>
                          <a:cs typeface="Times New Roman"/>
                        </a:rPr>
                        <a:t> </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smtClean="0">
                          <a:effectLst/>
                          <a:latin typeface="Calibri"/>
                          <a:ea typeface="ＭＳ 明朝"/>
                          <a:cs typeface="Times New Roman"/>
                        </a:rPr>
                        <a:t>100 ohm </a:t>
                      </a:r>
                      <a:endParaRPr lang="en-US" sz="1100" noProof="0">
                        <a:effectLst/>
                        <a:latin typeface="Cambria"/>
                        <a:ea typeface="ＭＳ 明朝"/>
                        <a:cs typeface="Times New Roman"/>
                      </a:endParaRPr>
                    </a:p>
                  </a:txBody>
                  <a:tcPr marL="68580" marR="68580" marT="0" marB="0"/>
                </a:tc>
              </a:tr>
              <a:tr h="214263">
                <a:tc>
                  <a:txBody>
                    <a:bodyPr/>
                    <a:lstStyle/>
                    <a:p>
                      <a:pPr algn="l">
                        <a:spcAft>
                          <a:spcPts val="0"/>
                        </a:spcAft>
                      </a:pPr>
                      <a:r>
                        <a:rPr lang="en-US" sz="1100" noProof="0" dirty="0" smtClean="0">
                          <a:effectLst/>
                          <a:latin typeface="Calibri"/>
                          <a:ea typeface="ＭＳ 明朝"/>
                          <a:cs typeface="Times New Roman"/>
                        </a:rPr>
                        <a:t>Gain ( C</a:t>
                      </a:r>
                      <a:r>
                        <a:rPr lang="en-US" sz="1100" baseline="-25000" noProof="0" dirty="0" smtClean="0">
                          <a:effectLst/>
                          <a:latin typeface="Calibri"/>
                          <a:ea typeface="ＭＳ 明朝"/>
                          <a:cs typeface="Times New Roman"/>
                        </a:rPr>
                        <a:t>D</a:t>
                      </a:r>
                      <a:r>
                        <a:rPr lang="en-US" sz="1100" noProof="0" dirty="0" smtClean="0">
                          <a:effectLst/>
                          <a:latin typeface="Calibri"/>
                          <a:ea typeface="ＭＳ 明朝"/>
                          <a:cs typeface="Times New Roman"/>
                        </a:rPr>
                        <a:t> = 0 pF)</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dirty="0" smtClean="0">
                          <a:effectLst/>
                          <a:latin typeface="Calibri"/>
                          <a:ea typeface="ＭＳ 明朝"/>
                          <a:cs typeface="Times New Roman"/>
                        </a:rPr>
                        <a:t>≈ 6.8 mV/fC (Differential)</a:t>
                      </a:r>
                      <a:endParaRPr lang="en-US" sz="1100" noProof="0" dirty="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dirty="0" smtClean="0">
                          <a:effectLst/>
                          <a:latin typeface="Calibri"/>
                          <a:ea typeface="ＭＳ 明朝"/>
                          <a:cs typeface="Times New Roman"/>
                        </a:rPr>
                        <a:t>Gain (C</a:t>
                      </a:r>
                      <a:r>
                        <a:rPr lang="en-US" sz="1100" baseline="-25000" noProof="0" dirty="0" smtClean="0">
                          <a:effectLst/>
                          <a:latin typeface="Calibri"/>
                          <a:ea typeface="ＭＳ 明朝"/>
                          <a:cs typeface="Times New Roman"/>
                        </a:rPr>
                        <a:t>D</a:t>
                      </a:r>
                      <a:r>
                        <a:rPr lang="en-US" sz="1100" noProof="0" dirty="0" smtClean="0">
                          <a:effectLst/>
                          <a:latin typeface="Calibri"/>
                          <a:ea typeface="ＭＳ 明朝"/>
                          <a:cs typeface="Times New Roman"/>
                        </a:rPr>
                        <a:t> = 24 pF)</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dirty="0" smtClean="0">
                          <a:effectLst/>
                          <a:latin typeface="Calibri"/>
                          <a:ea typeface="ＭＳ 明朝"/>
                          <a:cs typeface="Times New Roman"/>
                        </a:rPr>
                        <a:t>≈ 4 mV/fC (Differential)</a:t>
                      </a:r>
                      <a:endParaRPr lang="en-US" sz="1100" noProof="0" dirty="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dirty="0" smtClean="0">
                          <a:effectLst/>
                          <a:latin typeface="Calibri"/>
                          <a:ea typeface="ＭＳ 明朝"/>
                          <a:cs typeface="Times New Roman"/>
                        </a:rPr>
                        <a:t>t</a:t>
                      </a:r>
                      <a:r>
                        <a:rPr lang="en-US" sz="1100" baseline="-25000" noProof="0" dirty="0" smtClean="0">
                          <a:effectLst/>
                          <a:latin typeface="Calibri"/>
                          <a:ea typeface="ＭＳ 明朝"/>
                          <a:cs typeface="Times New Roman"/>
                        </a:rPr>
                        <a:t>r</a:t>
                      </a:r>
                      <a:r>
                        <a:rPr lang="en-US" sz="1100" noProof="0" dirty="0" smtClean="0">
                          <a:effectLst/>
                          <a:latin typeface="Calibri"/>
                          <a:ea typeface="ＭＳ 明朝"/>
                          <a:cs typeface="Times New Roman"/>
                        </a:rPr>
                        <a:t> – t</a:t>
                      </a:r>
                      <a:r>
                        <a:rPr lang="en-US" sz="1100" baseline="-25000" noProof="0" dirty="0" smtClean="0">
                          <a:effectLst/>
                          <a:latin typeface="Calibri"/>
                          <a:ea typeface="ＭＳ 明朝"/>
                          <a:cs typeface="Times New Roman"/>
                        </a:rPr>
                        <a:t>f</a:t>
                      </a:r>
                      <a:r>
                        <a:rPr lang="en-US" sz="1100" noProof="0" dirty="0" smtClean="0">
                          <a:effectLst/>
                          <a:latin typeface="Calibri"/>
                          <a:ea typeface="ＭＳ 明朝"/>
                          <a:cs typeface="Times New Roman"/>
                        </a:rPr>
                        <a:t> (Cd = 0 pF)</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smtClean="0">
                          <a:effectLst/>
                          <a:latin typeface="Calibri"/>
                          <a:ea typeface="ＭＳ 明朝"/>
                          <a:cs typeface="Times New Roman"/>
                        </a:rPr>
                        <a:t>2 ns – 7 ns</a:t>
                      </a:r>
                      <a:endParaRPr lang="en-US" sz="1100" noProof="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dirty="0" smtClean="0">
                          <a:effectLst/>
                          <a:latin typeface="+mn-lt"/>
                          <a:ea typeface="ＭＳ 明朝"/>
                          <a:cs typeface="Times New Roman"/>
                        </a:rPr>
                        <a:t>t</a:t>
                      </a:r>
                      <a:r>
                        <a:rPr lang="en-US" sz="1100" baseline="-25000" noProof="0" dirty="0" smtClean="0">
                          <a:effectLst/>
                          <a:latin typeface="+mn-lt"/>
                          <a:ea typeface="ＭＳ 明朝"/>
                          <a:cs typeface="Times New Roman"/>
                        </a:rPr>
                        <a:t>r</a:t>
                      </a:r>
                      <a:r>
                        <a:rPr lang="en-US" sz="1100" noProof="0" dirty="0" smtClean="0">
                          <a:effectLst/>
                          <a:latin typeface="+mn-lt"/>
                          <a:ea typeface="ＭＳ 明朝"/>
                          <a:cs typeface="Times New Roman"/>
                        </a:rPr>
                        <a:t> – t</a:t>
                      </a:r>
                      <a:r>
                        <a:rPr lang="en-US" sz="1100" baseline="-25000" noProof="0" dirty="0" smtClean="0">
                          <a:effectLst/>
                          <a:latin typeface="+mn-lt"/>
                          <a:ea typeface="ＭＳ 明朝"/>
                          <a:cs typeface="Times New Roman"/>
                        </a:rPr>
                        <a:t>f</a:t>
                      </a:r>
                      <a:r>
                        <a:rPr lang="en-US" sz="1100" noProof="0" dirty="0" smtClean="0">
                          <a:effectLst/>
                          <a:latin typeface="+mn-lt"/>
                          <a:ea typeface="ＭＳ 明朝"/>
                          <a:cs typeface="Times New Roman"/>
                        </a:rPr>
                        <a:t> </a:t>
                      </a:r>
                      <a:r>
                        <a:rPr lang="en-US" sz="1100" noProof="0" dirty="0" smtClean="0">
                          <a:effectLst/>
                          <a:latin typeface="Calibri"/>
                          <a:ea typeface="ＭＳ 明朝"/>
                          <a:cs typeface="Times New Roman"/>
                        </a:rPr>
                        <a:t>(Cd = 24 pF)</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smtClean="0">
                          <a:effectLst/>
                          <a:latin typeface="Calibri"/>
                          <a:ea typeface="ＭＳ 明朝"/>
                          <a:cs typeface="Times New Roman"/>
                        </a:rPr>
                        <a:t>3 ns – 10 ns</a:t>
                      </a:r>
                      <a:endParaRPr lang="en-US" sz="1100" noProof="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dirty="0" smtClean="0">
                          <a:effectLst/>
                          <a:latin typeface="Calibri"/>
                          <a:ea typeface="ＭＳ 明朝"/>
                          <a:cs typeface="Times New Roman"/>
                        </a:rPr>
                        <a:t>erms (Cd= 0pF)</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dirty="0" smtClean="0">
                          <a:effectLst/>
                          <a:latin typeface="Calibri"/>
                          <a:ea typeface="ＭＳ 明朝"/>
                          <a:cs typeface="Times New Roman"/>
                        </a:rPr>
                        <a:t>1100 erms</a:t>
                      </a:r>
                      <a:endParaRPr lang="en-US" sz="1100" noProof="0" dirty="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dirty="0" smtClean="0">
                          <a:effectLst/>
                          <a:latin typeface="Calibri"/>
                          <a:ea typeface="ＭＳ 明朝"/>
                          <a:cs typeface="Times New Roman"/>
                        </a:rPr>
                        <a:t>erms (Cd= 24pF)</a:t>
                      </a:r>
                      <a:endParaRPr lang="en-US" sz="1100" noProof="0" dirty="0">
                        <a:effectLst/>
                        <a:latin typeface="Cambria"/>
                        <a:ea typeface="ＭＳ 明朝"/>
                        <a:cs typeface="Times New Roman"/>
                      </a:endParaRPr>
                    </a:p>
                  </a:txBody>
                  <a:tcPr marL="68580" marR="68580" marT="0" marB="0"/>
                </a:tc>
                <a:tc>
                  <a:txBody>
                    <a:bodyPr/>
                    <a:lstStyle/>
                    <a:p>
                      <a:pPr algn="l">
                        <a:spcAft>
                          <a:spcPts val="0"/>
                        </a:spcAft>
                      </a:pPr>
                      <a:r>
                        <a:rPr lang="en-US" sz="1100" noProof="0" dirty="0" smtClean="0">
                          <a:effectLst/>
                          <a:latin typeface="Calibri"/>
                          <a:ea typeface="ＭＳ 明朝"/>
                          <a:cs typeface="Times New Roman"/>
                        </a:rPr>
                        <a:t>1900 erms</a:t>
                      </a:r>
                      <a:endParaRPr lang="en-US" sz="1100" noProof="0" dirty="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smtClean="0">
                          <a:effectLst/>
                          <a:latin typeface="Calibri"/>
                          <a:ea typeface="ＭＳ 明朝"/>
                          <a:cs typeface="Times New Roman"/>
                        </a:rPr>
                        <a:t>PSRR</a:t>
                      </a:r>
                      <a:endParaRPr lang="en-US" sz="1100" noProof="0">
                        <a:effectLst/>
                        <a:latin typeface="Cambria"/>
                        <a:ea typeface="ＭＳ 明朝"/>
                        <a:cs typeface="Times New Roman"/>
                      </a:endParaRPr>
                    </a:p>
                  </a:txBody>
                  <a:tcPr marL="68580" marR="68580" marT="0" marB="0"/>
                </a:tc>
                <a:tc>
                  <a:txBody>
                    <a:bodyPr/>
                    <a:lstStyle/>
                    <a:p>
                      <a:pPr algn="l">
                        <a:spcAft>
                          <a:spcPts val="0"/>
                        </a:spcAft>
                      </a:pPr>
                      <a:r>
                        <a:rPr lang="en-US" sz="1100" noProof="0" smtClean="0">
                          <a:effectLst/>
                          <a:latin typeface="Calibri"/>
                          <a:ea typeface="ＭＳ 明朝"/>
                          <a:cs typeface="Times New Roman"/>
                        </a:rPr>
                        <a:t>≈ 20 dB</a:t>
                      </a:r>
                      <a:endParaRPr lang="en-US" sz="1100" noProof="0">
                        <a:effectLst/>
                        <a:latin typeface="Cambria"/>
                        <a:ea typeface="ＭＳ 明朝"/>
                        <a:cs typeface="Times New Roman"/>
                      </a:endParaRPr>
                    </a:p>
                  </a:txBody>
                  <a:tcPr marL="68580" marR="68580" marT="0" marB="0"/>
                </a:tc>
              </a:tr>
              <a:tr h="229125">
                <a:tc>
                  <a:txBody>
                    <a:bodyPr/>
                    <a:lstStyle/>
                    <a:p>
                      <a:pPr algn="l">
                        <a:spcAft>
                          <a:spcPts val="0"/>
                        </a:spcAft>
                      </a:pPr>
                      <a:r>
                        <a:rPr lang="en-US" sz="1100" noProof="0" smtClean="0">
                          <a:effectLst/>
                          <a:latin typeface="Calibri"/>
                          <a:ea typeface="ＭＳ 明朝"/>
                          <a:cs typeface="Times New Roman"/>
                        </a:rPr>
                        <a:t>Vdd</a:t>
                      </a:r>
                      <a:endParaRPr lang="en-US" sz="1100" noProof="0">
                        <a:effectLst/>
                        <a:latin typeface="Cambria"/>
                        <a:ea typeface="ＭＳ 明朝"/>
                        <a:cs typeface="Times New Roman"/>
                      </a:endParaRPr>
                    </a:p>
                  </a:txBody>
                  <a:tcPr marL="68580" marR="68580" marT="0" marB="0"/>
                </a:tc>
                <a:tc>
                  <a:txBody>
                    <a:bodyPr/>
                    <a:lstStyle/>
                    <a:p>
                      <a:pPr algn="l">
                        <a:spcAft>
                          <a:spcPts val="0"/>
                        </a:spcAft>
                      </a:pPr>
                      <a:r>
                        <a:rPr lang="en-US" sz="1100" noProof="0" smtClean="0">
                          <a:effectLst/>
                          <a:latin typeface="Calibri"/>
                          <a:ea typeface="ＭＳ 明朝"/>
                          <a:cs typeface="Times New Roman"/>
                        </a:rPr>
                        <a:t>4V</a:t>
                      </a:r>
                      <a:endParaRPr lang="en-US" sz="1100" noProof="0">
                        <a:effectLst/>
                        <a:latin typeface="Cambria"/>
                        <a:ea typeface="ＭＳ 明朝"/>
                        <a:cs typeface="Times New Roman"/>
                      </a:endParaRPr>
                    </a:p>
                  </a:txBody>
                  <a:tcPr marL="68580" marR="68580" marT="0" marB="0"/>
                </a:tc>
              </a:tr>
              <a:tr h="229125">
                <a:tc>
                  <a:txBody>
                    <a:bodyPr/>
                    <a:lstStyle/>
                    <a:p>
                      <a:pPr algn="l">
                        <a:spcAft>
                          <a:spcPts val="0"/>
                        </a:spcAft>
                      </a:pPr>
                      <a:r>
                        <a:rPr lang="en-US" sz="1100" b="1" noProof="0" dirty="0" smtClean="0">
                          <a:effectLst/>
                          <a:latin typeface="Calibri"/>
                          <a:ea typeface="ＭＳ 明朝"/>
                          <a:cs typeface="Times New Roman"/>
                        </a:rPr>
                        <a:t>Pd</a:t>
                      </a:r>
                      <a:endParaRPr lang="en-US" sz="1100" b="1" noProof="0" dirty="0">
                        <a:effectLst/>
                        <a:latin typeface="Cambria"/>
                        <a:ea typeface="ＭＳ 明朝"/>
                        <a:cs typeface="Times New Roman"/>
                      </a:endParaRPr>
                    </a:p>
                  </a:txBody>
                  <a:tcPr marL="68580" marR="68580" marT="0" marB="0"/>
                </a:tc>
                <a:tc>
                  <a:txBody>
                    <a:bodyPr/>
                    <a:lstStyle/>
                    <a:p>
                      <a:pPr algn="l">
                        <a:spcAft>
                          <a:spcPts val="0"/>
                        </a:spcAft>
                      </a:pPr>
                      <a:r>
                        <a:rPr lang="en-US" sz="1100" b="1" noProof="0" dirty="0" smtClean="0">
                          <a:effectLst/>
                          <a:latin typeface="Calibri"/>
                          <a:ea typeface="ＭＳ 明朝"/>
                          <a:cs typeface="Times New Roman"/>
                        </a:rPr>
                        <a:t>32 mW</a:t>
                      </a:r>
                      <a:endParaRPr lang="en-US" sz="1100" b="1" noProof="0" dirty="0">
                        <a:effectLst/>
                        <a:latin typeface="Cambria"/>
                        <a:ea typeface="ＭＳ 明朝"/>
                        <a:cs typeface="Times New Roman"/>
                      </a:endParaRPr>
                    </a:p>
                  </a:txBody>
                  <a:tcPr marL="68580" marR="68580" marT="0" marB="0"/>
                </a:tc>
              </a:tr>
            </a:tbl>
          </a:graphicData>
        </a:graphic>
      </p:graphicFrame>
      <p:pic>
        <p:nvPicPr>
          <p:cNvPr id="7" name="Picture 6"/>
          <p:cNvPicPr>
            <a:picLocks noChangeAspect="1"/>
          </p:cNvPicPr>
          <p:nvPr/>
        </p:nvPicPr>
        <p:blipFill>
          <a:blip r:embed="rId5"/>
          <a:stretch>
            <a:fillRect/>
          </a:stretch>
        </p:blipFill>
        <p:spPr>
          <a:xfrm>
            <a:off x="3277680" y="870461"/>
            <a:ext cx="5282486" cy="1848384"/>
          </a:xfrm>
          <a:prstGeom prst="rect">
            <a:avLst/>
          </a:prstGeom>
        </p:spPr>
      </p:pic>
      <p:sp>
        <p:nvSpPr>
          <p:cNvPr id="37" name="Rectangle 36"/>
          <p:cNvSpPr/>
          <p:nvPr/>
        </p:nvSpPr>
        <p:spPr>
          <a:xfrm>
            <a:off x="1295419" y="1244564"/>
            <a:ext cx="482587" cy="276999"/>
          </a:xfrm>
          <a:prstGeom prst="rect">
            <a:avLst/>
          </a:prstGeom>
          <a:solidFill>
            <a:schemeClr val="bg1"/>
          </a:solidFill>
        </p:spPr>
        <p:txBody>
          <a:bodyPr wrap="square">
            <a:spAutoFit/>
          </a:bodyPr>
          <a:lstStyle/>
          <a:p>
            <a:r>
              <a:rPr lang="en-US" sz="1200" dirty="0" smtClean="0">
                <a:solidFill>
                  <a:srgbClr val="000090"/>
                </a:solidFill>
              </a:rPr>
              <a:t>10fC</a:t>
            </a:r>
            <a:endParaRPr lang="en-US" sz="1200" dirty="0">
              <a:solidFill>
                <a:srgbClr val="000090"/>
              </a:solidFill>
            </a:endParaRPr>
          </a:p>
        </p:txBody>
      </p:sp>
      <p:sp>
        <p:nvSpPr>
          <p:cNvPr id="38" name="Rectangle 37"/>
          <p:cNvSpPr/>
          <p:nvPr/>
        </p:nvSpPr>
        <p:spPr>
          <a:xfrm>
            <a:off x="1227676" y="838166"/>
            <a:ext cx="584200" cy="276999"/>
          </a:xfrm>
          <a:prstGeom prst="rect">
            <a:avLst/>
          </a:prstGeom>
          <a:solidFill>
            <a:schemeClr val="bg1"/>
          </a:solidFill>
        </p:spPr>
        <p:txBody>
          <a:bodyPr wrap="square">
            <a:spAutoFit/>
          </a:bodyPr>
          <a:lstStyle/>
          <a:p>
            <a:r>
              <a:rPr lang="en-US" sz="1200" dirty="0" smtClean="0">
                <a:solidFill>
                  <a:srgbClr val="000090"/>
                </a:solidFill>
              </a:rPr>
              <a:t>100fC</a:t>
            </a:r>
            <a:endParaRPr lang="en-US" sz="1200" dirty="0">
              <a:solidFill>
                <a:srgbClr val="000090"/>
              </a:solidFill>
            </a:endParaRPr>
          </a:p>
        </p:txBody>
      </p:sp>
      <p:cxnSp>
        <p:nvCxnSpPr>
          <p:cNvPr id="39" name="Straight Arrow Connector 38"/>
          <p:cNvCxnSpPr/>
          <p:nvPr/>
        </p:nvCxnSpPr>
        <p:spPr>
          <a:xfrm>
            <a:off x="1693333" y="1007533"/>
            <a:ext cx="601134" cy="330200"/>
          </a:xfrm>
          <a:prstGeom prst="straightConnector1">
            <a:avLst/>
          </a:prstGeom>
          <a:ln w="127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693333" y="1405466"/>
            <a:ext cx="609600" cy="694267"/>
          </a:xfrm>
          <a:prstGeom prst="straightConnector1">
            <a:avLst/>
          </a:prstGeom>
          <a:ln w="127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08009" y="3708364"/>
            <a:ext cx="3886191" cy="461665"/>
          </a:xfrm>
          <a:prstGeom prst="rect">
            <a:avLst/>
          </a:prstGeom>
          <a:noFill/>
        </p:spPr>
        <p:txBody>
          <a:bodyPr wrap="square">
            <a:spAutoFit/>
          </a:bodyPr>
          <a:lstStyle/>
          <a:p>
            <a:r>
              <a:rPr lang="en-US" sz="1200" dirty="0" smtClean="0">
                <a:solidFill>
                  <a:srgbClr val="000090"/>
                </a:solidFill>
              </a:rPr>
              <a:t>Preamplifier topology allows to implement shaping on input signal </a:t>
            </a:r>
            <a:endParaRPr lang="en-US" sz="1200" dirty="0">
              <a:solidFill>
                <a:srgbClr val="000090"/>
              </a:solidFill>
            </a:endParaRPr>
          </a:p>
        </p:txBody>
      </p:sp>
      <p:sp>
        <p:nvSpPr>
          <p:cNvPr id="48" name="Rectangle 47"/>
          <p:cNvSpPr/>
          <p:nvPr/>
        </p:nvSpPr>
        <p:spPr>
          <a:xfrm>
            <a:off x="3793066" y="770434"/>
            <a:ext cx="4521199" cy="276999"/>
          </a:xfrm>
          <a:prstGeom prst="rect">
            <a:avLst/>
          </a:prstGeom>
          <a:solidFill>
            <a:schemeClr val="bg1"/>
          </a:solidFill>
        </p:spPr>
        <p:txBody>
          <a:bodyPr wrap="square">
            <a:spAutoFit/>
          </a:bodyPr>
          <a:lstStyle/>
          <a:p>
            <a:r>
              <a:rPr lang="en-US" sz="1200" dirty="0" smtClean="0">
                <a:solidFill>
                  <a:srgbClr val="000090"/>
                </a:solidFill>
              </a:rPr>
              <a:t>Head transistor current must be optimized vs C</a:t>
            </a:r>
            <a:r>
              <a:rPr lang="en-US" sz="1200" baseline="-25000" dirty="0" smtClean="0">
                <a:solidFill>
                  <a:srgbClr val="000090"/>
                </a:solidFill>
              </a:rPr>
              <a:t>D</a:t>
            </a:r>
            <a:r>
              <a:rPr lang="en-US" sz="1200" dirty="0" smtClean="0">
                <a:solidFill>
                  <a:srgbClr val="000090"/>
                </a:solidFill>
              </a:rPr>
              <a:t> and shaping time</a:t>
            </a:r>
            <a:endParaRPr lang="en-US" sz="1200" dirty="0">
              <a:solidFill>
                <a:srgbClr val="000090"/>
              </a:solidFill>
            </a:endParaRPr>
          </a:p>
        </p:txBody>
      </p:sp>
      <p:cxnSp>
        <p:nvCxnSpPr>
          <p:cNvPr id="49" name="Straight Arrow Connector 48"/>
          <p:cNvCxnSpPr/>
          <p:nvPr/>
        </p:nvCxnSpPr>
        <p:spPr>
          <a:xfrm>
            <a:off x="4021667" y="1007533"/>
            <a:ext cx="143933" cy="914400"/>
          </a:xfrm>
          <a:prstGeom prst="straightConnector1">
            <a:avLst/>
          </a:prstGeom>
          <a:ln w="127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2246311" y="6194537"/>
            <a:ext cx="4322015" cy="307777"/>
          </a:xfrm>
          <a:prstGeom prst="rect">
            <a:avLst/>
          </a:prstGeom>
          <a:solidFill>
            <a:schemeClr val="bg1"/>
          </a:solidFill>
        </p:spPr>
        <p:txBody>
          <a:bodyPr wrap="square">
            <a:spAutoFit/>
          </a:bodyPr>
          <a:lstStyle/>
          <a:p>
            <a:r>
              <a:rPr lang="en-US" sz="1400" i="1" dirty="0" smtClean="0">
                <a:solidFill>
                  <a:srgbClr val="FF0000"/>
                </a:solidFill>
              </a:rPr>
              <a:t>Output (driver) stage can be differential or single-ended</a:t>
            </a:r>
            <a:endParaRPr lang="en-US" sz="1400" i="1" dirty="0">
              <a:solidFill>
                <a:srgbClr val="FF0000"/>
              </a:solidFill>
            </a:endParaRPr>
          </a:p>
        </p:txBody>
      </p:sp>
      <p:sp>
        <p:nvSpPr>
          <p:cNvPr id="54" name="Right Arrow 53"/>
          <p:cNvSpPr/>
          <p:nvPr/>
        </p:nvSpPr>
        <p:spPr>
          <a:xfrm>
            <a:off x="1954709" y="6321450"/>
            <a:ext cx="202758" cy="1132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ight Arrow 54"/>
          <p:cNvSpPr/>
          <p:nvPr/>
        </p:nvSpPr>
        <p:spPr>
          <a:xfrm rot="10800000">
            <a:off x="6418695" y="6303507"/>
            <a:ext cx="202758" cy="1132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4045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a:t>
            </a:r>
            <a:r>
              <a:rPr lang="en-GB" sz="1800" i="1" dirty="0" smtClean="0">
                <a:solidFill>
                  <a:schemeClr val="bg1"/>
                </a:solidFill>
              </a:rPr>
              <a:t>On </a:t>
            </a:r>
            <a:r>
              <a:rPr lang="en-GB" sz="1800" i="1" dirty="0">
                <a:solidFill>
                  <a:schemeClr val="bg1"/>
                </a:solidFill>
              </a:rPr>
              <a:t>Detector Electronics </a:t>
            </a:r>
            <a:r>
              <a:rPr lang="en-GB" sz="1800" i="1" dirty="0" smtClean="0">
                <a:solidFill>
                  <a:schemeClr val="bg1"/>
                </a:solidFill>
              </a:rPr>
              <a:t>– Preamplifier Boards</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12</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40" name="Rectangle 39"/>
          <p:cNvSpPr/>
          <p:nvPr/>
        </p:nvSpPr>
        <p:spPr>
          <a:xfrm>
            <a:off x="679238" y="819590"/>
            <a:ext cx="8229718" cy="2462213"/>
          </a:xfrm>
          <a:prstGeom prst="rect">
            <a:avLst/>
          </a:prstGeom>
          <a:solidFill>
            <a:schemeClr val="bg1"/>
          </a:solidFill>
          <a:ln>
            <a:noFill/>
          </a:ln>
          <a:effectLst/>
        </p:spPr>
        <p:txBody>
          <a:bodyPr wrap="square">
            <a:spAutoFit/>
          </a:bodyPr>
          <a:lstStyle/>
          <a:p>
            <a:pPr marL="285750" indent="-285750">
              <a:buClr>
                <a:srgbClr val="000090"/>
              </a:buClr>
              <a:buFont typeface="Arial"/>
              <a:buChar char="•"/>
              <a:defRPr/>
            </a:pPr>
            <a:r>
              <a:rPr lang="en-US" sz="1400" i="1" dirty="0" smtClean="0">
                <a:solidFill>
                  <a:srgbClr val="0044A4"/>
                </a:solidFill>
                <a:sym typeface="Wingdings"/>
              </a:rPr>
              <a:t>Preamplifier boards modularity should match trigger super-layer structure</a:t>
            </a:r>
          </a:p>
          <a:p>
            <a:pPr marL="742950" lvl="1" indent="-285750">
              <a:buClr>
                <a:srgbClr val="000090"/>
              </a:buClr>
              <a:buFont typeface="Arial"/>
              <a:buChar char="•"/>
              <a:defRPr/>
            </a:pPr>
            <a:r>
              <a:rPr lang="en-US" sz="1400" i="1" dirty="0" smtClean="0">
                <a:solidFill>
                  <a:srgbClr val="0044A4"/>
                </a:solidFill>
                <a:sym typeface="Wingdings"/>
              </a:rPr>
              <a:t>i.e. assuming a 48 chs off-detector boards preamplifier (and HV distribution) cards should fit off-detector boards modularity in such a way we can send signal belonging to a single super-layer  to track finder trigger boards  </a:t>
            </a:r>
          </a:p>
          <a:p>
            <a:pPr marL="285750" indent="-285750">
              <a:buClr>
                <a:srgbClr val="000090"/>
              </a:buClr>
              <a:buFont typeface="Arial"/>
              <a:buChar char="•"/>
              <a:defRPr/>
            </a:pPr>
            <a:r>
              <a:rPr lang="en-US" sz="1400" i="1" dirty="0" smtClean="0">
                <a:solidFill>
                  <a:srgbClr val="0044A4"/>
                </a:solidFill>
                <a:sym typeface="Wingdings"/>
              </a:rPr>
              <a:t>Signal output cables can be differential (shielded twisted pairs) or single ended (coaxial)</a:t>
            </a:r>
          </a:p>
          <a:p>
            <a:pPr marL="285750" indent="-285750">
              <a:buClr>
                <a:srgbClr val="000090"/>
              </a:buClr>
              <a:buFont typeface="Arial"/>
              <a:buChar char="•"/>
              <a:defRPr/>
            </a:pPr>
            <a:r>
              <a:rPr lang="en-US" sz="1400" i="1" dirty="0" smtClean="0">
                <a:solidFill>
                  <a:srgbClr val="0044A4"/>
                </a:solidFill>
                <a:sym typeface="Wingdings"/>
              </a:rPr>
              <a:t>Cable length can reach up to 10 mt providing good shielding and fully differential receiving stage on off-detector boards (to minimize loop area).</a:t>
            </a:r>
          </a:p>
          <a:p>
            <a:pPr marL="742950" lvl="1" indent="-285750">
              <a:buClr>
                <a:srgbClr val="000090"/>
              </a:buClr>
              <a:buFont typeface="Arial"/>
              <a:buChar char="•"/>
              <a:defRPr/>
            </a:pPr>
            <a:r>
              <a:rPr lang="en-US" sz="1400" i="1" dirty="0" smtClean="0">
                <a:solidFill>
                  <a:srgbClr val="0044A4"/>
                </a:solidFill>
                <a:sym typeface="Wingdings"/>
              </a:rPr>
              <a:t>Twisted pairs cables: shield must be connected only on one side to avoid current flow through the shield (in case of differences in ground potential between the two ends of the circuit).</a:t>
            </a:r>
          </a:p>
          <a:p>
            <a:pPr marL="742950" lvl="1" indent="-285750">
              <a:buClr>
                <a:srgbClr val="000090"/>
              </a:buClr>
              <a:buFont typeface="Arial"/>
              <a:buChar char="•"/>
              <a:defRPr/>
            </a:pPr>
            <a:r>
              <a:rPr lang="en-US" sz="1400" i="1" dirty="0" smtClean="0">
                <a:solidFill>
                  <a:srgbClr val="0044A4"/>
                </a:solidFill>
                <a:sym typeface="Wingdings"/>
              </a:rPr>
              <a:t>Coaxial cables: </a:t>
            </a:r>
            <a:r>
              <a:rPr lang="en-US" sz="1400" i="1" dirty="0" smtClean="0">
                <a:solidFill>
                  <a:srgbClr val="0000FF"/>
                </a:solidFill>
                <a:sym typeface="Wingdings"/>
              </a:rPr>
              <a:t>“The best way to protect against magnetic fields at the receptor is to decrease the area of the receptor loop” </a:t>
            </a:r>
            <a:r>
              <a:rPr lang="en-US" sz="1400" i="1" dirty="0" smtClean="0">
                <a:solidFill>
                  <a:srgbClr val="0044A4"/>
                </a:solidFill>
                <a:sym typeface="Wingdings"/>
              </a:rPr>
              <a:t>(H.W. Ott - Noise reduction techniques in electronic systems)</a:t>
            </a:r>
          </a:p>
        </p:txBody>
      </p:sp>
      <p:sp>
        <p:nvSpPr>
          <p:cNvPr id="7" name="Rectangle 6"/>
          <p:cNvSpPr/>
          <p:nvPr/>
        </p:nvSpPr>
        <p:spPr>
          <a:xfrm>
            <a:off x="2628451" y="5455658"/>
            <a:ext cx="1460950" cy="461665"/>
          </a:xfrm>
          <a:prstGeom prst="rect">
            <a:avLst/>
          </a:prstGeom>
          <a:ln>
            <a:noFill/>
          </a:ln>
        </p:spPr>
        <p:txBody>
          <a:bodyPr wrap="square">
            <a:spAutoFit/>
          </a:bodyPr>
          <a:lstStyle/>
          <a:p>
            <a:pPr algn="ctr"/>
            <a:r>
              <a:rPr lang="en-US" sz="1200" i="1" dirty="0" smtClean="0">
                <a:solidFill>
                  <a:srgbClr val="0044A4"/>
                </a:solidFill>
                <a:sym typeface="Wingdings"/>
              </a:rPr>
              <a:t>Field wires grounding board</a:t>
            </a:r>
          </a:p>
        </p:txBody>
      </p:sp>
      <p:pic>
        <p:nvPicPr>
          <p:cNvPr id="61" name="Picture 60"/>
          <p:cNvPicPr>
            <a:picLocks noChangeAspect="1"/>
          </p:cNvPicPr>
          <p:nvPr/>
        </p:nvPicPr>
        <p:blipFill>
          <a:blip r:embed="rId3"/>
          <a:stretch>
            <a:fillRect/>
          </a:stretch>
        </p:blipFill>
        <p:spPr>
          <a:xfrm>
            <a:off x="703423" y="3839247"/>
            <a:ext cx="1822786" cy="1532467"/>
          </a:xfrm>
          <a:prstGeom prst="rect">
            <a:avLst/>
          </a:prstGeom>
        </p:spPr>
      </p:pic>
      <p:cxnSp>
        <p:nvCxnSpPr>
          <p:cNvPr id="21515" name="Straight Arrow Connector 21514"/>
          <p:cNvCxnSpPr/>
          <p:nvPr/>
        </p:nvCxnSpPr>
        <p:spPr>
          <a:xfrm flipH="1" flipV="1">
            <a:off x="2196771" y="4965715"/>
            <a:ext cx="690363" cy="706953"/>
          </a:xfrm>
          <a:prstGeom prst="straightConnector1">
            <a:avLst/>
          </a:prstGeom>
          <a:ln w="12700" cmpd="sng">
            <a:solidFill>
              <a:srgbClr val="FF0000"/>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2623837" y="4256750"/>
            <a:ext cx="1474029" cy="1107996"/>
          </a:xfrm>
          <a:prstGeom prst="rect">
            <a:avLst/>
          </a:prstGeom>
          <a:noFill/>
          <a:ln>
            <a:solidFill>
              <a:schemeClr val="tx2"/>
            </a:solidFill>
          </a:ln>
        </p:spPr>
        <p:txBody>
          <a:bodyPr wrap="square">
            <a:spAutoFit/>
          </a:bodyPr>
          <a:lstStyle/>
          <a:p>
            <a:pPr algn="ctr"/>
            <a:r>
              <a:rPr lang="en-US" sz="1200" i="1" dirty="0" smtClean="0">
                <a:solidFill>
                  <a:srgbClr val="0044A4"/>
                </a:solidFill>
                <a:sym typeface="Wingdings"/>
              </a:rPr>
              <a:t>Signal decoupling &amp; protection network</a:t>
            </a:r>
          </a:p>
          <a:p>
            <a:pPr algn="ctr"/>
            <a:endParaRPr lang="en-US" sz="1400" i="1" dirty="0">
              <a:solidFill>
                <a:srgbClr val="0044A4"/>
              </a:solidFill>
              <a:sym typeface="Wingdings"/>
            </a:endParaRPr>
          </a:p>
          <a:p>
            <a:pPr algn="ctr"/>
            <a:endParaRPr lang="en-US" sz="1400" i="1" dirty="0" smtClean="0">
              <a:solidFill>
                <a:srgbClr val="0044A4"/>
              </a:solidFill>
              <a:sym typeface="Wingdings"/>
            </a:endParaRPr>
          </a:p>
          <a:p>
            <a:pPr algn="ctr"/>
            <a:endParaRPr lang="en-US" sz="1400" i="1" dirty="0" smtClean="0">
              <a:solidFill>
                <a:srgbClr val="0044A4"/>
              </a:solidFill>
              <a:sym typeface="Wingdings"/>
            </a:endParaRPr>
          </a:p>
        </p:txBody>
      </p:sp>
      <p:cxnSp>
        <p:nvCxnSpPr>
          <p:cNvPr id="70" name="Straight Arrow Connector 69"/>
          <p:cNvCxnSpPr>
            <a:stCxn id="69" idx="1"/>
          </p:cNvCxnSpPr>
          <p:nvPr/>
        </p:nvCxnSpPr>
        <p:spPr>
          <a:xfrm flipH="1" flipV="1">
            <a:off x="1261949" y="4463829"/>
            <a:ext cx="1361888" cy="346919"/>
          </a:xfrm>
          <a:prstGeom prst="straightConnector1">
            <a:avLst/>
          </a:prstGeom>
          <a:ln w="12700" cmpd="sng">
            <a:solidFill>
              <a:srgbClr val="FF0000"/>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1518" name="Picture 21517" descr="ProtectionN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101" y="4765426"/>
            <a:ext cx="972903" cy="532561"/>
          </a:xfrm>
          <a:prstGeom prst="rect">
            <a:avLst/>
          </a:prstGeom>
        </p:spPr>
      </p:pic>
      <p:grpSp>
        <p:nvGrpSpPr>
          <p:cNvPr id="21532" name="Group 21531"/>
          <p:cNvGrpSpPr/>
          <p:nvPr/>
        </p:nvGrpSpPr>
        <p:grpSpPr>
          <a:xfrm>
            <a:off x="567267" y="5758938"/>
            <a:ext cx="1854200" cy="591069"/>
            <a:chOff x="2082801" y="3693069"/>
            <a:chExt cx="1854200" cy="591069"/>
          </a:xfrm>
        </p:grpSpPr>
        <p:sp>
          <p:nvSpPr>
            <p:cNvPr id="21522" name="Isosceles Triangle 21521"/>
            <p:cNvSpPr/>
            <p:nvPr/>
          </p:nvSpPr>
          <p:spPr>
            <a:xfrm rot="5400000">
              <a:off x="2328334" y="3987803"/>
              <a:ext cx="338667" cy="254000"/>
            </a:xfrm>
            <a:prstGeom prst="triangle">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Isosceles Triangle 95"/>
            <p:cNvSpPr/>
            <p:nvPr/>
          </p:nvSpPr>
          <p:spPr>
            <a:xfrm rot="5400000">
              <a:off x="2836334" y="3987804"/>
              <a:ext cx="338667" cy="254000"/>
            </a:xfrm>
            <a:prstGeom prst="triangle">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Isosceles Triangle 96"/>
            <p:cNvSpPr/>
            <p:nvPr/>
          </p:nvSpPr>
          <p:spPr>
            <a:xfrm rot="5400000">
              <a:off x="3369734" y="3987805"/>
              <a:ext cx="338667" cy="254000"/>
            </a:xfrm>
            <a:prstGeom prst="triangle">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528" name="Straight Connector 21527"/>
            <p:cNvCxnSpPr>
              <a:stCxn id="21522" idx="0"/>
              <a:endCxn id="96" idx="3"/>
            </p:cNvCxnSpPr>
            <p:nvPr/>
          </p:nvCxnSpPr>
          <p:spPr>
            <a:xfrm>
              <a:off x="2624668" y="4114804"/>
              <a:ext cx="254000" cy="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1530" name="Straight Connector 21529"/>
            <p:cNvCxnSpPr>
              <a:stCxn id="96" idx="0"/>
              <a:endCxn id="97" idx="3"/>
            </p:cNvCxnSpPr>
            <p:nvPr/>
          </p:nvCxnSpPr>
          <p:spPr>
            <a:xfrm>
              <a:off x="3132668" y="4114805"/>
              <a:ext cx="279400" cy="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657601" y="4114805"/>
              <a:ext cx="279400" cy="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2082801" y="4123271"/>
              <a:ext cx="279400" cy="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21531" name="Rectangle 21530"/>
            <p:cNvSpPr/>
            <p:nvPr/>
          </p:nvSpPr>
          <p:spPr>
            <a:xfrm>
              <a:off x="2199234" y="3701535"/>
              <a:ext cx="433899" cy="276999"/>
            </a:xfrm>
            <a:prstGeom prst="rect">
              <a:avLst/>
            </a:prstGeom>
          </p:spPr>
          <p:txBody>
            <a:bodyPr wrap="square">
              <a:spAutoFit/>
            </a:bodyPr>
            <a:lstStyle/>
            <a:p>
              <a:r>
                <a:rPr lang="en-US" sz="1200" i="1" dirty="0" smtClean="0">
                  <a:solidFill>
                    <a:srgbClr val="0044A4"/>
                  </a:solidFill>
                  <a:sym typeface="Wingdings"/>
                </a:rPr>
                <a:t>Pre</a:t>
              </a:r>
              <a:endParaRPr lang="en-US" sz="1200" dirty="0"/>
            </a:p>
          </p:txBody>
        </p:sp>
        <p:sp>
          <p:nvSpPr>
            <p:cNvPr id="107" name="Rectangle 106"/>
            <p:cNvSpPr/>
            <p:nvPr/>
          </p:nvSpPr>
          <p:spPr>
            <a:xfrm>
              <a:off x="2597166" y="3701536"/>
              <a:ext cx="637098" cy="276999"/>
            </a:xfrm>
            <a:prstGeom prst="rect">
              <a:avLst/>
            </a:prstGeom>
          </p:spPr>
          <p:txBody>
            <a:bodyPr wrap="square">
              <a:spAutoFit/>
            </a:bodyPr>
            <a:lstStyle/>
            <a:p>
              <a:r>
                <a:rPr lang="en-US" sz="1200" i="1" dirty="0" smtClean="0">
                  <a:solidFill>
                    <a:srgbClr val="0044A4"/>
                  </a:solidFill>
                  <a:sym typeface="Wingdings"/>
                </a:rPr>
                <a:t>Shaper</a:t>
              </a:r>
              <a:endParaRPr lang="en-US" sz="1200" dirty="0"/>
            </a:p>
          </p:txBody>
        </p:sp>
        <p:sp>
          <p:nvSpPr>
            <p:cNvPr id="108" name="Rectangle 107"/>
            <p:cNvSpPr/>
            <p:nvPr/>
          </p:nvSpPr>
          <p:spPr>
            <a:xfrm>
              <a:off x="3164430" y="3693069"/>
              <a:ext cx="637098" cy="276999"/>
            </a:xfrm>
            <a:prstGeom prst="rect">
              <a:avLst/>
            </a:prstGeom>
          </p:spPr>
          <p:txBody>
            <a:bodyPr wrap="square">
              <a:spAutoFit/>
            </a:bodyPr>
            <a:lstStyle/>
            <a:p>
              <a:r>
                <a:rPr lang="en-US" sz="1200" i="1" dirty="0" smtClean="0">
                  <a:solidFill>
                    <a:srgbClr val="0044A4"/>
                  </a:solidFill>
                  <a:sym typeface="Wingdings"/>
                </a:rPr>
                <a:t>Driver</a:t>
              </a:r>
              <a:endParaRPr lang="en-US" sz="1200" dirty="0"/>
            </a:p>
          </p:txBody>
        </p:sp>
      </p:grpSp>
      <p:cxnSp>
        <p:nvCxnSpPr>
          <p:cNvPr id="112" name="Straight Arrow Connector 111"/>
          <p:cNvCxnSpPr/>
          <p:nvPr/>
        </p:nvCxnSpPr>
        <p:spPr>
          <a:xfrm flipH="1" flipV="1">
            <a:off x="1134535" y="5029201"/>
            <a:ext cx="135466" cy="753534"/>
          </a:xfrm>
          <a:prstGeom prst="straightConnector1">
            <a:avLst/>
          </a:prstGeom>
          <a:ln w="12700" cmpd="sng">
            <a:solidFill>
              <a:srgbClr val="FF0000"/>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20" name="Rectangle 119"/>
          <p:cNvSpPr/>
          <p:nvPr/>
        </p:nvSpPr>
        <p:spPr>
          <a:xfrm>
            <a:off x="279400" y="3547532"/>
            <a:ext cx="4148668" cy="2912532"/>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439328" y="3408358"/>
            <a:ext cx="2532473" cy="276999"/>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200" i="1" dirty="0" smtClean="0">
                <a:solidFill>
                  <a:schemeClr val="bg1"/>
                </a:solidFill>
              </a:rPr>
              <a:t>On Detector electronics possible setup</a:t>
            </a:r>
            <a:endParaRPr lang="en-US" sz="1200" i="1" dirty="0">
              <a:solidFill>
                <a:schemeClr val="bg1"/>
              </a:solidFill>
            </a:endParaRPr>
          </a:p>
        </p:txBody>
      </p:sp>
      <p:sp>
        <p:nvSpPr>
          <p:cNvPr id="136" name="Isosceles Triangle 135"/>
          <p:cNvSpPr/>
          <p:nvPr/>
        </p:nvSpPr>
        <p:spPr>
          <a:xfrm rot="5400000">
            <a:off x="5239808" y="4106342"/>
            <a:ext cx="338667" cy="254000"/>
          </a:xfrm>
          <a:prstGeom prst="triangle">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Connector 137"/>
          <p:cNvCxnSpPr>
            <a:endCxn id="136" idx="3"/>
          </p:cNvCxnSpPr>
          <p:nvPr/>
        </p:nvCxnSpPr>
        <p:spPr>
          <a:xfrm>
            <a:off x="5002742" y="4233342"/>
            <a:ext cx="279400" cy="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5446056" y="4302125"/>
            <a:ext cx="507069" cy="12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a:off x="5037679" y="3811606"/>
            <a:ext cx="637098" cy="276999"/>
          </a:xfrm>
          <a:prstGeom prst="rect">
            <a:avLst/>
          </a:prstGeom>
        </p:spPr>
        <p:txBody>
          <a:bodyPr wrap="square">
            <a:spAutoFit/>
          </a:bodyPr>
          <a:lstStyle/>
          <a:p>
            <a:r>
              <a:rPr lang="en-US" sz="1200" i="1" dirty="0" smtClean="0">
                <a:solidFill>
                  <a:srgbClr val="0044A4"/>
                </a:solidFill>
                <a:sym typeface="Wingdings"/>
              </a:rPr>
              <a:t>Driver</a:t>
            </a:r>
            <a:endParaRPr lang="en-US" sz="1200" dirty="0"/>
          </a:p>
        </p:txBody>
      </p:sp>
      <p:cxnSp>
        <p:nvCxnSpPr>
          <p:cNvPr id="144" name="Straight Connector 143"/>
          <p:cNvCxnSpPr/>
          <p:nvPr/>
        </p:nvCxnSpPr>
        <p:spPr>
          <a:xfrm flipV="1">
            <a:off x="5122334" y="4518675"/>
            <a:ext cx="725307" cy="17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45" name="Rectangle 144"/>
          <p:cNvSpPr/>
          <p:nvPr/>
        </p:nvSpPr>
        <p:spPr>
          <a:xfrm>
            <a:off x="4428274" y="4287288"/>
            <a:ext cx="899573" cy="400110"/>
          </a:xfrm>
          <a:prstGeom prst="rect">
            <a:avLst/>
          </a:prstGeom>
        </p:spPr>
        <p:txBody>
          <a:bodyPr wrap="square">
            <a:spAutoFit/>
          </a:bodyPr>
          <a:lstStyle/>
          <a:p>
            <a:pPr algn="ctr"/>
            <a:r>
              <a:rPr lang="en-US" sz="1000" i="1" dirty="0" smtClean="0">
                <a:solidFill>
                  <a:schemeClr val="accent3">
                    <a:lumMod val="50000"/>
                  </a:schemeClr>
                </a:solidFill>
                <a:sym typeface="Wingdings"/>
              </a:rPr>
              <a:t>Detector ground</a:t>
            </a:r>
            <a:endParaRPr lang="en-US" sz="1000" dirty="0">
              <a:solidFill>
                <a:schemeClr val="accent3">
                  <a:lumMod val="50000"/>
                </a:schemeClr>
              </a:solidFill>
            </a:endParaRPr>
          </a:p>
        </p:txBody>
      </p:sp>
      <p:sp>
        <p:nvSpPr>
          <p:cNvPr id="53" name="Isosceles Triangle 52"/>
          <p:cNvSpPr/>
          <p:nvPr/>
        </p:nvSpPr>
        <p:spPr>
          <a:xfrm flipV="1">
            <a:off x="5300133" y="4775200"/>
            <a:ext cx="110067" cy="84667"/>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7" name="Straight Connector 146"/>
          <p:cNvCxnSpPr/>
          <p:nvPr/>
        </p:nvCxnSpPr>
        <p:spPr>
          <a:xfrm flipV="1">
            <a:off x="5355167" y="4349759"/>
            <a:ext cx="3175" cy="45719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71" name="Dodecagon 70"/>
          <p:cNvSpPr/>
          <p:nvPr/>
        </p:nvSpPr>
        <p:spPr>
          <a:xfrm>
            <a:off x="5435600" y="4121150"/>
            <a:ext cx="50800" cy="57150"/>
          </a:xfrm>
          <a:prstGeom prst="dodecagon">
            <a:avLst/>
          </a:prstGeom>
          <a:solidFill>
            <a:schemeClr val="tx2">
              <a:lumMod val="5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50000"/>
                </a:schemeClr>
              </a:solidFill>
            </a:endParaRPr>
          </a:p>
        </p:txBody>
      </p:sp>
      <p:cxnSp>
        <p:nvCxnSpPr>
          <p:cNvPr id="156" name="Straight Connector 155"/>
          <p:cNvCxnSpPr/>
          <p:nvPr/>
        </p:nvCxnSpPr>
        <p:spPr>
          <a:xfrm flipV="1">
            <a:off x="5484156" y="4149725"/>
            <a:ext cx="462619" cy="6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950881" y="4149854"/>
            <a:ext cx="199094" cy="14909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H="1">
            <a:off x="5950881" y="4149854"/>
            <a:ext cx="192744" cy="14909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92" name="Can 91"/>
          <p:cNvSpPr/>
          <p:nvPr/>
        </p:nvSpPr>
        <p:spPr>
          <a:xfrm rot="16200000">
            <a:off x="6226175" y="3654425"/>
            <a:ext cx="279400" cy="1111250"/>
          </a:xfrm>
          <a:prstGeom prst="can">
            <a:avLst/>
          </a:prstGeom>
          <a:noFill/>
          <a:ln>
            <a:solidFill>
              <a:srgbClr val="003E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5" name="Straight Connector 174"/>
          <p:cNvCxnSpPr/>
          <p:nvPr/>
        </p:nvCxnSpPr>
        <p:spPr>
          <a:xfrm flipV="1">
            <a:off x="6140450" y="4146550"/>
            <a:ext cx="158750" cy="317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6147731" y="4298950"/>
            <a:ext cx="164169" cy="12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V="1">
            <a:off x="6287431" y="4143375"/>
            <a:ext cx="151469" cy="3304"/>
          </a:xfrm>
          <a:prstGeom prst="line">
            <a:avLst/>
          </a:prstGeom>
          <a:ln w="9525" cmpd="sng">
            <a:solidFill>
              <a:schemeClr val="tx1">
                <a:lumMod val="75000"/>
                <a:lumOff val="25000"/>
              </a:schemeClr>
            </a:solidFill>
            <a:prstDash val="sysDash"/>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V="1">
            <a:off x="6296956" y="4295775"/>
            <a:ext cx="151469" cy="3304"/>
          </a:xfrm>
          <a:prstGeom prst="line">
            <a:avLst/>
          </a:prstGeom>
          <a:ln w="9525" cmpd="sng">
            <a:solidFill>
              <a:schemeClr val="tx1">
                <a:lumMod val="75000"/>
                <a:lumOff val="25000"/>
              </a:schemeClr>
            </a:solidFill>
            <a:prstDash val="sysDash"/>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V="1">
            <a:off x="6423956" y="4140200"/>
            <a:ext cx="151469" cy="3304"/>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6433481" y="4292600"/>
            <a:ext cx="151469" cy="3304"/>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6576356" y="4140329"/>
            <a:ext cx="199094" cy="14909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H="1">
            <a:off x="6584950" y="4140329"/>
            <a:ext cx="190500" cy="14909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V="1">
            <a:off x="6773206" y="4137025"/>
            <a:ext cx="243544" cy="3304"/>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6776381" y="4289425"/>
            <a:ext cx="234019" cy="12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flipV="1">
            <a:off x="5842000" y="4343400"/>
            <a:ext cx="931" cy="177929"/>
          </a:xfrm>
          <a:prstGeom prst="line">
            <a:avLst/>
          </a:prstGeom>
          <a:ln w="9525" cmpd="sng">
            <a:solidFill>
              <a:srgbClr val="003E99"/>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nvGrpSpPr>
          <p:cNvPr id="148" name="Group 147"/>
          <p:cNvGrpSpPr/>
          <p:nvPr/>
        </p:nvGrpSpPr>
        <p:grpSpPr>
          <a:xfrm>
            <a:off x="7248525" y="4089400"/>
            <a:ext cx="931" cy="238254"/>
            <a:chOff x="7292975" y="4098925"/>
            <a:chExt cx="931" cy="238254"/>
          </a:xfrm>
        </p:grpSpPr>
        <p:cxnSp>
          <p:nvCxnSpPr>
            <p:cNvPr id="194" name="Straight Connector 193"/>
            <p:cNvCxnSpPr/>
            <p:nvPr/>
          </p:nvCxnSpPr>
          <p:spPr>
            <a:xfrm flipV="1">
              <a:off x="7292975" y="4156075"/>
              <a:ext cx="1" cy="117475"/>
            </a:xfrm>
            <a:prstGeom prst="line">
              <a:avLst/>
            </a:prstGeom>
            <a:ln w="5715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flipH="1" flipV="1">
              <a:off x="7292975" y="4098925"/>
              <a:ext cx="931" cy="238254"/>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cxnSp>
        <p:nvCxnSpPr>
          <p:cNvPr id="205" name="Straight Connector 204"/>
          <p:cNvCxnSpPr/>
          <p:nvPr/>
        </p:nvCxnSpPr>
        <p:spPr>
          <a:xfrm flipV="1">
            <a:off x="7010400" y="4324351"/>
            <a:ext cx="241300" cy="634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7007225" y="4086227"/>
            <a:ext cx="244475" cy="3173"/>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H="1" flipV="1">
            <a:off x="7010400" y="4086227"/>
            <a:ext cx="1" cy="4762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H="1" flipV="1">
            <a:off x="7010400" y="4283074"/>
            <a:ext cx="1" cy="4762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237" name="Isosceles Triangle 236"/>
          <p:cNvSpPr/>
          <p:nvPr/>
        </p:nvSpPr>
        <p:spPr>
          <a:xfrm rot="5400000">
            <a:off x="5207020" y="5186472"/>
            <a:ext cx="338667" cy="254000"/>
          </a:xfrm>
          <a:prstGeom prst="triangle">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8" name="Straight Connector 237"/>
          <p:cNvCxnSpPr>
            <a:endCxn id="237" idx="3"/>
          </p:cNvCxnSpPr>
          <p:nvPr/>
        </p:nvCxnSpPr>
        <p:spPr>
          <a:xfrm>
            <a:off x="4969954" y="5313472"/>
            <a:ext cx="279400" cy="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239" name="Rectangle 238"/>
          <p:cNvSpPr/>
          <p:nvPr/>
        </p:nvSpPr>
        <p:spPr>
          <a:xfrm>
            <a:off x="5004891" y="4891736"/>
            <a:ext cx="637098" cy="276999"/>
          </a:xfrm>
          <a:prstGeom prst="rect">
            <a:avLst/>
          </a:prstGeom>
        </p:spPr>
        <p:txBody>
          <a:bodyPr wrap="square">
            <a:spAutoFit/>
          </a:bodyPr>
          <a:lstStyle/>
          <a:p>
            <a:r>
              <a:rPr lang="en-US" sz="1200" i="1" dirty="0" smtClean="0">
                <a:solidFill>
                  <a:srgbClr val="0044A4"/>
                </a:solidFill>
                <a:sym typeface="Wingdings"/>
              </a:rPr>
              <a:t>Driver</a:t>
            </a:r>
            <a:endParaRPr lang="en-US" sz="1200" dirty="0"/>
          </a:p>
        </p:txBody>
      </p:sp>
      <p:cxnSp>
        <p:nvCxnSpPr>
          <p:cNvPr id="240" name="Straight Connector 239"/>
          <p:cNvCxnSpPr/>
          <p:nvPr/>
        </p:nvCxnSpPr>
        <p:spPr>
          <a:xfrm flipV="1">
            <a:off x="5089546" y="5598805"/>
            <a:ext cx="725307" cy="17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241" name="Rectangle 240"/>
          <p:cNvSpPr/>
          <p:nvPr/>
        </p:nvSpPr>
        <p:spPr>
          <a:xfrm>
            <a:off x="4447324" y="5652538"/>
            <a:ext cx="899573" cy="400110"/>
          </a:xfrm>
          <a:prstGeom prst="rect">
            <a:avLst/>
          </a:prstGeom>
        </p:spPr>
        <p:txBody>
          <a:bodyPr wrap="square">
            <a:spAutoFit/>
          </a:bodyPr>
          <a:lstStyle/>
          <a:p>
            <a:pPr algn="ctr"/>
            <a:r>
              <a:rPr lang="en-US" sz="1000" i="1" dirty="0" smtClean="0">
                <a:solidFill>
                  <a:schemeClr val="accent3">
                    <a:lumMod val="50000"/>
                  </a:schemeClr>
                </a:solidFill>
                <a:sym typeface="Wingdings"/>
              </a:rPr>
              <a:t>Detector ground</a:t>
            </a:r>
            <a:endParaRPr lang="en-US" sz="1000" dirty="0">
              <a:solidFill>
                <a:schemeClr val="accent3">
                  <a:lumMod val="50000"/>
                </a:schemeClr>
              </a:solidFill>
            </a:endParaRPr>
          </a:p>
        </p:txBody>
      </p:sp>
      <p:sp>
        <p:nvSpPr>
          <p:cNvPr id="242" name="Isosceles Triangle 241"/>
          <p:cNvSpPr/>
          <p:nvPr/>
        </p:nvSpPr>
        <p:spPr>
          <a:xfrm flipV="1">
            <a:off x="5267345" y="5855330"/>
            <a:ext cx="110067" cy="84667"/>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3" name="Straight Connector 242"/>
          <p:cNvCxnSpPr/>
          <p:nvPr/>
        </p:nvCxnSpPr>
        <p:spPr>
          <a:xfrm flipV="1">
            <a:off x="5322379" y="5429889"/>
            <a:ext cx="3175" cy="457191"/>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245" name="Can 244"/>
          <p:cNvSpPr/>
          <p:nvPr/>
        </p:nvSpPr>
        <p:spPr>
          <a:xfrm rot="16200000">
            <a:off x="6193387" y="4753605"/>
            <a:ext cx="279400" cy="1111250"/>
          </a:xfrm>
          <a:prstGeom prst="can">
            <a:avLst/>
          </a:prstGeom>
          <a:noFill/>
          <a:ln>
            <a:solidFill>
              <a:srgbClr val="003E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6" name="Straight Connector 245"/>
          <p:cNvCxnSpPr/>
          <p:nvPr/>
        </p:nvCxnSpPr>
        <p:spPr>
          <a:xfrm flipV="1">
            <a:off x="5809212" y="5448930"/>
            <a:ext cx="3175" cy="149225"/>
          </a:xfrm>
          <a:prstGeom prst="line">
            <a:avLst/>
          </a:prstGeom>
          <a:ln w="9525" cmpd="sng">
            <a:solidFill>
              <a:srgbClr val="003E99"/>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flipV="1">
            <a:off x="5489468" y="5302880"/>
            <a:ext cx="1627844" cy="1600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7357533" y="5239808"/>
            <a:ext cx="1" cy="117475"/>
          </a:xfrm>
          <a:prstGeom prst="line">
            <a:avLst/>
          </a:prstGeom>
          <a:ln w="5715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7356475" y="5157258"/>
            <a:ext cx="1059" cy="291042"/>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7113058" y="5160435"/>
            <a:ext cx="244475" cy="3173"/>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7118350" y="5165725"/>
            <a:ext cx="0" cy="13970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6862254" y="5445125"/>
            <a:ext cx="494221" cy="2749"/>
          </a:xfrm>
          <a:prstGeom prst="line">
            <a:avLst/>
          </a:prstGeom>
          <a:ln w="9525" cmpd="sng">
            <a:solidFill>
              <a:srgbClr val="003E99"/>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pic>
        <p:nvPicPr>
          <p:cNvPr id="13" name="Picture 12" descr="transformer.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200" y="4229100"/>
            <a:ext cx="350332" cy="311150"/>
          </a:xfrm>
          <a:prstGeom prst="rect">
            <a:avLst/>
          </a:prstGeom>
        </p:spPr>
      </p:pic>
      <p:pic>
        <p:nvPicPr>
          <p:cNvPr id="16" name="Picture 15"/>
          <p:cNvPicPr>
            <a:picLocks noChangeAspect="1"/>
          </p:cNvPicPr>
          <p:nvPr/>
        </p:nvPicPr>
        <p:blipFill>
          <a:blip r:embed="rId6"/>
          <a:stretch>
            <a:fillRect/>
          </a:stretch>
        </p:blipFill>
        <p:spPr>
          <a:xfrm rot="16200000">
            <a:off x="8128001" y="4699000"/>
            <a:ext cx="596899" cy="499065"/>
          </a:xfrm>
          <a:prstGeom prst="rect">
            <a:avLst/>
          </a:prstGeom>
        </p:spPr>
      </p:pic>
      <p:sp>
        <p:nvSpPr>
          <p:cNvPr id="18" name="Left Brace 17"/>
          <p:cNvSpPr/>
          <p:nvPr/>
        </p:nvSpPr>
        <p:spPr>
          <a:xfrm>
            <a:off x="8032750" y="4273550"/>
            <a:ext cx="127000" cy="863600"/>
          </a:xfrm>
          <a:prstGeom prst="leftBrace">
            <a:avLst/>
          </a:prstGeom>
          <a:ln w="19050" cmpd="sng">
            <a:solidFill>
              <a:schemeClr val="accent1">
                <a:lumMod val="50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a:off x="7346950" y="4229100"/>
            <a:ext cx="628650" cy="450850"/>
          </a:xfrm>
          <a:prstGeom prst="straightConnector1">
            <a:avLst/>
          </a:prstGeom>
          <a:ln w="12700" cmpd="sng">
            <a:solidFill>
              <a:schemeClr val="accent1">
                <a:lumMod val="50000"/>
              </a:schemeClr>
            </a:solidFill>
            <a:headEnd type="none" w="lg"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7448550" y="4730750"/>
            <a:ext cx="527050" cy="539750"/>
          </a:xfrm>
          <a:prstGeom prst="straightConnector1">
            <a:avLst/>
          </a:prstGeom>
          <a:ln w="12700" cmpd="sng">
            <a:solidFill>
              <a:schemeClr val="accent1">
                <a:lumMod val="50000"/>
              </a:schemeClr>
            </a:solidFill>
            <a:headEnd type="none" w="lg"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a:off x="7308850" y="4152900"/>
            <a:ext cx="1252032" cy="180975"/>
          </a:xfrm>
          <a:prstGeom prst="curvedConnector3">
            <a:avLst>
              <a:gd name="adj1" fmla="val 123837"/>
            </a:avLst>
          </a:prstGeom>
          <a:ln w="9525" cmpd="sng">
            <a:solidFill>
              <a:srgbClr val="FF0000"/>
            </a:solidFill>
            <a:headEnd type="none" w="lg"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9" name="Curved Connector 108"/>
          <p:cNvCxnSpPr>
            <a:endCxn id="13" idx="3"/>
          </p:cNvCxnSpPr>
          <p:nvPr/>
        </p:nvCxnSpPr>
        <p:spPr>
          <a:xfrm flipV="1">
            <a:off x="7435850" y="4384675"/>
            <a:ext cx="1118682" cy="898526"/>
          </a:xfrm>
          <a:prstGeom prst="curvedConnector3">
            <a:avLst>
              <a:gd name="adj1" fmla="val 144843"/>
            </a:avLst>
          </a:prstGeom>
          <a:ln w="9525" cmpd="sng">
            <a:solidFill>
              <a:srgbClr val="FF0000"/>
            </a:solidFill>
            <a:headEnd type="none" w="lg"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29445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On Detector Electronics – </a:t>
            </a:r>
            <a:r>
              <a:rPr lang="en-GB" sz="1800" i="1" dirty="0" smtClean="0">
                <a:solidFill>
                  <a:schemeClr val="bg1"/>
                </a:solidFill>
              </a:rPr>
              <a:t>Cabling</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13</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6" name="Rectangle 5"/>
          <p:cNvSpPr/>
          <p:nvPr/>
        </p:nvSpPr>
        <p:spPr>
          <a:xfrm>
            <a:off x="406401" y="1106167"/>
            <a:ext cx="8585200" cy="2031325"/>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ON DETECTOR electronics will provide good amplification, but signal levels are still quite low.</a:t>
            </a:r>
            <a:endParaRPr lang="en-US" sz="1400" i="1" dirty="0" smtClean="0">
              <a:solidFill>
                <a:srgbClr val="0044A4"/>
              </a:solidFill>
              <a:sym typeface="Wingdings"/>
            </a:endParaRPr>
          </a:p>
          <a:p>
            <a:pPr marL="285750" indent="-285750">
              <a:buClr>
                <a:srgbClr val="000090"/>
              </a:buClr>
              <a:buFont typeface="Arial"/>
              <a:buChar char="•"/>
              <a:defRPr/>
            </a:pPr>
            <a:r>
              <a:rPr lang="en-US" sz="1400" i="1" dirty="0" smtClean="0">
                <a:solidFill>
                  <a:srgbClr val="0044A4"/>
                </a:solidFill>
                <a:sym typeface="Wingdings"/>
              </a:rPr>
              <a:t>Micro-coaxial cables or shielded twisted cables must be used to minimize noise environmental pickup</a:t>
            </a:r>
          </a:p>
          <a:p>
            <a:pPr marL="742950" lvl="1" indent="-285750">
              <a:buClr>
                <a:srgbClr val="000090"/>
              </a:buClr>
              <a:buSzPct val="80000"/>
              <a:buFont typeface="Arial"/>
              <a:buChar char="•"/>
              <a:defRPr/>
            </a:pPr>
            <a:r>
              <a:rPr lang="en-US" sz="1400" i="1" dirty="0" smtClean="0">
                <a:solidFill>
                  <a:srgbClr val="0044A4"/>
                </a:solidFill>
                <a:sym typeface="Wingdings"/>
              </a:rPr>
              <a:t>Problem can arise due to the cable jacket. Many halogen free cable are quite rigid (large bending radius)</a:t>
            </a:r>
          </a:p>
          <a:p>
            <a:pPr marL="285750" indent="-285750">
              <a:buClr>
                <a:srgbClr val="000090"/>
              </a:buClr>
              <a:buFont typeface="Arial"/>
              <a:buChar char="•"/>
              <a:defRPr/>
            </a:pPr>
            <a:r>
              <a:rPr lang="en-US" sz="1400" i="1" dirty="0" smtClean="0">
                <a:solidFill>
                  <a:srgbClr val="0044A4"/>
                </a:solidFill>
                <a:sym typeface="Wingdings"/>
              </a:rPr>
              <a:t>Braid shield twisted pairs offer a good compromise between cost, noise environmental shielding and bandwidth. Nevertheless shielded connectors could be a problem in the </a:t>
            </a:r>
            <a:r>
              <a:rPr lang="en-US" sz="1400" b="1" i="1" dirty="0" smtClean="0">
                <a:solidFill>
                  <a:srgbClr val="0044A4"/>
                </a:solidFill>
                <a:sym typeface="Wingdings"/>
              </a:rPr>
              <a:t>on-detector side </a:t>
            </a:r>
            <a:r>
              <a:rPr lang="en-US" sz="1400" i="1" dirty="0" smtClean="0">
                <a:solidFill>
                  <a:srgbClr val="0044A4"/>
                </a:solidFill>
                <a:sym typeface="Wingdings"/>
              </a:rPr>
              <a:t>(because the size)</a:t>
            </a:r>
          </a:p>
          <a:p>
            <a:pPr marL="285750" indent="-285750">
              <a:buClr>
                <a:srgbClr val="000090"/>
              </a:buClr>
              <a:buFont typeface="Arial"/>
              <a:buChar char="•"/>
              <a:defRPr/>
            </a:pPr>
            <a:r>
              <a:rPr lang="en-US" sz="1400" i="1" dirty="0" smtClean="0">
                <a:solidFill>
                  <a:srgbClr val="0044A4"/>
                </a:solidFill>
                <a:sym typeface="Wingdings"/>
              </a:rPr>
              <a:t>Both micro-coaxial and braid shielded twisted pairs are available  in round and flat assembling. Flat assembling is (generally) better for on-detector front end boards connection, while round cables are better for routing and Digitizing Boards connections.</a:t>
            </a:r>
          </a:p>
        </p:txBody>
      </p:sp>
      <p:sp>
        <p:nvSpPr>
          <p:cNvPr id="7" name="Rectangle 6"/>
          <p:cNvSpPr/>
          <p:nvPr/>
        </p:nvSpPr>
        <p:spPr>
          <a:xfrm>
            <a:off x="582206" y="936714"/>
            <a:ext cx="2935907" cy="307777"/>
          </a:xfrm>
          <a:prstGeom prst="rect">
            <a:avLst/>
          </a:prstGeom>
          <a:solidFill>
            <a:srgbClr val="003E99"/>
          </a:solidFill>
          <a:ln>
            <a:solidFill>
              <a:srgbClr val="003E99"/>
            </a:solidFill>
          </a:ln>
          <a:effectLst/>
        </p:spPr>
        <p:txBody>
          <a:bodyPr wrap="none">
            <a:spAutoFit/>
          </a:bodyPr>
          <a:lstStyle/>
          <a:p>
            <a:pPr>
              <a:buClr>
                <a:srgbClr val="000090"/>
              </a:buClr>
              <a:defRPr/>
            </a:pPr>
            <a:r>
              <a:rPr lang="en-US" sz="1400" i="1" dirty="0" smtClean="0">
                <a:solidFill>
                  <a:schemeClr val="bg1"/>
                </a:solidFill>
              </a:rPr>
              <a:t>dE/dx based on charge measurement</a:t>
            </a:r>
            <a:endParaRPr lang="en-US" sz="1400" i="1" dirty="0">
              <a:solidFill>
                <a:schemeClr val="bg1"/>
              </a:solidFill>
            </a:endParaRPr>
          </a:p>
        </p:txBody>
      </p:sp>
      <p:pic>
        <p:nvPicPr>
          <p:cNvPr id="4" name="Picture 3"/>
          <p:cNvPicPr>
            <a:picLocks noChangeAspect="1"/>
          </p:cNvPicPr>
          <p:nvPr/>
        </p:nvPicPr>
        <p:blipFill>
          <a:blip r:embed="rId3"/>
          <a:stretch>
            <a:fillRect/>
          </a:stretch>
        </p:blipFill>
        <p:spPr>
          <a:xfrm>
            <a:off x="643097" y="3573704"/>
            <a:ext cx="3497103" cy="1356217"/>
          </a:xfrm>
          <a:prstGeom prst="rect">
            <a:avLst/>
          </a:prstGeom>
        </p:spPr>
      </p:pic>
      <p:pic>
        <p:nvPicPr>
          <p:cNvPr id="5" name="Picture 4"/>
          <p:cNvPicPr>
            <a:picLocks noChangeAspect="1"/>
          </p:cNvPicPr>
          <p:nvPr/>
        </p:nvPicPr>
        <p:blipFill>
          <a:blip r:embed="rId4"/>
          <a:stretch>
            <a:fillRect/>
          </a:stretch>
        </p:blipFill>
        <p:spPr>
          <a:xfrm>
            <a:off x="796435" y="4069380"/>
            <a:ext cx="1159365" cy="418930"/>
          </a:xfrm>
          <a:prstGeom prst="rect">
            <a:avLst/>
          </a:prstGeom>
        </p:spPr>
      </p:pic>
      <p:pic>
        <p:nvPicPr>
          <p:cNvPr id="14" name="Picture 13"/>
          <p:cNvPicPr>
            <a:picLocks noChangeAspect="1"/>
          </p:cNvPicPr>
          <p:nvPr/>
        </p:nvPicPr>
        <p:blipFill>
          <a:blip r:embed="rId5"/>
          <a:stretch>
            <a:fillRect/>
          </a:stretch>
        </p:blipFill>
        <p:spPr>
          <a:xfrm>
            <a:off x="653407" y="4970024"/>
            <a:ext cx="1378593" cy="1378593"/>
          </a:xfrm>
          <a:prstGeom prst="rect">
            <a:avLst/>
          </a:prstGeom>
        </p:spPr>
      </p:pic>
      <p:sp>
        <p:nvSpPr>
          <p:cNvPr id="2" name="TextBox 1"/>
          <p:cNvSpPr txBox="1"/>
          <p:nvPr/>
        </p:nvSpPr>
        <p:spPr>
          <a:xfrm>
            <a:off x="2115821" y="5430461"/>
            <a:ext cx="1973580" cy="523220"/>
          </a:xfrm>
          <a:prstGeom prst="rect">
            <a:avLst/>
          </a:prstGeom>
          <a:noFill/>
        </p:spPr>
        <p:txBody>
          <a:bodyPr wrap="square" rtlCol="0">
            <a:spAutoFit/>
          </a:bodyPr>
          <a:lstStyle/>
          <a:p>
            <a:r>
              <a:rPr lang="en-US" sz="1400" i="1" dirty="0" smtClean="0">
                <a:solidFill>
                  <a:srgbClr val="0044A4"/>
                </a:solidFill>
                <a:sym typeface="Wingdings"/>
              </a:rPr>
              <a:t>Micro-coax: 50 Ω </a:t>
            </a:r>
            <a:endParaRPr lang="en-US" sz="1400" i="1" dirty="0">
              <a:solidFill>
                <a:srgbClr val="0044A4"/>
              </a:solidFill>
              <a:sym typeface="Wingdings"/>
            </a:endParaRPr>
          </a:p>
          <a:p>
            <a:r>
              <a:rPr lang="en-US" sz="1400" i="1" dirty="0" smtClean="0">
                <a:solidFill>
                  <a:srgbClr val="0044A4"/>
                </a:solidFill>
                <a:sym typeface="Wingdings"/>
              </a:rPr>
              <a:t>0.83 – 1.3 mm diameter</a:t>
            </a:r>
            <a:endParaRPr lang="en-US" dirty="0"/>
          </a:p>
        </p:txBody>
      </p:sp>
      <p:sp>
        <p:nvSpPr>
          <p:cNvPr id="13" name="Rectangle 12"/>
          <p:cNvSpPr/>
          <p:nvPr/>
        </p:nvSpPr>
        <p:spPr>
          <a:xfrm>
            <a:off x="4343400" y="3621132"/>
            <a:ext cx="4631268" cy="2662768"/>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475435" y="3481958"/>
            <a:ext cx="2747321" cy="276999"/>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200" i="1" dirty="0" smtClean="0">
                <a:solidFill>
                  <a:schemeClr val="bg1"/>
                </a:solidFill>
              </a:rPr>
              <a:t>Micro Coax Cable quotation requirement  </a:t>
            </a:r>
            <a:endParaRPr lang="en-US" sz="1200" i="1" dirty="0">
              <a:solidFill>
                <a:schemeClr val="bg1"/>
              </a:solidFill>
            </a:endParaRPr>
          </a:p>
        </p:txBody>
      </p:sp>
      <p:sp>
        <p:nvSpPr>
          <p:cNvPr id="3" name="Rectangle 2"/>
          <p:cNvSpPr/>
          <p:nvPr/>
        </p:nvSpPr>
        <p:spPr>
          <a:xfrm>
            <a:off x="4356100" y="3877935"/>
            <a:ext cx="4572000" cy="2246769"/>
          </a:xfrm>
          <a:prstGeom prst="rect">
            <a:avLst/>
          </a:prstGeom>
        </p:spPr>
        <p:txBody>
          <a:bodyPr>
            <a:spAutoFit/>
          </a:bodyPr>
          <a:lstStyle/>
          <a:p>
            <a:pPr marL="285750" lvl="0" indent="-285750">
              <a:buClr>
                <a:srgbClr val="000090"/>
              </a:buClr>
              <a:buFont typeface="Arial"/>
              <a:buChar char="•"/>
              <a:defRPr/>
            </a:pPr>
            <a:r>
              <a:rPr lang="en-US" sz="1400" i="1" dirty="0" smtClean="0">
                <a:solidFill>
                  <a:srgbClr val="0044A4"/>
                </a:solidFill>
              </a:rPr>
              <a:t>A feasibility study (production/cost) for a custom micro-coax cable has been required to a company </a:t>
            </a:r>
          </a:p>
          <a:p>
            <a:pPr marL="285750" lvl="0" indent="-285750">
              <a:buClr>
                <a:srgbClr val="000090"/>
              </a:buClr>
              <a:buFont typeface="Arial"/>
              <a:buChar char="•"/>
              <a:defRPr/>
            </a:pPr>
            <a:r>
              <a:rPr lang="en-US" sz="1400" b="1" i="1" dirty="0" smtClean="0">
                <a:solidFill>
                  <a:srgbClr val="0044A4"/>
                </a:solidFill>
              </a:rPr>
              <a:t>Cable main specs</a:t>
            </a:r>
            <a:r>
              <a:rPr lang="en-US" sz="1400" i="1" dirty="0" smtClean="0">
                <a:solidFill>
                  <a:srgbClr val="0044A4"/>
                </a:solidFill>
              </a:rPr>
              <a:t>:</a:t>
            </a:r>
          </a:p>
          <a:p>
            <a:pPr marL="742950" lvl="1" indent="-285750">
              <a:buClr>
                <a:srgbClr val="000090"/>
              </a:buClr>
              <a:buSzPct val="80000"/>
              <a:buFont typeface="Arial"/>
              <a:buChar char="•"/>
              <a:defRPr/>
            </a:pPr>
            <a:r>
              <a:rPr lang="en-US" sz="1400" i="1" dirty="0" smtClean="0">
                <a:solidFill>
                  <a:srgbClr val="0044A4"/>
                </a:solidFill>
              </a:rPr>
              <a:t>Impedance: 50 (±2) Ω</a:t>
            </a:r>
          </a:p>
          <a:p>
            <a:pPr marL="742950" lvl="1" indent="-285750">
              <a:buClr>
                <a:srgbClr val="000090"/>
              </a:buClr>
              <a:buSzPct val="80000"/>
              <a:buFont typeface="Arial"/>
              <a:buChar char="•"/>
              <a:defRPr/>
            </a:pPr>
            <a:r>
              <a:rPr lang="en-US" sz="1400" i="1" dirty="0" smtClean="0">
                <a:solidFill>
                  <a:srgbClr val="0044A4"/>
                </a:solidFill>
              </a:rPr>
              <a:t>Shield: copper braid</a:t>
            </a:r>
          </a:p>
          <a:p>
            <a:pPr marL="742950" lvl="1" indent="-285750">
              <a:buClr>
                <a:srgbClr val="000090"/>
              </a:buClr>
              <a:buSzPct val="80000"/>
              <a:buFont typeface="Arial"/>
              <a:buChar char="•"/>
              <a:defRPr/>
            </a:pPr>
            <a:r>
              <a:rPr lang="en-US" sz="1400" i="1" dirty="0" smtClean="0">
                <a:solidFill>
                  <a:srgbClr val="0044A4"/>
                </a:solidFill>
              </a:rPr>
              <a:t>Attenuation (dB/100m) :  ≈ 36 dB/100 m</a:t>
            </a:r>
          </a:p>
          <a:p>
            <a:pPr marL="742950" lvl="1" indent="-285750">
              <a:buClr>
                <a:srgbClr val="000090"/>
              </a:buClr>
              <a:buSzPct val="80000"/>
              <a:buFont typeface="Arial"/>
              <a:buChar char="•"/>
              <a:defRPr/>
            </a:pPr>
            <a:r>
              <a:rPr lang="en-US" sz="1400" i="1" dirty="0" smtClean="0">
                <a:solidFill>
                  <a:srgbClr val="0044A4"/>
                </a:solidFill>
              </a:rPr>
              <a:t>External diameter : &lt; 2 mm</a:t>
            </a:r>
          </a:p>
          <a:p>
            <a:pPr marL="742950" lvl="1" indent="-285750">
              <a:buClr>
                <a:srgbClr val="000090"/>
              </a:buClr>
              <a:buSzPct val="80000"/>
              <a:buFont typeface="Arial"/>
              <a:buChar char="•"/>
              <a:defRPr/>
            </a:pPr>
            <a:r>
              <a:rPr lang="en-US" sz="1400" i="1" dirty="0" smtClean="0">
                <a:solidFill>
                  <a:srgbClr val="0044A4"/>
                </a:solidFill>
              </a:rPr>
              <a:t>Halogen free (still maintaining good flexibility)</a:t>
            </a:r>
          </a:p>
          <a:p>
            <a:pPr marL="742950" lvl="1" indent="-285750">
              <a:buClr>
                <a:srgbClr val="000090"/>
              </a:buClr>
              <a:buSzPct val="80000"/>
              <a:buFont typeface="Arial"/>
              <a:buChar char="•"/>
              <a:defRPr/>
            </a:pPr>
            <a:r>
              <a:rPr lang="en-US" sz="1400" i="1" dirty="0" smtClean="0">
                <a:solidFill>
                  <a:srgbClr val="0044A4"/>
                </a:solidFill>
              </a:rPr>
              <a:t>Assembling: flat mixed (7 signal cables + 2 LVPS cables + 7 signal cables + 2 LVPS cables)</a:t>
            </a:r>
            <a:endParaRPr lang="en-US" dirty="0"/>
          </a:p>
        </p:txBody>
      </p:sp>
    </p:spTree>
    <p:extLst>
      <p:ext uri="{BB962C8B-B14F-4D97-AF65-F5344CB8AC3E}">
        <p14:creationId xmlns:p14="http://schemas.microsoft.com/office/powerpoint/2010/main" val="27298701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On Detector Electronics – </a:t>
            </a:r>
            <a:r>
              <a:rPr lang="en-GB" sz="1800" i="1" dirty="0" smtClean="0">
                <a:solidFill>
                  <a:schemeClr val="bg1"/>
                </a:solidFill>
              </a:rPr>
              <a:t>HV distribution boards</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it-IT" dirty="0">
                <a:solidFill>
                  <a:srgbClr val="0044A4"/>
                </a:solidFill>
              </a:rPr>
              <a:t>SuperB CERN EDT Meeting – November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14</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26" name="Rectangle 25"/>
          <p:cNvSpPr/>
          <p:nvPr/>
        </p:nvSpPr>
        <p:spPr>
          <a:xfrm>
            <a:off x="708177" y="1105127"/>
            <a:ext cx="8097523" cy="1169551"/>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Enough </a:t>
            </a:r>
            <a:r>
              <a:rPr lang="en-US" sz="1400" b="1" i="1" dirty="0" smtClean="0">
                <a:solidFill>
                  <a:srgbClr val="0044A4"/>
                </a:solidFill>
              </a:rPr>
              <a:t>modularity</a:t>
            </a:r>
            <a:r>
              <a:rPr lang="en-US" sz="1400" i="1" dirty="0" smtClean="0">
                <a:solidFill>
                  <a:srgbClr val="0044A4"/>
                </a:solidFill>
              </a:rPr>
              <a:t> to avoid too many dead channels in case of single chamber channel failure</a:t>
            </a:r>
            <a:endParaRPr lang="en-US" sz="1400" i="1" dirty="0" smtClean="0">
              <a:solidFill>
                <a:srgbClr val="0044A4"/>
              </a:solidFill>
              <a:sym typeface="Wingdings"/>
            </a:endParaRPr>
          </a:p>
          <a:p>
            <a:pPr marL="285750" indent="-285750">
              <a:buClr>
                <a:srgbClr val="000090"/>
              </a:buClr>
              <a:buFont typeface="Arial"/>
              <a:buChar char="•"/>
              <a:defRPr/>
            </a:pPr>
            <a:r>
              <a:rPr lang="en-US" sz="1400" b="1" i="1" dirty="0" smtClean="0">
                <a:solidFill>
                  <a:srgbClr val="0044A4"/>
                </a:solidFill>
                <a:sym typeface="Wingdings"/>
              </a:rPr>
              <a:t>Modularity</a:t>
            </a:r>
            <a:r>
              <a:rPr lang="en-US" sz="1400" i="1" dirty="0" smtClean="0">
                <a:solidFill>
                  <a:srgbClr val="0044A4"/>
                </a:solidFill>
                <a:sym typeface="Wingdings"/>
              </a:rPr>
              <a:t> is function of the </a:t>
            </a:r>
            <a:r>
              <a:rPr lang="en-US" sz="1400" b="1" i="1" dirty="0" smtClean="0">
                <a:solidFill>
                  <a:srgbClr val="0044A4"/>
                </a:solidFill>
                <a:sym typeface="Wingdings"/>
              </a:rPr>
              <a:t>distance from inner </a:t>
            </a:r>
            <a:r>
              <a:rPr lang="en-US" sz="1400" i="1" dirty="0" smtClean="0">
                <a:solidFill>
                  <a:srgbClr val="0044A4"/>
                </a:solidFill>
                <a:sym typeface="Wingdings"/>
              </a:rPr>
              <a:t>layer (example: 2 boards in inner layer – 5 boards in outer layer)</a:t>
            </a:r>
          </a:p>
          <a:p>
            <a:pPr marL="285750" indent="-285750">
              <a:buClr>
                <a:srgbClr val="000090"/>
              </a:buClr>
              <a:buFont typeface="Arial"/>
              <a:buChar char="•"/>
              <a:defRPr/>
            </a:pPr>
            <a:r>
              <a:rPr lang="en-US" sz="1400" i="1" dirty="0" smtClean="0">
                <a:solidFill>
                  <a:srgbClr val="0044A4"/>
                </a:solidFill>
                <a:sym typeface="Wingdings"/>
              </a:rPr>
              <a:t>Good feedback of the current dragged by the inner layers (≈ 1 nA)  and by the outer layers </a:t>
            </a:r>
            <a:r>
              <a:rPr lang="en-US" sz="1400" i="1" dirty="0">
                <a:solidFill>
                  <a:srgbClr val="0044A4"/>
                </a:solidFill>
                <a:sym typeface="Wingdings"/>
              </a:rPr>
              <a:t>(</a:t>
            </a:r>
            <a:r>
              <a:rPr lang="en-US" sz="1400" i="1" dirty="0" smtClean="0">
                <a:solidFill>
                  <a:srgbClr val="0044A4"/>
                </a:solidFill>
                <a:sym typeface="Wingdings"/>
              </a:rPr>
              <a:t>≈ 100 nA) </a:t>
            </a:r>
          </a:p>
        </p:txBody>
      </p:sp>
      <p:sp>
        <p:nvSpPr>
          <p:cNvPr id="27" name="Rectangle 26"/>
          <p:cNvSpPr/>
          <p:nvPr/>
        </p:nvSpPr>
        <p:spPr>
          <a:xfrm>
            <a:off x="861606" y="935674"/>
            <a:ext cx="2109772" cy="338554"/>
          </a:xfrm>
          <a:prstGeom prst="rect">
            <a:avLst/>
          </a:prstGeom>
          <a:solidFill>
            <a:srgbClr val="003E99"/>
          </a:solidFill>
          <a:ln>
            <a:solidFill>
              <a:srgbClr val="003E99"/>
            </a:solidFill>
          </a:ln>
          <a:effectLst/>
        </p:spPr>
        <p:txBody>
          <a:bodyPr wrap="none">
            <a:spAutoFit/>
          </a:bodyPr>
          <a:lstStyle/>
          <a:p>
            <a:pPr>
              <a:buClr>
                <a:srgbClr val="000090"/>
              </a:buClr>
              <a:defRPr/>
            </a:pPr>
            <a:r>
              <a:rPr lang="en-US" sz="1600" dirty="0" smtClean="0">
                <a:solidFill>
                  <a:schemeClr val="bg1"/>
                </a:solidFill>
              </a:rPr>
              <a:t>General considerations</a:t>
            </a:r>
            <a:endParaRPr lang="en-US" sz="1600" dirty="0">
              <a:solidFill>
                <a:schemeClr val="bg1"/>
              </a:solidFill>
            </a:endParaRPr>
          </a:p>
        </p:txBody>
      </p:sp>
      <p:cxnSp>
        <p:nvCxnSpPr>
          <p:cNvPr id="28" name="Straight Connector 27"/>
          <p:cNvCxnSpPr/>
          <p:nvPr/>
        </p:nvCxnSpPr>
        <p:spPr>
          <a:xfrm>
            <a:off x="3188076" y="3874305"/>
            <a:ext cx="515061"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826376" y="3874305"/>
            <a:ext cx="515061"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3811087" y="3645630"/>
            <a:ext cx="875213" cy="662519"/>
            <a:chOff x="2261687" y="2622550"/>
            <a:chExt cx="875213" cy="662519"/>
          </a:xfrm>
        </p:grpSpPr>
        <p:cxnSp>
          <p:nvCxnSpPr>
            <p:cNvPr id="31" name="Straight Connector 30"/>
            <p:cNvCxnSpPr/>
            <p:nvPr/>
          </p:nvCxnSpPr>
          <p:spPr>
            <a:xfrm>
              <a:off x="2555292" y="2850323"/>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261687" y="2848620"/>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807064" y="29666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24150" y="2851150"/>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874433" y="2848621"/>
              <a:ext cx="1207" cy="110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875939" y="3030414"/>
              <a:ext cx="0" cy="19913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37" name="Isosceles Triangle 36"/>
            <p:cNvSpPr/>
            <p:nvPr/>
          </p:nvSpPr>
          <p:spPr>
            <a:xfrm rot="10800000">
              <a:off x="2814704" y="3229553"/>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446591" y="2622550"/>
              <a:ext cx="408190" cy="215444"/>
            </a:xfrm>
            <a:prstGeom prst="rect">
              <a:avLst/>
            </a:prstGeom>
            <a:noFill/>
          </p:spPr>
          <p:txBody>
            <a:bodyPr wrap="none" rtlCol="0">
              <a:spAutoFit/>
            </a:bodyPr>
            <a:lstStyle/>
            <a:p>
              <a:r>
                <a:rPr lang="en-US" sz="800" i="1" dirty="0" smtClean="0">
                  <a:sym typeface="Wingdings"/>
                </a:rPr>
                <a:t>1MΩ</a:t>
              </a:r>
              <a:endParaRPr lang="en-US" sz="800" dirty="0"/>
            </a:p>
          </p:txBody>
        </p:sp>
        <p:sp>
          <p:nvSpPr>
            <p:cNvPr id="39" name="TextBox 38"/>
            <p:cNvSpPr txBox="1"/>
            <p:nvPr/>
          </p:nvSpPr>
          <p:spPr>
            <a:xfrm>
              <a:off x="2423597" y="2872304"/>
              <a:ext cx="446662" cy="215444"/>
            </a:xfrm>
            <a:prstGeom prst="rect">
              <a:avLst/>
            </a:prstGeom>
            <a:noFill/>
          </p:spPr>
          <p:txBody>
            <a:bodyPr wrap="none" rtlCol="0">
              <a:spAutoFit/>
            </a:bodyPr>
            <a:lstStyle/>
            <a:p>
              <a:r>
                <a:rPr lang="en-US" sz="800" i="1" dirty="0" smtClean="0">
                  <a:solidFill>
                    <a:srgbClr val="000000"/>
                  </a:solidFill>
                  <a:sym typeface="Wingdings"/>
                </a:rPr>
                <a:t>2.2 nF</a:t>
              </a:r>
              <a:endParaRPr lang="en-US" sz="800" dirty="0">
                <a:solidFill>
                  <a:srgbClr val="000000"/>
                </a:solidFill>
              </a:endParaRPr>
            </a:p>
          </p:txBody>
        </p:sp>
        <p:cxnSp>
          <p:nvCxnSpPr>
            <p:cNvPr id="40" name="Straight Connector 39"/>
            <p:cNvCxnSpPr/>
            <p:nvPr/>
          </p:nvCxnSpPr>
          <p:spPr>
            <a:xfrm>
              <a:off x="2808214" y="30259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72100" y="3397980"/>
            <a:ext cx="2387600" cy="999067"/>
            <a:chOff x="4025900" y="2844800"/>
            <a:chExt cx="2387600" cy="999067"/>
          </a:xfrm>
        </p:grpSpPr>
        <p:sp>
          <p:nvSpPr>
            <p:cNvPr id="61" name="TextBox 60"/>
            <p:cNvSpPr txBox="1"/>
            <p:nvPr/>
          </p:nvSpPr>
          <p:spPr>
            <a:xfrm>
              <a:off x="4436533" y="2844800"/>
              <a:ext cx="184666" cy="369332"/>
            </a:xfrm>
            <a:prstGeom prst="rect">
              <a:avLst/>
            </a:prstGeom>
            <a:noFill/>
          </p:spPr>
          <p:txBody>
            <a:bodyPr wrap="none" rtlCol="0">
              <a:spAutoFit/>
            </a:bodyPr>
            <a:lstStyle/>
            <a:p>
              <a:r>
                <a:rPr lang="en-US" smtClean="0"/>
                <a:t>  </a:t>
              </a:r>
              <a:endParaRPr lang="en-US" dirty="0"/>
            </a:p>
          </p:txBody>
        </p:sp>
        <p:grpSp>
          <p:nvGrpSpPr>
            <p:cNvPr id="63" name="Group 62"/>
            <p:cNvGrpSpPr/>
            <p:nvPr/>
          </p:nvGrpSpPr>
          <p:grpSpPr>
            <a:xfrm>
              <a:off x="4077787" y="3105150"/>
              <a:ext cx="875213" cy="662519"/>
              <a:chOff x="2261687" y="2622550"/>
              <a:chExt cx="875213" cy="662519"/>
            </a:xfrm>
          </p:grpSpPr>
          <p:cxnSp>
            <p:nvCxnSpPr>
              <p:cNvPr id="78" name="Straight Connector 77"/>
              <p:cNvCxnSpPr/>
              <p:nvPr/>
            </p:nvCxnSpPr>
            <p:spPr>
              <a:xfrm>
                <a:off x="2555292" y="2850323"/>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2261687" y="2848620"/>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2807064" y="29666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724150" y="2851150"/>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2874433" y="2848621"/>
                <a:ext cx="1207" cy="110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2875939" y="3030414"/>
                <a:ext cx="0" cy="19913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84" name="Isosceles Triangle 83"/>
              <p:cNvSpPr/>
              <p:nvPr/>
            </p:nvSpPr>
            <p:spPr>
              <a:xfrm rot="10800000">
                <a:off x="2814704" y="3229553"/>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2446591" y="2622550"/>
                <a:ext cx="408190" cy="215444"/>
              </a:xfrm>
              <a:prstGeom prst="rect">
                <a:avLst/>
              </a:prstGeom>
              <a:noFill/>
            </p:spPr>
            <p:txBody>
              <a:bodyPr wrap="none" rtlCol="0">
                <a:spAutoFit/>
              </a:bodyPr>
              <a:lstStyle/>
              <a:p>
                <a:r>
                  <a:rPr lang="en-US" sz="800" i="1" dirty="0" smtClean="0">
                    <a:sym typeface="Wingdings"/>
                  </a:rPr>
                  <a:t>1MΩ</a:t>
                </a:r>
                <a:endParaRPr lang="en-US" sz="800" dirty="0"/>
              </a:p>
            </p:txBody>
          </p:sp>
          <p:sp>
            <p:nvSpPr>
              <p:cNvPr id="86" name="TextBox 85"/>
              <p:cNvSpPr txBox="1"/>
              <p:nvPr/>
            </p:nvSpPr>
            <p:spPr>
              <a:xfrm>
                <a:off x="2410897" y="28723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cxnSp>
            <p:nvCxnSpPr>
              <p:cNvPr id="87" name="Straight Connector 86"/>
              <p:cNvCxnSpPr/>
              <p:nvPr/>
            </p:nvCxnSpPr>
            <p:spPr>
              <a:xfrm>
                <a:off x="2808214" y="30259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64" name="Rectangle 63"/>
            <p:cNvSpPr/>
            <p:nvPr/>
          </p:nvSpPr>
          <p:spPr>
            <a:xfrm>
              <a:off x="4025900" y="2950633"/>
              <a:ext cx="2387600" cy="893234"/>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p:cNvGrpSpPr/>
            <p:nvPr/>
          </p:nvGrpSpPr>
          <p:grpSpPr>
            <a:xfrm>
              <a:off x="4954087" y="2925226"/>
              <a:ext cx="875213" cy="228600"/>
              <a:chOff x="2261687" y="2715676"/>
              <a:chExt cx="875213" cy="228600"/>
            </a:xfrm>
          </p:grpSpPr>
          <p:cxnSp>
            <p:nvCxnSpPr>
              <p:cNvPr id="74" name="Straight Connector 73"/>
              <p:cNvCxnSpPr/>
              <p:nvPr/>
            </p:nvCxnSpPr>
            <p:spPr>
              <a:xfrm>
                <a:off x="2555292" y="294344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261687" y="2941746"/>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724150" y="2944276"/>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2446591" y="271567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grpSp>
        <p:grpSp>
          <p:nvGrpSpPr>
            <p:cNvPr id="66" name="Group 65"/>
            <p:cNvGrpSpPr/>
            <p:nvPr/>
          </p:nvGrpSpPr>
          <p:grpSpPr>
            <a:xfrm>
              <a:off x="4956204" y="3270256"/>
              <a:ext cx="879446" cy="228600"/>
              <a:chOff x="2257454" y="2546356"/>
              <a:chExt cx="879446" cy="228600"/>
            </a:xfrm>
          </p:grpSpPr>
          <p:cxnSp>
            <p:nvCxnSpPr>
              <p:cNvPr id="70" name="Straight Connector 69"/>
              <p:cNvCxnSpPr/>
              <p:nvPr/>
            </p:nvCxnSpPr>
            <p:spPr>
              <a:xfrm>
                <a:off x="2555292" y="277412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257454" y="2772426"/>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724150" y="2774956"/>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446591" y="254635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grpSp>
        <p:cxnSp>
          <p:nvCxnSpPr>
            <p:cNvPr id="67" name="Straight Connector 66"/>
            <p:cNvCxnSpPr/>
            <p:nvPr/>
          </p:nvCxnSpPr>
          <p:spPr>
            <a:xfrm flipV="1">
              <a:off x="4953000" y="3149600"/>
              <a:ext cx="0" cy="347133"/>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5763526" y="3003026"/>
              <a:ext cx="441985" cy="261610"/>
            </a:xfrm>
            <a:prstGeom prst="rect">
              <a:avLst/>
            </a:prstGeom>
          </p:spPr>
          <p:txBody>
            <a:bodyPr wrap="none">
              <a:spAutoFit/>
            </a:bodyPr>
            <a:lstStyle/>
            <a:p>
              <a:r>
                <a:rPr lang="en-US" sz="1100" i="1" dirty="0" smtClean="0">
                  <a:solidFill>
                    <a:srgbClr val="000000"/>
                  </a:solidFill>
                  <a:sym typeface="Wingdings"/>
                </a:rPr>
                <a:t>Ch 1</a:t>
              </a:r>
              <a:endParaRPr lang="en-US" sz="1100" dirty="0">
                <a:solidFill>
                  <a:srgbClr val="000000"/>
                </a:solidFill>
              </a:endParaRPr>
            </a:p>
          </p:txBody>
        </p:sp>
        <p:sp>
          <p:nvSpPr>
            <p:cNvPr id="69" name="Rectangle 68"/>
            <p:cNvSpPr/>
            <p:nvPr/>
          </p:nvSpPr>
          <p:spPr>
            <a:xfrm>
              <a:off x="5750826" y="3320540"/>
              <a:ext cx="441985" cy="261610"/>
            </a:xfrm>
            <a:prstGeom prst="rect">
              <a:avLst/>
            </a:prstGeom>
          </p:spPr>
          <p:txBody>
            <a:bodyPr wrap="none">
              <a:spAutoFit/>
            </a:bodyPr>
            <a:lstStyle/>
            <a:p>
              <a:r>
                <a:rPr lang="en-US" sz="1100" i="1" dirty="0" smtClean="0">
                  <a:solidFill>
                    <a:srgbClr val="000000"/>
                  </a:solidFill>
                  <a:sym typeface="Wingdings"/>
                </a:rPr>
                <a:t>Ch 8</a:t>
              </a:r>
              <a:endParaRPr lang="en-US" sz="1100" dirty="0">
                <a:solidFill>
                  <a:srgbClr val="000000"/>
                </a:solidFill>
              </a:endParaRPr>
            </a:p>
          </p:txBody>
        </p:sp>
      </p:grpSp>
      <p:sp>
        <p:nvSpPr>
          <p:cNvPr id="88" name="TextBox 87"/>
          <p:cNvSpPr txBox="1"/>
          <p:nvPr/>
        </p:nvSpPr>
        <p:spPr>
          <a:xfrm>
            <a:off x="3601537" y="3173572"/>
            <a:ext cx="1351827" cy="461665"/>
          </a:xfrm>
          <a:prstGeom prst="rect">
            <a:avLst/>
          </a:prstGeom>
          <a:noFill/>
          <a:ln>
            <a:noFill/>
          </a:ln>
        </p:spPr>
        <p:txBody>
          <a:bodyPr wrap="none" rtlCol="0">
            <a:spAutoFit/>
          </a:bodyPr>
          <a:lstStyle/>
          <a:p>
            <a:pPr algn="ctr"/>
            <a:r>
              <a:rPr lang="en-US" sz="1200" dirty="0" smtClean="0"/>
              <a:t>Filter Box</a:t>
            </a:r>
          </a:p>
          <a:p>
            <a:pPr algn="ctr"/>
            <a:r>
              <a:rPr lang="en-US" sz="1200" dirty="0" smtClean="0"/>
              <a:t>[Outside Detector]</a:t>
            </a:r>
            <a:endParaRPr lang="en-US" sz="1200" dirty="0"/>
          </a:p>
        </p:txBody>
      </p:sp>
      <p:sp>
        <p:nvSpPr>
          <p:cNvPr id="89" name="Rectangle 88"/>
          <p:cNvSpPr/>
          <p:nvPr/>
        </p:nvSpPr>
        <p:spPr>
          <a:xfrm>
            <a:off x="3746500" y="3651980"/>
            <a:ext cx="1054100" cy="1854200"/>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p:nvPr/>
        </p:nvCxnSpPr>
        <p:spPr>
          <a:xfrm flipV="1">
            <a:off x="4216400" y="4147280"/>
            <a:ext cx="0" cy="1193800"/>
          </a:xfrm>
          <a:prstGeom prst="line">
            <a:avLst/>
          </a:prstGeom>
          <a:ln w="19050" cmpd="sng">
            <a:solidFill>
              <a:schemeClr val="tx1">
                <a:lumMod val="75000"/>
                <a:lumOff val="25000"/>
              </a:schemeClr>
            </a:solidFill>
            <a:prstDash val="dash"/>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4899594" y="3033872"/>
            <a:ext cx="3353126" cy="461665"/>
          </a:xfrm>
          <a:prstGeom prst="rect">
            <a:avLst/>
          </a:prstGeom>
          <a:noFill/>
          <a:ln>
            <a:noFill/>
          </a:ln>
        </p:spPr>
        <p:txBody>
          <a:bodyPr wrap="none" rtlCol="0">
            <a:spAutoFit/>
          </a:bodyPr>
          <a:lstStyle/>
          <a:p>
            <a:pPr algn="ctr"/>
            <a:r>
              <a:rPr lang="en-US" sz="1200" dirty="0" smtClean="0"/>
              <a:t>Distribution Board</a:t>
            </a:r>
          </a:p>
          <a:p>
            <a:pPr algn="ctr"/>
            <a:r>
              <a:rPr lang="en-US" sz="1200" dirty="0" smtClean="0"/>
              <a:t>[number of boards is a function of chamber layer]</a:t>
            </a:r>
            <a:endParaRPr lang="en-US" sz="1200" dirty="0"/>
          </a:p>
        </p:txBody>
      </p:sp>
      <p:cxnSp>
        <p:nvCxnSpPr>
          <p:cNvPr id="92" name="Straight Connector 91"/>
          <p:cNvCxnSpPr/>
          <p:nvPr/>
        </p:nvCxnSpPr>
        <p:spPr>
          <a:xfrm>
            <a:off x="5041900" y="5633180"/>
            <a:ext cx="299537" cy="6425"/>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999152" y="3005382"/>
            <a:ext cx="1575465" cy="276999"/>
          </a:xfrm>
          <a:prstGeom prst="rect">
            <a:avLst/>
          </a:prstGeom>
          <a:noFill/>
          <a:ln>
            <a:noFill/>
          </a:ln>
        </p:spPr>
        <p:txBody>
          <a:bodyPr wrap="square" rtlCol="0">
            <a:spAutoFit/>
          </a:bodyPr>
          <a:lstStyle/>
          <a:p>
            <a:pPr algn="ctr"/>
            <a:r>
              <a:rPr lang="en-US" sz="1200" dirty="0" smtClean="0"/>
              <a:t>Main Power Supply</a:t>
            </a:r>
            <a:endParaRPr lang="en-US" sz="1200" dirty="0"/>
          </a:p>
        </p:txBody>
      </p:sp>
      <p:cxnSp>
        <p:nvCxnSpPr>
          <p:cNvPr id="96" name="Straight Connector 95"/>
          <p:cNvCxnSpPr/>
          <p:nvPr/>
        </p:nvCxnSpPr>
        <p:spPr>
          <a:xfrm flipV="1">
            <a:off x="5041900" y="3872114"/>
            <a:ext cx="4233" cy="176106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6597650" y="4394930"/>
            <a:ext cx="0" cy="800100"/>
          </a:xfrm>
          <a:prstGeom prst="line">
            <a:avLst/>
          </a:prstGeom>
          <a:ln w="19050" cmpd="sng">
            <a:solidFill>
              <a:schemeClr val="tx1">
                <a:lumMod val="75000"/>
                <a:lumOff val="25000"/>
              </a:schemeClr>
            </a:solidFill>
            <a:prstDash val="dash"/>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7788267" y="3732372"/>
            <a:ext cx="826969" cy="276999"/>
          </a:xfrm>
          <a:prstGeom prst="rect">
            <a:avLst/>
          </a:prstGeom>
          <a:noFill/>
          <a:ln>
            <a:noFill/>
          </a:ln>
        </p:spPr>
        <p:txBody>
          <a:bodyPr wrap="none" rtlCol="0">
            <a:spAutoFit/>
          </a:bodyPr>
          <a:lstStyle/>
          <a:p>
            <a:pPr algn="ctr"/>
            <a:r>
              <a:rPr lang="en-US" sz="1200" dirty="0" smtClean="0"/>
              <a:t>BOARD #1</a:t>
            </a:r>
            <a:endParaRPr lang="en-US" sz="1200" dirty="0"/>
          </a:p>
        </p:txBody>
      </p:sp>
      <p:sp>
        <p:nvSpPr>
          <p:cNvPr id="99" name="TextBox 98"/>
          <p:cNvSpPr txBox="1"/>
          <p:nvPr/>
        </p:nvSpPr>
        <p:spPr>
          <a:xfrm>
            <a:off x="7777597" y="5472272"/>
            <a:ext cx="848309" cy="276999"/>
          </a:xfrm>
          <a:prstGeom prst="rect">
            <a:avLst/>
          </a:prstGeom>
          <a:noFill/>
          <a:ln>
            <a:noFill/>
          </a:ln>
        </p:spPr>
        <p:txBody>
          <a:bodyPr wrap="none" rtlCol="0">
            <a:spAutoFit/>
          </a:bodyPr>
          <a:lstStyle/>
          <a:p>
            <a:pPr algn="ctr"/>
            <a:r>
              <a:rPr lang="en-US" sz="1200" dirty="0" smtClean="0"/>
              <a:t>BOARD #N</a:t>
            </a:r>
            <a:endParaRPr lang="en-US" sz="1200" dirty="0"/>
          </a:p>
        </p:txBody>
      </p:sp>
      <p:grpSp>
        <p:nvGrpSpPr>
          <p:cNvPr id="100" name="Group 99"/>
          <p:cNvGrpSpPr/>
          <p:nvPr/>
        </p:nvGrpSpPr>
        <p:grpSpPr>
          <a:xfrm>
            <a:off x="5359400" y="5150580"/>
            <a:ext cx="2387600" cy="999067"/>
            <a:chOff x="4025900" y="2844800"/>
            <a:chExt cx="2387600" cy="999067"/>
          </a:xfrm>
        </p:grpSpPr>
        <p:sp>
          <p:nvSpPr>
            <p:cNvPr id="101" name="TextBox 100"/>
            <p:cNvSpPr txBox="1"/>
            <p:nvPr/>
          </p:nvSpPr>
          <p:spPr>
            <a:xfrm>
              <a:off x="4436533" y="2844800"/>
              <a:ext cx="184666" cy="369332"/>
            </a:xfrm>
            <a:prstGeom prst="rect">
              <a:avLst/>
            </a:prstGeom>
            <a:noFill/>
          </p:spPr>
          <p:txBody>
            <a:bodyPr wrap="none" rtlCol="0">
              <a:spAutoFit/>
            </a:bodyPr>
            <a:lstStyle/>
            <a:p>
              <a:r>
                <a:rPr lang="en-US" smtClean="0"/>
                <a:t>  </a:t>
              </a:r>
              <a:endParaRPr lang="en-US" dirty="0"/>
            </a:p>
          </p:txBody>
        </p:sp>
        <p:grpSp>
          <p:nvGrpSpPr>
            <p:cNvPr id="102" name="Group 101"/>
            <p:cNvGrpSpPr/>
            <p:nvPr/>
          </p:nvGrpSpPr>
          <p:grpSpPr>
            <a:xfrm>
              <a:off x="4077787" y="3105150"/>
              <a:ext cx="875213" cy="662519"/>
              <a:chOff x="2261687" y="2622550"/>
              <a:chExt cx="875213" cy="662519"/>
            </a:xfrm>
          </p:grpSpPr>
          <p:cxnSp>
            <p:nvCxnSpPr>
              <p:cNvPr id="117" name="Straight Connector 116"/>
              <p:cNvCxnSpPr/>
              <p:nvPr/>
            </p:nvCxnSpPr>
            <p:spPr>
              <a:xfrm>
                <a:off x="2555292" y="2850323"/>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261687" y="2848620"/>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2807064" y="29666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2724150" y="2851150"/>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2874433" y="2848621"/>
                <a:ext cx="1207" cy="110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2875939" y="3030414"/>
                <a:ext cx="0" cy="19913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23" name="Isosceles Triangle 122"/>
              <p:cNvSpPr/>
              <p:nvPr/>
            </p:nvSpPr>
            <p:spPr>
              <a:xfrm rot="10800000">
                <a:off x="2814704" y="3229553"/>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2446591" y="2622550"/>
                <a:ext cx="408190" cy="215444"/>
              </a:xfrm>
              <a:prstGeom prst="rect">
                <a:avLst/>
              </a:prstGeom>
              <a:noFill/>
            </p:spPr>
            <p:txBody>
              <a:bodyPr wrap="none" rtlCol="0">
                <a:spAutoFit/>
              </a:bodyPr>
              <a:lstStyle/>
              <a:p>
                <a:r>
                  <a:rPr lang="en-US" sz="800" i="1" dirty="0" smtClean="0">
                    <a:sym typeface="Wingdings"/>
                  </a:rPr>
                  <a:t>1MΩ</a:t>
                </a:r>
                <a:endParaRPr lang="en-US" sz="800" dirty="0"/>
              </a:p>
            </p:txBody>
          </p:sp>
          <p:sp>
            <p:nvSpPr>
              <p:cNvPr id="125" name="TextBox 124"/>
              <p:cNvSpPr txBox="1"/>
              <p:nvPr/>
            </p:nvSpPr>
            <p:spPr>
              <a:xfrm>
                <a:off x="2410897" y="28723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cxnSp>
            <p:nvCxnSpPr>
              <p:cNvPr id="126" name="Straight Connector 125"/>
              <p:cNvCxnSpPr/>
              <p:nvPr/>
            </p:nvCxnSpPr>
            <p:spPr>
              <a:xfrm>
                <a:off x="2808214" y="30259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103" name="Rectangle 102"/>
            <p:cNvSpPr/>
            <p:nvPr/>
          </p:nvSpPr>
          <p:spPr>
            <a:xfrm>
              <a:off x="4025900" y="2950633"/>
              <a:ext cx="2387600" cy="893234"/>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4" name="Group 103"/>
            <p:cNvGrpSpPr/>
            <p:nvPr/>
          </p:nvGrpSpPr>
          <p:grpSpPr>
            <a:xfrm>
              <a:off x="4954087" y="2925226"/>
              <a:ext cx="875213" cy="228600"/>
              <a:chOff x="2261687" y="2715676"/>
              <a:chExt cx="875213" cy="228600"/>
            </a:xfrm>
          </p:grpSpPr>
          <p:cxnSp>
            <p:nvCxnSpPr>
              <p:cNvPr id="113" name="Straight Connector 112"/>
              <p:cNvCxnSpPr/>
              <p:nvPr/>
            </p:nvCxnSpPr>
            <p:spPr>
              <a:xfrm>
                <a:off x="2555292" y="294344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261687" y="2941746"/>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2724150" y="2944276"/>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2446591" y="271567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grpSp>
        <p:grpSp>
          <p:nvGrpSpPr>
            <p:cNvPr id="105" name="Group 104"/>
            <p:cNvGrpSpPr/>
            <p:nvPr/>
          </p:nvGrpSpPr>
          <p:grpSpPr>
            <a:xfrm>
              <a:off x="4956204" y="3270256"/>
              <a:ext cx="879446" cy="228600"/>
              <a:chOff x="2257454" y="2546356"/>
              <a:chExt cx="879446" cy="228600"/>
            </a:xfrm>
          </p:grpSpPr>
          <p:cxnSp>
            <p:nvCxnSpPr>
              <p:cNvPr id="109" name="Straight Connector 108"/>
              <p:cNvCxnSpPr/>
              <p:nvPr/>
            </p:nvCxnSpPr>
            <p:spPr>
              <a:xfrm>
                <a:off x="2555292" y="277412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257454" y="2772426"/>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724150" y="2774956"/>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2446591" y="254635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grpSp>
        <p:cxnSp>
          <p:nvCxnSpPr>
            <p:cNvPr id="106" name="Straight Connector 105"/>
            <p:cNvCxnSpPr/>
            <p:nvPr/>
          </p:nvCxnSpPr>
          <p:spPr>
            <a:xfrm flipV="1">
              <a:off x="4953000" y="3149600"/>
              <a:ext cx="0" cy="347133"/>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07" name="Rectangle 106"/>
            <p:cNvSpPr/>
            <p:nvPr/>
          </p:nvSpPr>
          <p:spPr>
            <a:xfrm>
              <a:off x="5763526" y="3003026"/>
              <a:ext cx="441985" cy="261610"/>
            </a:xfrm>
            <a:prstGeom prst="rect">
              <a:avLst/>
            </a:prstGeom>
          </p:spPr>
          <p:txBody>
            <a:bodyPr wrap="none">
              <a:spAutoFit/>
            </a:bodyPr>
            <a:lstStyle/>
            <a:p>
              <a:r>
                <a:rPr lang="en-US" sz="1100" i="1" dirty="0" smtClean="0">
                  <a:solidFill>
                    <a:srgbClr val="000000"/>
                  </a:solidFill>
                  <a:sym typeface="Wingdings"/>
                </a:rPr>
                <a:t>Ch 1</a:t>
              </a:r>
              <a:endParaRPr lang="en-US" sz="1100" dirty="0">
                <a:solidFill>
                  <a:srgbClr val="000000"/>
                </a:solidFill>
              </a:endParaRPr>
            </a:p>
          </p:txBody>
        </p:sp>
        <p:sp>
          <p:nvSpPr>
            <p:cNvPr id="108" name="Rectangle 107"/>
            <p:cNvSpPr/>
            <p:nvPr/>
          </p:nvSpPr>
          <p:spPr>
            <a:xfrm>
              <a:off x="5750826" y="3320540"/>
              <a:ext cx="441985" cy="261610"/>
            </a:xfrm>
            <a:prstGeom prst="rect">
              <a:avLst/>
            </a:prstGeom>
          </p:spPr>
          <p:txBody>
            <a:bodyPr wrap="none">
              <a:spAutoFit/>
            </a:bodyPr>
            <a:lstStyle/>
            <a:p>
              <a:r>
                <a:rPr lang="en-US" sz="1100" i="1" dirty="0" smtClean="0">
                  <a:solidFill>
                    <a:srgbClr val="000000"/>
                  </a:solidFill>
                  <a:sym typeface="Wingdings"/>
                </a:rPr>
                <a:t>Ch 8</a:t>
              </a:r>
              <a:endParaRPr lang="en-US" sz="1100" dirty="0">
                <a:solidFill>
                  <a:srgbClr val="000000"/>
                </a:solidFill>
              </a:endParaRPr>
            </a:p>
          </p:txBody>
        </p:sp>
      </p:grpSp>
      <p:sp>
        <p:nvSpPr>
          <p:cNvPr id="127" name="Rectangle 126"/>
          <p:cNvSpPr/>
          <p:nvPr/>
        </p:nvSpPr>
        <p:spPr>
          <a:xfrm>
            <a:off x="711200" y="2737580"/>
            <a:ext cx="8089900" cy="3606800"/>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874306" y="2567834"/>
            <a:ext cx="5028339" cy="338554"/>
          </a:xfrm>
          <a:prstGeom prst="rect">
            <a:avLst/>
          </a:prstGeom>
          <a:solidFill>
            <a:srgbClr val="003E99"/>
          </a:solidFill>
          <a:ln>
            <a:solidFill>
              <a:srgbClr val="003E99"/>
            </a:solidFill>
          </a:ln>
          <a:effectLst/>
        </p:spPr>
        <p:txBody>
          <a:bodyPr wrap="none">
            <a:spAutoFit/>
          </a:bodyPr>
          <a:lstStyle/>
          <a:p>
            <a:pPr>
              <a:buClr>
                <a:srgbClr val="000090"/>
              </a:buClr>
              <a:defRPr/>
            </a:pPr>
            <a:r>
              <a:rPr lang="en-US" sz="1600" dirty="0" smtClean="0">
                <a:solidFill>
                  <a:schemeClr val="bg1"/>
                </a:solidFill>
              </a:rPr>
              <a:t>HV Distribution – dE/dx by means of charge measurement</a:t>
            </a:r>
            <a:endParaRPr lang="en-US" sz="1600" dirty="0">
              <a:solidFill>
                <a:schemeClr val="bg1"/>
              </a:solidFill>
            </a:endParaRPr>
          </a:p>
        </p:txBody>
      </p:sp>
      <p:pic>
        <p:nvPicPr>
          <p:cNvPr id="130" name="Picture 129"/>
          <p:cNvPicPr>
            <a:picLocks noChangeAspect="1"/>
          </p:cNvPicPr>
          <p:nvPr/>
        </p:nvPicPr>
        <p:blipFill>
          <a:blip r:embed="rId3"/>
          <a:stretch>
            <a:fillRect/>
          </a:stretch>
        </p:blipFill>
        <p:spPr>
          <a:xfrm>
            <a:off x="901700" y="3336158"/>
            <a:ext cx="1737412" cy="1341429"/>
          </a:xfrm>
          <a:prstGeom prst="rect">
            <a:avLst/>
          </a:prstGeom>
        </p:spPr>
      </p:pic>
      <p:pic>
        <p:nvPicPr>
          <p:cNvPr id="131" name="Picture 130"/>
          <p:cNvPicPr>
            <a:picLocks noChangeAspect="1"/>
          </p:cNvPicPr>
          <p:nvPr/>
        </p:nvPicPr>
        <p:blipFill>
          <a:blip r:embed="rId4"/>
          <a:stretch>
            <a:fillRect/>
          </a:stretch>
        </p:blipFill>
        <p:spPr>
          <a:xfrm>
            <a:off x="2648462" y="3129961"/>
            <a:ext cx="596640" cy="1456206"/>
          </a:xfrm>
          <a:prstGeom prst="rect">
            <a:avLst/>
          </a:prstGeom>
        </p:spPr>
      </p:pic>
      <p:sp>
        <p:nvSpPr>
          <p:cNvPr id="132" name="TextBox 131"/>
          <p:cNvSpPr txBox="1"/>
          <p:nvPr/>
        </p:nvSpPr>
        <p:spPr>
          <a:xfrm>
            <a:off x="780047" y="5818902"/>
            <a:ext cx="2503024" cy="461665"/>
          </a:xfrm>
          <a:prstGeom prst="rect">
            <a:avLst/>
          </a:prstGeom>
          <a:noFill/>
          <a:ln>
            <a:noFill/>
          </a:ln>
        </p:spPr>
        <p:txBody>
          <a:bodyPr wrap="square" rtlCol="0">
            <a:spAutoFit/>
          </a:bodyPr>
          <a:lstStyle/>
          <a:p>
            <a:r>
              <a:rPr lang="en-US" sz="1200" dirty="0" smtClean="0">
                <a:solidFill>
                  <a:srgbClr val="FF0000"/>
                </a:solidFill>
              </a:rPr>
              <a:t>NB: </a:t>
            </a:r>
            <a:r>
              <a:rPr lang="en-US" sz="1200" dirty="0" smtClean="0"/>
              <a:t>HV distribution boards located on forward end-plate</a:t>
            </a:r>
            <a:endParaRPr lang="en-US" sz="1200" dirty="0"/>
          </a:p>
        </p:txBody>
      </p:sp>
    </p:spTree>
    <p:extLst>
      <p:ext uri="{BB962C8B-B14F-4D97-AF65-F5344CB8AC3E}">
        <p14:creationId xmlns:p14="http://schemas.microsoft.com/office/powerpoint/2010/main" val="2871014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a:t>
            </a:r>
            <a:r>
              <a:rPr lang="en-GB" sz="1800" i="1" dirty="0" smtClean="0">
                <a:solidFill>
                  <a:schemeClr val="bg1"/>
                </a:solidFill>
              </a:rPr>
              <a:t>Off </a:t>
            </a:r>
            <a:r>
              <a:rPr lang="en-GB" sz="1800" i="1" dirty="0">
                <a:solidFill>
                  <a:schemeClr val="bg1"/>
                </a:solidFill>
              </a:rPr>
              <a:t>Detector </a:t>
            </a:r>
            <a:r>
              <a:rPr lang="en-GB" sz="1800" i="1" dirty="0" smtClean="0">
                <a:solidFill>
                  <a:schemeClr val="bg1"/>
                </a:solidFill>
              </a:rPr>
              <a:t>Electronics</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15</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26" name="Rectangle 25"/>
          <p:cNvSpPr/>
          <p:nvPr/>
        </p:nvSpPr>
        <p:spPr>
          <a:xfrm>
            <a:off x="406401" y="1035831"/>
            <a:ext cx="8585200" cy="1384995"/>
          </a:xfrm>
          <a:prstGeom prst="rect">
            <a:avLst/>
          </a:prstGeom>
          <a:solidFill>
            <a:schemeClr val="bg1"/>
          </a:solidFill>
          <a:ln>
            <a:solidFill>
              <a:srgbClr val="003E99"/>
            </a:solidFill>
          </a:ln>
          <a:effectLst/>
        </p:spPr>
        <p:txBody>
          <a:bodyPr wrap="square">
            <a:spAutoFit/>
          </a:bodyPr>
          <a:lstStyle/>
          <a:p>
            <a:pPr>
              <a:buClr>
                <a:srgbClr val="000090"/>
              </a:buCl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Only rad-tol FPGA (Actel ProAsic equivalent devices)  will be used for Off-Detector electronics</a:t>
            </a:r>
          </a:p>
          <a:p>
            <a:pPr marL="285750" indent="-285750">
              <a:buClr>
                <a:srgbClr val="000090"/>
              </a:buClr>
              <a:buFont typeface="Arial"/>
              <a:buChar char="•"/>
              <a:defRPr/>
            </a:pPr>
            <a:r>
              <a:rPr lang="en-US" sz="1400" i="1" dirty="0" smtClean="0">
                <a:solidFill>
                  <a:srgbClr val="0044A4"/>
                </a:solidFill>
              </a:rPr>
              <a:t>Locating Off-Detector electronics on the top of experiment could be useful for setup and maintenance (cable length ?) </a:t>
            </a:r>
          </a:p>
          <a:p>
            <a:pPr marL="285750" indent="-285750">
              <a:buClr>
                <a:srgbClr val="000090"/>
              </a:buClr>
              <a:buFont typeface="Arial"/>
              <a:buChar char="•"/>
              <a:defRPr/>
            </a:pPr>
            <a:r>
              <a:rPr lang="en-US" sz="1400" i="1" dirty="0">
                <a:solidFill>
                  <a:srgbClr val="0044A4"/>
                </a:solidFill>
              </a:rPr>
              <a:t>Off-Detector Feature Extraction can be </a:t>
            </a:r>
            <a:r>
              <a:rPr lang="en-US" sz="1400" i="1" dirty="0" smtClean="0">
                <a:solidFill>
                  <a:srgbClr val="0044A4"/>
                </a:solidFill>
              </a:rPr>
              <a:t>simply implemented if  minimum trigger spacing is ≈ 70 – 100 ns. FEX could be (anyway) implemented by using an intermediate buffer (see CC option).</a:t>
            </a:r>
          </a:p>
        </p:txBody>
      </p:sp>
      <p:sp>
        <p:nvSpPr>
          <p:cNvPr id="27" name="Rectangle 26"/>
          <p:cNvSpPr/>
          <p:nvPr/>
        </p:nvSpPr>
        <p:spPr>
          <a:xfrm>
            <a:off x="582205" y="866378"/>
            <a:ext cx="1551791" cy="307777"/>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400" dirty="0" smtClean="0">
                <a:solidFill>
                  <a:schemeClr val="bg1"/>
                </a:solidFill>
              </a:rPr>
              <a:t>Feature EXtraction</a:t>
            </a:r>
            <a:endParaRPr lang="en-US" sz="1400" dirty="0">
              <a:solidFill>
                <a:schemeClr val="bg1"/>
              </a:solidFill>
            </a:endParaRPr>
          </a:p>
        </p:txBody>
      </p:sp>
      <p:sp>
        <p:nvSpPr>
          <p:cNvPr id="31" name="Rectangle 30"/>
          <p:cNvSpPr/>
          <p:nvPr/>
        </p:nvSpPr>
        <p:spPr>
          <a:xfrm>
            <a:off x="403716" y="2863372"/>
            <a:ext cx="3069428" cy="3067020"/>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35750" y="2724198"/>
            <a:ext cx="2133905" cy="276999"/>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200" i="1" dirty="0" smtClean="0">
                <a:solidFill>
                  <a:schemeClr val="bg1"/>
                </a:solidFill>
              </a:rPr>
              <a:t>FEX on Off-Detector Electronics </a:t>
            </a:r>
            <a:endParaRPr lang="en-US" sz="1200" i="1" dirty="0">
              <a:solidFill>
                <a:schemeClr val="bg1"/>
              </a:solidFill>
            </a:endParaRPr>
          </a:p>
        </p:txBody>
      </p:sp>
      <p:sp>
        <p:nvSpPr>
          <p:cNvPr id="4" name="Rectangle 3"/>
          <p:cNvSpPr/>
          <p:nvPr/>
        </p:nvSpPr>
        <p:spPr>
          <a:xfrm>
            <a:off x="428474" y="3159975"/>
            <a:ext cx="3027391" cy="523220"/>
          </a:xfrm>
          <a:prstGeom prst="rect">
            <a:avLst/>
          </a:prstGeom>
        </p:spPr>
        <p:txBody>
          <a:bodyPr wrap="square">
            <a:spAutoFit/>
          </a:bodyPr>
          <a:lstStyle/>
          <a:p>
            <a:pPr lvl="0">
              <a:buClr>
                <a:srgbClr val="000090"/>
              </a:buClr>
              <a:defRPr/>
            </a:pPr>
            <a:r>
              <a:rPr lang="en-US" sz="1400" i="1" dirty="0" smtClean="0">
                <a:solidFill>
                  <a:srgbClr val="0044A4"/>
                </a:solidFill>
              </a:rPr>
              <a:t>All events have a </a:t>
            </a:r>
            <a:r>
              <a:rPr lang="en-US" sz="1400" b="1" i="1" dirty="0" smtClean="0">
                <a:solidFill>
                  <a:srgbClr val="0044A4"/>
                </a:solidFill>
              </a:rPr>
              <a:t>fixed structure</a:t>
            </a:r>
            <a:r>
              <a:rPr lang="en-US" sz="1400" i="1" dirty="0" smtClean="0">
                <a:solidFill>
                  <a:srgbClr val="0044A4"/>
                </a:solidFill>
              </a:rPr>
              <a:t> and a </a:t>
            </a:r>
            <a:r>
              <a:rPr lang="en-US" sz="1400" b="1" i="1" dirty="0" smtClean="0">
                <a:solidFill>
                  <a:srgbClr val="0044A4"/>
                </a:solidFill>
              </a:rPr>
              <a:t>fixed length</a:t>
            </a:r>
            <a:r>
              <a:rPr lang="en-US" sz="1400" i="1" dirty="0" smtClean="0">
                <a:solidFill>
                  <a:srgbClr val="0044A4"/>
                </a:solidFill>
              </a:rPr>
              <a:t> </a:t>
            </a:r>
            <a:endParaRPr lang="en-US" sz="1400" i="1" dirty="0">
              <a:solidFill>
                <a:srgbClr val="0044A4"/>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val="1414768902"/>
              </p:ext>
            </p:extLst>
          </p:nvPr>
        </p:nvGraphicFramePr>
        <p:xfrm>
          <a:off x="527020" y="4141018"/>
          <a:ext cx="2816528" cy="1677480"/>
        </p:xfrm>
        <a:graphic>
          <a:graphicData uri="http://schemas.openxmlformats.org/drawingml/2006/table">
            <a:tbl>
              <a:tblPr firstRow="1" bandRow="1">
                <a:tableStyleId>{2D5ABB26-0587-4C30-8999-92F81FD0307C}</a:tableStyleId>
              </a:tblPr>
              <a:tblGrid>
                <a:gridCol w="2816528"/>
              </a:tblGrid>
              <a:tr h="171357">
                <a:tc>
                  <a:txBody>
                    <a:bodyPr/>
                    <a:lstStyle/>
                    <a:p>
                      <a:pPr algn="ctr"/>
                      <a:r>
                        <a:rPr lang="en-US" sz="1100" kern="0" dirty="0" smtClean="0">
                          <a:solidFill>
                            <a:srgbClr val="404040"/>
                          </a:solidFill>
                          <a:latin typeface="+mn-lt"/>
                          <a:ea typeface="ＭＳ Ｐゴシック" pitchFamily="-107" charset="-128"/>
                          <a:cs typeface="Calibri"/>
                        </a:rPr>
                        <a:t>Digitizer Module Address (2 Bytes)</a:t>
                      </a:r>
                      <a:endParaRPr lang="en-US" sz="1100" dirty="0"/>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1583">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kern="0" dirty="0" smtClean="0">
                          <a:solidFill>
                            <a:srgbClr val="404040"/>
                          </a:solidFill>
                          <a:latin typeface="+mn-lt"/>
                          <a:ea typeface="ＭＳ Ｐゴシック" pitchFamily="-107" charset="-128"/>
                          <a:cs typeface="Calibri"/>
                        </a:rPr>
                        <a:t>Flag (1</a:t>
                      </a:r>
                      <a:r>
                        <a:rPr lang="en-US" sz="1100" kern="0" baseline="0" dirty="0" smtClean="0">
                          <a:solidFill>
                            <a:srgbClr val="404040"/>
                          </a:solidFill>
                          <a:latin typeface="+mn-lt"/>
                          <a:ea typeface="ＭＳ Ｐゴシック" pitchFamily="-107" charset="-128"/>
                          <a:cs typeface="Calibri"/>
                        </a:rPr>
                        <a:t> Byte)</a:t>
                      </a:r>
                      <a:endParaRPr lang="en-US" sz="1100" kern="0" dirty="0" smtClean="0">
                        <a:solidFill>
                          <a:srgbClr val="404040"/>
                        </a:solidFill>
                        <a:latin typeface="+mn-lt"/>
                        <a:ea typeface="ＭＳ Ｐゴシック" pitchFamily="-107" charset="-128"/>
                        <a:cs typeface="Calibri"/>
                      </a:endParaRPr>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6064">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kern="0" dirty="0" smtClean="0">
                          <a:solidFill>
                            <a:srgbClr val="404040"/>
                          </a:solidFill>
                          <a:latin typeface="+mn-lt"/>
                          <a:ea typeface="ＭＳ Ｐゴシック" pitchFamily="-107" charset="-128"/>
                          <a:cs typeface="Calibri"/>
                        </a:rPr>
                        <a:t>Trigger Tag (1</a:t>
                      </a:r>
                      <a:r>
                        <a:rPr lang="en-US" sz="1100" kern="0" baseline="0" dirty="0" smtClean="0">
                          <a:solidFill>
                            <a:srgbClr val="404040"/>
                          </a:solidFill>
                          <a:latin typeface="+mn-lt"/>
                          <a:ea typeface="ＭＳ Ｐゴシック" pitchFamily="-107" charset="-128"/>
                          <a:cs typeface="Calibri"/>
                        </a:rPr>
                        <a:t> Byte</a:t>
                      </a:r>
                      <a:r>
                        <a:rPr lang="en-US" sz="1100" kern="0" dirty="0" smtClean="0">
                          <a:solidFill>
                            <a:srgbClr val="404040"/>
                          </a:solidFill>
                          <a:latin typeface="+mn-lt"/>
                          <a:ea typeface="ＭＳ Ｐゴシック" pitchFamily="-107" charset="-128"/>
                          <a:cs typeface="Calibri"/>
                        </a:rPr>
                        <a:t>) – 5 bits in BaBar</a:t>
                      </a:r>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88258">
                <a:tc>
                  <a:txBody>
                    <a:bodyPr/>
                    <a:lstStyle/>
                    <a:p>
                      <a:pPr algn="ctr"/>
                      <a:r>
                        <a:rPr lang="en-US" sz="1100" kern="0" dirty="0" smtClean="0">
                          <a:solidFill>
                            <a:srgbClr val="404040"/>
                          </a:solidFill>
                          <a:latin typeface="+mn-lt"/>
                          <a:ea typeface="ＭＳ Ｐゴシック" pitchFamily="-107" charset="-128"/>
                          <a:cs typeface="Calibri"/>
                        </a:rPr>
                        <a:t>Counter (1</a:t>
                      </a:r>
                      <a:r>
                        <a:rPr lang="en-US" sz="1100" kern="0" baseline="0" dirty="0" smtClean="0">
                          <a:solidFill>
                            <a:srgbClr val="404040"/>
                          </a:solidFill>
                          <a:latin typeface="+mn-lt"/>
                          <a:ea typeface="ＭＳ Ｐゴシック" pitchFamily="-107" charset="-128"/>
                          <a:cs typeface="Calibri"/>
                        </a:rPr>
                        <a:t> Byte</a:t>
                      </a:r>
                      <a:r>
                        <a:rPr lang="en-US" sz="1100" kern="0" dirty="0" smtClean="0">
                          <a:solidFill>
                            <a:srgbClr val="404040"/>
                          </a:solidFill>
                          <a:latin typeface="+mn-lt"/>
                          <a:ea typeface="ＭＳ Ｐゴシック" pitchFamily="-107" charset="-128"/>
                          <a:cs typeface="Calibri"/>
                        </a:rPr>
                        <a:t>)</a:t>
                      </a:r>
                      <a:endParaRPr lang="en-US" sz="1100" dirty="0"/>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1583">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kern="0" dirty="0" smtClean="0">
                          <a:solidFill>
                            <a:srgbClr val="404040"/>
                          </a:solidFill>
                          <a:latin typeface="+mn-lt"/>
                          <a:ea typeface="ＭＳ Ｐゴシック" pitchFamily="-107" charset="-128"/>
                          <a:cs typeface="Calibri"/>
                        </a:rPr>
                        <a:t>Charge (2 Bytes)</a:t>
                      </a:r>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1583">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kern="0" dirty="0" smtClean="0">
                          <a:solidFill>
                            <a:srgbClr val="404040"/>
                          </a:solidFill>
                          <a:latin typeface="+mn-lt"/>
                          <a:ea typeface="ＭＳ Ｐゴシック" pitchFamily="-107" charset="-128"/>
                          <a:cs typeface="Calibri"/>
                        </a:rPr>
                        <a:t>Time (2</a:t>
                      </a:r>
                      <a:r>
                        <a:rPr lang="en-US" sz="1100" kern="0" baseline="0" dirty="0" smtClean="0">
                          <a:solidFill>
                            <a:srgbClr val="404040"/>
                          </a:solidFill>
                          <a:latin typeface="+mn-lt"/>
                          <a:ea typeface="ＭＳ Ｐゴシック" pitchFamily="-107" charset="-128"/>
                          <a:cs typeface="Calibri"/>
                        </a:rPr>
                        <a:t> Bytes</a:t>
                      </a:r>
                      <a:r>
                        <a:rPr lang="en-US" sz="1100" kern="0" dirty="0" smtClean="0">
                          <a:solidFill>
                            <a:srgbClr val="404040"/>
                          </a:solidFill>
                          <a:latin typeface="+mn-lt"/>
                          <a:ea typeface="ＭＳ Ｐゴシック" pitchFamily="-107" charset="-128"/>
                          <a:cs typeface="Calibri"/>
                        </a:rPr>
                        <a:t>)</a:t>
                      </a:r>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1583">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100" kern="0" dirty="0" smtClean="0">
                          <a:solidFill>
                            <a:srgbClr val="404040"/>
                          </a:solidFill>
                          <a:latin typeface="+mn-lt"/>
                          <a:ea typeface="ＭＳ Ｐゴシック" pitchFamily="-107" charset="-128"/>
                          <a:cs typeface="Calibri"/>
                        </a:rPr>
                        <a:t>1</a:t>
                      </a:r>
                      <a:r>
                        <a:rPr lang="en-US" sz="1100" kern="0" baseline="30000" dirty="0" smtClean="0">
                          <a:solidFill>
                            <a:srgbClr val="404040"/>
                          </a:solidFill>
                          <a:latin typeface="+mn-lt"/>
                          <a:ea typeface="ＭＳ Ｐゴシック" pitchFamily="-107" charset="-128"/>
                          <a:cs typeface="Calibri"/>
                        </a:rPr>
                        <a:t>st</a:t>
                      </a:r>
                      <a:r>
                        <a:rPr lang="en-US" sz="1100" kern="0" dirty="0" smtClean="0">
                          <a:solidFill>
                            <a:srgbClr val="404040"/>
                          </a:solidFill>
                          <a:latin typeface="+mn-lt"/>
                          <a:ea typeface="ＭＳ Ｐゴシック" pitchFamily="-107" charset="-128"/>
                          <a:cs typeface="Calibri"/>
                        </a:rPr>
                        <a:t> ADC sample for time walk</a:t>
                      </a:r>
                      <a:r>
                        <a:rPr lang="en-US" sz="1100" kern="0" baseline="0" dirty="0" smtClean="0">
                          <a:solidFill>
                            <a:srgbClr val="404040"/>
                          </a:solidFill>
                          <a:latin typeface="+mn-lt"/>
                          <a:ea typeface="ＭＳ Ｐゴシック" pitchFamily="-107" charset="-128"/>
                          <a:cs typeface="Calibri"/>
                        </a:rPr>
                        <a:t> correction (1 byte)</a:t>
                      </a:r>
                      <a:endParaRPr lang="en-US" sz="1100" kern="0" dirty="0" smtClean="0">
                        <a:solidFill>
                          <a:srgbClr val="404040"/>
                        </a:solidFill>
                        <a:latin typeface="+mn-lt"/>
                        <a:ea typeface="ＭＳ Ｐゴシック" pitchFamily="-107" charset="-128"/>
                        <a:cs typeface="Calibri"/>
                      </a:endParaRPr>
                    </a:p>
                  </a:txBody>
                  <a:tcPr marL="36000" marR="36000" marT="36000" marB="3600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5" name="Rettangolo 103"/>
          <p:cNvSpPr/>
          <p:nvPr/>
        </p:nvSpPr>
        <p:spPr>
          <a:xfrm>
            <a:off x="715130" y="3850478"/>
            <a:ext cx="2338283" cy="276999"/>
          </a:xfrm>
          <a:prstGeom prst="rect">
            <a:avLst/>
          </a:prstGeom>
        </p:spPr>
        <p:txBody>
          <a:bodyPr wrap="square">
            <a:spAutoFit/>
          </a:bodyPr>
          <a:lstStyle/>
          <a:p>
            <a:pPr algn="ctr"/>
            <a:r>
              <a:rPr lang="en-US" sz="1200" kern="0" dirty="0" smtClean="0">
                <a:solidFill>
                  <a:srgbClr val="404040"/>
                </a:solidFill>
                <a:latin typeface="Calibri"/>
                <a:ea typeface="ＭＳ Ｐゴシック" pitchFamily="-107" charset="-128"/>
                <a:cs typeface="Calibri"/>
              </a:rPr>
              <a:t>Data Stream Example (10 bytes)</a:t>
            </a:r>
            <a:endParaRPr lang="it-IT" sz="1200" dirty="0"/>
          </a:p>
        </p:txBody>
      </p:sp>
      <p:sp>
        <p:nvSpPr>
          <p:cNvPr id="36" name="Rectangle 35"/>
          <p:cNvSpPr/>
          <p:nvPr/>
        </p:nvSpPr>
        <p:spPr>
          <a:xfrm>
            <a:off x="3795988" y="2851612"/>
            <a:ext cx="5189258" cy="1682771"/>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928021" y="2712438"/>
            <a:ext cx="2370291" cy="276999"/>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200" i="1" dirty="0" smtClean="0">
                <a:solidFill>
                  <a:schemeClr val="bg1"/>
                </a:solidFill>
              </a:rPr>
              <a:t>NO FEX on Off Detector electronics </a:t>
            </a:r>
            <a:endParaRPr lang="en-US" sz="1200" i="1" dirty="0">
              <a:solidFill>
                <a:schemeClr val="bg1"/>
              </a:solidFill>
            </a:endParaRPr>
          </a:p>
        </p:txBody>
      </p:sp>
      <p:sp>
        <p:nvSpPr>
          <p:cNvPr id="38" name="Rectangle 37"/>
          <p:cNvSpPr/>
          <p:nvPr/>
        </p:nvSpPr>
        <p:spPr>
          <a:xfrm>
            <a:off x="3801450" y="3105015"/>
            <a:ext cx="5166517" cy="1384995"/>
          </a:xfrm>
          <a:prstGeom prst="rect">
            <a:avLst/>
          </a:prstGeom>
        </p:spPr>
        <p:txBody>
          <a:bodyPr wrap="square">
            <a:spAutoFit/>
          </a:bodyPr>
          <a:lstStyle/>
          <a:p>
            <a:pPr marL="285750" lvl="0" indent="-285750">
              <a:buClr>
                <a:srgbClr val="000090"/>
              </a:buClr>
              <a:buFont typeface="Arial"/>
              <a:buChar char="•"/>
              <a:defRPr/>
            </a:pPr>
            <a:r>
              <a:rPr lang="en-US" sz="1400" i="1" dirty="0" smtClean="0">
                <a:solidFill>
                  <a:srgbClr val="0044A4"/>
                </a:solidFill>
              </a:rPr>
              <a:t>Minimum trigger spacing ≈ 50 ns ( ≈ 0.8 mm @ 16 </a:t>
            </a:r>
            <a:r>
              <a:rPr lang="en-US" sz="1400" i="1" dirty="0">
                <a:solidFill>
                  <a:srgbClr val="0044A4"/>
                </a:solidFill>
              </a:rPr>
              <a:t>μm/ns </a:t>
            </a:r>
            <a:r>
              <a:rPr lang="en-US" sz="1400" i="1" dirty="0" smtClean="0">
                <a:solidFill>
                  <a:srgbClr val="0044A4"/>
                </a:solidFill>
              </a:rPr>
              <a:t> drift velocity)</a:t>
            </a:r>
          </a:p>
          <a:p>
            <a:pPr marL="285750" indent="-285750">
              <a:buClr>
                <a:srgbClr val="000090"/>
              </a:buClr>
              <a:buFont typeface="Arial"/>
              <a:buChar char="•"/>
              <a:defRPr/>
            </a:pPr>
            <a:r>
              <a:rPr lang="en-US" sz="1400" i="1" dirty="0" smtClean="0">
                <a:solidFill>
                  <a:srgbClr val="0044A4"/>
                </a:solidFill>
              </a:rPr>
              <a:t>Raw data (minimum amount) - 32 bytes ADC + over-threshold  discriminated signals (TDC)</a:t>
            </a:r>
          </a:p>
          <a:p>
            <a:pPr marL="285750" indent="-285750">
              <a:buClr>
                <a:srgbClr val="000090"/>
              </a:buClr>
              <a:buFont typeface="Arial"/>
              <a:buChar char="•"/>
              <a:defRPr/>
            </a:pPr>
            <a:r>
              <a:rPr lang="en-US" sz="1400" i="1" dirty="0">
                <a:solidFill>
                  <a:srgbClr val="0044A4"/>
                </a:solidFill>
              </a:rPr>
              <a:t>Data stream </a:t>
            </a:r>
            <a:r>
              <a:rPr lang="en-US" sz="1400" b="1" i="1" dirty="0" smtClean="0">
                <a:solidFill>
                  <a:srgbClr val="0044A4"/>
                </a:solidFill>
              </a:rPr>
              <a:t>do not have fixed length </a:t>
            </a:r>
            <a:r>
              <a:rPr lang="en-US" sz="1400" i="1" dirty="0" smtClean="0">
                <a:solidFill>
                  <a:srgbClr val="0044A4"/>
                </a:solidFill>
              </a:rPr>
              <a:t>(consecutive events properly tagged can be contained in the same data stream)</a:t>
            </a:r>
            <a:endParaRPr lang="en-US" sz="1400" i="1" dirty="0">
              <a:solidFill>
                <a:srgbClr val="0044A4"/>
              </a:solidFill>
            </a:endParaRPr>
          </a:p>
        </p:txBody>
      </p:sp>
    </p:spTree>
    <p:extLst>
      <p:ext uri="{BB962C8B-B14F-4D97-AF65-F5344CB8AC3E}">
        <p14:creationId xmlns:p14="http://schemas.microsoft.com/office/powerpoint/2010/main" val="24839240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6"/>
          <p:cNvSpPr>
            <a:spLocks noChangeArrowheads="1"/>
          </p:cNvSpPr>
          <p:nvPr/>
        </p:nvSpPr>
        <p:spPr bwMode="auto">
          <a:xfrm>
            <a:off x="1483879" y="2825714"/>
            <a:ext cx="6134937" cy="144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000"/>
              </a:spcBef>
              <a:spcAft>
                <a:spcPts val="400"/>
              </a:spcAft>
            </a:pPr>
            <a:r>
              <a:rPr lang="en-US" sz="4000" b="1" i="1" dirty="0" smtClean="0">
                <a:solidFill>
                  <a:srgbClr val="000090"/>
                </a:solidFill>
                <a:ea typeface="ヒラギノ角ゴ Pro W3" charset="0"/>
                <a:cs typeface="ヒラギノ角ゴ Pro W3" charset="0"/>
              </a:rPr>
              <a:t>Cluster Counting Option</a:t>
            </a:r>
            <a:endParaRPr lang="en-US" sz="4000" b="1" i="1" dirty="0">
              <a:solidFill>
                <a:srgbClr val="000090"/>
              </a:solidFill>
              <a:ea typeface="ヒラギノ角ゴ Pro W3" charset="0"/>
              <a:cs typeface="ヒラギノ角ゴ Pro W3" charset="0"/>
            </a:endParaRPr>
          </a:p>
          <a:p>
            <a:pPr algn="ctr">
              <a:spcBef>
                <a:spcPts val="1000"/>
              </a:spcBef>
              <a:spcAft>
                <a:spcPts val="400"/>
              </a:spcAft>
            </a:pPr>
            <a:r>
              <a:rPr lang="en-US" sz="3600" i="1" dirty="0">
                <a:solidFill>
                  <a:srgbClr val="000090"/>
                </a:solidFill>
                <a:ea typeface="ヒラギノ角ゴ Pro W3" charset="0"/>
                <a:cs typeface="ヒラギノ角ゴ Pro W3" charset="0"/>
              </a:rPr>
              <a:t>Requirements &amp; Block Diagram</a:t>
            </a:r>
          </a:p>
        </p:txBody>
      </p:sp>
      <p:sp>
        <p:nvSpPr>
          <p:cNvPr id="7" name="Footer Placeholder 6"/>
          <p:cNvSpPr>
            <a:spLocks noGrp="1"/>
          </p:cNvSpPr>
          <p:nvPr>
            <p:ph type="ftr" sz="quarter" idx="11"/>
          </p:nvPr>
        </p:nvSpPr>
        <p:spPr>
          <a:xfrm>
            <a:off x="2935655" y="6488113"/>
            <a:ext cx="3414523" cy="365125"/>
          </a:xfrm>
        </p:spPr>
        <p:txBody>
          <a:bodyPr/>
          <a:lstStyle/>
          <a:p>
            <a:pPr>
              <a:defRPr/>
            </a:pPr>
            <a:r>
              <a:rPr lang="it-IT" dirty="0">
                <a:solidFill>
                  <a:srgbClr val="0044A4"/>
                </a:solidFill>
              </a:rPr>
              <a:t> </a:t>
            </a:r>
            <a:r>
              <a:rPr lang="en-US" dirty="0">
                <a:solidFill>
                  <a:srgbClr val="0044A4"/>
                </a:solidFill>
              </a:rPr>
              <a:t>LNF SuperB Workshop – December 11</a:t>
            </a:r>
          </a:p>
          <a:p>
            <a:pPr>
              <a:defRPr/>
            </a:pPr>
            <a:endParaRPr lang="it-IT" dirty="0">
              <a:solidFill>
                <a:srgbClr val="0044A4"/>
              </a:solidFill>
            </a:endParaRPr>
          </a:p>
        </p:txBody>
      </p:sp>
      <p:sp>
        <p:nvSpPr>
          <p:cNvPr id="8" name="Slide Number Placeholder 7"/>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16</a:t>
            </a:fld>
            <a:endParaRPr lang="it-IT" dirty="0">
              <a:solidFill>
                <a:srgbClr val="0044A4"/>
              </a:solidFill>
            </a:endParaRPr>
          </a:p>
        </p:txBody>
      </p:sp>
      <p:sp>
        <p:nvSpPr>
          <p:cNvPr id="9" name="Date Placeholder 8"/>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Tree>
    <p:extLst>
      <p:ext uri="{BB962C8B-B14F-4D97-AF65-F5344CB8AC3E}">
        <p14:creationId xmlns:p14="http://schemas.microsoft.com/office/powerpoint/2010/main" val="4134223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smtClean="0">
                <a:solidFill>
                  <a:schemeClr val="bg1"/>
                </a:solidFill>
              </a:rPr>
              <a:t>Cluster Counting option </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it-IT" dirty="0">
                <a:solidFill>
                  <a:srgbClr val="0044A4"/>
                </a:solidFill>
              </a:rPr>
              <a:t>SuperB CERN EDT Meeting – November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17</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7" name="Rectangle 6"/>
          <p:cNvSpPr/>
          <p:nvPr/>
        </p:nvSpPr>
        <p:spPr>
          <a:xfrm>
            <a:off x="685682" y="946246"/>
            <a:ext cx="8102718" cy="2739212"/>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dirty="0">
              <a:solidFill>
                <a:srgbClr val="0044A4"/>
              </a:solidFill>
            </a:endParaRPr>
          </a:p>
          <a:p>
            <a:pPr>
              <a:buClr>
                <a:srgbClr val="000090"/>
              </a:buClr>
              <a:defRPr/>
            </a:pPr>
            <a:r>
              <a:rPr lang="en-US" sz="1400" i="1" dirty="0" smtClean="0">
                <a:solidFill>
                  <a:srgbClr val="0044A4"/>
                </a:solidFill>
              </a:rPr>
              <a:t>Pros</a:t>
            </a:r>
            <a:endParaRPr lang="en-US" sz="1400" i="1" dirty="0" smtClean="0">
              <a:solidFill>
                <a:srgbClr val="0044A4"/>
              </a:solidFill>
              <a:sym typeface="Wingdings"/>
            </a:endParaRPr>
          </a:p>
          <a:p>
            <a:pPr marL="742950" lvl="1" indent="-285750">
              <a:buClr>
                <a:srgbClr val="000090"/>
              </a:buClr>
              <a:buFont typeface="Arial"/>
              <a:buChar char="•"/>
              <a:defRPr/>
            </a:pPr>
            <a:r>
              <a:rPr lang="en-US" sz="1400" b="1" i="1" dirty="0" smtClean="0">
                <a:solidFill>
                  <a:srgbClr val="0044A4"/>
                </a:solidFill>
              </a:rPr>
              <a:t>Particle identification improvement</a:t>
            </a:r>
          </a:p>
          <a:p>
            <a:pPr marL="742950" lvl="1" indent="-285750">
              <a:buClr>
                <a:srgbClr val="000090"/>
              </a:buClr>
              <a:buFont typeface="Arial"/>
              <a:buChar char="•"/>
              <a:defRPr/>
            </a:pPr>
            <a:r>
              <a:rPr lang="en-US" sz="1400" i="1" dirty="0" smtClean="0">
                <a:solidFill>
                  <a:srgbClr val="0044A4"/>
                </a:solidFill>
              </a:rPr>
              <a:t>Dedicated time measurement not required</a:t>
            </a:r>
          </a:p>
          <a:p>
            <a:pPr marL="742950" lvl="1" indent="-285750">
              <a:buClr>
                <a:srgbClr val="000090"/>
              </a:buClr>
              <a:buFont typeface="Arial"/>
              <a:buChar char="•"/>
              <a:defRPr/>
            </a:pPr>
            <a:r>
              <a:rPr lang="en-US" sz="1400" i="1" dirty="0" smtClean="0">
                <a:solidFill>
                  <a:srgbClr val="0044A4"/>
                </a:solidFill>
              </a:rPr>
              <a:t>Possible improvement in spatial resolution</a:t>
            </a:r>
          </a:p>
          <a:p>
            <a:pPr>
              <a:buClr>
                <a:srgbClr val="000090"/>
              </a:buClr>
              <a:defRPr/>
            </a:pPr>
            <a:r>
              <a:rPr lang="en-US" sz="1400" i="1" dirty="0" smtClean="0">
                <a:solidFill>
                  <a:srgbClr val="0044A4"/>
                </a:solidFill>
              </a:rPr>
              <a:t>Cons</a:t>
            </a:r>
          </a:p>
          <a:p>
            <a:pPr marL="742950" lvl="1" indent="-285750">
              <a:buClr>
                <a:srgbClr val="000090"/>
              </a:buClr>
              <a:buFont typeface="Arial"/>
              <a:buChar char="•"/>
              <a:defRPr/>
            </a:pPr>
            <a:r>
              <a:rPr lang="en-US" sz="1400" b="1" i="1" dirty="0" smtClean="0">
                <a:solidFill>
                  <a:srgbClr val="0044A4"/>
                </a:solidFill>
              </a:rPr>
              <a:t>High sampling frequency digitize</a:t>
            </a:r>
            <a:r>
              <a:rPr lang="en-US" sz="1400" i="1" dirty="0" smtClean="0">
                <a:solidFill>
                  <a:srgbClr val="0044A4"/>
                </a:solidFill>
              </a:rPr>
              <a:t>rs</a:t>
            </a:r>
          </a:p>
          <a:p>
            <a:pPr marL="742950" lvl="1" indent="-285750">
              <a:buClr>
                <a:srgbClr val="000090"/>
              </a:buClr>
              <a:buFont typeface="Arial"/>
              <a:buChar char="•"/>
              <a:defRPr/>
            </a:pPr>
            <a:r>
              <a:rPr lang="en-US" sz="1400" b="1" i="1" dirty="0" smtClean="0">
                <a:solidFill>
                  <a:srgbClr val="0044A4"/>
                </a:solidFill>
              </a:rPr>
              <a:t>Fast process</a:t>
            </a:r>
            <a:r>
              <a:rPr lang="en-US" sz="1400" i="1" dirty="0" smtClean="0">
                <a:solidFill>
                  <a:srgbClr val="0044A4"/>
                </a:solidFill>
              </a:rPr>
              <a:t>ing </a:t>
            </a:r>
          </a:p>
          <a:p>
            <a:pPr marL="742950" lvl="1" indent="-285750">
              <a:buClr>
                <a:srgbClr val="000090"/>
              </a:buClr>
              <a:buFont typeface="Arial"/>
              <a:buChar char="•"/>
              <a:defRPr/>
            </a:pPr>
            <a:r>
              <a:rPr lang="en-US" sz="1400" b="1" i="1" dirty="0" smtClean="0">
                <a:solidFill>
                  <a:srgbClr val="0044A4"/>
                </a:solidFill>
              </a:rPr>
              <a:t>Wide bandwidth and high power requirement for front-end </a:t>
            </a:r>
            <a:r>
              <a:rPr lang="en-US" sz="1400" i="1" dirty="0" smtClean="0">
                <a:solidFill>
                  <a:srgbClr val="0044A4"/>
                </a:solidFill>
              </a:rPr>
              <a:t>(environment noise sensitivity increases)</a:t>
            </a:r>
          </a:p>
          <a:p>
            <a:pPr marL="742950" lvl="1" indent="-285750">
              <a:buClr>
                <a:srgbClr val="000090"/>
              </a:buClr>
              <a:buFont typeface="Arial"/>
              <a:buChar char="•"/>
              <a:defRPr/>
            </a:pPr>
            <a:r>
              <a:rPr lang="en-US" sz="1400" i="1" dirty="0" smtClean="0">
                <a:solidFill>
                  <a:srgbClr val="0044A4"/>
                </a:solidFill>
              </a:rPr>
              <a:t>High Bandwidth-Low losses cables for on-detector </a:t>
            </a:r>
            <a:r>
              <a:rPr lang="en-US" sz="1400" i="1" dirty="0" smtClean="0">
                <a:solidFill>
                  <a:srgbClr val="0044A4"/>
                </a:solidFill>
                <a:sym typeface="Wingdings"/>
              </a:rPr>
              <a:t> off-detector connection required</a:t>
            </a:r>
          </a:p>
          <a:p>
            <a:pPr marL="742950" lvl="1" indent="-285750">
              <a:buClr>
                <a:srgbClr val="000090"/>
              </a:buClr>
              <a:buFont typeface="Arial"/>
              <a:buChar char="•"/>
              <a:defRPr/>
            </a:pPr>
            <a:r>
              <a:rPr lang="en-US" sz="1400" i="1" dirty="0" smtClean="0">
                <a:solidFill>
                  <a:srgbClr val="0044A4"/>
                </a:solidFill>
                <a:sym typeface="Wingdings"/>
              </a:rPr>
              <a:t>Termination resistor required (system noise baseline) with dedicated PCB </a:t>
            </a:r>
            <a:endParaRPr lang="en-US" sz="1400" i="1" dirty="0">
              <a:solidFill>
                <a:srgbClr val="0044A4"/>
              </a:solidFill>
            </a:endParaRPr>
          </a:p>
        </p:txBody>
      </p:sp>
      <p:sp>
        <p:nvSpPr>
          <p:cNvPr id="25" name="Rectangle 24"/>
          <p:cNvSpPr/>
          <p:nvPr/>
        </p:nvSpPr>
        <p:spPr>
          <a:xfrm>
            <a:off x="681928" y="3926789"/>
            <a:ext cx="8093771" cy="1231106"/>
          </a:xfrm>
          <a:prstGeom prst="rect">
            <a:avLst/>
          </a:prstGeom>
          <a:solidFill>
            <a:schemeClr val="bg1"/>
          </a:solidFill>
          <a:ln>
            <a:solidFill>
              <a:srgbClr val="003E99"/>
            </a:solidFill>
          </a:ln>
          <a:effectLst/>
        </p:spPr>
        <p:txBody>
          <a:bodyPr wrap="square">
            <a:spAutoFit/>
          </a:bodyPr>
          <a:lstStyle/>
          <a:p>
            <a:pPr>
              <a:buClr>
                <a:srgbClr val="000090"/>
              </a:buClr>
              <a:defRPr/>
            </a:pPr>
            <a:r>
              <a:rPr lang="en-US" dirty="0" smtClean="0">
                <a:solidFill>
                  <a:srgbClr val="0044A4"/>
                </a:solidFill>
              </a:rPr>
              <a:t> </a:t>
            </a:r>
          </a:p>
          <a:p>
            <a:pPr>
              <a:buClr>
                <a:srgbClr val="000090"/>
              </a:buClr>
              <a:defRPr/>
            </a:pPr>
            <a:r>
              <a:rPr lang="en-US" sz="1400" b="1" dirty="0" smtClean="0">
                <a:solidFill>
                  <a:srgbClr val="0044A4"/>
                </a:solidFill>
              </a:rPr>
              <a:t>FADC resolution is a function of the lowest sampled signal and system noise</a:t>
            </a:r>
          </a:p>
          <a:p>
            <a:pPr marL="742950" lvl="1" indent="-285750">
              <a:buClr>
                <a:srgbClr val="000090"/>
              </a:buClr>
              <a:buFont typeface="Wingdings" charset="0"/>
              <a:buChar char="à"/>
              <a:defRPr/>
            </a:pPr>
            <a:r>
              <a:rPr lang="en-US" sz="1400" dirty="0" smtClean="0">
                <a:solidFill>
                  <a:srgbClr val="0044A4"/>
                </a:solidFill>
                <a:sym typeface="Wingdings"/>
              </a:rPr>
              <a:t>6 fC wire </a:t>
            </a:r>
            <a:r>
              <a:rPr lang="en-US" sz="1400" dirty="0">
                <a:solidFill>
                  <a:srgbClr val="0044A4"/>
                </a:solidFill>
                <a:sym typeface="Wingdings"/>
              </a:rPr>
              <a:t>signal (gas gain 3x10</a:t>
            </a:r>
            <a:r>
              <a:rPr lang="en-US" sz="1400" baseline="30000" dirty="0">
                <a:solidFill>
                  <a:srgbClr val="0044A4"/>
                </a:solidFill>
                <a:sym typeface="Wingdings"/>
              </a:rPr>
              <a:t>5</a:t>
            </a:r>
            <a:r>
              <a:rPr lang="en-US" sz="1400" dirty="0">
                <a:solidFill>
                  <a:srgbClr val="0044A4"/>
                </a:solidFill>
                <a:sym typeface="Wingdings"/>
              </a:rPr>
              <a:t>), </a:t>
            </a:r>
            <a:r>
              <a:rPr lang="en-US" sz="1400" dirty="0" smtClean="0">
                <a:solidFill>
                  <a:srgbClr val="0044A4"/>
                </a:solidFill>
                <a:sym typeface="Wingdings"/>
              </a:rPr>
              <a:t>10 mV/fC shaper-amplifier, safety factor = 2  </a:t>
            </a:r>
            <a:r>
              <a:rPr lang="en-US" sz="1400" b="1" dirty="0" smtClean="0">
                <a:solidFill>
                  <a:srgbClr val="0044A4"/>
                </a:solidFill>
                <a:sym typeface="Wingdings"/>
              </a:rPr>
              <a:t>30 mV  signal</a:t>
            </a:r>
          </a:p>
          <a:p>
            <a:pPr marL="742950" lvl="1" indent="-285750">
              <a:buClr>
                <a:srgbClr val="000090"/>
              </a:buClr>
              <a:buFont typeface="Wingdings" charset="0"/>
              <a:buChar char="à"/>
              <a:defRPr/>
            </a:pPr>
            <a:r>
              <a:rPr lang="en-US" sz="1400" dirty="0" smtClean="0">
                <a:solidFill>
                  <a:srgbClr val="0044A4"/>
                </a:solidFill>
                <a:sym typeface="Wingdings"/>
              </a:rPr>
              <a:t>If we consider </a:t>
            </a:r>
            <a:r>
              <a:rPr lang="en-US" sz="1400" b="1" dirty="0" smtClean="0">
                <a:solidFill>
                  <a:srgbClr val="0044A4"/>
                </a:solidFill>
                <a:sym typeface="Wingdings"/>
              </a:rPr>
              <a:t>only the noise contribution of termination resistor </a:t>
            </a:r>
            <a:r>
              <a:rPr lang="en-US" sz="1400" dirty="0" smtClean="0">
                <a:solidFill>
                  <a:srgbClr val="0044A4"/>
                </a:solidFill>
                <a:sym typeface="Wingdings"/>
              </a:rPr>
              <a:t>(bottom limit: peaking time = 3 ns - gain = 10 mV/fC ) we get about </a:t>
            </a:r>
            <a:r>
              <a:rPr lang="en-US" sz="1400" b="1" dirty="0" smtClean="0">
                <a:solidFill>
                  <a:srgbClr val="0044A4"/>
                </a:solidFill>
                <a:sym typeface="Wingdings"/>
              </a:rPr>
              <a:t>2 mV rms</a:t>
            </a:r>
            <a:endParaRPr lang="en-US" sz="1400" b="1" dirty="0">
              <a:solidFill>
                <a:srgbClr val="0044A4"/>
              </a:solidFill>
            </a:endParaRPr>
          </a:p>
        </p:txBody>
      </p:sp>
      <p:sp>
        <p:nvSpPr>
          <p:cNvPr id="14" name="Rectangle 13"/>
          <p:cNvSpPr/>
          <p:nvPr/>
        </p:nvSpPr>
        <p:spPr>
          <a:xfrm>
            <a:off x="929305" y="3765976"/>
            <a:ext cx="960933"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dirty="0" smtClean="0">
                <a:solidFill>
                  <a:schemeClr val="bg1"/>
                </a:solidFill>
              </a:rPr>
              <a:t>Resolution</a:t>
            </a:r>
            <a:endParaRPr lang="en-US" sz="1400" dirty="0">
              <a:solidFill>
                <a:schemeClr val="bg1"/>
              </a:solidFill>
            </a:endParaRPr>
          </a:p>
        </p:txBody>
      </p:sp>
      <p:sp>
        <p:nvSpPr>
          <p:cNvPr id="13" name="Rectangle 12"/>
          <p:cNvSpPr/>
          <p:nvPr/>
        </p:nvSpPr>
        <p:spPr>
          <a:xfrm>
            <a:off x="923406" y="775385"/>
            <a:ext cx="1063715" cy="307777"/>
          </a:xfrm>
          <a:prstGeom prst="rect">
            <a:avLst/>
          </a:prstGeom>
          <a:solidFill>
            <a:srgbClr val="003E99"/>
          </a:solidFill>
          <a:ln>
            <a:solidFill>
              <a:srgbClr val="003E99"/>
            </a:solidFill>
          </a:ln>
          <a:effectLst/>
        </p:spPr>
        <p:txBody>
          <a:bodyPr wrap="square">
            <a:spAutoFit/>
          </a:bodyPr>
          <a:lstStyle/>
          <a:p>
            <a:pPr algn="ctr">
              <a:buClr>
                <a:srgbClr val="000090"/>
              </a:buClr>
              <a:defRPr/>
            </a:pPr>
            <a:r>
              <a:rPr lang="en-US" sz="1400" dirty="0" smtClean="0">
                <a:solidFill>
                  <a:schemeClr val="bg1"/>
                </a:solidFill>
              </a:rPr>
              <a:t>Pros &amp; Cons</a:t>
            </a:r>
            <a:endParaRPr lang="en-US" sz="1400" dirty="0">
              <a:solidFill>
                <a:schemeClr val="bg1"/>
              </a:solidFill>
            </a:endParaRPr>
          </a:p>
        </p:txBody>
      </p:sp>
      <p:sp>
        <p:nvSpPr>
          <p:cNvPr id="15" name="Rectangle 14"/>
          <p:cNvSpPr/>
          <p:nvPr/>
        </p:nvSpPr>
        <p:spPr>
          <a:xfrm>
            <a:off x="678176" y="5466709"/>
            <a:ext cx="8097523" cy="954107"/>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Total ionization in 1.2 cm  high cell (average) ≈ </a:t>
            </a:r>
            <a:r>
              <a:rPr lang="en-US" sz="1400" b="1" i="1" dirty="0" smtClean="0">
                <a:solidFill>
                  <a:srgbClr val="0044A4"/>
                </a:solidFill>
              </a:rPr>
              <a:t>30e</a:t>
            </a:r>
            <a:r>
              <a:rPr lang="en-US" sz="1400" i="1" dirty="0" smtClean="0">
                <a:solidFill>
                  <a:srgbClr val="0044A4"/>
                </a:solidFill>
              </a:rPr>
              <a:t> (90/10 – He/Iso)</a:t>
            </a:r>
            <a:endParaRPr lang="en-US" sz="1400" i="1" dirty="0" smtClean="0">
              <a:solidFill>
                <a:srgbClr val="0044A4"/>
              </a:solidFill>
              <a:sym typeface="Wingdings"/>
            </a:endParaRPr>
          </a:p>
          <a:p>
            <a:pPr marL="285750" indent="-285750">
              <a:buClr>
                <a:srgbClr val="000090"/>
              </a:buClr>
              <a:buFont typeface="Arial"/>
              <a:buChar char="•"/>
              <a:defRPr/>
            </a:pPr>
            <a:r>
              <a:rPr lang="en-US" sz="1400" i="1" dirty="0" smtClean="0">
                <a:solidFill>
                  <a:srgbClr val="0044A4"/>
                </a:solidFill>
                <a:sym typeface="Wingdings"/>
              </a:rPr>
              <a:t>Each electron correspond to a different level in output voltage  </a:t>
            </a:r>
            <a:r>
              <a:rPr lang="en-US" sz="1400" b="1" i="1" dirty="0" smtClean="0">
                <a:solidFill>
                  <a:srgbClr val="0044A4"/>
                </a:solidFill>
                <a:sym typeface="Wingdings"/>
              </a:rPr>
              <a:t>3 bits/electron</a:t>
            </a:r>
            <a:r>
              <a:rPr lang="en-US" sz="1400" i="1" dirty="0" smtClean="0">
                <a:solidFill>
                  <a:srgbClr val="0044A4"/>
                </a:solidFill>
                <a:sym typeface="Wingdings"/>
              </a:rPr>
              <a:t>  </a:t>
            </a:r>
            <a:r>
              <a:rPr lang="en-US" sz="1400" b="1" i="1" dirty="0" smtClean="0">
                <a:solidFill>
                  <a:srgbClr val="0044A4"/>
                </a:solidFill>
                <a:sym typeface="Wingdings"/>
              </a:rPr>
              <a:t>8 bits FADC </a:t>
            </a:r>
          </a:p>
          <a:p>
            <a:pPr marL="285750" indent="-285750">
              <a:buClr>
                <a:srgbClr val="000090"/>
              </a:buClr>
              <a:buFont typeface="Arial"/>
              <a:buChar char="•"/>
              <a:defRPr/>
            </a:pPr>
            <a:r>
              <a:rPr lang="en-US" sz="1400" i="1" dirty="0" smtClean="0">
                <a:solidFill>
                  <a:srgbClr val="0044A4"/>
                </a:solidFill>
                <a:sym typeface="Wingdings"/>
              </a:rPr>
              <a:t>Linearity ≈ 2%</a:t>
            </a:r>
          </a:p>
        </p:txBody>
      </p:sp>
      <p:sp>
        <p:nvSpPr>
          <p:cNvPr id="16" name="Rectangle 15"/>
          <p:cNvSpPr/>
          <p:nvPr/>
        </p:nvSpPr>
        <p:spPr>
          <a:xfrm>
            <a:off x="882405" y="5297256"/>
            <a:ext cx="2227681" cy="307777"/>
          </a:xfrm>
          <a:prstGeom prst="rect">
            <a:avLst/>
          </a:prstGeom>
          <a:solidFill>
            <a:srgbClr val="003E99"/>
          </a:solidFill>
          <a:ln>
            <a:solidFill>
              <a:srgbClr val="003E99"/>
            </a:solidFill>
          </a:ln>
          <a:effectLst/>
        </p:spPr>
        <p:txBody>
          <a:bodyPr wrap="none">
            <a:spAutoFit/>
          </a:bodyPr>
          <a:lstStyle/>
          <a:p>
            <a:pPr>
              <a:buClr>
                <a:srgbClr val="000090"/>
              </a:buClr>
              <a:defRPr/>
            </a:pPr>
            <a:r>
              <a:rPr lang="en-US" sz="1400" dirty="0" smtClean="0">
                <a:solidFill>
                  <a:schemeClr val="bg1"/>
                </a:solidFill>
              </a:rPr>
              <a:t>Dynamic range and linearity</a:t>
            </a:r>
            <a:endParaRPr lang="en-US" sz="1400" dirty="0">
              <a:solidFill>
                <a:schemeClr val="bg1"/>
              </a:solidFill>
            </a:endParaRPr>
          </a:p>
        </p:txBody>
      </p:sp>
    </p:spTree>
    <p:extLst>
      <p:ext uri="{BB962C8B-B14F-4D97-AF65-F5344CB8AC3E}">
        <p14:creationId xmlns:p14="http://schemas.microsoft.com/office/powerpoint/2010/main" val="24265519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smtClean="0">
                <a:solidFill>
                  <a:schemeClr val="bg1"/>
                </a:solidFill>
              </a:rPr>
              <a:t>Cluster Counting Option</a:t>
            </a:r>
            <a:r>
              <a:rPr lang="en-GB" sz="1800" i="1" dirty="0">
                <a:solidFill>
                  <a:schemeClr val="bg1"/>
                </a:solidFill>
              </a:rPr>
              <a:t>: Block diagram</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18</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grpSp>
        <p:nvGrpSpPr>
          <p:cNvPr id="7" name="Group 6"/>
          <p:cNvGrpSpPr/>
          <p:nvPr/>
        </p:nvGrpSpPr>
        <p:grpSpPr>
          <a:xfrm>
            <a:off x="456848" y="1218436"/>
            <a:ext cx="8509005" cy="4891912"/>
            <a:chOff x="126648" y="728136"/>
            <a:chExt cx="8509005" cy="4891912"/>
          </a:xfrm>
        </p:grpSpPr>
        <p:cxnSp>
          <p:nvCxnSpPr>
            <p:cNvPr id="8" name="Straight Connector 7"/>
            <p:cNvCxnSpPr/>
            <p:nvPr/>
          </p:nvCxnSpPr>
          <p:spPr>
            <a:xfrm rot="10800000">
              <a:off x="3026633" y="3622384"/>
              <a:ext cx="579795" cy="1588"/>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24"/>
            <p:cNvSpPr>
              <a:spLocks noChangeArrowheads="1"/>
            </p:cNvSpPr>
            <p:nvPr/>
          </p:nvSpPr>
          <p:spPr bwMode="auto">
            <a:xfrm>
              <a:off x="1856081" y="3323934"/>
              <a:ext cx="587804" cy="461963"/>
            </a:xfrm>
            <a:prstGeom prst="rect">
              <a:avLst/>
            </a:prstGeom>
            <a:noFill/>
            <a:ln w="9525">
              <a:noFill/>
              <a:miter lim="800000"/>
              <a:headEnd/>
              <a:tailEnd/>
            </a:ln>
          </p:spPr>
          <p:txBody>
            <a:bodyPr wrap="none">
              <a:prstTxWarp prst="textNoShape">
                <a:avLst/>
              </a:prstTxWarp>
              <a:spAutoFit/>
            </a:bodyPr>
            <a:lstStyle/>
            <a:p>
              <a:pPr algn="ctr"/>
              <a:r>
                <a:rPr lang="en-GB" sz="1200" dirty="0">
                  <a:solidFill>
                    <a:srgbClr val="404040"/>
                  </a:solidFill>
                  <a:latin typeface="Calibri" charset="0"/>
                  <a:ea typeface="Calibri" charset="0"/>
                  <a:cs typeface="Calibri" charset="0"/>
                </a:rPr>
                <a:t>&lt; 5 m </a:t>
              </a:r>
            </a:p>
            <a:p>
              <a:pPr algn="ctr"/>
              <a:r>
                <a:rPr lang="en-GB" sz="1200" dirty="0">
                  <a:solidFill>
                    <a:srgbClr val="404040"/>
                  </a:solidFill>
                  <a:latin typeface="Calibri" charset="0"/>
                  <a:ea typeface="Calibri" charset="0"/>
                  <a:cs typeface="Calibri" charset="0"/>
                </a:rPr>
                <a:t>cables</a:t>
              </a:r>
              <a:endParaRPr lang="it-IT" sz="1200" dirty="0">
                <a:solidFill>
                  <a:srgbClr val="404040"/>
                </a:solidFill>
                <a:latin typeface="Calibri" charset="0"/>
              </a:endParaRPr>
            </a:p>
          </p:txBody>
        </p:sp>
        <p:sp>
          <p:nvSpPr>
            <p:cNvPr id="13" name="Rectangle 27"/>
            <p:cNvSpPr>
              <a:spLocks noChangeArrowheads="1"/>
            </p:cNvSpPr>
            <p:nvPr/>
          </p:nvSpPr>
          <p:spPr bwMode="auto">
            <a:xfrm>
              <a:off x="2421016" y="2689409"/>
              <a:ext cx="1326704" cy="523220"/>
            </a:xfrm>
            <a:prstGeom prst="rect">
              <a:avLst/>
            </a:prstGeom>
            <a:noFill/>
            <a:ln w="9525">
              <a:noFill/>
              <a:miter lim="800000"/>
              <a:headEnd/>
              <a:tailEnd/>
            </a:ln>
          </p:spPr>
          <p:txBody>
            <a:bodyPr wrap="square">
              <a:prstTxWarp prst="textNoShape">
                <a:avLst/>
              </a:prstTxWarp>
              <a:spAutoFit/>
            </a:bodyPr>
            <a:lstStyle/>
            <a:p>
              <a:r>
                <a:rPr lang="en-GB" sz="1400" dirty="0" smtClean="0">
                  <a:solidFill>
                    <a:srgbClr val="404040"/>
                  </a:solidFill>
                  <a:latin typeface="Calibri" charset="0"/>
                  <a:ea typeface="Calibri" charset="0"/>
                  <a:cs typeface="Calibri" charset="0"/>
                </a:rPr>
                <a:t>#1152 (8 chs) boards  </a:t>
              </a:r>
              <a:endParaRPr lang="it-IT" sz="1400" dirty="0">
                <a:solidFill>
                  <a:srgbClr val="404040"/>
                </a:solidFill>
                <a:latin typeface="Calibri" charset="0"/>
              </a:endParaRPr>
            </a:p>
          </p:txBody>
        </p:sp>
        <p:sp>
          <p:nvSpPr>
            <p:cNvPr id="14" name="Rectangle 28"/>
            <p:cNvSpPr>
              <a:spLocks noChangeArrowheads="1"/>
            </p:cNvSpPr>
            <p:nvPr/>
          </p:nvSpPr>
          <p:spPr bwMode="auto">
            <a:xfrm>
              <a:off x="3923286" y="2087941"/>
              <a:ext cx="768789" cy="423334"/>
            </a:xfrm>
            <a:prstGeom prst="rect">
              <a:avLst/>
            </a:prstGeom>
            <a:solidFill>
              <a:srgbClr val="FFFFFF"/>
            </a:solidFill>
            <a:ln w="19050">
              <a:solidFill>
                <a:srgbClr val="7F7F7F"/>
              </a:solidFill>
              <a:round/>
              <a:headEnd/>
              <a:tailEnd/>
            </a:ln>
          </p:spPr>
          <p:txBody>
            <a:bodyPr anchor="ctr" anchorCtr="0">
              <a:prstTxWarp prst="textNoShape">
                <a:avLst/>
              </a:prstTxWarp>
            </a:bodyPr>
            <a:lstStyle/>
            <a:p>
              <a:pPr algn="ctr" defTabSz="914400" eaLnBrk="0" hangingPunct="0"/>
              <a:r>
                <a:rPr lang="en-US" sz="1200" dirty="0" smtClean="0">
                  <a:solidFill>
                    <a:srgbClr val="404040"/>
                  </a:solidFill>
                  <a:latin typeface="Calibri" charset="0"/>
                  <a:ea typeface="Calibri" charset="0"/>
                  <a:cs typeface="Calibri" charset="0"/>
                </a:rPr>
                <a:t>12</a:t>
              </a:r>
              <a:r>
                <a:rPr lang="en-US" sz="1200" dirty="0" smtClean="0">
                  <a:solidFill>
                    <a:srgbClr val="404040"/>
                  </a:solidFill>
                  <a:latin typeface="Calibri" charset="0"/>
                  <a:ea typeface="Calibri" charset="0"/>
                  <a:cs typeface="Calibri" charset="0"/>
                  <a:sym typeface="Wingdings"/>
                </a:rPr>
                <a:t>1</a:t>
              </a:r>
              <a:endParaRPr lang="en-US" sz="1200" dirty="0" smtClean="0">
                <a:solidFill>
                  <a:srgbClr val="404040"/>
                </a:solidFill>
                <a:latin typeface="Calibri" charset="0"/>
                <a:ea typeface="Calibri" charset="0"/>
                <a:cs typeface="Calibri" charset="0"/>
              </a:endParaRPr>
            </a:p>
            <a:p>
              <a:pPr algn="ctr" defTabSz="914400" eaLnBrk="0" hangingPunct="0"/>
              <a:r>
                <a:rPr lang="en-US" sz="1200" dirty="0" smtClean="0">
                  <a:solidFill>
                    <a:srgbClr val="404040"/>
                  </a:solidFill>
                  <a:latin typeface="Calibri" charset="0"/>
                  <a:ea typeface="Calibri" charset="0"/>
                  <a:cs typeface="Calibri" charset="0"/>
                </a:rPr>
                <a:t>DAQ</a:t>
              </a:r>
            </a:p>
          </p:txBody>
        </p:sp>
        <p:sp>
          <p:nvSpPr>
            <p:cNvPr id="15" name="Rectangle 30"/>
            <p:cNvSpPr>
              <a:spLocks noChangeArrowheads="1"/>
            </p:cNvSpPr>
            <p:nvPr/>
          </p:nvSpPr>
          <p:spPr bwMode="auto">
            <a:xfrm>
              <a:off x="2972470" y="2170250"/>
              <a:ext cx="915635" cy="307777"/>
            </a:xfrm>
            <a:prstGeom prst="rect">
              <a:avLst/>
            </a:prstGeom>
            <a:noFill/>
            <a:ln w="9525">
              <a:noFill/>
              <a:miter lim="800000"/>
              <a:headEnd/>
              <a:tailEnd/>
            </a:ln>
          </p:spPr>
          <p:txBody>
            <a:bodyPr wrap="none">
              <a:prstTxWarp prst="textNoShape">
                <a:avLst/>
              </a:prstTxWarp>
              <a:spAutoFit/>
            </a:bodyPr>
            <a:lstStyle/>
            <a:p>
              <a:pPr algn="ctr"/>
              <a:r>
                <a:rPr lang="en-GB" sz="1400" dirty="0" smtClean="0">
                  <a:solidFill>
                    <a:srgbClr val="404040"/>
                  </a:solidFill>
                  <a:ea typeface="Calibri" charset="0"/>
                  <a:cs typeface="Calibri" charset="0"/>
                </a:rPr>
                <a:t># 1152</a:t>
              </a:r>
              <a:r>
                <a:rPr lang="en-GB" sz="1400" dirty="0" smtClean="0">
                  <a:solidFill>
                    <a:srgbClr val="404040"/>
                  </a:solidFill>
                  <a:latin typeface="Calibri" charset="0"/>
                  <a:ea typeface="Calibri" charset="0"/>
                  <a:cs typeface="Calibri" charset="0"/>
                </a:rPr>
                <a:t> OL</a:t>
              </a:r>
              <a:endParaRPr lang="it-IT" sz="1400" dirty="0">
                <a:solidFill>
                  <a:srgbClr val="404040"/>
                </a:solidFill>
                <a:latin typeface="Calibri" charset="0"/>
              </a:endParaRPr>
            </a:p>
          </p:txBody>
        </p:sp>
        <p:sp>
          <p:nvSpPr>
            <p:cNvPr id="16" name="Rectangle 31"/>
            <p:cNvSpPr>
              <a:spLocks noChangeArrowheads="1"/>
            </p:cNvSpPr>
            <p:nvPr/>
          </p:nvSpPr>
          <p:spPr bwMode="auto">
            <a:xfrm>
              <a:off x="4650124" y="2360987"/>
              <a:ext cx="1197764" cy="276999"/>
            </a:xfrm>
            <a:prstGeom prst="rect">
              <a:avLst/>
            </a:prstGeom>
            <a:noFill/>
            <a:ln w="9525">
              <a:noFill/>
              <a:miter lim="800000"/>
              <a:headEnd/>
              <a:tailEnd/>
            </a:ln>
          </p:spPr>
          <p:txBody>
            <a:bodyPr wrap="none">
              <a:prstTxWarp prst="textNoShape">
                <a:avLst/>
              </a:prstTxWarp>
              <a:spAutoFit/>
            </a:bodyPr>
            <a:lstStyle/>
            <a:p>
              <a:pPr algn="ctr"/>
              <a:r>
                <a:rPr lang="en-GB" sz="1200" dirty="0" smtClean="0">
                  <a:ea typeface="Calibri" charset="0"/>
                  <a:cs typeface="Calibri" charset="0"/>
                </a:rPr>
                <a:t>96 </a:t>
              </a:r>
              <a:r>
                <a:rPr lang="en-GB" sz="1200" dirty="0" smtClean="0">
                  <a:solidFill>
                    <a:srgbClr val="404040"/>
                  </a:solidFill>
                  <a:ea typeface="Calibri" charset="0"/>
                  <a:cs typeface="Calibri" charset="0"/>
                </a:rPr>
                <a:t>(</a:t>
              </a:r>
              <a:r>
                <a:rPr lang="en-GB" sz="1200" dirty="0" smtClean="0">
                  <a:solidFill>
                    <a:srgbClr val="404040"/>
                  </a:solidFill>
                  <a:latin typeface="Calibri" charset="0"/>
                  <a:ea typeface="Calibri" charset="0"/>
                  <a:cs typeface="Calibri" charset="0"/>
                </a:rPr>
                <a:t>12 cores) OL</a:t>
              </a:r>
              <a:endParaRPr lang="it-IT" sz="1200" dirty="0">
                <a:solidFill>
                  <a:srgbClr val="404040"/>
                </a:solidFill>
                <a:latin typeface="Calibri" charset="0"/>
              </a:endParaRPr>
            </a:p>
          </p:txBody>
        </p:sp>
        <p:sp>
          <p:nvSpPr>
            <p:cNvPr id="17" name="Rectangle 32"/>
            <p:cNvSpPr>
              <a:spLocks noChangeArrowheads="1"/>
            </p:cNvSpPr>
            <p:nvPr/>
          </p:nvSpPr>
          <p:spPr bwMode="auto">
            <a:xfrm>
              <a:off x="6173597" y="1871166"/>
              <a:ext cx="443300" cy="307777"/>
            </a:xfrm>
            <a:prstGeom prst="rect">
              <a:avLst/>
            </a:prstGeom>
            <a:noFill/>
            <a:ln w="9525">
              <a:noFill/>
              <a:miter lim="800000"/>
              <a:headEnd/>
              <a:tailEnd/>
            </a:ln>
          </p:spPr>
          <p:txBody>
            <a:bodyPr wrap="none">
              <a:prstTxWarp prst="textNoShape">
                <a:avLst/>
              </a:prstTxWarp>
              <a:spAutoFit/>
            </a:bodyPr>
            <a:lstStyle/>
            <a:p>
              <a:r>
                <a:rPr lang="en-GB" sz="1200" dirty="0" smtClean="0">
                  <a:solidFill>
                    <a:srgbClr val="404040"/>
                  </a:solidFill>
                  <a:latin typeface="Calibri" charset="0"/>
                  <a:ea typeface="Calibri" charset="0"/>
                  <a:cs typeface="Calibri" charset="0"/>
                </a:rPr>
                <a:t>#</a:t>
              </a:r>
              <a:r>
                <a:rPr lang="en-GB" sz="1400" dirty="0" smtClean="0">
                  <a:solidFill>
                    <a:srgbClr val="000000"/>
                  </a:solidFill>
                  <a:ea typeface="Calibri" charset="0"/>
                  <a:cs typeface="Calibri" charset="0"/>
                </a:rPr>
                <a:t>32</a:t>
              </a:r>
              <a:r>
                <a:rPr lang="en-GB" sz="1200" dirty="0" smtClean="0">
                  <a:solidFill>
                    <a:srgbClr val="000000"/>
                  </a:solidFill>
                  <a:ea typeface="Calibri" charset="0"/>
                  <a:cs typeface="Calibri" charset="0"/>
                </a:rPr>
                <a:t> </a:t>
              </a:r>
              <a:endParaRPr lang="it-IT" sz="1200" dirty="0">
                <a:solidFill>
                  <a:srgbClr val="000000"/>
                </a:solidFill>
              </a:endParaRPr>
            </a:p>
          </p:txBody>
        </p:sp>
        <p:cxnSp>
          <p:nvCxnSpPr>
            <p:cNvPr id="18" name="Straight Connector 17"/>
            <p:cNvCxnSpPr/>
            <p:nvPr/>
          </p:nvCxnSpPr>
          <p:spPr bwMode="auto">
            <a:xfrm flipV="1">
              <a:off x="6515286" y="2235579"/>
              <a:ext cx="1596839" cy="635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19" name="Rectangle 36"/>
            <p:cNvSpPr>
              <a:spLocks noChangeArrowheads="1"/>
            </p:cNvSpPr>
            <p:nvPr/>
          </p:nvSpPr>
          <p:spPr bwMode="auto">
            <a:xfrm>
              <a:off x="6942715" y="1996926"/>
              <a:ext cx="1692938" cy="461665"/>
            </a:xfrm>
            <a:prstGeom prst="rect">
              <a:avLst/>
            </a:prstGeom>
            <a:noFill/>
            <a:ln w="9525">
              <a:noFill/>
              <a:miter lim="800000"/>
              <a:headEnd/>
              <a:tailEnd/>
            </a:ln>
          </p:spPr>
          <p:txBody>
            <a:bodyPr>
              <a:prstTxWarp prst="textNoShape">
                <a:avLst/>
              </a:prstTxWarp>
              <a:spAutoFit/>
            </a:bodyPr>
            <a:lstStyle/>
            <a:p>
              <a:pPr algn="ctr"/>
              <a:r>
                <a:rPr lang="en-US" sz="1200" dirty="0">
                  <a:solidFill>
                    <a:srgbClr val="404040"/>
                  </a:solidFill>
                  <a:latin typeface="Calibri" charset="0"/>
                  <a:ea typeface="Calibri" charset="0"/>
                  <a:cs typeface="Calibri" charset="0"/>
                  <a:sym typeface="Wingdings" charset="2"/>
                </a:rPr>
                <a:t>DAQ</a:t>
              </a:r>
            </a:p>
            <a:p>
              <a:pPr algn="ctr"/>
              <a:r>
                <a:rPr lang="en-GB" sz="1200" dirty="0" smtClean="0">
                  <a:solidFill>
                    <a:srgbClr val="000000"/>
                  </a:solidFill>
                  <a:ea typeface="Calibri" charset="0"/>
                  <a:cs typeface="Calibri" charset="0"/>
                </a:rPr>
                <a:t>32</a:t>
              </a:r>
              <a:r>
                <a:rPr lang="en-GB" sz="1200" b="1" dirty="0" smtClean="0">
                  <a:solidFill>
                    <a:srgbClr val="FF0000"/>
                  </a:solidFill>
                  <a:ea typeface="Calibri" charset="0"/>
                  <a:cs typeface="Calibri" charset="0"/>
                </a:rPr>
                <a:t>(?)</a:t>
              </a:r>
              <a:r>
                <a:rPr lang="en-US" sz="1200" dirty="0" smtClean="0">
                  <a:solidFill>
                    <a:srgbClr val="404040"/>
                  </a:solidFill>
                  <a:latin typeface="Calibri" charset="0"/>
                  <a:ea typeface="Calibri" charset="0"/>
                  <a:cs typeface="Calibri" charset="0"/>
                  <a:sym typeface="Wingdings" charset="2"/>
                </a:rPr>
                <a:t> </a:t>
              </a:r>
              <a:r>
                <a:rPr lang="en-US" sz="1200" dirty="0">
                  <a:solidFill>
                    <a:srgbClr val="404040"/>
                  </a:solidFill>
                  <a:latin typeface="Calibri" charset="0"/>
                  <a:ea typeface="Calibri" charset="0"/>
                  <a:cs typeface="Calibri" charset="0"/>
                  <a:sym typeface="Wingdings" charset="2"/>
                </a:rPr>
                <a:t>OL @ 2Gbits/sec</a:t>
              </a:r>
              <a:endParaRPr lang="it-IT" sz="1200" dirty="0">
                <a:solidFill>
                  <a:srgbClr val="404040"/>
                </a:solidFill>
                <a:latin typeface="Calibri" charset="0"/>
              </a:endParaRPr>
            </a:p>
          </p:txBody>
        </p:sp>
        <p:cxnSp>
          <p:nvCxnSpPr>
            <p:cNvPr id="20" name="Straight Connector 19"/>
            <p:cNvCxnSpPr/>
            <p:nvPr/>
          </p:nvCxnSpPr>
          <p:spPr bwMode="auto">
            <a:xfrm flipV="1">
              <a:off x="6513685" y="2759454"/>
              <a:ext cx="1596838" cy="635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1" name="Rectangle 38"/>
            <p:cNvSpPr>
              <a:spLocks noChangeArrowheads="1"/>
            </p:cNvSpPr>
            <p:nvPr/>
          </p:nvSpPr>
          <p:spPr bwMode="auto">
            <a:xfrm>
              <a:off x="6941114" y="2520801"/>
              <a:ext cx="1692937" cy="461665"/>
            </a:xfrm>
            <a:prstGeom prst="rect">
              <a:avLst/>
            </a:prstGeom>
            <a:noFill/>
            <a:ln w="9525">
              <a:noFill/>
              <a:miter lim="800000"/>
              <a:headEnd/>
              <a:tailEnd/>
            </a:ln>
          </p:spPr>
          <p:txBody>
            <a:bodyPr>
              <a:prstTxWarp prst="textNoShape">
                <a:avLst/>
              </a:prstTxWarp>
              <a:spAutoFit/>
            </a:bodyPr>
            <a:lstStyle/>
            <a:p>
              <a:pPr algn="ctr"/>
              <a:r>
                <a:rPr lang="en-US" sz="1200" dirty="0" smtClean="0">
                  <a:solidFill>
                    <a:srgbClr val="404040"/>
                  </a:solidFill>
                  <a:latin typeface="Calibri" charset="0"/>
                  <a:ea typeface="Calibri" charset="0"/>
                  <a:cs typeface="Calibri" charset="0"/>
                  <a:sym typeface="Wingdings" charset="2"/>
                </a:rPr>
                <a:t>ECS</a:t>
              </a:r>
            </a:p>
            <a:p>
              <a:pPr algn="ctr"/>
              <a:r>
                <a:rPr lang="en-US" sz="1200" dirty="0" smtClean="0">
                  <a:solidFill>
                    <a:srgbClr val="404040"/>
                  </a:solidFill>
                  <a:latin typeface="Calibri" charset="0"/>
                  <a:ea typeface="Calibri" charset="0"/>
                  <a:cs typeface="Calibri" charset="0"/>
                  <a:sym typeface="Wingdings" charset="2"/>
                </a:rPr>
                <a:t>32 OL / Copper Link</a:t>
              </a:r>
              <a:endParaRPr lang="it-IT" sz="1200" dirty="0">
                <a:solidFill>
                  <a:srgbClr val="404040"/>
                </a:solidFill>
                <a:latin typeface="Calibri" charset="0"/>
              </a:endParaRPr>
            </a:p>
          </p:txBody>
        </p:sp>
        <p:sp>
          <p:nvSpPr>
            <p:cNvPr id="22" name="Rectangle 39"/>
            <p:cNvSpPr>
              <a:spLocks noChangeArrowheads="1"/>
            </p:cNvSpPr>
            <p:nvPr/>
          </p:nvSpPr>
          <p:spPr bwMode="auto">
            <a:xfrm>
              <a:off x="5775326" y="2155673"/>
              <a:ext cx="1262150" cy="697443"/>
            </a:xfrm>
            <a:prstGeom prst="rect">
              <a:avLst/>
            </a:prstGeom>
            <a:solidFill>
              <a:srgbClr val="FFFFFF"/>
            </a:solidFill>
            <a:ln w="19050">
              <a:solidFill>
                <a:srgbClr val="7F7F7F"/>
              </a:solidFill>
              <a:round/>
              <a:headEnd/>
              <a:tailEnd/>
            </a:ln>
          </p:spPr>
          <p:txBody>
            <a:bodyPr anchor="ctr">
              <a:prstTxWarp prst="textNoShape">
                <a:avLst/>
              </a:prstTxWarp>
            </a:bodyPr>
            <a:lstStyle/>
            <a:p>
              <a:pPr algn="ctr" defTabSz="914400" eaLnBrk="0" hangingPunct="0"/>
              <a:r>
                <a:rPr lang="it-IT" sz="1400" dirty="0">
                  <a:solidFill>
                    <a:srgbClr val="404040"/>
                  </a:solidFill>
                  <a:ea typeface="Calibri" charset="0"/>
                  <a:cs typeface="Calibri" charset="0"/>
                </a:rPr>
                <a:t>DATA-ECS</a:t>
              </a:r>
            </a:p>
            <a:p>
              <a:pPr algn="ctr" defTabSz="914400" eaLnBrk="0" hangingPunct="0"/>
              <a:r>
                <a:rPr lang="it-IT" sz="1100" dirty="0">
                  <a:solidFill>
                    <a:srgbClr val="404040"/>
                  </a:solidFill>
                  <a:ea typeface="Calibri" charset="0"/>
                  <a:cs typeface="Calibri" charset="0"/>
                </a:rPr>
                <a:t>CONCENTRATORS</a:t>
              </a:r>
            </a:p>
          </p:txBody>
        </p:sp>
        <p:cxnSp>
          <p:nvCxnSpPr>
            <p:cNvPr id="23" name="Straight Connector 22"/>
            <p:cNvCxnSpPr/>
            <p:nvPr/>
          </p:nvCxnSpPr>
          <p:spPr bwMode="auto">
            <a:xfrm>
              <a:off x="779527" y="3566822"/>
              <a:ext cx="2247106" cy="1270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4" name="Rectangle 23"/>
            <p:cNvSpPr/>
            <p:nvPr/>
          </p:nvSpPr>
          <p:spPr bwMode="auto">
            <a:xfrm>
              <a:off x="382320" y="3389022"/>
              <a:ext cx="1306941" cy="354012"/>
            </a:xfrm>
            <a:prstGeom prst="rect">
              <a:avLst/>
            </a:prstGeom>
            <a:solidFill>
              <a:srgbClr val="FFFFFF"/>
            </a:solidFill>
            <a:ln w="19050" cap="flat" cmpd="sng" algn="ctr">
              <a:solidFill>
                <a:schemeClr val="bg1">
                  <a:lumMod val="50000"/>
                </a:schemeClr>
              </a:solidFill>
              <a:prstDash val="solid"/>
              <a:round/>
              <a:headEnd type="none" w="med" len="med"/>
              <a:tailEnd type="none" w="med" len="med"/>
            </a:ln>
            <a:effectLst/>
          </p:spPr>
          <p:txBody>
            <a:bodyPr anchor="ctr">
              <a:prstTxWarp prst="textNoShape">
                <a:avLst/>
              </a:prstTxWarp>
            </a:bodyPr>
            <a:lstStyle/>
            <a:p>
              <a:pPr algn="ctr" defTabSz="914400" eaLnBrk="0" hangingPunct="0">
                <a:defRPr/>
              </a:pPr>
              <a:r>
                <a:rPr lang="en-US" sz="1400" dirty="0" smtClean="0">
                  <a:solidFill>
                    <a:srgbClr val="404040"/>
                  </a:solidFill>
                  <a:latin typeface="Calibri"/>
                  <a:ea typeface="ＭＳ Ｐゴシック" pitchFamily="-107" charset="-128"/>
                  <a:cs typeface="Calibri"/>
                </a:rPr>
                <a:t>Pre-HV boards</a:t>
              </a:r>
              <a:endParaRPr lang="en-US" sz="1400" dirty="0">
                <a:solidFill>
                  <a:srgbClr val="404040"/>
                </a:solidFill>
                <a:latin typeface="Calibri"/>
                <a:ea typeface="ＭＳ Ｐゴシック" pitchFamily="-107" charset="-128"/>
                <a:cs typeface="Calibri"/>
              </a:endParaRPr>
            </a:p>
          </p:txBody>
        </p:sp>
        <p:cxnSp>
          <p:nvCxnSpPr>
            <p:cNvPr id="25" name="Straight Connector 24"/>
            <p:cNvCxnSpPr/>
            <p:nvPr/>
          </p:nvCxnSpPr>
          <p:spPr bwMode="auto">
            <a:xfrm flipV="1">
              <a:off x="3759446" y="4690250"/>
              <a:ext cx="154654" cy="264"/>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6" name="Rectangle 46"/>
            <p:cNvSpPr>
              <a:spLocks noChangeArrowheads="1"/>
            </p:cNvSpPr>
            <p:nvPr/>
          </p:nvSpPr>
          <p:spPr bwMode="auto">
            <a:xfrm>
              <a:off x="3933436" y="4261696"/>
              <a:ext cx="1075674" cy="855364"/>
            </a:xfrm>
            <a:prstGeom prst="rect">
              <a:avLst/>
            </a:prstGeom>
            <a:solidFill>
              <a:srgbClr val="FFFFFF"/>
            </a:solidFill>
            <a:ln w="19050">
              <a:solidFill>
                <a:srgbClr val="7F7F7F"/>
              </a:solidFill>
              <a:round/>
              <a:headEnd/>
              <a:tailEnd/>
            </a:ln>
          </p:spPr>
          <p:txBody>
            <a:bodyPr anchor="ctr">
              <a:prstTxWarp prst="textNoShape">
                <a:avLst/>
              </a:prstTxWarp>
            </a:bodyPr>
            <a:lstStyle/>
            <a:p>
              <a:pPr lvl="0" algn="ctr" defTabSz="914400" eaLnBrk="0" hangingPunct="0"/>
              <a:r>
                <a:rPr lang="en-US" sz="1200" dirty="0" smtClean="0">
                  <a:solidFill>
                    <a:srgbClr val="404040"/>
                  </a:solidFill>
                  <a:latin typeface="Calibri" charset="0"/>
                  <a:ea typeface="Calibri" charset="0"/>
                  <a:cs typeface="Calibri" charset="0"/>
                </a:rPr>
                <a:t>Concentrator</a:t>
              </a:r>
            </a:p>
            <a:p>
              <a:pPr lvl="0" algn="ctr" defTabSz="914400" eaLnBrk="0" hangingPunct="0"/>
              <a:r>
                <a:rPr lang="en-US" sz="1200" dirty="0">
                  <a:solidFill>
                    <a:srgbClr val="404040"/>
                  </a:solidFill>
                  <a:ea typeface="Calibri" charset="0"/>
                  <a:cs typeface="Calibri" charset="0"/>
                </a:rPr>
                <a:t>+</a:t>
              </a:r>
              <a:endParaRPr lang="en-US" sz="1200" dirty="0" smtClean="0">
                <a:solidFill>
                  <a:srgbClr val="404040"/>
                </a:solidFill>
                <a:latin typeface="Calibri" charset="0"/>
                <a:ea typeface="Calibri" charset="0"/>
                <a:cs typeface="Calibri" charset="0"/>
              </a:endParaRPr>
            </a:p>
            <a:p>
              <a:pPr lvl="0" algn="ctr" defTabSz="914400" eaLnBrk="0" hangingPunct="0"/>
              <a:r>
                <a:rPr lang="en-US" sz="1200" dirty="0" smtClean="0">
                  <a:solidFill>
                    <a:srgbClr val="404040"/>
                  </a:solidFill>
                  <a:latin typeface="Calibri" charset="0"/>
                  <a:ea typeface="Calibri" charset="0"/>
                  <a:cs typeface="Calibri" charset="0"/>
                </a:rPr>
                <a:t>12</a:t>
              </a:r>
              <a:r>
                <a:rPr lang="en-US" sz="1200" dirty="0" smtClean="0">
                  <a:solidFill>
                    <a:srgbClr val="404040"/>
                  </a:solidFill>
                  <a:latin typeface="Calibri" charset="0"/>
                  <a:ea typeface="Calibri" charset="0"/>
                  <a:cs typeface="Calibri" charset="0"/>
                  <a:sym typeface="Wingdings"/>
                </a:rPr>
                <a:t>1</a:t>
              </a:r>
              <a:endParaRPr lang="en-US" sz="1200" dirty="0" smtClean="0">
                <a:solidFill>
                  <a:srgbClr val="404040"/>
                </a:solidFill>
                <a:latin typeface="Calibri" charset="0"/>
                <a:ea typeface="Calibri" charset="0"/>
                <a:cs typeface="Calibri" charset="0"/>
              </a:endParaRPr>
            </a:p>
            <a:p>
              <a:pPr lvl="0" algn="ctr" defTabSz="914400" eaLnBrk="0" hangingPunct="0"/>
              <a:r>
                <a:rPr lang="en-US" sz="1200" dirty="0" smtClean="0">
                  <a:solidFill>
                    <a:srgbClr val="404040"/>
                  </a:solidFill>
                  <a:latin typeface="Calibri" charset="0"/>
                  <a:ea typeface="Calibri" charset="0"/>
                  <a:cs typeface="Calibri" charset="0"/>
                </a:rPr>
                <a:t>TRIGGER</a:t>
              </a:r>
            </a:p>
          </p:txBody>
        </p:sp>
        <p:sp>
          <p:nvSpPr>
            <p:cNvPr id="27" name="Rectangle 49"/>
            <p:cNvSpPr>
              <a:spLocks noChangeArrowheads="1"/>
            </p:cNvSpPr>
            <p:nvPr/>
          </p:nvSpPr>
          <p:spPr bwMode="auto">
            <a:xfrm>
              <a:off x="5768196" y="4345232"/>
              <a:ext cx="1227299" cy="690563"/>
            </a:xfrm>
            <a:prstGeom prst="rect">
              <a:avLst/>
            </a:prstGeom>
            <a:solidFill>
              <a:srgbClr val="FFFFFF"/>
            </a:solidFill>
            <a:ln w="19050">
              <a:solidFill>
                <a:srgbClr val="7F7F7F"/>
              </a:solidFill>
              <a:round/>
              <a:headEnd/>
              <a:tailEnd/>
            </a:ln>
          </p:spPr>
          <p:txBody>
            <a:bodyPr anchor="ctr">
              <a:prstTxWarp prst="textNoShape">
                <a:avLst/>
              </a:prstTxWarp>
            </a:bodyPr>
            <a:lstStyle/>
            <a:p>
              <a:pPr lvl="0" algn="ctr" defTabSz="914400" eaLnBrk="0" hangingPunct="0"/>
              <a:r>
                <a:rPr lang="en-US" sz="1400" dirty="0">
                  <a:solidFill>
                    <a:srgbClr val="404040"/>
                  </a:solidFill>
                  <a:ea typeface="Calibri" charset="0"/>
                  <a:cs typeface="Calibri" charset="0"/>
                </a:rPr>
                <a:t>TRIGGER</a:t>
              </a:r>
            </a:p>
            <a:p>
              <a:pPr lvl="0" algn="ctr" defTabSz="914400" eaLnBrk="0" hangingPunct="0"/>
              <a:r>
                <a:rPr lang="en-US" sz="1100" dirty="0" err="1">
                  <a:solidFill>
                    <a:srgbClr val="404040"/>
                  </a:solidFill>
                  <a:ea typeface="Calibri" charset="0"/>
                  <a:cs typeface="Calibri" charset="0"/>
                </a:rPr>
                <a:t>Superlayers</a:t>
              </a:r>
              <a:r>
                <a:rPr lang="en-US" sz="1100" dirty="0">
                  <a:solidFill>
                    <a:srgbClr val="404040"/>
                  </a:solidFill>
                  <a:ea typeface="Calibri" charset="0"/>
                  <a:cs typeface="Calibri" charset="0"/>
                </a:rPr>
                <a:t> (10) Track Finder</a:t>
              </a:r>
            </a:p>
          </p:txBody>
        </p:sp>
        <p:cxnSp>
          <p:nvCxnSpPr>
            <p:cNvPr id="28" name="Straight Connector 27"/>
            <p:cNvCxnSpPr/>
            <p:nvPr/>
          </p:nvCxnSpPr>
          <p:spPr bwMode="auto">
            <a:xfrm>
              <a:off x="6975570" y="4652235"/>
              <a:ext cx="1132423" cy="637"/>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9" name="Rectangle 53"/>
            <p:cNvSpPr>
              <a:spLocks noChangeArrowheads="1"/>
            </p:cNvSpPr>
            <p:nvPr/>
          </p:nvSpPr>
          <p:spPr bwMode="auto">
            <a:xfrm>
              <a:off x="6685315" y="4607960"/>
              <a:ext cx="1829077" cy="276999"/>
            </a:xfrm>
            <a:prstGeom prst="rect">
              <a:avLst/>
            </a:prstGeom>
            <a:noFill/>
            <a:ln w="9525">
              <a:noFill/>
              <a:miter lim="800000"/>
              <a:headEnd/>
              <a:tailEnd/>
            </a:ln>
          </p:spPr>
          <p:txBody>
            <a:bodyPr>
              <a:prstTxWarp prst="textNoShape">
                <a:avLst/>
              </a:prstTxWarp>
              <a:spAutoFit/>
            </a:bodyPr>
            <a:lstStyle/>
            <a:p>
              <a:pPr algn="ctr"/>
              <a:r>
                <a:rPr lang="en-US" sz="1200" dirty="0">
                  <a:solidFill>
                    <a:srgbClr val="404040"/>
                  </a:solidFill>
                  <a:ea typeface="Calibri" charset="0"/>
                  <a:cs typeface="Calibri" charset="0"/>
                  <a:sym typeface="Wingdings" charset="2"/>
                </a:rPr>
                <a:t>OL to Track Finder</a:t>
              </a:r>
              <a:endParaRPr lang="it-IT" sz="1200" dirty="0">
                <a:solidFill>
                  <a:srgbClr val="404040"/>
                </a:solidFill>
              </a:endParaRPr>
            </a:p>
          </p:txBody>
        </p:sp>
        <p:sp>
          <p:nvSpPr>
            <p:cNvPr id="30" name="Rectangle 54"/>
            <p:cNvSpPr>
              <a:spLocks noChangeArrowheads="1"/>
            </p:cNvSpPr>
            <p:nvPr/>
          </p:nvSpPr>
          <p:spPr bwMode="auto">
            <a:xfrm>
              <a:off x="6105322" y="4072015"/>
              <a:ext cx="638328" cy="307777"/>
            </a:xfrm>
            <a:prstGeom prst="rect">
              <a:avLst/>
            </a:prstGeom>
            <a:noFill/>
            <a:ln w="9525">
              <a:noFill/>
              <a:miter lim="800000"/>
              <a:headEnd/>
              <a:tailEnd/>
            </a:ln>
          </p:spPr>
          <p:txBody>
            <a:bodyPr wrap="none">
              <a:prstTxWarp prst="textNoShape">
                <a:avLst/>
              </a:prstTxWarp>
              <a:spAutoFit/>
            </a:bodyPr>
            <a:lstStyle/>
            <a:p>
              <a:r>
                <a:rPr lang="en-GB" sz="1400" dirty="0">
                  <a:solidFill>
                    <a:srgbClr val="404040"/>
                  </a:solidFill>
                  <a:ea typeface="Calibri" charset="0"/>
                  <a:cs typeface="Calibri" charset="0"/>
                </a:rPr>
                <a:t>#10 </a:t>
              </a:r>
              <a:r>
                <a:rPr lang="en-GB" sz="1400" dirty="0">
                  <a:solidFill>
                    <a:srgbClr val="FF0000"/>
                  </a:solidFill>
                  <a:ea typeface="Calibri" charset="0"/>
                  <a:cs typeface="Calibri" charset="0"/>
                </a:rPr>
                <a:t>?!</a:t>
              </a:r>
              <a:r>
                <a:rPr lang="en-GB" sz="1400" dirty="0">
                  <a:solidFill>
                    <a:srgbClr val="404040"/>
                  </a:solidFill>
                  <a:ea typeface="Calibri" charset="0"/>
                  <a:cs typeface="Calibri" charset="0"/>
                </a:rPr>
                <a:t> </a:t>
              </a:r>
              <a:endParaRPr lang="it-IT" sz="1400" dirty="0">
                <a:solidFill>
                  <a:srgbClr val="404040"/>
                </a:solidFill>
              </a:endParaRPr>
            </a:p>
          </p:txBody>
        </p:sp>
        <p:cxnSp>
          <p:nvCxnSpPr>
            <p:cNvPr id="31" name="Straight Connector 30"/>
            <p:cNvCxnSpPr/>
            <p:nvPr/>
          </p:nvCxnSpPr>
          <p:spPr>
            <a:xfrm flipH="1">
              <a:off x="2401947" y="728136"/>
              <a:ext cx="1601" cy="24881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26648" y="829954"/>
              <a:ext cx="2309546" cy="738664"/>
            </a:xfrm>
            <a:prstGeom prst="rect">
              <a:avLst/>
            </a:prstGeom>
          </p:spPr>
          <p:txBody>
            <a:bodyPr wrap="none">
              <a:spAutoFit/>
            </a:bodyPr>
            <a:lstStyle/>
            <a:p>
              <a:pPr algn="ctr" fontAlgn="auto">
                <a:spcBef>
                  <a:spcPts val="0"/>
                </a:spcBef>
                <a:spcAft>
                  <a:spcPts val="0"/>
                </a:spcAft>
                <a:defRPr/>
              </a:pPr>
              <a:r>
                <a:rPr lang="en-GB" sz="1400" i="1" dirty="0" smtClean="0">
                  <a:solidFill>
                    <a:schemeClr val="bg1">
                      <a:lumMod val="65000"/>
                    </a:schemeClr>
                  </a:solidFill>
                  <a:latin typeface="Calibri"/>
                  <a:cs typeface="Calibri"/>
                </a:rPr>
                <a:t>ON-DETECTOR ELECTRONICS</a:t>
              </a:r>
            </a:p>
            <a:p>
              <a:pPr algn="ctr" fontAlgn="auto">
                <a:spcBef>
                  <a:spcPts val="0"/>
                </a:spcBef>
                <a:spcAft>
                  <a:spcPts val="0"/>
                </a:spcAft>
                <a:defRPr/>
              </a:pPr>
              <a:r>
                <a:rPr lang="en-GB" sz="1400" i="1" dirty="0" smtClean="0">
                  <a:solidFill>
                    <a:schemeClr val="bg1">
                      <a:lumMod val="65000"/>
                    </a:schemeClr>
                  </a:solidFill>
                  <a:latin typeface="Calibri"/>
                  <a:cs typeface="Calibri"/>
                </a:rPr>
                <a:t>DCH BACKWARD END</a:t>
              </a:r>
              <a:r>
                <a:rPr lang="en-GB" sz="1400" i="1" dirty="0">
                  <a:solidFill>
                    <a:schemeClr val="bg1">
                      <a:lumMod val="65000"/>
                    </a:schemeClr>
                  </a:solidFill>
                  <a:latin typeface="Calibri"/>
                  <a:cs typeface="Calibri"/>
                </a:rPr>
                <a:t>-</a:t>
              </a:r>
              <a:r>
                <a:rPr lang="en-GB" sz="1400" i="1" dirty="0" smtClean="0">
                  <a:solidFill>
                    <a:schemeClr val="bg1">
                      <a:lumMod val="65000"/>
                    </a:schemeClr>
                  </a:solidFill>
                  <a:latin typeface="Calibri"/>
                  <a:cs typeface="Calibri"/>
                </a:rPr>
                <a:t>PLATE</a:t>
              </a:r>
            </a:p>
            <a:p>
              <a:pPr algn="ctr" fontAlgn="auto">
                <a:spcBef>
                  <a:spcPts val="0"/>
                </a:spcBef>
                <a:spcAft>
                  <a:spcPts val="0"/>
                </a:spcAft>
                <a:defRPr/>
              </a:pPr>
              <a:r>
                <a:rPr lang="en-GB" sz="1400" i="1" dirty="0" smtClean="0">
                  <a:solidFill>
                    <a:schemeClr val="bg1">
                      <a:lumMod val="65000"/>
                    </a:schemeClr>
                  </a:solidFill>
                  <a:latin typeface="Calibri"/>
                  <a:cs typeface="Calibri"/>
                </a:rPr>
                <a:t>8056 chs</a:t>
              </a:r>
              <a:endParaRPr lang="en-GB" sz="1400" i="1" dirty="0">
                <a:solidFill>
                  <a:schemeClr val="bg1">
                    <a:lumMod val="65000"/>
                  </a:schemeClr>
                </a:solidFill>
                <a:latin typeface="Calibri"/>
                <a:cs typeface="Calibri"/>
              </a:endParaRPr>
            </a:p>
          </p:txBody>
        </p:sp>
        <p:sp>
          <p:nvSpPr>
            <p:cNvPr id="33" name="Rectangle 28"/>
            <p:cNvSpPr>
              <a:spLocks noChangeArrowheads="1"/>
            </p:cNvSpPr>
            <p:nvPr/>
          </p:nvSpPr>
          <p:spPr bwMode="auto">
            <a:xfrm>
              <a:off x="3923286" y="2501221"/>
              <a:ext cx="768789" cy="416453"/>
            </a:xfrm>
            <a:prstGeom prst="rect">
              <a:avLst/>
            </a:prstGeom>
            <a:solidFill>
              <a:srgbClr val="FFFFFF"/>
            </a:solidFill>
            <a:ln w="19050">
              <a:solidFill>
                <a:srgbClr val="7F7F7F"/>
              </a:solidFill>
              <a:round/>
              <a:headEnd/>
              <a:tailEnd/>
            </a:ln>
          </p:spPr>
          <p:txBody>
            <a:bodyPr anchor="ctr" anchorCtr="0">
              <a:prstTxWarp prst="textNoShape">
                <a:avLst/>
              </a:prstTxWarp>
            </a:bodyPr>
            <a:lstStyle/>
            <a:p>
              <a:pPr lvl="0" algn="ctr" defTabSz="914400" eaLnBrk="0" hangingPunct="0"/>
              <a:r>
                <a:rPr lang="en-US" sz="1200" dirty="0" smtClean="0">
                  <a:solidFill>
                    <a:srgbClr val="404040"/>
                  </a:solidFill>
                  <a:latin typeface="Calibri" charset="0"/>
                  <a:ea typeface="Calibri" charset="0"/>
                  <a:cs typeface="Calibri" charset="0"/>
                </a:rPr>
                <a:t>12</a:t>
              </a:r>
              <a:r>
                <a:rPr lang="en-US" sz="1200" dirty="0" smtClean="0">
                  <a:solidFill>
                    <a:srgbClr val="404040"/>
                  </a:solidFill>
                  <a:latin typeface="Calibri" charset="0"/>
                  <a:ea typeface="Calibri" charset="0"/>
                  <a:cs typeface="Calibri" charset="0"/>
                  <a:sym typeface="Wingdings"/>
                </a:rPr>
                <a:t>1</a:t>
              </a:r>
              <a:endParaRPr lang="en-US" sz="1200" dirty="0" smtClean="0">
                <a:solidFill>
                  <a:srgbClr val="404040"/>
                </a:solidFill>
                <a:latin typeface="Calibri" charset="0"/>
                <a:ea typeface="Calibri" charset="0"/>
                <a:cs typeface="Calibri" charset="0"/>
              </a:endParaRPr>
            </a:p>
            <a:p>
              <a:pPr lvl="0" algn="ctr" defTabSz="914400" eaLnBrk="0" hangingPunct="0"/>
              <a:r>
                <a:rPr lang="en-US" sz="1200" dirty="0" smtClean="0">
                  <a:solidFill>
                    <a:srgbClr val="404040"/>
                  </a:solidFill>
                  <a:latin typeface="Calibri" charset="0"/>
                  <a:ea typeface="Calibri" charset="0"/>
                  <a:cs typeface="Calibri" charset="0"/>
                </a:rPr>
                <a:t>ECS</a:t>
              </a:r>
            </a:p>
          </p:txBody>
        </p:sp>
        <p:cxnSp>
          <p:nvCxnSpPr>
            <p:cNvPr id="34" name="Straight Connector 33"/>
            <p:cNvCxnSpPr>
              <a:stCxn id="14" idx="3"/>
            </p:cNvCxnSpPr>
            <p:nvPr/>
          </p:nvCxnSpPr>
          <p:spPr>
            <a:xfrm>
              <a:off x="4692075" y="2299608"/>
              <a:ext cx="1075770" cy="8466"/>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698482" y="2689074"/>
              <a:ext cx="1086448" cy="3442"/>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7" idx="1"/>
            </p:cNvCxnSpPr>
            <p:nvPr/>
          </p:nvCxnSpPr>
          <p:spPr>
            <a:xfrm flipV="1">
              <a:off x="4991830" y="4690514"/>
              <a:ext cx="776366" cy="3186"/>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329453" y="1653793"/>
              <a:ext cx="1904888" cy="461665"/>
            </a:xfrm>
            <a:prstGeom prst="rect">
              <a:avLst/>
            </a:prstGeom>
          </p:spPr>
          <p:txBody>
            <a:bodyPr wrap="square">
              <a:spAutoFit/>
            </a:bodyPr>
            <a:lstStyle/>
            <a:p>
              <a:pPr lvl="0" algn="ctr" defTabSz="914400" eaLnBrk="0" hangingPunct="0"/>
              <a:r>
                <a:rPr lang="en-US" sz="1200" dirty="0" smtClean="0">
                  <a:solidFill>
                    <a:srgbClr val="404040"/>
                  </a:solidFill>
                  <a:latin typeface="Calibri"/>
                  <a:ea typeface="ＭＳ Ｐゴシック" pitchFamily="-107" charset="-128"/>
                  <a:cs typeface="Calibri"/>
                </a:rPr>
                <a:t>12 cores Fiber Optical Cable patch-panel</a:t>
              </a:r>
            </a:p>
          </p:txBody>
        </p:sp>
        <p:sp>
          <p:nvSpPr>
            <p:cNvPr id="38" name="Rectangle 31"/>
            <p:cNvSpPr>
              <a:spLocks noChangeArrowheads="1"/>
            </p:cNvSpPr>
            <p:nvPr/>
          </p:nvSpPr>
          <p:spPr bwMode="auto">
            <a:xfrm>
              <a:off x="4799854" y="5158383"/>
              <a:ext cx="1197764" cy="461665"/>
            </a:xfrm>
            <a:prstGeom prst="rect">
              <a:avLst/>
            </a:prstGeom>
            <a:noFill/>
            <a:ln w="9525">
              <a:noFill/>
              <a:miter lim="800000"/>
              <a:headEnd/>
              <a:tailEnd/>
            </a:ln>
          </p:spPr>
          <p:txBody>
            <a:bodyPr wrap="none">
              <a:prstTxWarp prst="textNoShape">
                <a:avLst/>
              </a:prstTxWarp>
              <a:spAutoFit/>
            </a:bodyPr>
            <a:lstStyle/>
            <a:p>
              <a:pPr algn="ctr"/>
              <a:r>
                <a:rPr lang="en-GB" sz="1200" dirty="0" smtClean="0">
                  <a:solidFill>
                    <a:srgbClr val="404040"/>
                  </a:solidFill>
                  <a:ea typeface="Calibri" charset="0"/>
                  <a:cs typeface="Calibri" charset="0"/>
                </a:rPr>
                <a:t>18 </a:t>
              </a:r>
              <a:r>
                <a:rPr lang="en-GB" sz="1200" dirty="0">
                  <a:solidFill>
                    <a:srgbClr val="404040"/>
                  </a:solidFill>
                  <a:ea typeface="Calibri" charset="0"/>
                  <a:cs typeface="Calibri" charset="0"/>
                </a:rPr>
                <a:t>(12 cores) OL</a:t>
              </a:r>
            </a:p>
            <a:p>
              <a:pPr algn="ctr"/>
              <a:r>
                <a:rPr lang="en-GB" sz="1200" dirty="0">
                  <a:solidFill>
                    <a:srgbClr val="404040"/>
                  </a:solidFill>
                  <a:ea typeface="Calibri" charset="0"/>
                  <a:cs typeface="Calibri" charset="0"/>
                </a:rPr>
                <a:t>or Copper Links</a:t>
              </a:r>
              <a:endParaRPr lang="it-IT" sz="1200" dirty="0">
                <a:solidFill>
                  <a:srgbClr val="404040"/>
                </a:solidFill>
              </a:endParaRPr>
            </a:p>
          </p:txBody>
        </p:sp>
        <p:cxnSp>
          <p:nvCxnSpPr>
            <p:cNvPr id="39" name="Straight Connector 38"/>
            <p:cNvCxnSpPr/>
            <p:nvPr/>
          </p:nvCxnSpPr>
          <p:spPr>
            <a:xfrm rot="10800000">
              <a:off x="3032616" y="3398286"/>
              <a:ext cx="579795" cy="1588"/>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772023" y="2501221"/>
              <a:ext cx="1602" cy="789102"/>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auto">
            <a:xfrm>
              <a:off x="3773625" y="2501221"/>
              <a:ext cx="149661" cy="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42" name="Rectangle 41"/>
            <p:cNvSpPr/>
            <p:nvPr/>
          </p:nvSpPr>
          <p:spPr>
            <a:xfrm>
              <a:off x="4445414" y="829954"/>
              <a:ext cx="2358814" cy="307777"/>
            </a:xfrm>
            <a:prstGeom prst="rect">
              <a:avLst/>
            </a:prstGeom>
          </p:spPr>
          <p:txBody>
            <a:bodyPr wrap="none">
              <a:spAutoFit/>
            </a:bodyPr>
            <a:lstStyle/>
            <a:p>
              <a:pPr algn="ctr" fontAlgn="auto">
                <a:spcBef>
                  <a:spcPts val="0"/>
                </a:spcBef>
                <a:spcAft>
                  <a:spcPts val="0"/>
                </a:spcAft>
                <a:defRPr/>
              </a:pPr>
              <a:r>
                <a:rPr lang="en-GB" sz="1400" i="1" dirty="0" smtClean="0">
                  <a:solidFill>
                    <a:schemeClr val="bg1">
                      <a:lumMod val="65000"/>
                    </a:schemeClr>
                  </a:solidFill>
                  <a:latin typeface="Calibri"/>
                  <a:cs typeface="Calibri"/>
                </a:rPr>
                <a:t>OFF-DETECTOR ELECTRONICS</a:t>
              </a:r>
            </a:p>
          </p:txBody>
        </p:sp>
        <p:sp>
          <p:nvSpPr>
            <p:cNvPr id="43" name="Rectangle 25"/>
            <p:cNvSpPr>
              <a:spLocks noChangeArrowheads="1"/>
            </p:cNvSpPr>
            <p:nvPr/>
          </p:nvSpPr>
          <p:spPr bwMode="auto">
            <a:xfrm>
              <a:off x="2626956" y="3219159"/>
              <a:ext cx="2300644" cy="705141"/>
            </a:xfrm>
            <a:prstGeom prst="rect">
              <a:avLst/>
            </a:prstGeom>
            <a:solidFill>
              <a:srgbClr val="FFFFFF"/>
            </a:solidFill>
            <a:ln w="19050">
              <a:solidFill>
                <a:srgbClr val="7F7F7F"/>
              </a:solidFill>
              <a:round/>
              <a:headEnd/>
              <a:tailEnd/>
            </a:ln>
          </p:spPr>
          <p:txBody>
            <a:bodyPr anchor="ctr">
              <a:prstTxWarp prst="textNoShape">
                <a:avLst/>
              </a:prstTxWarp>
            </a:bodyPr>
            <a:lstStyle/>
            <a:p>
              <a:pPr algn="ctr" defTabSz="914400" eaLnBrk="0" hangingPunct="0"/>
              <a:r>
                <a:rPr lang="en-US" sz="1400" dirty="0" smtClean="0">
                  <a:solidFill>
                    <a:srgbClr val="404040"/>
                  </a:solidFill>
                  <a:latin typeface="Calibri" charset="0"/>
                  <a:ea typeface="Calibri" charset="0"/>
                  <a:cs typeface="Calibri" charset="0"/>
                </a:rPr>
                <a:t>Data Conversion</a:t>
              </a:r>
            </a:p>
            <a:p>
              <a:pPr algn="ctr" defTabSz="914400" eaLnBrk="0" hangingPunct="0"/>
              <a:r>
                <a:rPr lang="en-US" sz="1400" dirty="0" smtClean="0">
                  <a:solidFill>
                    <a:srgbClr val="404040"/>
                  </a:solidFill>
                  <a:latin typeface="Calibri" charset="0"/>
                  <a:ea typeface="Calibri" charset="0"/>
                  <a:cs typeface="Calibri" charset="0"/>
                </a:rPr>
                <a:t>Trigger Primitive Generation</a:t>
              </a:r>
            </a:p>
            <a:p>
              <a:pPr algn="ctr" defTabSz="914400" eaLnBrk="0" hangingPunct="0"/>
              <a:r>
                <a:rPr lang="en-US" sz="1400" dirty="0" smtClean="0">
                  <a:solidFill>
                    <a:srgbClr val="404040"/>
                  </a:solidFill>
                  <a:latin typeface="Calibri" charset="0"/>
                  <a:ea typeface="Calibri" charset="0"/>
                  <a:cs typeface="Calibri" charset="0"/>
                </a:rPr>
                <a:t>Boards</a:t>
              </a:r>
              <a:endParaRPr lang="en-US" sz="1400" dirty="0">
                <a:solidFill>
                  <a:srgbClr val="404040"/>
                </a:solidFill>
                <a:latin typeface="Calibri" charset="0"/>
                <a:ea typeface="Calibri" charset="0"/>
                <a:cs typeface="Calibri" charset="0"/>
              </a:endParaRPr>
            </a:p>
          </p:txBody>
        </p:sp>
        <p:cxnSp>
          <p:nvCxnSpPr>
            <p:cNvPr id="44" name="Straight Connector 43"/>
            <p:cNvCxnSpPr/>
            <p:nvPr/>
          </p:nvCxnSpPr>
          <p:spPr>
            <a:xfrm flipV="1">
              <a:off x="3759446" y="3905166"/>
              <a:ext cx="1602" cy="789102"/>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 name="Rectangle 30"/>
            <p:cNvSpPr>
              <a:spLocks noChangeArrowheads="1"/>
            </p:cNvSpPr>
            <p:nvPr/>
          </p:nvSpPr>
          <p:spPr bwMode="auto">
            <a:xfrm>
              <a:off x="3023318" y="4734893"/>
              <a:ext cx="787395" cy="307777"/>
            </a:xfrm>
            <a:prstGeom prst="rect">
              <a:avLst/>
            </a:prstGeom>
            <a:noFill/>
            <a:ln w="9525">
              <a:noFill/>
              <a:miter lim="800000"/>
              <a:headEnd/>
              <a:tailEnd/>
            </a:ln>
          </p:spPr>
          <p:txBody>
            <a:bodyPr wrap="none">
              <a:prstTxWarp prst="textNoShape">
                <a:avLst/>
              </a:prstTxWarp>
              <a:spAutoFit/>
            </a:bodyPr>
            <a:lstStyle/>
            <a:p>
              <a:pPr algn="ctr"/>
              <a:r>
                <a:rPr lang="en-GB" sz="1400" dirty="0" smtClean="0">
                  <a:solidFill>
                    <a:srgbClr val="404040"/>
                  </a:solidFill>
                  <a:ea typeface="Calibri" charset="0"/>
                  <a:cs typeface="Calibri" charset="0"/>
                </a:rPr>
                <a:t>1152</a:t>
              </a:r>
              <a:r>
                <a:rPr lang="en-GB" sz="1400" dirty="0" smtClean="0">
                  <a:solidFill>
                    <a:srgbClr val="404040"/>
                  </a:solidFill>
                  <a:latin typeface="Calibri" charset="0"/>
                  <a:ea typeface="Calibri" charset="0"/>
                  <a:cs typeface="Calibri" charset="0"/>
                </a:rPr>
                <a:t> OL</a:t>
              </a:r>
              <a:endParaRPr lang="it-IT" sz="1400" dirty="0">
                <a:solidFill>
                  <a:srgbClr val="404040"/>
                </a:solidFill>
                <a:latin typeface="Calibri" charset="0"/>
              </a:endParaRPr>
            </a:p>
          </p:txBody>
        </p:sp>
      </p:grpSp>
      <p:sp>
        <p:nvSpPr>
          <p:cNvPr id="4" name="Rectangle 3"/>
          <p:cNvSpPr/>
          <p:nvPr/>
        </p:nvSpPr>
        <p:spPr>
          <a:xfrm>
            <a:off x="1858398" y="5973364"/>
            <a:ext cx="2205677" cy="307777"/>
          </a:xfrm>
          <a:prstGeom prst="rect">
            <a:avLst/>
          </a:prstGeom>
        </p:spPr>
        <p:txBody>
          <a:bodyPr wrap="none">
            <a:spAutoFit/>
          </a:bodyPr>
          <a:lstStyle/>
          <a:p>
            <a:pPr lvl="0"/>
            <a:r>
              <a:rPr lang="en-GB" sz="1400" dirty="0" smtClean="0">
                <a:solidFill>
                  <a:srgbClr val="FF0000"/>
                </a:solidFill>
                <a:ea typeface="Calibri" charset="0"/>
                <a:cs typeface="Calibri" charset="0"/>
              </a:rPr>
              <a:t>Increase of trigger latency ?</a:t>
            </a:r>
            <a:endParaRPr lang="it-IT" sz="1400" dirty="0">
              <a:solidFill>
                <a:srgbClr val="FF0000"/>
              </a:solidFill>
            </a:endParaRPr>
          </a:p>
        </p:txBody>
      </p:sp>
      <p:cxnSp>
        <p:nvCxnSpPr>
          <p:cNvPr id="46" name="Straight Connector 45"/>
          <p:cNvCxnSpPr/>
          <p:nvPr/>
        </p:nvCxnSpPr>
        <p:spPr>
          <a:xfrm flipV="1">
            <a:off x="3106599" y="5584015"/>
            <a:ext cx="1060021" cy="409355"/>
          </a:xfrm>
          <a:prstGeom prst="line">
            <a:avLst/>
          </a:prstGeom>
          <a:ln w="19050" cap="flat" cmpd="sng" algn="ctr">
            <a:solidFill>
              <a:srgbClr val="FF0000"/>
            </a:solidFill>
            <a:prstDash val="solid"/>
            <a:round/>
            <a:headEnd type="none" w="med" len="med"/>
            <a:tailEnd type="triangl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0500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8458201" cy="449263"/>
          </a:xfrm>
        </p:spPr>
        <p:txBody>
          <a:bodyPr/>
          <a:lstStyle/>
          <a:p>
            <a:pPr eaLnBrk="1" hangingPunct="1">
              <a:spcBef>
                <a:spcPct val="50000"/>
              </a:spcBef>
            </a:pPr>
            <a:r>
              <a:rPr lang="en-GB" sz="1800" i="1" dirty="0">
                <a:solidFill>
                  <a:schemeClr val="bg1"/>
                </a:solidFill>
              </a:rPr>
              <a:t>Charge Measurement Option: </a:t>
            </a:r>
            <a:r>
              <a:rPr lang="en-GB" sz="1800" i="1" dirty="0" smtClean="0">
                <a:solidFill>
                  <a:schemeClr val="bg1"/>
                </a:solidFill>
              </a:rPr>
              <a:t>ON DETECTOR electronics (Preamplifiers &amp; HV distribution)</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19</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46" name="Rectangle 45"/>
          <p:cNvSpPr/>
          <p:nvPr/>
        </p:nvSpPr>
        <p:spPr>
          <a:xfrm>
            <a:off x="2319574" y="3032650"/>
            <a:ext cx="4543369" cy="1318310"/>
          </a:xfrm>
          <a:prstGeom prst="rect">
            <a:avLst/>
          </a:prstGeom>
        </p:spPr>
        <p:txBody>
          <a:bodyPr wrap="none">
            <a:spAutoFit/>
          </a:bodyPr>
          <a:lstStyle/>
          <a:p>
            <a:pPr algn="ctr">
              <a:spcBef>
                <a:spcPts val="1000"/>
              </a:spcBef>
              <a:spcAft>
                <a:spcPts val="400"/>
              </a:spcAft>
            </a:pPr>
            <a:r>
              <a:rPr lang="en-US" sz="3600" b="1" i="1" dirty="0" smtClean="0">
                <a:solidFill>
                  <a:srgbClr val="000090"/>
                </a:solidFill>
                <a:ea typeface="ヒラギノ角ゴ Pro W3" charset="0"/>
                <a:cs typeface="ヒラギノ角ゴ Pro W3" charset="0"/>
              </a:rPr>
              <a:t>Cluster Counting</a:t>
            </a:r>
          </a:p>
          <a:p>
            <a:pPr algn="ctr">
              <a:spcBef>
                <a:spcPts val="1000"/>
              </a:spcBef>
              <a:spcAft>
                <a:spcPts val="400"/>
              </a:spcAft>
            </a:pPr>
            <a:r>
              <a:rPr lang="en-US" sz="3200" i="1" dirty="0" smtClean="0">
                <a:solidFill>
                  <a:srgbClr val="000090"/>
                </a:solidFill>
                <a:ea typeface="ヒラギノ角ゴ Pro W3" charset="0"/>
                <a:cs typeface="ヒラギノ角ゴ Pro W3" charset="0"/>
              </a:rPr>
              <a:t>ON DETECTOR electronics</a:t>
            </a:r>
            <a:endParaRPr lang="en-US" sz="3200" i="1" dirty="0">
              <a:solidFill>
                <a:srgbClr val="000090"/>
              </a:solidFill>
              <a:ea typeface="ヒラギノ角ゴ Pro W3" charset="0"/>
              <a:cs typeface="ヒラギノ角ゴ Pro W3" charset="0"/>
            </a:endParaRPr>
          </a:p>
        </p:txBody>
      </p:sp>
    </p:spTree>
    <p:extLst>
      <p:ext uri="{BB962C8B-B14F-4D97-AF65-F5344CB8AC3E}">
        <p14:creationId xmlns:p14="http://schemas.microsoft.com/office/powerpoint/2010/main" val="40809386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olo 11"/>
          <p:cNvSpPr>
            <a:spLocks noGrp="1"/>
          </p:cNvSpPr>
          <p:nvPr>
            <p:ph type="ctrTitle" idx="4294967295"/>
          </p:nvPr>
        </p:nvSpPr>
        <p:spPr>
          <a:xfrm>
            <a:off x="685800" y="288925"/>
            <a:ext cx="6402388" cy="449263"/>
          </a:xfrm>
        </p:spPr>
        <p:txBody>
          <a:bodyPr/>
          <a:lstStyle/>
          <a:p>
            <a:pPr eaLnBrk="1" hangingPunct="1">
              <a:spcBef>
                <a:spcPct val="50000"/>
              </a:spcBef>
            </a:pPr>
            <a:r>
              <a:rPr lang="en-GB" sz="1800" i="1" dirty="0">
                <a:solidFill>
                  <a:schemeClr val="bg1"/>
                </a:solidFill>
                <a:latin typeface="+mn-lt"/>
              </a:rPr>
              <a:t>Outline</a:t>
            </a:r>
          </a:p>
        </p:txBody>
      </p:sp>
      <p:sp>
        <p:nvSpPr>
          <p:cNvPr id="7" name="Footer Placeholder 6"/>
          <p:cNvSpPr>
            <a:spLocks noGrp="1"/>
          </p:cNvSpPr>
          <p:nvPr>
            <p:ph type="ftr" sz="quarter" idx="11"/>
          </p:nvPr>
        </p:nvSpPr>
        <p:spPr>
          <a:xfrm>
            <a:off x="2946067" y="6492875"/>
            <a:ext cx="3414524" cy="365125"/>
          </a:xfrm>
        </p:spPr>
        <p:txBody>
          <a:bodyPr/>
          <a:lstStyle/>
          <a:p>
            <a:pPr>
              <a:defRPr/>
            </a:pPr>
            <a:r>
              <a:rPr lang="en-US" dirty="0">
                <a:solidFill>
                  <a:srgbClr val="0044A4"/>
                </a:solidFill>
              </a:rPr>
              <a:t>LNF SuperB Workshop – December 11</a:t>
            </a:r>
          </a:p>
        </p:txBody>
      </p:sp>
      <p:sp>
        <p:nvSpPr>
          <p:cNvPr id="8" name="Slide Number Placeholder 7"/>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a:t>
            </a:fld>
            <a:endParaRPr lang="it-IT" dirty="0">
              <a:solidFill>
                <a:srgbClr val="0044A4"/>
              </a:solidFill>
            </a:endParaRPr>
          </a:p>
        </p:txBody>
      </p:sp>
      <p:sp>
        <p:nvSpPr>
          <p:cNvPr id="10" name="Date Placeholder 9"/>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2" name="TextBox 1"/>
          <p:cNvSpPr txBox="1"/>
          <p:nvPr/>
        </p:nvSpPr>
        <p:spPr>
          <a:xfrm>
            <a:off x="746829" y="1203381"/>
            <a:ext cx="4901352" cy="3970318"/>
          </a:xfrm>
          <a:prstGeom prst="rect">
            <a:avLst/>
          </a:prstGeom>
          <a:noFill/>
        </p:spPr>
        <p:txBody>
          <a:bodyPr wrap="none" rtlCol="0">
            <a:spAutoFit/>
          </a:bodyPr>
          <a:lstStyle/>
          <a:p>
            <a:pPr marL="342900" indent="-342900">
              <a:buFont typeface="+mj-lt"/>
              <a:buAutoNum type="arabicPeriod"/>
            </a:pPr>
            <a:r>
              <a:rPr lang="en-US" sz="1400" i="1" dirty="0" smtClean="0">
                <a:solidFill>
                  <a:srgbClr val="0044A4"/>
                </a:solidFill>
              </a:rPr>
              <a:t>Design goals</a:t>
            </a:r>
          </a:p>
          <a:p>
            <a:pPr marL="342900" indent="-342900">
              <a:buFont typeface="+mj-lt"/>
              <a:buAutoNum type="arabicPeriod"/>
            </a:pPr>
            <a:r>
              <a:rPr lang="en-US" sz="1400" i="1" dirty="0" smtClean="0">
                <a:solidFill>
                  <a:srgbClr val="0044A4"/>
                </a:solidFill>
              </a:rPr>
              <a:t>Readout: </a:t>
            </a:r>
            <a:r>
              <a:rPr lang="en-US" sz="1400" b="1" i="1" dirty="0" smtClean="0">
                <a:solidFill>
                  <a:srgbClr val="0044A4"/>
                </a:solidFill>
              </a:rPr>
              <a:t>Charge Measurement Option</a:t>
            </a:r>
          </a:p>
          <a:p>
            <a:pPr marL="800100" lvl="1" indent="-342900">
              <a:buFont typeface="+mj-lt"/>
              <a:buAutoNum type="arabicPeriod"/>
            </a:pPr>
            <a:r>
              <a:rPr lang="en-US" sz="1400" i="1" dirty="0" smtClean="0">
                <a:solidFill>
                  <a:srgbClr val="0044A4"/>
                </a:solidFill>
              </a:rPr>
              <a:t>Requirements</a:t>
            </a:r>
          </a:p>
          <a:p>
            <a:pPr marL="800100" lvl="1" indent="-342900">
              <a:buFont typeface="+mj-lt"/>
              <a:buAutoNum type="arabicPeriod"/>
            </a:pPr>
            <a:r>
              <a:rPr lang="en-US" sz="1400" i="1" dirty="0" smtClean="0">
                <a:solidFill>
                  <a:srgbClr val="0044A4"/>
                </a:solidFill>
              </a:rPr>
              <a:t>System block diagram</a:t>
            </a:r>
          </a:p>
          <a:p>
            <a:pPr marL="800100" lvl="1" indent="-342900">
              <a:buFont typeface="+mj-lt"/>
              <a:buAutoNum type="arabicPeriod"/>
            </a:pPr>
            <a:r>
              <a:rPr lang="en-US" sz="1400" i="1" dirty="0" smtClean="0">
                <a:solidFill>
                  <a:srgbClr val="0044A4"/>
                </a:solidFill>
              </a:rPr>
              <a:t>On-Detector electronics</a:t>
            </a:r>
          </a:p>
          <a:p>
            <a:pPr marL="1257300" lvl="2" indent="-342900">
              <a:buFont typeface="+mj-lt"/>
              <a:buAutoNum type="arabicPeriod"/>
            </a:pPr>
            <a:r>
              <a:rPr lang="en-US" sz="1400" i="1" dirty="0" smtClean="0">
                <a:solidFill>
                  <a:srgbClr val="0044A4"/>
                </a:solidFill>
              </a:rPr>
              <a:t>Preamplifier simulation and preamplifier boards</a:t>
            </a:r>
          </a:p>
          <a:p>
            <a:pPr marL="1257300" lvl="2" indent="-342900">
              <a:buFont typeface="+mj-lt"/>
              <a:buAutoNum type="arabicPeriod"/>
            </a:pPr>
            <a:r>
              <a:rPr lang="en-US" sz="1400" i="1" dirty="0" smtClean="0">
                <a:solidFill>
                  <a:srgbClr val="0044A4"/>
                </a:solidFill>
              </a:rPr>
              <a:t>Signal cabling</a:t>
            </a:r>
          </a:p>
          <a:p>
            <a:pPr marL="1257300" lvl="2" indent="-342900">
              <a:buFont typeface="+mj-lt"/>
              <a:buAutoNum type="arabicPeriod"/>
            </a:pPr>
            <a:r>
              <a:rPr lang="en-US" sz="1400" i="1" dirty="0" smtClean="0">
                <a:solidFill>
                  <a:srgbClr val="0044A4"/>
                </a:solidFill>
              </a:rPr>
              <a:t>HV distribution</a:t>
            </a:r>
          </a:p>
          <a:p>
            <a:pPr marL="800100" lvl="1" indent="-342900">
              <a:buFont typeface="+mj-lt"/>
              <a:buAutoNum type="arabicPeriod"/>
            </a:pPr>
            <a:r>
              <a:rPr lang="en-US" sz="1400" i="1" dirty="0" smtClean="0">
                <a:solidFill>
                  <a:srgbClr val="0044A4"/>
                </a:solidFill>
              </a:rPr>
              <a:t>Off-Detector electronics</a:t>
            </a:r>
          </a:p>
          <a:p>
            <a:pPr marL="342900" indent="-342900">
              <a:buFont typeface="+mj-lt"/>
              <a:buAutoNum type="arabicPeriod"/>
            </a:pPr>
            <a:r>
              <a:rPr lang="en-US" sz="1400" i="1" dirty="0" smtClean="0">
                <a:solidFill>
                  <a:srgbClr val="0044A4"/>
                </a:solidFill>
              </a:rPr>
              <a:t>Readout: </a:t>
            </a:r>
            <a:r>
              <a:rPr lang="en-US" sz="1400" b="1" i="1" dirty="0" smtClean="0">
                <a:solidFill>
                  <a:srgbClr val="0044A4"/>
                </a:solidFill>
              </a:rPr>
              <a:t>Cluster Counting Option</a:t>
            </a:r>
          </a:p>
          <a:p>
            <a:pPr marL="800100" lvl="1" indent="-342900">
              <a:buFont typeface="+mj-lt"/>
              <a:buAutoNum type="arabicPeriod"/>
            </a:pPr>
            <a:r>
              <a:rPr lang="en-US" sz="1400" i="1" dirty="0" smtClean="0">
                <a:solidFill>
                  <a:srgbClr val="0044A4"/>
                </a:solidFill>
              </a:rPr>
              <a:t>Requirements</a:t>
            </a:r>
          </a:p>
          <a:p>
            <a:pPr marL="800100" lvl="1" indent="-342900">
              <a:buFont typeface="+mj-lt"/>
              <a:buAutoNum type="arabicPeriod"/>
            </a:pPr>
            <a:r>
              <a:rPr lang="en-US" sz="1400" i="1" dirty="0">
                <a:solidFill>
                  <a:srgbClr val="0044A4"/>
                </a:solidFill>
              </a:rPr>
              <a:t>System block </a:t>
            </a:r>
            <a:r>
              <a:rPr lang="en-US" sz="1400" i="1" dirty="0" smtClean="0">
                <a:solidFill>
                  <a:srgbClr val="0044A4"/>
                </a:solidFill>
              </a:rPr>
              <a:t>diagram</a:t>
            </a:r>
          </a:p>
          <a:p>
            <a:pPr marL="800100" lvl="1" indent="-342900">
              <a:buFont typeface="+mj-lt"/>
              <a:buAutoNum type="arabicPeriod"/>
            </a:pPr>
            <a:r>
              <a:rPr lang="en-US" sz="1400" i="1" dirty="0" smtClean="0">
                <a:solidFill>
                  <a:srgbClr val="0044A4"/>
                </a:solidFill>
              </a:rPr>
              <a:t>On-Detector electronics</a:t>
            </a:r>
            <a:endParaRPr lang="en-US" sz="1400" i="1" dirty="0">
              <a:solidFill>
                <a:srgbClr val="0044A4"/>
              </a:solidFill>
            </a:endParaRPr>
          </a:p>
          <a:p>
            <a:pPr marL="1257300" lvl="2" indent="-342900">
              <a:buFont typeface="+mj-lt"/>
              <a:buAutoNum type="arabicPeriod"/>
            </a:pPr>
            <a:r>
              <a:rPr lang="en-US" sz="1400" i="1" dirty="0" smtClean="0">
                <a:solidFill>
                  <a:srgbClr val="0044A4"/>
                </a:solidFill>
              </a:rPr>
              <a:t>Preamplifiers and cabling</a:t>
            </a:r>
          </a:p>
          <a:p>
            <a:pPr marL="1257300" lvl="2" indent="-342900">
              <a:buFont typeface="+mj-lt"/>
              <a:buAutoNum type="arabicPeriod"/>
            </a:pPr>
            <a:r>
              <a:rPr lang="en-US" sz="1400" i="1" dirty="0" smtClean="0">
                <a:solidFill>
                  <a:srgbClr val="0044A4"/>
                </a:solidFill>
              </a:rPr>
              <a:t>HV distribution</a:t>
            </a:r>
          </a:p>
          <a:p>
            <a:pPr marL="800100" lvl="1" indent="-342900">
              <a:buFont typeface="+mj-lt"/>
              <a:buAutoNum type="arabicPeriod"/>
            </a:pPr>
            <a:r>
              <a:rPr lang="en-US" sz="1400" i="1" dirty="0" smtClean="0">
                <a:solidFill>
                  <a:srgbClr val="0044A4"/>
                </a:solidFill>
              </a:rPr>
              <a:t>Off-Detector electronics</a:t>
            </a:r>
          </a:p>
          <a:p>
            <a:pPr marL="342900" indent="-342900">
              <a:buFont typeface="+mj-lt"/>
              <a:buAutoNum type="arabicPeriod"/>
            </a:pPr>
            <a:r>
              <a:rPr lang="en-US" sz="1400" i="1" dirty="0">
                <a:solidFill>
                  <a:srgbClr val="0044A4"/>
                </a:solidFill>
              </a:rPr>
              <a:t>TDR Outline</a:t>
            </a:r>
          </a:p>
          <a:p>
            <a:pPr marL="342900" indent="-342900">
              <a:buFont typeface="+mj-lt"/>
              <a:buAutoNum type="arabicPeriod"/>
            </a:pPr>
            <a:r>
              <a:rPr lang="en-US" sz="1400" i="1" dirty="0" smtClean="0">
                <a:solidFill>
                  <a:srgbClr val="0044A4"/>
                </a:solidFill>
              </a:rPr>
              <a:t>Conclusions</a:t>
            </a:r>
            <a:endParaRPr lang="en-US" sz="1400" i="1" dirty="0">
              <a:solidFill>
                <a:srgbClr val="0044A4"/>
              </a:solidFill>
            </a:endParaRPr>
          </a:p>
        </p:txBody>
      </p:sp>
    </p:spTree>
    <p:extLst>
      <p:ext uri="{BB962C8B-B14F-4D97-AF65-F5344CB8AC3E}">
        <p14:creationId xmlns:p14="http://schemas.microsoft.com/office/powerpoint/2010/main" val="2338400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Cluster Counting Option: </a:t>
            </a:r>
            <a:r>
              <a:rPr lang="en-GB" sz="1800" i="1" dirty="0" smtClean="0">
                <a:solidFill>
                  <a:schemeClr val="bg1"/>
                </a:solidFill>
              </a:rPr>
              <a:t>Preamplifiers and Cabling</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20</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6" name="Rectangle 5"/>
          <p:cNvSpPr/>
          <p:nvPr/>
        </p:nvSpPr>
        <p:spPr>
          <a:xfrm>
            <a:off x="708177" y="2193767"/>
            <a:ext cx="8097523" cy="1600438"/>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sz="1400" i="1" dirty="0" smtClean="0">
              <a:solidFill>
                <a:srgbClr val="0044A4"/>
              </a:solidFill>
            </a:endParaRPr>
          </a:p>
          <a:p>
            <a:pPr marL="285750" indent="-285750">
              <a:buClr>
                <a:srgbClr val="000090"/>
              </a:buClr>
              <a:buFont typeface="Arial"/>
              <a:buChar char="•"/>
              <a:defRPr/>
            </a:pPr>
            <a:r>
              <a:rPr lang="en-US" sz="1400" i="1" dirty="0">
                <a:solidFill>
                  <a:srgbClr val="0044A4"/>
                </a:solidFill>
              </a:rPr>
              <a:t>C</a:t>
            </a:r>
            <a:r>
              <a:rPr lang="en-US" sz="1400" i="1" dirty="0" smtClean="0">
                <a:solidFill>
                  <a:srgbClr val="0044A4"/>
                </a:solidFill>
              </a:rPr>
              <a:t>ables for Cluster Counting must features high bandwidth, low losses and controlled impedance (Shielded Controlled Impedance cables)</a:t>
            </a:r>
            <a:endParaRPr lang="en-US" sz="1400" i="1" dirty="0" smtClean="0">
              <a:solidFill>
                <a:srgbClr val="0044A4"/>
              </a:solidFill>
              <a:sym typeface="Wingdings"/>
            </a:endParaRPr>
          </a:p>
          <a:p>
            <a:pPr marL="285750" indent="-285750">
              <a:buClr>
                <a:srgbClr val="000090"/>
              </a:buClr>
              <a:buFont typeface="Arial"/>
              <a:buChar char="•"/>
              <a:defRPr/>
            </a:pPr>
            <a:r>
              <a:rPr lang="en-US" sz="1400" i="1" dirty="0" smtClean="0">
                <a:solidFill>
                  <a:srgbClr val="0044A4"/>
                </a:solidFill>
                <a:sym typeface="Wingdings"/>
              </a:rPr>
              <a:t>There are several assemblies available. Cost is a function of modularity, type of connector and type of cable, but is generally higher than the solution for charge measurement because the BW requirement.</a:t>
            </a:r>
          </a:p>
          <a:p>
            <a:pPr marL="285750" indent="-285750">
              <a:buClr>
                <a:srgbClr val="000090"/>
              </a:buClr>
              <a:buFont typeface="Arial"/>
              <a:buChar char="•"/>
              <a:defRPr/>
            </a:pPr>
            <a:endParaRPr lang="en-US" sz="1400" i="1" dirty="0">
              <a:solidFill>
                <a:srgbClr val="0044A4"/>
              </a:solidFill>
              <a:sym typeface="Wingdings"/>
            </a:endParaRPr>
          </a:p>
          <a:p>
            <a:pPr marL="0" lvl="1">
              <a:buClr>
                <a:srgbClr val="000090"/>
              </a:buClr>
              <a:defRPr/>
            </a:pPr>
            <a:r>
              <a:rPr lang="en-US" sz="1400" i="1" dirty="0" smtClean="0">
                <a:solidFill>
                  <a:srgbClr val="0044A4"/>
                </a:solidFill>
                <a:sym typeface="Wingdings"/>
              </a:rPr>
              <a:t>	</a:t>
            </a:r>
            <a:r>
              <a:rPr lang="en-US" sz="1400" i="1" dirty="0">
                <a:solidFill>
                  <a:srgbClr val="0044A4"/>
                </a:solidFill>
                <a:sym typeface="Wingdings"/>
              </a:rPr>
              <a:t>D</a:t>
            </a:r>
            <a:r>
              <a:rPr lang="en-US" sz="1400" i="1" dirty="0" smtClean="0">
                <a:solidFill>
                  <a:srgbClr val="0044A4"/>
                </a:solidFill>
                <a:sym typeface="Wingdings"/>
              </a:rPr>
              <a:t>ecision on type of cable will depend on </a:t>
            </a:r>
            <a:r>
              <a:rPr lang="en-US" sz="1400" i="1" dirty="0">
                <a:solidFill>
                  <a:srgbClr val="0044A4"/>
                </a:solidFill>
                <a:sym typeface="Wingdings"/>
              </a:rPr>
              <a:t>the technique adopted for dE/dx </a:t>
            </a:r>
            <a:r>
              <a:rPr lang="en-US" sz="1400" i="1" dirty="0" smtClean="0">
                <a:solidFill>
                  <a:srgbClr val="0044A4"/>
                </a:solidFill>
                <a:sym typeface="Wingdings"/>
              </a:rPr>
              <a:t>measurement</a:t>
            </a:r>
            <a:endParaRPr lang="en-US" sz="1400" i="1" dirty="0">
              <a:solidFill>
                <a:srgbClr val="0044A4"/>
              </a:solidFill>
              <a:sym typeface="Wingdings"/>
            </a:endParaRPr>
          </a:p>
        </p:txBody>
      </p:sp>
      <p:sp>
        <p:nvSpPr>
          <p:cNvPr id="7" name="Rectangle 6"/>
          <p:cNvSpPr/>
          <p:nvPr/>
        </p:nvSpPr>
        <p:spPr>
          <a:xfrm>
            <a:off x="912406" y="2024314"/>
            <a:ext cx="2565100" cy="307777"/>
          </a:xfrm>
          <a:prstGeom prst="rect">
            <a:avLst/>
          </a:prstGeom>
          <a:solidFill>
            <a:srgbClr val="003E99"/>
          </a:solidFill>
          <a:ln>
            <a:solidFill>
              <a:srgbClr val="003E99"/>
            </a:solidFill>
          </a:ln>
          <a:effectLst/>
        </p:spPr>
        <p:txBody>
          <a:bodyPr wrap="none">
            <a:spAutoFit/>
          </a:bodyPr>
          <a:lstStyle/>
          <a:p>
            <a:pPr>
              <a:buClr>
                <a:srgbClr val="000090"/>
              </a:buClr>
              <a:defRPr/>
            </a:pPr>
            <a:r>
              <a:rPr lang="en-US" sz="1400" dirty="0" smtClean="0">
                <a:solidFill>
                  <a:schemeClr val="bg1"/>
                </a:solidFill>
              </a:rPr>
              <a:t>dE/dx based on Cluster Counting</a:t>
            </a:r>
            <a:endParaRPr lang="en-US" sz="1400" dirty="0">
              <a:solidFill>
                <a:schemeClr val="bg1"/>
              </a:solidFill>
            </a:endParaRPr>
          </a:p>
        </p:txBody>
      </p:sp>
      <p:pic>
        <p:nvPicPr>
          <p:cNvPr id="12" name="Picture 11"/>
          <p:cNvPicPr>
            <a:picLocks noChangeAspect="1"/>
          </p:cNvPicPr>
          <p:nvPr/>
        </p:nvPicPr>
        <p:blipFill>
          <a:blip r:embed="rId3"/>
          <a:stretch>
            <a:fillRect/>
          </a:stretch>
        </p:blipFill>
        <p:spPr>
          <a:xfrm>
            <a:off x="6505566" y="4889057"/>
            <a:ext cx="2175641" cy="1131333"/>
          </a:xfrm>
          <a:prstGeom prst="rect">
            <a:avLst/>
          </a:prstGeom>
        </p:spPr>
      </p:pic>
      <p:sp>
        <p:nvSpPr>
          <p:cNvPr id="13" name="Rectangle 12"/>
          <p:cNvSpPr/>
          <p:nvPr/>
        </p:nvSpPr>
        <p:spPr>
          <a:xfrm>
            <a:off x="3242824" y="4667362"/>
            <a:ext cx="2986372" cy="1569660"/>
          </a:xfrm>
          <a:prstGeom prst="rect">
            <a:avLst/>
          </a:prstGeom>
        </p:spPr>
        <p:txBody>
          <a:bodyPr wrap="square">
            <a:spAutoFit/>
          </a:bodyPr>
          <a:lstStyle/>
          <a:p>
            <a:r>
              <a:rPr lang="de-DE" sz="1200" b="1" dirty="0">
                <a:solidFill>
                  <a:srgbClr val="840000"/>
                </a:solidFill>
                <a:latin typeface="+mn-lt"/>
              </a:rPr>
              <a:t>Our Price:	</a:t>
            </a:r>
            <a:r>
              <a:rPr lang="de-DE" sz="1200" b="1" dirty="0">
                <a:solidFill>
                  <a:srgbClr val="FF0000"/>
                </a:solidFill>
                <a:latin typeface="+mn-lt"/>
              </a:rPr>
              <a:t>$</a:t>
            </a:r>
            <a:r>
              <a:rPr lang="de-DE" sz="1200" b="1" dirty="0" smtClean="0">
                <a:solidFill>
                  <a:srgbClr val="FF0000"/>
                </a:solidFill>
                <a:latin typeface="+mn-lt"/>
              </a:rPr>
              <a:t>1.38</a:t>
            </a:r>
            <a:r>
              <a:rPr lang="de-DE" sz="1200" dirty="0">
                <a:solidFill>
                  <a:prstClr val="black"/>
                </a:solidFill>
                <a:latin typeface="+mn-lt"/>
              </a:rPr>
              <a:t>	</a:t>
            </a:r>
            <a:r>
              <a:rPr lang="da-DK" sz="1200" dirty="0">
                <a:solidFill>
                  <a:prstClr val="black"/>
                </a:solidFill>
                <a:latin typeface="+mn-lt"/>
              </a:rPr>
              <a:t>	</a:t>
            </a:r>
          </a:p>
          <a:p>
            <a:r>
              <a:rPr lang="en-US" sz="1200" b="1" dirty="0">
                <a:solidFill>
                  <a:prstClr val="black"/>
                </a:solidFill>
                <a:latin typeface="+mn-lt"/>
              </a:rPr>
              <a:t>Mated height:	</a:t>
            </a:r>
            <a:r>
              <a:rPr lang="en-US" sz="1200" dirty="0">
                <a:solidFill>
                  <a:prstClr val="black"/>
                </a:solidFill>
                <a:latin typeface="+mn-lt"/>
              </a:rPr>
              <a:t>1.4 mm (55.12 mil)	</a:t>
            </a:r>
          </a:p>
          <a:p>
            <a:r>
              <a:rPr lang="en-US" sz="1200" b="1" dirty="0">
                <a:solidFill>
                  <a:prstClr val="black"/>
                </a:solidFill>
                <a:latin typeface="+mn-lt"/>
              </a:rPr>
              <a:t>Cable diameter:	</a:t>
            </a:r>
            <a:r>
              <a:rPr lang="en-US" sz="1200" dirty="0">
                <a:solidFill>
                  <a:prstClr val="black"/>
                </a:solidFill>
                <a:latin typeface="+mn-lt"/>
              </a:rPr>
              <a:t>0.7 mm (27.6 mil)	</a:t>
            </a:r>
          </a:p>
          <a:p>
            <a:r>
              <a:rPr lang="en-US" sz="1200" b="1" dirty="0">
                <a:solidFill>
                  <a:prstClr val="black"/>
                </a:solidFill>
                <a:latin typeface="+mn-lt"/>
              </a:rPr>
              <a:t>Length:	</a:t>
            </a:r>
            <a:r>
              <a:rPr lang="en-US" sz="1200" dirty="0">
                <a:solidFill>
                  <a:prstClr val="black"/>
                </a:solidFill>
                <a:latin typeface="+mn-lt"/>
              </a:rPr>
              <a:t>5.9" (</a:t>
            </a:r>
            <a:r>
              <a:rPr lang="en-US" sz="1200" dirty="0">
                <a:solidFill>
                  <a:srgbClr val="FF0000"/>
                </a:solidFill>
                <a:latin typeface="+mn-lt"/>
              </a:rPr>
              <a:t>150 mm</a:t>
            </a:r>
            <a:r>
              <a:rPr lang="en-US" sz="1200" dirty="0">
                <a:solidFill>
                  <a:prstClr val="black"/>
                </a:solidFill>
                <a:latin typeface="+mn-lt"/>
              </a:rPr>
              <a:t>)	</a:t>
            </a:r>
          </a:p>
          <a:p>
            <a:r>
              <a:rPr lang="en-US" sz="1200" b="1" dirty="0">
                <a:solidFill>
                  <a:prstClr val="black"/>
                </a:solidFill>
                <a:latin typeface="+mn-lt"/>
              </a:rPr>
              <a:t>Connectors:	</a:t>
            </a:r>
            <a:r>
              <a:rPr lang="en-US" sz="1200" dirty="0">
                <a:solidFill>
                  <a:prstClr val="black"/>
                </a:solidFill>
                <a:latin typeface="+mn-lt"/>
              </a:rPr>
              <a:t>Super micro plug	</a:t>
            </a:r>
          </a:p>
          <a:p>
            <a:r>
              <a:rPr lang="en-US" sz="1200" b="1" dirty="0">
                <a:solidFill>
                  <a:prstClr val="black"/>
                </a:solidFill>
                <a:latin typeface="+mn-lt"/>
              </a:rPr>
              <a:t>Frequency:	</a:t>
            </a:r>
            <a:r>
              <a:rPr lang="en-US" sz="1200" dirty="0">
                <a:solidFill>
                  <a:prstClr val="black"/>
                </a:solidFill>
                <a:latin typeface="+mn-lt"/>
              </a:rPr>
              <a:t>DC-7GHz	</a:t>
            </a:r>
          </a:p>
          <a:p>
            <a:r>
              <a:rPr lang="en-US" sz="1200" b="1" dirty="0">
                <a:solidFill>
                  <a:prstClr val="black"/>
                </a:solidFill>
                <a:latin typeface="+mn-lt"/>
              </a:rPr>
              <a:t>VSWR:	</a:t>
            </a:r>
            <a:r>
              <a:rPr lang="en-US" sz="1200" dirty="0">
                <a:solidFill>
                  <a:prstClr val="black"/>
                </a:solidFill>
                <a:latin typeface="+mn-lt"/>
              </a:rPr>
              <a:t>1.4:1 max	</a:t>
            </a:r>
          </a:p>
          <a:p>
            <a:r>
              <a:rPr lang="en-US" sz="1200" b="1" dirty="0">
                <a:solidFill>
                  <a:prstClr val="black"/>
                </a:solidFill>
                <a:latin typeface="+mn-lt"/>
              </a:rPr>
              <a:t>Standard lead time:	</a:t>
            </a:r>
            <a:r>
              <a:rPr lang="en-US" sz="1200" dirty="0">
                <a:solidFill>
                  <a:prstClr val="black"/>
                </a:solidFill>
                <a:latin typeface="+mn-lt"/>
              </a:rPr>
              <a:t>4 weeks ARO	</a:t>
            </a:r>
          </a:p>
        </p:txBody>
      </p:sp>
      <p:pic>
        <p:nvPicPr>
          <p:cNvPr id="2" name="Picture 1"/>
          <p:cNvPicPr>
            <a:picLocks noChangeAspect="1"/>
          </p:cNvPicPr>
          <p:nvPr/>
        </p:nvPicPr>
        <p:blipFill>
          <a:blip r:embed="rId4"/>
          <a:stretch>
            <a:fillRect/>
          </a:stretch>
        </p:blipFill>
        <p:spPr>
          <a:xfrm>
            <a:off x="910895" y="4183761"/>
            <a:ext cx="1352228" cy="1414960"/>
          </a:xfrm>
          <a:prstGeom prst="rect">
            <a:avLst/>
          </a:prstGeom>
        </p:spPr>
      </p:pic>
      <p:sp>
        <p:nvSpPr>
          <p:cNvPr id="15" name="Rectangle 14"/>
          <p:cNvSpPr/>
          <p:nvPr/>
        </p:nvSpPr>
        <p:spPr>
          <a:xfrm>
            <a:off x="2788672" y="4151614"/>
            <a:ext cx="1541458" cy="307777"/>
          </a:xfrm>
          <a:prstGeom prst="rect">
            <a:avLst/>
          </a:prstGeom>
        </p:spPr>
        <p:txBody>
          <a:bodyPr wrap="none">
            <a:spAutoFit/>
          </a:bodyPr>
          <a:lstStyle/>
          <a:p>
            <a:r>
              <a:rPr lang="en-US" sz="1400" i="1" dirty="0" smtClean="0">
                <a:solidFill>
                  <a:srgbClr val="0044A4"/>
                </a:solidFill>
                <a:sym typeface="Wingdings"/>
              </a:rPr>
              <a:t>1.88 mm diameter</a:t>
            </a:r>
            <a:endParaRPr lang="en-US" dirty="0"/>
          </a:p>
        </p:txBody>
      </p:sp>
      <p:cxnSp>
        <p:nvCxnSpPr>
          <p:cNvPr id="17" name="Straight Arrow Connector 16"/>
          <p:cNvCxnSpPr/>
          <p:nvPr/>
        </p:nvCxnSpPr>
        <p:spPr>
          <a:xfrm flipH="1">
            <a:off x="2233123" y="4311360"/>
            <a:ext cx="531568" cy="393120"/>
          </a:xfrm>
          <a:prstGeom prst="straightConnector1">
            <a:avLst/>
          </a:prstGeom>
          <a:ln w="12700" cmpd="sng">
            <a:solidFill>
              <a:srgbClr val="000090"/>
            </a:solidFill>
            <a:headEnd type="none" w="lg" len="med"/>
            <a:tailEnd type="triangle"/>
          </a:ln>
          <a:effectLst/>
        </p:spPr>
        <p:style>
          <a:lnRef idx="2">
            <a:schemeClr val="accent1"/>
          </a:lnRef>
          <a:fillRef idx="0">
            <a:schemeClr val="accent1"/>
          </a:fillRef>
          <a:effectRef idx="1">
            <a:schemeClr val="accent1"/>
          </a:effectRef>
          <a:fontRef idx="minor">
            <a:schemeClr val="tx1"/>
          </a:fontRef>
        </p:style>
      </p:cxnSp>
      <p:sp>
        <p:nvSpPr>
          <p:cNvPr id="20" name="Right Arrow 19"/>
          <p:cNvSpPr/>
          <p:nvPr/>
        </p:nvSpPr>
        <p:spPr>
          <a:xfrm>
            <a:off x="924037" y="3552024"/>
            <a:ext cx="242318" cy="15453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851456" y="5568900"/>
            <a:ext cx="1368937" cy="903677"/>
          </a:xfrm>
          <a:prstGeom prst="rect">
            <a:avLst/>
          </a:prstGeom>
        </p:spPr>
      </p:pic>
      <p:cxnSp>
        <p:nvCxnSpPr>
          <p:cNvPr id="4" name="Straight Arrow Connector 3"/>
          <p:cNvCxnSpPr/>
          <p:nvPr/>
        </p:nvCxnSpPr>
        <p:spPr>
          <a:xfrm>
            <a:off x="5356589" y="5400001"/>
            <a:ext cx="1710653" cy="198719"/>
          </a:xfrm>
          <a:prstGeom prst="straightConnector1">
            <a:avLst/>
          </a:prstGeom>
          <a:ln w="9525" cmpd="sng">
            <a:solidFill>
              <a:schemeClr val="tx2">
                <a:lumMod val="75000"/>
              </a:schemeClr>
            </a:solidFill>
            <a:headEnd type="none" w="lg" len="med"/>
            <a:tailEnd type="triangle"/>
          </a:ln>
          <a:effectLst/>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4691335" y="4770475"/>
            <a:ext cx="1530183" cy="612245"/>
          </a:xfrm>
          <a:custGeom>
            <a:avLst/>
            <a:gdLst>
              <a:gd name="connsiteX0" fmla="*/ 0 w 1530183"/>
              <a:gd name="connsiteY0" fmla="*/ 33365 h 612245"/>
              <a:gd name="connsiteX1" fmla="*/ 1226832 w 1530183"/>
              <a:gd name="connsiteY1" fmla="*/ 42005 h 612245"/>
              <a:gd name="connsiteX2" fmla="*/ 1486021 w 1530183"/>
              <a:gd name="connsiteY2" fmla="*/ 448085 h 612245"/>
              <a:gd name="connsiteX3" fmla="*/ 518379 w 1530183"/>
              <a:gd name="connsiteY3" fmla="*/ 612245 h 612245"/>
            </a:gdLst>
            <a:ahLst/>
            <a:cxnLst>
              <a:cxn ang="0">
                <a:pos x="connsiteX0" y="connsiteY0"/>
              </a:cxn>
              <a:cxn ang="0">
                <a:pos x="connsiteX1" y="connsiteY1"/>
              </a:cxn>
              <a:cxn ang="0">
                <a:pos x="connsiteX2" y="connsiteY2"/>
              </a:cxn>
              <a:cxn ang="0">
                <a:pos x="connsiteX3" y="connsiteY3"/>
              </a:cxn>
            </a:cxnLst>
            <a:rect l="l" t="t" r="r" b="b"/>
            <a:pathLst>
              <a:path w="1530183" h="612245">
                <a:moveTo>
                  <a:pt x="0" y="33365"/>
                </a:moveTo>
                <a:cubicBezTo>
                  <a:pt x="489581" y="3125"/>
                  <a:pt x="979162" y="-27115"/>
                  <a:pt x="1226832" y="42005"/>
                </a:cubicBezTo>
                <a:cubicBezTo>
                  <a:pt x="1474502" y="111125"/>
                  <a:pt x="1604096" y="353045"/>
                  <a:pt x="1486021" y="448085"/>
                </a:cubicBezTo>
                <a:cubicBezTo>
                  <a:pt x="1367946" y="543125"/>
                  <a:pt x="518379" y="612245"/>
                  <a:pt x="518379" y="612245"/>
                </a:cubicBezTo>
              </a:path>
            </a:pathLst>
          </a:custGeom>
          <a:ln w="127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Rectangle 32"/>
          <p:cNvSpPr/>
          <p:nvPr/>
        </p:nvSpPr>
        <p:spPr>
          <a:xfrm>
            <a:off x="696424" y="1032887"/>
            <a:ext cx="8097523" cy="738664"/>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sz="1400" i="1" dirty="0" smtClean="0">
              <a:solidFill>
                <a:srgbClr val="0044A4"/>
              </a:solidFill>
            </a:endParaRPr>
          </a:p>
          <a:p>
            <a:pPr>
              <a:buClr>
                <a:srgbClr val="000090"/>
              </a:buClr>
              <a:defRPr/>
            </a:pPr>
            <a:r>
              <a:rPr lang="en-US" sz="1400" i="1" dirty="0" smtClean="0">
                <a:solidFill>
                  <a:srgbClr val="0044A4"/>
                </a:solidFill>
              </a:rPr>
              <a:t>A wide bandwidth preamplifier has been designed and has been tested on a Drift Chamber. Results will be shown asap.  </a:t>
            </a:r>
          </a:p>
        </p:txBody>
      </p:sp>
      <p:sp>
        <p:nvSpPr>
          <p:cNvPr id="34" name="Rectangle 33"/>
          <p:cNvSpPr/>
          <p:nvPr/>
        </p:nvSpPr>
        <p:spPr>
          <a:xfrm>
            <a:off x="900653" y="863434"/>
            <a:ext cx="1152654" cy="307777"/>
          </a:xfrm>
          <a:prstGeom prst="rect">
            <a:avLst/>
          </a:prstGeom>
          <a:solidFill>
            <a:srgbClr val="003E99"/>
          </a:solidFill>
          <a:ln>
            <a:solidFill>
              <a:srgbClr val="003E99"/>
            </a:solidFill>
          </a:ln>
          <a:effectLst/>
        </p:spPr>
        <p:txBody>
          <a:bodyPr wrap="none">
            <a:spAutoFit/>
          </a:bodyPr>
          <a:lstStyle/>
          <a:p>
            <a:pPr>
              <a:buClr>
                <a:srgbClr val="000090"/>
              </a:buClr>
              <a:defRPr/>
            </a:pPr>
            <a:r>
              <a:rPr lang="en-US" sz="1400" dirty="0" smtClean="0">
                <a:solidFill>
                  <a:schemeClr val="bg1"/>
                </a:solidFill>
              </a:rPr>
              <a:t>Preamplifiers</a:t>
            </a:r>
            <a:endParaRPr lang="en-US" sz="1400" dirty="0">
              <a:solidFill>
                <a:schemeClr val="bg1"/>
              </a:solidFill>
            </a:endParaRPr>
          </a:p>
        </p:txBody>
      </p:sp>
    </p:spTree>
    <p:extLst>
      <p:ext uri="{BB962C8B-B14F-4D97-AF65-F5344CB8AC3E}">
        <p14:creationId xmlns:p14="http://schemas.microsoft.com/office/powerpoint/2010/main" val="11588846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Cluster Counting Option: Off Detector Electronics</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21</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24" name="Rectangle 23"/>
          <p:cNvSpPr/>
          <p:nvPr/>
        </p:nvSpPr>
        <p:spPr>
          <a:xfrm>
            <a:off x="397762" y="1183927"/>
            <a:ext cx="8585200" cy="1600438"/>
          </a:xfrm>
          <a:prstGeom prst="rect">
            <a:avLst/>
          </a:prstGeom>
          <a:solidFill>
            <a:schemeClr val="bg1"/>
          </a:solidFill>
          <a:ln>
            <a:solidFill>
              <a:srgbClr val="003E99"/>
            </a:solidFill>
          </a:ln>
          <a:effectLst/>
        </p:spPr>
        <p:txBody>
          <a:bodyPr wrap="square">
            <a:spAutoFit/>
          </a:bodyPr>
          <a:lstStyle/>
          <a:p>
            <a:pPr>
              <a:buClr>
                <a:srgbClr val="000090"/>
              </a:buCl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Only high performances FPGA can be used for Off-Detector electronics. Unfortunately they are prone to SEU</a:t>
            </a:r>
          </a:p>
          <a:p>
            <a:pPr marL="742950" lvl="1" indent="-285750">
              <a:buClr>
                <a:srgbClr val="000090"/>
              </a:buClr>
              <a:buSzPct val="80000"/>
              <a:buFont typeface="Arial"/>
              <a:buChar char="•"/>
              <a:defRPr/>
            </a:pPr>
            <a:r>
              <a:rPr lang="en-US" sz="1400" i="1" dirty="0" smtClean="0">
                <a:solidFill>
                  <a:srgbClr val="0044A4"/>
                </a:solidFill>
              </a:rPr>
              <a:t>use </a:t>
            </a:r>
            <a:r>
              <a:rPr lang="en-US" sz="1400" i="1" dirty="0">
                <a:solidFill>
                  <a:srgbClr val="0044A4"/>
                </a:solidFill>
              </a:rPr>
              <a:t>neutron shielding (pure polyethylene ..</a:t>
            </a:r>
            <a:r>
              <a:rPr lang="en-US" sz="1400" i="1" dirty="0" smtClean="0">
                <a:solidFill>
                  <a:srgbClr val="0044A4"/>
                </a:solidFill>
              </a:rPr>
              <a:t>) ???!!!</a:t>
            </a:r>
          </a:p>
          <a:p>
            <a:pPr marL="285750" indent="-285750">
              <a:buClr>
                <a:srgbClr val="000090"/>
              </a:buClr>
              <a:buFont typeface="Arial"/>
              <a:buChar char="•"/>
              <a:defRPr/>
            </a:pPr>
            <a:r>
              <a:rPr lang="en-US" sz="1400" i="1" dirty="0" smtClean="0">
                <a:solidFill>
                  <a:srgbClr val="0044A4"/>
                </a:solidFill>
              </a:rPr>
              <a:t>As already said locating Off-Detector electronics on the top of experiment could be useful for setup and maintenance but long cables could be a problem because SNR reduction and cost.</a:t>
            </a:r>
          </a:p>
          <a:p>
            <a:pPr marL="285750" indent="-285750">
              <a:buClr>
                <a:srgbClr val="000090"/>
              </a:buClr>
              <a:buFont typeface="Arial"/>
              <a:buChar char="•"/>
              <a:defRPr/>
            </a:pPr>
            <a:r>
              <a:rPr lang="en-US" sz="1400" i="1" dirty="0" smtClean="0">
                <a:solidFill>
                  <a:srgbClr val="0044A4"/>
                </a:solidFill>
              </a:rPr>
              <a:t>If Off-Detector Feature Extraction is not used complete event data (≈ 1kB) must be moved to DAQ </a:t>
            </a:r>
            <a:r>
              <a:rPr lang="en-US" sz="1400" b="1" i="1" dirty="0" smtClean="0">
                <a:solidFill>
                  <a:srgbClr val="FF0000"/>
                </a:solidFill>
              </a:rPr>
              <a:t>!!!</a:t>
            </a:r>
          </a:p>
          <a:p>
            <a:pPr lvl="1" algn="ctr">
              <a:buClr>
                <a:srgbClr val="000090"/>
              </a:buClr>
              <a:buSzPct val="80000"/>
              <a:defRPr/>
            </a:pPr>
            <a:r>
              <a:rPr lang="en-US" sz="1400" i="1" dirty="0">
                <a:solidFill>
                  <a:srgbClr val="0044A4"/>
                </a:solidFill>
              </a:rPr>
              <a:t>8</a:t>
            </a:r>
            <a:r>
              <a:rPr lang="en-US" sz="1400" i="1" dirty="0" smtClean="0">
                <a:solidFill>
                  <a:srgbClr val="0044A4"/>
                </a:solidFill>
              </a:rPr>
              <a:t>000 (bits) x 8056 (chs) x 10% (occupancy) x 150 kHz (Average Trigger rate) ≈ </a:t>
            </a:r>
            <a:r>
              <a:rPr lang="en-US" sz="1400" b="1" i="1" dirty="0" smtClean="0">
                <a:solidFill>
                  <a:srgbClr val="0044A4"/>
                </a:solidFill>
              </a:rPr>
              <a:t>967 Gbits/sec </a:t>
            </a:r>
          </a:p>
        </p:txBody>
      </p:sp>
      <p:sp>
        <p:nvSpPr>
          <p:cNvPr id="25" name="Rectangle 24"/>
          <p:cNvSpPr/>
          <p:nvPr/>
        </p:nvSpPr>
        <p:spPr>
          <a:xfrm>
            <a:off x="573567" y="1014474"/>
            <a:ext cx="2536712" cy="307777"/>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400" dirty="0" smtClean="0">
                <a:solidFill>
                  <a:schemeClr val="bg1"/>
                </a:solidFill>
              </a:rPr>
              <a:t>Feature Extraction implications</a:t>
            </a:r>
            <a:endParaRPr lang="en-US" sz="1400" dirty="0">
              <a:solidFill>
                <a:schemeClr val="bg1"/>
              </a:solidFill>
            </a:endParaRPr>
          </a:p>
        </p:txBody>
      </p:sp>
      <p:pic>
        <p:nvPicPr>
          <p:cNvPr id="29" name="Picture 28"/>
          <p:cNvPicPr>
            <a:picLocks noChangeAspect="1"/>
          </p:cNvPicPr>
          <p:nvPr/>
        </p:nvPicPr>
        <p:blipFill>
          <a:blip r:embed="rId3"/>
          <a:stretch>
            <a:fillRect/>
          </a:stretch>
        </p:blipFill>
        <p:spPr>
          <a:xfrm>
            <a:off x="565888" y="4093641"/>
            <a:ext cx="1680275" cy="630512"/>
          </a:xfrm>
          <a:prstGeom prst="rect">
            <a:avLst/>
          </a:prstGeom>
        </p:spPr>
      </p:pic>
      <p:cxnSp>
        <p:nvCxnSpPr>
          <p:cNvPr id="31" name="Straight Connector 30"/>
          <p:cNvCxnSpPr/>
          <p:nvPr/>
        </p:nvCxnSpPr>
        <p:spPr>
          <a:xfrm flipH="1" flipV="1">
            <a:off x="3422588" y="4090501"/>
            <a:ext cx="436543" cy="5139"/>
          </a:xfrm>
          <a:prstGeom prst="line">
            <a:avLst/>
          </a:prstGeom>
          <a:ln w="19050" cap="flat" cmpd="sng" algn="ctr">
            <a:solidFill>
              <a:srgbClr val="003E99"/>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463471" y="4093638"/>
            <a:ext cx="380051" cy="4008"/>
          </a:xfrm>
          <a:prstGeom prst="straightConnector1">
            <a:avLst/>
          </a:prstGeom>
          <a:ln w="12700" cap="flat" cmpd="sng" algn="ctr">
            <a:solidFill>
              <a:srgbClr val="003E99"/>
            </a:solidFill>
            <a:prstDash val="solid"/>
            <a:round/>
            <a:headEnd type="none" w="med"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422253" y="4099457"/>
            <a:ext cx="2015063" cy="8469"/>
          </a:xfrm>
          <a:prstGeom prst="line">
            <a:avLst/>
          </a:prstGeom>
          <a:ln w="12700" cap="flat" cmpd="sng" algn="ctr">
            <a:solidFill>
              <a:srgbClr val="003E99"/>
            </a:solidFill>
            <a:prstDash val="solid"/>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070995" y="3784614"/>
            <a:ext cx="556563" cy="276999"/>
          </a:xfrm>
          <a:prstGeom prst="rect">
            <a:avLst/>
          </a:prstGeom>
        </p:spPr>
        <p:txBody>
          <a:bodyPr wrap="none">
            <a:spAutoFit/>
          </a:bodyPr>
          <a:lstStyle/>
          <a:p>
            <a:r>
              <a:rPr lang="en-GB" sz="1200" dirty="0" smtClean="0">
                <a:solidFill>
                  <a:srgbClr val="0044A4"/>
                </a:solidFill>
                <a:latin typeface="Calibri"/>
                <a:cs typeface="Calibri"/>
              </a:rPr>
              <a:t>&lt; 1 μs</a:t>
            </a:r>
            <a:endParaRPr lang="it-IT" sz="1200" dirty="0">
              <a:solidFill>
                <a:srgbClr val="0044A4"/>
              </a:solidFill>
            </a:endParaRPr>
          </a:p>
        </p:txBody>
      </p:sp>
      <p:sp>
        <p:nvSpPr>
          <p:cNvPr id="37" name="Rectangle 36"/>
          <p:cNvSpPr/>
          <p:nvPr/>
        </p:nvSpPr>
        <p:spPr bwMode="auto">
          <a:xfrm>
            <a:off x="2860705" y="3870721"/>
            <a:ext cx="534684" cy="440640"/>
          </a:xfrm>
          <a:prstGeom prst="rect">
            <a:avLst/>
          </a:prstGeom>
          <a:solidFill>
            <a:srgbClr val="FFFFFF"/>
          </a:solidFill>
          <a:ln w="19050" cap="flat" cmpd="sng" algn="ctr">
            <a:solidFill>
              <a:srgbClr val="003E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rPr>
              <a:t>FADC</a:t>
            </a:r>
          </a:p>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kern="0" dirty="0" smtClean="0">
                <a:solidFill>
                  <a:srgbClr val="0044A4"/>
                </a:solidFill>
                <a:latin typeface="Calibri"/>
                <a:ea typeface="ＭＳ Ｐゴシック" pitchFamily="-107" charset="-128"/>
                <a:cs typeface="Calibri"/>
              </a:rPr>
              <a:t>8 bits</a:t>
            </a:r>
            <a:endPar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endParaRPr>
          </a:p>
        </p:txBody>
      </p:sp>
      <p:sp>
        <p:nvSpPr>
          <p:cNvPr id="39" name="Rectangle 38"/>
          <p:cNvSpPr/>
          <p:nvPr/>
        </p:nvSpPr>
        <p:spPr>
          <a:xfrm>
            <a:off x="380934" y="3131066"/>
            <a:ext cx="8561113" cy="1914694"/>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15809" y="2965976"/>
            <a:ext cx="5065411" cy="307777"/>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400" dirty="0" smtClean="0">
                <a:solidFill>
                  <a:schemeClr val="bg1"/>
                </a:solidFill>
              </a:rPr>
              <a:t>dE/dE by means of Cluster Counting – Latency, FEX, Readout Buffer</a:t>
            </a:r>
            <a:endParaRPr lang="en-US" sz="1400" dirty="0">
              <a:solidFill>
                <a:schemeClr val="bg1"/>
              </a:solidFill>
            </a:endParaRPr>
          </a:p>
        </p:txBody>
      </p:sp>
      <p:sp>
        <p:nvSpPr>
          <p:cNvPr id="42" name="Rectangle 41"/>
          <p:cNvSpPr/>
          <p:nvPr/>
        </p:nvSpPr>
        <p:spPr bwMode="auto">
          <a:xfrm>
            <a:off x="3868430" y="3874368"/>
            <a:ext cx="1324007" cy="454271"/>
          </a:xfrm>
          <a:prstGeom prst="rect">
            <a:avLst/>
          </a:prstGeom>
          <a:solidFill>
            <a:srgbClr val="FFFFFF"/>
          </a:solidFill>
          <a:ln w="19050" cap="flat" cmpd="sng" algn="ctr">
            <a:solidFill>
              <a:srgbClr val="003E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rPr>
              <a:t>Latency Dual</a:t>
            </a:r>
            <a:r>
              <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rPr>
              <a:t> Port</a:t>
            </a:r>
          </a:p>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kern="0" dirty="0" smtClean="0">
                <a:solidFill>
                  <a:srgbClr val="0044A4"/>
                </a:solidFill>
                <a:latin typeface="Calibri"/>
                <a:ea typeface="ＭＳ Ｐゴシック" pitchFamily="-107" charset="-128"/>
                <a:cs typeface="Calibri"/>
              </a:rPr>
              <a:t>SRAM</a:t>
            </a:r>
            <a:r>
              <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rPr>
              <a:t> </a:t>
            </a:r>
            <a:endPar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endParaRPr>
          </a:p>
        </p:txBody>
      </p:sp>
      <p:cxnSp>
        <p:nvCxnSpPr>
          <p:cNvPr id="43" name="Straight Connector 42"/>
          <p:cNvCxnSpPr/>
          <p:nvPr/>
        </p:nvCxnSpPr>
        <p:spPr>
          <a:xfrm flipH="1" flipV="1">
            <a:off x="5207882" y="4104661"/>
            <a:ext cx="436543" cy="5139"/>
          </a:xfrm>
          <a:prstGeom prst="line">
            <a:avLst/>
          </a:prstGeom>
          <a:ln w="19050" cap="flat" cmpd="sng" algn="ctr">
            <a:solidFill>
              <a:srgbClr val="003E99"/>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bwMode="auto">
          <a:xfrm>
            <a:off x="5645085" y="3888528"/>
            <a:ext cx="1076573" cy="454271"/>
          </a:xfrm>
          <a:prstGeom prst="rect">
            <a:avLst/>
          </a:prstGeom>
          <a:solidFill>
            <a:srgbClr val="FFFFFF"/>
          </a:solidFill>
          <a:ln w="19050" cap="flat" cmpd="sng" algn="ctr">
            <a:solidFill>
              <a:srgbClr val="003E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rPr>
              <a:t>FEX Dual</a:t>
            </a:r>
            <a:r>
              <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rPr>
              <a:t> Port</a:t>
            </a:r>
          </a:p>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kern="0" dirty="0" smtClean="0">
                <a:solidFill>
                  <a:srgbClr val="0044A4"/>
                </a:solidFill>
                <a:latin typeface="Calibri"/>
                <a:ea typeface="ＭＳ Ｐゴシック" pitchFamily="-107" charset="-128"/>
                <a:cs typeface="Calibri"/>
              </a:rPr>
              <a:t>SRAM</a:t>
            </a:r>
            <a:r>
              <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rPr>
              <a:t> </a:t>
            </a:r>
            <a:endPar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endParaRPr>
          </a:p>
        </p:txBody>
      </p:sp>
      <p:cxnSp>
        <p:nvCxnSpPr>
          <p:cNvPr id="45" name="Straight Connector 44"/>
          <p:cNvCxnSpPr/>
          <p:nvPr/>
        </p:nvCxnSpPr>
        <p:spPr>
          <a:xfrm flipH="1" flipV="1">
            <a:off x="6725348" y="4110181"/>
            <a:ext cx="436543" cy="5139"/>
          </a:xfrm>
          <a:prstGeom prst="line">
            <a:avLst/>
          </a:prstGeom>
          <a:ln w="19050" cap="flat" cmpd="sng" algn="ctr">
            <a:solidFill>
              <a:srgbClr val="003E99"/>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bwMode="auto">
          <a:xfrm>
            <a:off x="7162551" y="3894048"/>
            <a:ext cx="1235201" cy="454271"/>
          </a:xfrm>
          <a:prstGeom prst="rect">
            <a:avLst/>
          </a:prstGeom>
          <a:solidFill>
            <a:srgbClr val="FFFFFF"/>
          </a:solidFill>
          <a:ln w="19050" cap="flat" cmpd="sng" algn="ctr">
            <a:solidFill>
              <a:srgbClr val="003E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rPr>
              <a:t>Readout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rPr>
              <a:t>Dual</a:t>
            </a:r>
            <a:r>
              <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rPr>
              <a:t> Port </a:t>
            </a:r>
            <a:r>
              <a:rPr lang="it-IT" sz="1200" kern="0" dirty="0" smtClean="0">
                <a:solidFill>
                  <a:srgbClr val="0044A4"/>
                </a:solidFill>
                <a:latin typeface="Calibri"/>
                <a:ea typeface="ＭＳ Ｐゴシック" pitchFamily="-107" charset="-128"/>
                <a:cs typeface="Calibri"/>
              </a:rPr>
              <a:t>SRAM</a:t>
            </a:r>
            <a:r>
              <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rPr>
              <a:t> </a:t>
            </a:r>
            <a:endParaRPr kumimoji="0" lang="it-IT" sz="1200" b="0" i="0" u="none" strike="noStrike" kern="0" cap="none" spc="0" normalizeH="0" baseline="0" noProof="0" dirty="0" smtClean="0">
              <a:ln>
                <a:noFill/>
              </a:ln>
              <a:solidFill>
                <a:srgbClr val="0044A4"/>
              </a:solidFill>
              <a:effectLst/>
              <a:uLnTx/>
              <a:uFillTx/>
              <a:latin typeface="Calibri"/>
              <a:ea typeface="ＭＳ Ｐゴシック" pitchFamily="-107" charset="-128"/>
              <a:cs typeface="Calibri"/>
            </a:endParaRPr>
          </a:p>
        </p:txBody>
      </p:sp>
      <p:cxnSp>
        <p:nvCxnSpPr>
          <p:cNvPr id="47" name="Straight Connector 46"/>
          <p:cNvCxnSpPr/>
          <p:nvPr/>
        </p:nvCxnSpPr>
        <p:spPr>
          <a:xfrm flipH="1" flipV="1">
            <a:off x="8406973" y="4115701"/>
            <a:ext cx="436543" cy="5139"/>
          </a:xfrm>
          <a:prstGeom prst="line">
            <a:avLst/>
          </a:prstGeom>
          <a:ln w="19050" cap="flat" cmpd="sng" algn="ctr">
            <a:solidFill>
              <a:srgbClr val="003E99"/>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248299" y="4241582"/>
            <a:ext cx="750398" cy="461665"/>
          </a:xfrm>
          <a:prstGeom prst="rect">
            <a:avLst/>
          </a:prstGeom>
        </p:spPr>
        <p:txBody>
          <a:bodyPr wrap="square">
            <a:spAutoFit/>
          </a:bodyPr>
          <a:lstStyle/>
          <a:p>
            <a:pPr algn="ctr"/>
            <a:r>
              <a:rPr lang="en-GB" sz="1200" i="1" dirty="0" smtClean="0">
                <a:solidFill>
                  <a:srgbClr val="0044A4"/>
                </a:solidFill>
                <a:latin typeface="Calibri"/>
                <a:cs typeface="Calibri"/>
              </a:rPr>
              <a:t>16 bits data bus</a:t>
            </a:r>
            <a:endParaRPr lang="en-US" dirty="0"/>
          </a:p>
        </p:txBody>
      </p:sp>
      <p:sp>
        <p:nvSpPr>
          <p:cNvPr id="48" name="Rectangle 47"/>
          <p:cNvSpPr/>
          <p:nvPr/>
        </p:nvSpPr>
        <p:spPr>
          <a:xfrm>
            <a:off x="5037887" y="4254525"/>
            <a:ext cx="765995" cy="461665"/>
          </a:xfrm>
          <a:prstGeom prst="rect">
            <a:avLst/>
          </a:prstGeom>
        </p:spPr>
        <p:txBody>
          <a:bodyPr wrap="square">
            <a:spAutoFit/>
          </a:bodyPr>
          <a:lstStyle/>
          <a:p>
            <a:pPr algn="ctr"/>
            <a:r>
              <a:rPr lang="en-GB" sz="1200" i="1" dirty="0" smtClean="0">
                <a:solidFill>
                  <a:srgbClr val="0044A4"/>
                </a:solidFill>
                <a:latin typeface="Calibri"/>
                <a:cs typeface="Calibri"/>
              </a:rPr>
              <a:t>64 bits data bus</a:t>
            </a:r>
            <a:endParaRPr lang="en-US" dirty="0"/>
          </a:p>
        </p:txBody>
      </p:sp>
      <p:sp>
        <p:nvSpPr>
          <p:cNvPr id="49" name="Rectangle 48"/>
          <p:cNvSpPr/>
          <p:nvPr/>
        </p:nvSpPr>
        <p:spPr>
          <a:xfrm>
            <a:off x="6570777" y="4263757"/>
            <a:ext cx="775908" cy="461665"/>
          </a:xfrm>
          <a:prstGeom prst="rect">
            <a:avLst/>
          </a:prstGeom>
        </p:spPr>
        <p:txBody>
          <a:bodyPr wrap="square">
            <a:spAutoFit/>
          </a:bodyPr>
          <a:lstStyle/>
          <a:p>
            <a:pPr algn="ctr"/>
            <a:r>
              <a:rPr lang="en-GB" sz="1200" i="1" dirty="0" smtClean="0">
                <a:solidFill>
                  <a:srgbClr val="0044A4"/>
                </a:solidFill>
                <a:latin typeface="Calibri"/>
                <a:cs typeface="Calibri"/>
              </a:rPr>
              <a:t>64 bits data bus</a:t>
            </a:r>
            <a:endParaRPr lang="en-US" dirty="0"/>
          </a:p>
        </p:txBody>
      </p:sp>
      <p:sp>
        <p:nvSpPr>
          <p:cNvPr id="5" name="Rectangle 4"/>
          <p:cNvSpPr/>
          <p:nvPr/>
        </p:nvSpPr>
        <p:spPr>
          <a:xfrm>
            <a:off x="520866" y="4721774"/>
            <a:ext cx="2133918" cy="276999"/>
          </a:xfrm>
          <a:prstGeom prst="rect">
            <a:avLst/>
          </a:prstGeom>
        </p:spPr>
        <p:txBody>
          <a:bodyPr wrap="none">
            <a:spAutoFit/>
          </a:bodyPr>
          <a:lstStyle/>
          <a:p>
            <a:pPr lvl="0"/>
            <a:r>
              <a:rPr lang="en-GB" sz="1200" i="1" dirty="0">
                <a:solidFill>
                  <a:srgbClr val="0044A4"/>
                </a:solidFill>
                <a:latin typeface="Calibri"/>
                <a:cs typeface="Calibri"/>
              </a:rPr>
              <a:t>1000 samples (8 bits) @ 1 GHz</a:t>
            </a:r>
          </a:p>
        </p:txBody>
      </p:sp>
      <p:cxnSp>
        <p:nvCxnSpPr>
          <p:cNvPr id="50" name="Straight Arrow Connector 49"/>
          <p:cNvCxnSpPr/>
          <p:nvPr/>
        </p:nvCxnSpPr>
        <p:spPr>
          <a:xfrm>
            <a:off x="3568181" y="3525120"/>
            <a:ext cx="276469" cy="0"/>
          </a:xfrm>
          <a:prstGeom prst="straightConnector1">
            <a:avLst/>
          </a:prstGeom>
          <a:ln w="12700" cap="flat" cmpd="sng" algn="ctr">
            <a:solidFill>
              <a:srgbClr val="003E99"/>
            </a:solidFill>
            <a:prstDash val="solid"/>
            <a:round/>
            <a:headEnd type="none" w="med"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3302559" y="3376334"/>
            <a:ext cx="335060" cy="276999"/>
          </a:xfrm>
          <a:prstGeom prst="rect">
            <a:avLst/>
          </a:prstGeom>
        </p:spPr>
        <p:txBody>
          <a:bodyPr wrap="none">
            <a:spAutoFit/>
          </a:bodyPr>
          <a:lstStyle/>
          <a:p>
            <a:r>
              <a:rPr lang="en-GB" sz="1200" i="1" dirty="0" smtClean="0">
                <a:solidFill>
                  <a:srgbClr val="0044A4"/>
                </a:solidFill>
                <a:latin typeface="Calibri"/>
                <a:cs typeface="Calibri"/>
              </a:rPr>
              <a:t>L1</a:t>
            </a:r>
            <a:endParaRPr lang="en-US" dirty="0"/>
          </a:p>
        </p:txBody>
      </p:sp>
      <p:sp>
        <p:nvSpPr>
          <p:cNvPr id="56" name="Rectangle 55"/>
          <p:cNvSpPr/>
          <p:nvPr/>
        </p:nvSpPr>
        <p:spPr>
          <a:xfrm>
            <a:off x="368729" y="5423047"/>
            <a:ext cx="8585200" cy="738664"/>
          </a:xfrm>
          <a:prstGeom prst="rect">
            <a:avLst/>
          </a:prstGeom>
          <a:solidFill>
            <a:schemeClr val="bg1"/>
          </a:solidFill>
          <a:ln>
            <a:solidFill>
              <a:srgbClr val="003E99"/>
            </a:solidFill>
          </a:ln>
          <a:effectLst/>
        </p:spPr>
        <p:txBody>
          <a:bodyPr wrap="square">
            <a:spAutoFit/>
          </a:bodyPr>
          <a:lstStyle/>
          <a:p>
            <a:pPr>
              <a:buClr>
                <a:srgbClr val="000090"/>
              </a:buCl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DCH trigger is based on super-layers track finder. Because the Off-Detector boards low modularity we should use concentrators </a:t>
            </a:r>
            <a:r>
              <a:rPr lang="en-US" sz="1400" i="1" dirty="0" smtClean="0">
                <a:solidFill>
                  <a:srgbClr val="0044A4"/>
                </a:solidFill>
                <a:sym typeface="Wingdings"/>
              </a:rPr>
              <a:t> increase of latency ?</a:t>
            </a:r>
            <a:endParaRPr lang="en-US" sz="1400" i="1" dirty="0" smtClean="0">
              <a:solidFill>
                <a:srgbClr val="0044A4"/>
              </a:solidFill>
            </a:endParaRPr>
          </a:p>
        </p:txBody>
      </p:sp>
      <p:sp>
        <p:nvSpPr>
          <p:cNvPr id="57" name="Rectangle 56"/>
          <p:cNvSpPr/>
          <p:nvPr/>
        </p:nvSpPr>
        <p:spPr>
          <a:xfrm>
            <a:off x="544534" y="5253594"/>
            <a:ext cx="1658580" cy="307777"/>
          </a:xfrm>
          <a:prstGeom prst="rect">
            <a:avLst/>
          </a:prstGeom>
          <a:solidFill>
            <a:srgbClr val="003E99"/>
          </a:solidFill>
          <a:ln>
            <a:solidFill>
              <a:srgbClr val="003E99"/>
            </a:solidFill>
          </a:ln>
          <a:effectLst/>
        </p:spPr>
        <p:txBody>
          <a:bodyPr wrap="square">
            <a:spAutoFit/>
          </a:bodyPr>
          <a:lstStyle/>
          <a:p>
            <a:pPr>
              <a:buClr>
                <a:srgbClr val="000090"/>
              </a:buClr>
              <a:defRPr/>
            </a:pPr>
            <a:r>
              <a:rPr lang="en-US" sz="1400" dirty="0" smtClean="0">
                <a:solidFill>
                  <a:schemeClr val="bg1"/>
                </a:solidFill>
              </a:rPr>
              <a:t>Trigger implications</a:t>
            </a:r>
            <a:endParaRPr lang="en-US" sz="1400" dirty="0">
              <a:solidFill>
                <a:schemeClr val="bg1"/>
              </a:solidFill>
            </a:endParaRPr>
          </a:p>
        </p:txBody>
      </p:sp>
      <p:sp>
        <p:nvSpPr>
          <p:cNvPr id="58" name="Rectangle 57"/>
          <p:cNvSpPr/>
          <p:nvPr/>
        </p:nvSpPr>
        <p:spPr bwMode="auto">
          <a:xfrm>
            <a:off x="3856677" y="3387409"/>
            <a:ext cx="4523793" cy="275951"/>
          </a:xfrm>
          <a:prstGeom prst="rect">
            <a:avLst/>
          </a:prstGeom>
          <a:solidFill>
            <a:srgbClr val="FFFFFF"/>
          </a:solidFill>
          <a:ln w="19050" cap="flat" cmpd="sng" algn="ctr">
            <a:solidFill>
              <a:srgbClr val="003E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kern="0" dirty="0" smtClean="0">
                <a:solidFill>
                  <a:srgbClr val="0044A4"/>
                </a:solidFill>
                <a:latin typeface="Calibri"/>
                <a:ea typeface="ＭＳ Ｐゴシック" pitchFamily="-107" charset="-128"/>
                <a:cs typeface="Calibri"/>
              </a:rPr>
              <a:t>State Machine</a:t>
            </a:r>
            <a:endParaRPr kumimoji="0" lang="it-IT" sz="1200" b="0" i="0" u="none" strike="noStrike" kern="0" cap="none" spc="0" normalizeH="0" noProof="0" dirty="0" smtClean="0">
              <a:ln>
                <a:noFill/>
              </a:ln>
              <a:solidFill>
                <a:srgbClr val="0044A4"/>
              </a:solidFill>
              <a:effectLst/>
              <a:uLnTx/>
              <a:uFillTx/>
              <a:latin typeface="Calibri"/>
              <a:ea typeface="ＭＳ Ｐゴシック" pitchFamily="-107" charset="-128"/>
              <a:cs typeface="Calibri"/>
            </a:endParaRPr>
          </a:p>
        </p:txBody>
      </p:sp>
      <p:cxnSp>
        <p:nvCxnSpPr>
          <p:cNvPr id="59" name="Straight Arrow Connector 58"/>
          <p:cNvCxnSpPr/>
          <p:nvPr/>
        </p:nvCxnSpPr>
        <p:spPr>
          <a:xfrm>
            <a:off x="4535821" y="3672000"/>
            <a:ext cx="0" cy="198720"/>
          </a:xfrm>
          <a:prstGeom prst="straightConnector1">
            <a:avLst/>
          </a:prstGeom>
          <a:ln w="12700" cap="flat" cmpd="sng" algn="ctr">
            <a:solidFill>
              <a:srgbClr val="003E99"/>
            </a:solidFill>
            <a:prstDash val="solid"/>
            <a:round/>
            <a:headEnd type="none" w="med"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6200161" y="3677520"/>
            <a:ext cx="0" cy="198720"/>
          </a:xfrm>
          <a:prstGeom prst="straightConnector1">
            <a:avLst/>
          </a:prstGeom>
          <a:ln w="12700" cap="flat" cmpd="sng" algn="ctr">
            <a:solidFill>
              <a:srgbClr val="003E99"/>
            </a:solidFill>
            <a:prstDash val="solid"/>
            <a:round/>
            <a:headEnd type="none" w="med"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7812664" y="3691680"/>
            <a:ext cx="0" cy="198720"/>
          </a:xfrm>
          <a:prstGeom prst="straightConnector1">
            <a:avLst/>
          </a:prstGeom>
          <a:ln w="12700" cap="flat" cmpd="sng" algn="ctr">
            <a:solidFill>
              <a:srgbClr val="003E99"/>
            </a:solidFill>
            <a:prstDash val="solid"/>
            <a:round/>
            <a:headEnd type="none" w="med"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66" name="Right Arrow 65"/>
          <p:cNvSpPr/>
          <p:nvPr/>
        </p:nvSpPr>
        <p:spPr>
          <a:xfrm>
            <a:off x="509333" y="2558424"/>
            <a:ext cx="242318" cy="15453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799012" y="4333452"/>
            <a:ext cx="765995" cy="461665"/>
          </a:xfrm>
          <a:prstGeom prst="rect">
            <a:avLst/>
          </a:prstGeom>
        </p:spPr>
        <p:txBody>
          <a:bodyPr wrap="square">
            <a:spAutoFit/>
          </a:bodyPr>
          <a:lstStyle/>
          <a:p>
            <a:pPr algn="ctr"/>
            <a:r>
              <a:rPr lang="en-GB" sz="1200" i="1" dirty="0" smtClean="0">
                <a:solidFill>
                  <a:srgbClr val="0044A4"/>
                </a:solidFill>
                <a:latin typeface="Calibri"/>
                <a:cs typeface="Calibri"/>
              </a:rPr>
              <a:t>≈ 4 </a:t>
            </a:r>
            <a:r>
              <a:rPr lang="en-GB" sz="1200" i="1" dirty="0" err="1" smtClean="0">
                <a:solidFill>
                  <a:srgbClr val="0044A4"/>
                </a:solidFill>
                <a:latin typeface="Calibri"/>
                <a:cs typeface="Calibri"/>
              </a:rPr>
              <a:t>μs</a:t>
            </a:r>
            <a:r>
              <a:rPr lang="en-GB" sz="1200" i="1" dirty="0" smtClean="0">
                <a:solidFill>
                  <a:srgbClr val="0044A4"/>
                </a:solidFill>
                <a:latin typeface="Calibri"/>
                <a:cs typeface="Calibri"/>
              </a:rPr>
              <a:t> for FEX</a:t>
            </a:r>
            <a:endParaRPr lang="en-US" dirty="0"/>
          </a:p>
        </p:txBody>
      </p:sp>
    </p:spTree>
    <p:extLst>
      <p:ext uri="{BB962C8B-B14F-4D97-AF65-F5344CB8AC3E}">
        <p14:creationId xmlns:p14="http://schemas.microsoft.com/office/powerpoint/2010/main" val="5675234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smtClean="0">
                <a:solidFill>
                  <a:schemeClr val="bg1"/>
                </a:solidFill>
              </a:rPr>
              <a:t>Cluster Counting </a:t>
            </a:r>
            <a:r>
              <a:rPr lang="en-GB" sz="1800" i="1" dirty="0">
                <a:solidFill>
                  <a:schemeClr val="bg1"/>
                </a:solidFill>
              </a:rPr>
              <a:t>Option: On Detector Electronics – HV distribution boards</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22</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cxnSp>
        <p:nvCxnSpPr>
          <p:cNvPr id="15" name="Straight Connector 14"/>
          <p:cNvCxnSpPr/>
          <p:nvPr/>
        </p:nvCxnSpPr>
        <p:spPr>
          <a:xfrm>
            <a:off x="2795776" y="2757825"/>
            <a:ext cx="515061"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434076" y="2757825"/>
            <a:ext cx="515061"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3418787" y="2529150"/>
            <a:ext cx="875213" cy="662519"/>
            <a:chOff x="2261687" y="2622550"/>
            <a:chExt cx="875213" cy="662519"/>
          </a:xfrm>
        </p:grpSpPr>
        <p:cxnSp>
          <p:nvCxnSpPr>
            <p:cNvPr id="71" name="Straight Connector 70"/>
            <p:cNvCxnSpPr/>
            <p:nvPr/>
          </p:nvCxnSpPr>
          <p:spPr>
            <a:xfrm>
              <a:off x="2555292" y="2850323"/>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261687" y="2848620"/>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807064" y="29666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2724150" y="2851150"/>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2874433" y="2848621"/>
              <a:ext cx="1207" cy="110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2875939" y="3030414"/>
              <a:ext cx="0" cy="19913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77" name="Isosceles Triangle 76"/>
            <p:cNvSpPr/>
            <p:nvPr/>
          </p:nvSpPr>
          <p:spPr>
            <a:xfrm rot="10800000">
              <a:off x="2814704" y="3229553"/>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2446591" y="2622550"/>
              <a:ext cx="408190" cy="215444"/>
            </a:xfrm>
            <a:prstGeom prst="rect">
              <a:avLst/>
            </a:prstGeom>
            <a:noFill/>
          </p:spPr>
          <p:txBody>
            <a:bodyPr wrap="none" rtlCol="0">
              <a:spAutoFit/>
            </a:bodyPr>
            <a:lstStyle/>
            <a:p>
              <a:r>
                <a:rPr lang="en-US" sz="800" i="1" dirty="0" smtClean="0">
                  <a:sym typeface="Wingdings"/>
                </a:rPr>
                <a:t>1MΩ</a:t>
              </a:r>
              <a:endParaRPr lang="en-US" sz="800" dirty="0"/>
            </a:p>
          </p:txBody>
        </p:sp>
        <p:sp>
          <p:nvSpPr>
            <p:cNvPr id="79" name="TextBox 78"/>
            <p:cNvSpPr txBox="1"/>
            <p:nvPr/>
          </p:nvSpPr>
          <p:spPr>
            <a:xfrm>
              <a:off x="2423597" y="2872304"/>
              <a:ext cx="446662" cy="215444"/>
            </a:xfrm>
            <a:prstGeom prst="rect">
              <a:avLst/>
            </a:prstGeom>
            <a:noFill/>
          </p:spPr>
          <p:txBody>
            <a:bodyPr wrap="none" rtlCol="0">
              <a:spAutoFit/>
            </a:bodyPr>
            <a:lstStyle/>
            <a:p>
              <a:r>
                <a:rPr lang="en-US" sz="800" i="1" dirty="0" smtClean="0">
                  <a:solidFill>
                    <a:srgbClr val="000000"/>
                  </a:solidFill>
                  <a:sym typeface="Wingdings"/>
                </a:rPr>
                <a:t>2.2 nF</a:t>
              </a:r>
              <a:endParaRPr lang="en-US" sz="800" dirty="0">
                <a:solidFill>
                  <a:srgbClr val="000000"/>
                </a:solidFill>
              </a:endParaRPr>
            </a:p>
          </p:txBody>
        </p:sp>
        <p:cxnSp>
          <p:nvCxnSpPr>
            <p:cNvPr id="80" name="Straight Connector 79"/>
            <p:cNvCxnSpPr/>
            <p:nvPr/>
          </p:nvCxnSpPr>
          <p:spPr>
            <a:xfrm>
              <a:off x="2808214" y="30259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119" name="TextBox 118"/>
          <p:cNvSpPr txBox="1"/>
          <p:nvPr/>
        </p:nvSpPr>
        <p:spPr>
          <a:xfrm>
            <a:off x="3209237" y="2057092"/>
            <a:ext cx="1351827" cy="461665"/>
          </a:xfrm>
          <a:prstGeom prst="rect">
            <a:avLst/>
          </a:prstGeom>
          <a:noFill/>
          <a:ln>
            <a:noFill/>
          </a:ln>
        </p:spPr>
        <p:txBody>
          <a:bodyPr wrap="none" rtlCol="0">
            <a:spAutoFit/>
          </a:bodyPr>
          <a:lstStyle/>
          <a:p>
            <a:pPr algn="ctr"/>
            <a:r>
              <a:rPr lang="en-US" sz="1200" dirty="0" smtClean="0"/>
              <a:t>Filter Box</a:t>
            </a:r>
          </a:p>
          <a:p>
            <a:pPr algn="ctr"/>
            <a:r>
              <a:rPr lang="en-US" sz="1200" dirty="0" smtClean="0"/>
              <a:t>[Outside Detector]</a:t>
            </a:r>
            <a:endParaRPr lang="en-US" sz="1200" dirty="0"/>
          </a:p>
        </p:txBody>
      </p:sp>
      <p:sp>
        <p:nvSpPr>
          <p:cNvPr id="120" name="Rectangle 119"/>
          <p:cNvSpPr/>
          <p:nvPr/>
        </p:nvSpPr>
        <p:spPr>
          <a:xfrm>
            <a:off x="3354200" y="2535500"/>
            <a:ext cx="1054100" cy="1854200"/>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flipV="1">
            <a:off x="3824100" y="3030800"/>
            <a:ext cx="0" cy="1193800"/>
          </a:xfrm>
          <a:prstGeom prst="line">
            <a:avLst/>
          </a:prstGeom>
          <a:ln w="19050" cmpd="sng">
            <a:solidFill>
              <a:schemeClr val="tx1">
                <a:lumMod val="75000"/>
                <a:lumOff val="25000"/>
              </a:schemeClr>
            </a:solidFill>
            <a:prstDash val="dash"/>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4507294" y="1612592"/>
            <a:ext cx="3353126" cy="461665"/>
          </a:xfrm>
          <a:prstGeom prst="rect">
            <a:avLst/>
          </a:prstGeom>
          <a:noFill/>
          <a:ln>
            <a:noFill/>
          </a:ln>
        </p:spPr>
        <p:txBody>
          <a:bodyPr wrap="none" rtlCol="0">
            <a:spAutoFit/>
          </a:bodyPr>
          <a:lstStyle/>
          <a:p>
            <a:pPr algn="ctr"/>
            <a:r>
              <a:rPr lang="en-US" sz="1200" dirty="0" smtClean="0"/>
              <a:t>Distribution Board</a:t>
            </a:r>
          </a:p>
          <a:p>
            <a:pPr algn="ctr"/>
            <a:r>
              <a:rPr lang="en-US" sz="1200" dirty="0" smtClean="0"/>
              <a:t>[number of boards is a function of chamber layer]</a:t>
            </a:r>
            <a:endParaRPr lang="en-US" sz="1200" dirty="0"/>
          </a:p>
        </p:txBody>
      </p:sp>
      <p:cxnSp>
        <p:nvCxnSpPr>
          <p:cNvPr id="169" name="Straight Connector 168"/>
          <p:cNvCxnSpPr/>
          <p:nvPr/>
        </p:nvCxnSpPr>
        <p:spPr>
          <a:xfrm>
            <a:off x="4649600" y="5202500"/>
            <a:ext cx="299537" cy="6425"/>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H="1" flipV="1">
            <a:off x="4653833" y="2755634"/>
            <a:ext cx="8467" cy="2446866"/>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V="1">
            <a:off x="6179950" y="3735650"/>
            <a:ext cx="0" cy="800100"/>
          </a:xfrm>
          <a:prstGeom prst="line">
            <a:avLst/>
          </a:prstGeom>
          <a:ln w="19050" cmpd="sng">
            <a:solidFill>
              <a:schemeClr val="tx1">
                <a:lumMod val="75000"/>
                <a:lumOff val="25000"/>
              </a:schemeClr>
            </a:solidFill>
            <a:prstDash val="dash"/>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7378597" y="2628592"/>
            <a:ext cx="861709" cy="276999"/>
          </a:xfrm>
          <a:prstGeom prst="rect">
            <a:avLst/>
          </a:prstGeom>
          <a:noFill/>
          <a:ln>
            <a:noFill/>
          </a:ln>
        </p:spPr>
        <p:txBody>
          <a:bodyPr wrap="none" rtlCol="0">
            <a:spAutoFit/>
          </a:bodyPr>
          <a:lstStyle/>
          <a:p>
            <a:pPr algn="ctr"/>
            <a:r>
              <a:rPr lang="en-US" sz="1200" i="1" dirty="0" smtClean="0"/>
              <a:t>BOARD #1</a:t>
            </a:r>
            <a:endParaRPr lang="en-US" sz="1200" i="1" dirty="0"/>
          </a:p>
        </p:txBody>
      </p:sp>
      <p:sp>
        <p:nvSpPr>
          <p:cNvPr id="195" name="TextBox 194"/>
          <p:cNvSpPr txBox="1"/>
          <p:nvPr/>
        </p:nvSpPr>
        <p:spPr>
          <a:xfrm>
            <a:off x="7448797" y="5041592"/>
            <a:ext cx="848309" cy="276999"/>
          </a:xfrm>
          <a:prstGeom prst="rect">
            <a:avLst/>
          </a:prstGeom>
          <a:noFill/>
          <a:ln>
            <a:noFill/>
          </a:ln>
        </p:spPr>
        <p:txBody>
          <a:bodyPr wrap="none" rtlCol="0">
            <a:spAutoFit/>
          </a:bodyPr>
          <a:lstStyle/>
          <a:p>
            <a:pPr algn="ctr"/>
            <a:r>
              <a:rPr lang="en-US" sz="1200" dirty="0" smtClean="0"/>
              <a:t>BOARD #N</a:t>
            </a:r>
            <a:endParaRPr lang="en-US" sz="1200" dirty="0"/>
          </a:p>
        </p:txBody>
      </p:sp>
      <p:sp>
        <p:nvSpPr>
          <p:cNvPr id="230" name="Rectangle 229"/>
          <p:cNvSpPr/>
          <p:nvPr/>
        </p:nvSpPr>
        <p:spPr>
          <a:xfrm>
            <a:off x="423343" y="1537920"/>
            <a:ext cx="8377757" cy="4708800"/>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p:cNvSpPr/>
          <p:nvPr/>
        </p:nvSpPr>
        <p:spPr>
          <a:xfrm>
            <a:off x="558168" y="1359554"/>
            <a:ext cx="4635604" cy="338554"/>
          </a:xfrm>
          <a:prstGeom prst="rect">
            <a:avLst/>
          </a:prstGeom>
          <a:solidFill>
            <a:srgbClr val="003E99"/>
          </a:solidFill>
          <a:ln>
            <a:solidFill>
              <a:srgbClr val="003E99"/>
            </a:solidFill>
          </a:ln>
          <a:effectLst/>
        </p:spPr>
        <p:txBody>
          <a:bodyPr wrap="none">
            <a:spAutoFit/>
          </a:bodyPr>
          <a:lstStyle/>
          <a:p>
            <a:pPr>
              <a:buClr>
                <a:srgbClr val="000090"/>
              </a:buClr>
              <a:defRPr/>
            </a:pPr>
            <a:r>
              <a:rPr lang="en-US" sz="1600" dirty="0" smtClean="0">
                <a:solidFill>
                  <a:schemeClr val="bg1"/>
                </a:solidFill>
              </a:rPr>
              <a:t>HV Distribution – dE/dx by means of Cluster Counting</a:t>
            </a:r>
            <a:endParaRPr lang="en-US" sz="1600" dirty="0">
              <a:solidFill>
                <a:schemeClr val="bg1"/>
              </a:solidFill>
            </a:endParaRPr>
          </a:p>
        </p:txBody>
      </p:sp>
      <p:grpSp>
        <p:nvGrpSpPr>
          <p:cNvPr id="14" name="Group 13"/>
          <p:cNvGrpSpPr/>
          <p:nvPr/>
        </p:nvGrpSpPr>
        <p:grpSpPr>
          <a:xfrm>
            <a:off x="4979800" y="2122750"/>
            <a:ext cx="2387600" cy="1612899"/>
            <a:chOff x="4140200" y="2089150"/>
            <a:chExt cx="2387600" cy="1612899"/>
          </a:xfrm>
        </p:grpSpPr>
        <p:sp>
          <p:nvSpPr>
            <p:cNvPr id="21520" name="TextBox 21519"/>
            <p:cNvSpPr txBox="1"/>
            <p:nvPr/>
          </p:nvSpPr>
          <p:spPr>
            <a:xfrm>
              <a:off x="4550833" y="2247900"/>
              <a:ext cx="184666" cy="369332"/>
            </a:xfrm>
            <a:prstGeom prst="rect">
              <a:avLst/>
            </a:prstGeom>
            <a:noFill/>
          </p:spPr>
          <p:txBody>
            <a:bodyPr wrap="none" rtlCol="0">
              <a:spAutoFit/>
            </a:bodyPr>
            <a:lstStyle/>
            <a:p>
              <a:r>
                <a:rPr lang="en-US" smtClean="0"/>
                <a:t>  </a:t>
              </a:r>
              <a:endParaRPr lang="en-US" dirty="0"/>
            </a:p>
          </p:txBody>
        </p:sp>
        <p:grpSp>
          <p:nvGrpSpPr>
            <p:cNvPr id="21534" name="Group 21533"/>
            <p:cNvGrpSpPr/>
            <p:nvPr/>
          </p:nvGrpSpPr>
          <p:grpSpPr>
            <a:xfrm>
              <a:off x="4192087" y="2508250"/>
              <a:ext cx="875213" cy="662519"/>
              <a:chOff x="2261687" y="2622550"/>
              <a:chExt cx="875213" cy="662519"/>
            </a:xfrm>
          </p:grpSpPr>
          <p:cxnSp>
            <p:nvCxnSpPr>
              <p:cNvPr id="20" name="Straight Connector 19"/>
              <p:cNvCxnSpPr/>
              <p:nvPr/>
            </p:nvCxnSpPr>
            <p:spPr>
              <a:xfrm>
                <a:off x="2555292" y="2850323"/>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261687" y="2848620"/>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807064" y="29666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724150" y="2851150"/>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874433" y="2848621"/>
                <a:ext cx="1207" cy="110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875939" y="3030414"/>
                <a:ext cx="0" cy="19913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21507" name="Isosceles Triangle 21506"/>
              <p:cNvSpPr/>
              <p:nvPr/>
            </p:nvSpPr>
            <p:spPr>
              <a:xfrm rot="10800000">
                <a:off x="2814704" y="3229553"/>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11" name="TextBox 21510"/>
              <p:cNvSpPr txBox="1"/>
              <p:nvPr/>
            </p:nvSpPr>
            <p:spPr>
              <a:xfrm>
                <a:off x="2446591" y="2622550"/>
                <a:ext cx="408190" cy="215444"/>
              </a:xfrm>
              <a:prstGeom prst="rect">
                <a:avLst/>
              </a:prstGeom>
              <a:noFill/>
            </p:spPr>
            <p:txBody>
              <a:bodyPr wrap="none" rtlCol="0">
                <a:spAutoFit/>
              </a:bodyPr>
              <a:lstStyle/>
              <a:p>
                <a:r>
                  <a:rPr lang="en-US" sz="800" i="1" dirty="0" smtClean="0">
                    <a:sym typeface="Wingdings"/>
                  </a:rPr>
                  <a:t>1MΩ</a:t>
                </a:r>
                <a:endParaRPr lang="en-US" sz="800" dirty="0"/>
              </a:p>
            </p:txBody>
          </p:sp>
          <p:sp>
            <p:nvSpPr>
              <p:cNvPr id="42" name="TextBox 41"/>
              <p:cNvSpPr txBox="1"/>
              <p:nvPr/>
            </p:nvSpPr>
            <p:spPr>
              <a:xfrm>
                <a:off x="2410897" y="28723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cxnSp>
            <p:nvCxnSpPr>
              <p:cNvPr id="56" name="Straight Connector 55"/>
              <p:cNvCxnSpPr/>
              <p:nvPr/>
            </p:nvCxnSpPr>
            <p:spPr>
              <a:xfrm>
                <a:off x="2808214" y="30259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21535" name="Rectangle 21534"/>
            <p:cNvSpPr/>
            <p:nvPr/>
          </p:nvSpPr>
          <p:spPr>
            <a:xfrm>
              <a:off x="4140200" y="2089150"/>
              <a:ext cx="2387600" cy="1612899"/>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V="1">
              <a:off x="5073650" y="2450878"/>
              <a:ext cx="1842" cy="603472"/>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5073650" y="2235206"/>
              <a:ext cx="1312836" cy="570438"/>
              <a:chOff x="5060950" y="2781306"/>
              <a:chExt cx="1312836" cy="570438"/>
            </a:xfrm>
          </p:grpSpPr>
          <p:cxnSp>
            <p:nvCxnSpPr>
              <p:cNvPr id="104" name="Straight Connector 103"/>
              <p:cNvCxnSpPr/>
              <p:nvPr/>
            </p:nvCxnSpPr>
            <p:spPr>
              <a:xfrm>
                <a:off x="5190542" y="299002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5060950" y="2994025"/>
                <a:ext cx="939800" cy="3175"/>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5069141" y="278130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sp>
            <p:nvSpPr>
              <p:cNvPr id="117" name="Rectangle 116"/>
              <p:cNvSpPr/>
              <p:nvPr/>
            </p:nvSpPr>
            <p:spPr>
              <a:xfrm>
                <a:off x="5931801" y="2841115"/>
                <a:ext cx="441985" cy="261610"/>
              </a:xfrm>
              <a:prstGeom prst="rect">
                <a:avLst/>
              </a:prstGeom>
            </p:spPr>
            <p:txBody>
              <a:bodyPr wrap="none">
                <a:spAutoFit/>
              </a:bodyPr>
              <a:lstStyle/>
              <a:p>
                <a:r>
                  <a:rPr lang="en-US" sz="1100" i="1" dirty="0" smtClean="0">
                    <a:solidFill>
                      <a:srgbClr val="000000"/>
                    </a:solidFill>
                    <a:sym typeface="Wingdings"/>
                  </a:rPr>
                  <a:t>Ch 1</a:t>
                </a:r>
                <a:endParaRPr lang="en-US" sz="1100" dirty="0">
                  <a:solidFill>
                    <a:srgbClr val="000000"/>
                  </a:solidFill>
                </a:endParaRPr>
              </a:p>
            </p:txBody>
          </p:sp>
          <p:cxnSp>
            <p:nvCxnSpPr>
              <p:cNvPr id="91" name="Straight Connector 90"/>
              <p:cNvCxnSpPr/>
              <p:nvPr/>
            </p:nvCxnSpPr>
            <p:spPr>
              <a:xfrm>
                <a:off x="5606467" y="2993204"/>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5558091" y="2781306"/>
                <a:ext cx="283246" cy="215444"/>
              </a:xfrm>
              <a:prstGeom prst="rect">
                <a:avLst/>
              </a:prstGeom>
              <a:noFill/>
            </p:spPr>
            <p:txBody>
              <a:bodyPr wrap="none" rtlCol="0">
                <a:spAutoFit/>
              </a:bodyPr>
              <a:lstStyle/>
              <a:p>
                <a:r>
                  <a:rPr lang="en-US" sz="800" i="1" dirty="0" smtClean="0">
                    <a:sym typeface="Wingdings"/>
                  </a:rPr>
                  <a:t>R</a:t>
                </a:r>
                <a:r>
                  <a:rPr lang="en-US" sz="800" i="1" baseline="-25000" dirty="0" smtClean="0">
                    <a:sym typeface="Wingdings"/>
                  </a:rPr>
                  <a:t>T</a:t>
                </a:r>
                <a:endParaRPr lang="en-US" sz="800" baseline="-25000" dirty="0"/>
              </a:p>
            </p:txBody>
          </p:sp>
          <p:cxnSp>
            <p:nvCxnSpPr>
              <p:cNvPr id="94" name="Straight Connector 93"/>
              <p:cNvCxnSpPr/>
              <p:nvPr/>
            </p:nvCxnSpPr>
            <p:spPr>
              <a:xfrm>
                <a:off x="5413739" y="31190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flipV="1">
                <a:off x="5482614" y="3182815"/>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96" name="Isosceles Triangle 95"/>
              <p:cNvSpPr/>
              <p:nvPr/>
            </p:nvSpPr>
            <p:spPr>
              <a:xfrm rot="10800000">
                <a:off x="5421379" y="3296228"/>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5414889" y="31783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H="1" flipV="1">
                <a:off x="5485789" y="2989140"/>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a:off x="5073650" y="2832106"/>
              <a:ext cx="1312836" cy="570438"/>
              <a:chOff x="5060950" y="2781306"/>
              <a:chExt cx="1312836" cy="570438"/>
            </a:xfrm>
          </p:grpSpPr>
          <p:cxnSp>
            <p:nvCxnSpPr>
              <p:cNvPr id="108" name="Straight Connector 107"/>
              <p:cNvCxnSpPr/>
              <p:nvPr/>
            </p:nvCxnSpPr>
            <p:spPr>
              <a:xfrm>
                <a:off x="5190542" y="299002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5060950" y="2994025"/>
                <a:ext cx="939800" cy="3175"/>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5069141" y="278130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sp>
            <p:nvSpPr>
              <p:cNvPr id="112" name="Rectangle 111"/>
              <p:cNvSpPr/>
              <p:nvPr/>
            </p:nvSpPr>
            <p:spPr>
              <a:xfrm>
                <a:off x="5931801" y="2841115"/>
                <a:ext cx="441985" cy="261610"/>
              </a:xfrm>
              <a:prstGeom prst="rect">
                <a:avLst/>
              </a:prstGeom>
            </p:spPr>
            <p:txBody>
              <a:bodyPr wrap="none">
                <a:spAutoFit/>
              </a:bodyPr>
              <a:lstStyle/>
              <a:p>
                <a:r>
                  <a:rPr lang="en-US" sz="1100" i="1" dirty="0" smtClean="0">
                    <a:solidFill>
                      <a:srgbClr val="000000"/>
                    </a:solidFill>
                    <a:sym typeface="Wingdings"/>
                  </a:rPr>
                  <a:t>Ch 8</a:t>
                </a:r>
                <a:endParaRPr lang="en-US" sz="1100" dirty="0">
                  <a:solidFill>
                    <a:srgbClr val="000000"/>
                  </a:solidFill>
                </a:endParaRPr>
              </a:p>
            </p:txBody>
          </p:sp>
          <p:cxnSp>
            <p:nvCxnSpPr>
              <p:cNvPr id="113" name="Straight Connector 112"/>
              <p:cNvCxnSpPr/>
              <p:nvPr/>
            </p:nvCxnSpPr>
            <p:spPr>
              <a:xfrm>
                <a:off x="5606467" y="2993204"/>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558091" y="2781306"/>
                <a:ext cx="283246" cy="215444"/>
              </a:xfrm>
              <a:prstGeom prst="rect">
                <a:avLst/>
              </a:prstGeom>
              <a:noFill/>
            </p:spPr>
            <p:txBody>
              <a:bodyPr wrap="none" rtlCol="0">
                <a:spAutoFit/>
              </a:bodyPr>
              <a:lstStyle/>
              <a:p>
                <a:r>
                  <a:rPr lang="en-US" sz="800" i="1" dirty="0" smtClean="0">
                    <a:sym typeface="Wingdings"/>
                  </a:rPr>
                  <a:t>R</a:t>
                </a:r>
                <a:r>
                  <a:rPr lang="en-US" sz="800" i="1" baseline="-25000" dirty="0" smtClean="0">
                    <a:sym typeface="Wingdings"/>
                  </a:rPr>
                  <a:t>T</a:t>
                </a:r>
                <a:endParaRPr lang="en-US" sz="800" baseline="-25000" dirty="0"/>
              </a:p>
            </p:txBody>
          </p:sp>
          <p:cxnSp>
            <p:nvCxnSpPr>
              <p:cNvPr id="116" name="Straight Connector 115"/>
              <p:cNvCxnSpPr/>
              <p:nvPr/>
            </p:nvCxnSpPr>
            <p:spPr>
              <a:xfrm>
                <a:off x="5413739" y="31190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flipV="1">
                <a:off x="5482614" y="3182815"/>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22" name="Isosceles Triangle 121"/>
              <p:cNvSpPr/>
              <p:nvPr/>
            </p:nvSpPr>
            <p:spPr>
              <a:xfrm rot="10800000">
                <a:off x="5421379" y="3296228"/>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5414889" y="31783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flipV="1">
                <a:off x="5485789" y="2989140"/>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grpSp>
      <p:grpSp>
        <p:nvGrpSpPr>
          <p:cNvPr id="125" name="Group 124"/>
          <p:cNvGrpSpPr/>
          <p:nvPr/>
        </p:nvGrpSpPr>
        <p:grpSpPr>
          <a:xfrm>
            <a:off x="4979800" y="4561150"/>
            <a:ext cx="2387600" cy="1612899"/>
            <a:chOff x="4140200" y="2089150"/>
            <a:chExt cx="2387600" cy="1612899"/>
          </a:xfrm>
        </p:grpSpPr>
        <p:sp>
          <p:nvSpPr>
            <p:cNvPr id="127" name="TextBox 126"/>
            <p:cNvSpPr txBox="1"/>
            <p:nvPr/>
          </p:nvSpPr>
          <p:spPr>
            <a:xfrm>
              <a:off x="4550833" y="2247900"/>
              <a:ext cx="184666" cy="369332"/>
            </a:xfrm>
            <a:prstGeom prst="rect">
              <a:avLst/>
            </a:prstGeom>
            <a:noFill/>
          </p:spPr>
          <p:txBody>
            <a:bodyPr wrap="none" rtlCol="0">
              <a:spAutoFit/>
            </a:bodyPr>
            <a:lstStyle/>
            <a:p>
              <a:r>
                <a:rPr lang="en-US" smtClean="0"/>
                <a:t>  </a:t>
              </a:r>
              <a:endParaRPr lang="en-US" dirty="0"/>
            </a:p>
          </p:txBody>
        </p:sp>
        <p:grpSp>
          <p:nvGrpSpPr>
            <p:cNvPr id="128" name="Group 127"/>
            <p:cNvGrpSpPr/>
            <p:nvPr/>
          </p:nvGrpSpPr>
          <p:grpSpPr>
            <a:xfrm>
              <a:off x="4192087" y="2508250"/>
              <a:ext cx="875213" cy="662519"/>
              <a:chOff x="2261687" y="2622550"/>
              <a:chExt cx="875213" cy="662519"/>
            </a:xfrm>
          </p:grpSpPr>
          <p:cxnSp>
            <p:nvCxnSpPr>
              <p:cNvPr id="155" name="Straight Connector 154"/>
              <p:cNvCxnSpPr/>
              <p:nvPr/>
            </p:nvCxnSpPr>
            <p:spPr>
              <a:xfrm>
                <a:off x="2555292" y="2850323"/>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2261687" y="2848620"/>
                <a:ext cx="432843" cy="0"/>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2807064" y="29666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2724150" y="2851150"/>
                <a:ext cx="412750" cy="0"/>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2874433" y="2848621"/>
                <a:ext cx="1207" cy="11047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V="1">
                <a:off x="2875939" y="3030414"/>
                <a:ext cx="0" cy="199139"/>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61" name="Isosceles Triangle 160"/>
              <p:cNvSpPr/>
              <p:nvPr/>
            </p:nvSpPr>
            <p:spPr>
              <a:xfrm rot="10800000">
                <a:off x="2814704" y="3229553"/>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extBox 161"/>
              <p:cNvSpPr txBox="1"/>
              <p:nvPr/>
            </p:nvSpPr>
            <p:spPr>
              <a:xfrm>
                <a:off x="2446591" y="2622550"/>
                <a:ext cx="408190" cy="215444"/>
              </a:xfrm>
              <a:prstGeom prst="rect">
                <a:avLst/>
              </a:prstGeom>
              <a:noFill/>
            </p:spPr>
            <p:txBody>
              <a:bodyPr wrap="none" rtlCol="0">
                <a:spAutoFit/>
              </a:bodyPr>
              <a:lstStyle/>
              <a:p>
                <a:r>
                  <a:rPr lang="en-US" sz="800" i="1" dirty="0" smtClean="0">
                    <a:sym typeface="Wingdings"/>
                  </a:rPr>
                  <a:t>1MΩ</a:t>
                </a:r>
                <a:endParaRPr lang="en-US" sz="800" dirty="0"/>
              </a:p>
            </p:txBody>
          </p:sp>
          <p:sp>
            <p:nvSpPr>
              <p:cNvPr id="163" name="TextBox 162"/>
              <p:cNvSpPr txBox="1"/>
              <p:nvPr/>
            </p:nvSpPr>
            <p:spPr>
              <a:xfrm>
                <a:off x="2410897" y="28723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cxnSp>
            <p:nvCxnSpPr>
              <p:cNvPr id="164" name="Straight Connector 163"/>
              <p:cNvCxnSpPr/>
              <p:nvPr/>
            </p:nvCxnSpPr>
            <p:spPr>
              <a:xfrm>
                <a:off x="2808214" y="30259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sp>
          <p:nvSpPr>
            <p:cNvPr id="129" name="Rectangle 128"/>
            <p:cNvSpPr/>
            <p:nvPr/>
          </p:nvSpPr>
          <p:spPr>
            <a:xfrm>
              <a:off x="4140200" y="2089150"/>
              <a:ext cx="2387600" cy="1612899"/>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0" name="Straight Connector 129"/>
            <p:cNvCxnSpPr/>
            <p:nvPr/>
          </p:nvCxnSpPr>
          <p:spPr>
            <a:xfrm flipV="1">
              <a:off x="5073650" y="2450878"/>
              <a:ext cx="1842" cy="603472"/>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nvGrpSpPr>
            <p:cNvPr id="131" name="Group 130"/>
            <p:cNvGrpSpPr/>
            <p:nvPr/>
          </p:nvGrpSpPr>
          <p:grpSpPr>
            <a:xfrm>
              <a:off x="5073650" y="2235206"/>
              <a:ext cx="1312836" cy="570438"/>
              <a:chOff x="5060950" y="2781306"/>
              <a:chExt cx="1312836" cy="570438"/>
            </a:xfrm>
          </p:grpSpPr>
          <p:cxnSp>
            <p:nvCxnSpPr>
              <p:cNvPr id="144" name="Straight Connector 143"/>
              <p:cNvCxnSpPr/>
              <p:nvPr/>
            </p:nvCxnSpPr>
            <p:spPr>
              <a:xfrm>
                <a:off x="5190542" y="299002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5060950" y="2994025"/>
                <a:ext cx="939800" cy="3175"/>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46" name="TextBox 145"/>
              <p:cNvSpPr txBox="1"/>
              <p:nvPr/>
            </p:nvSpPr>
            <p:spPr>
              <a:xfrm>
                <a:off x="5069141" y="278130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sp>
            <p:nvSpPr>
              <p:cNvPr id="147" name="Rectangle 146"/>
              <p:cNvSpPr/>
              <p:nvPr/>
            </p:nvSpPr>
            <p:spPr>
              <a:xfrm>
                <a:off x="5931801" y="2841115"/>
                <a:ext cx="441985" cy="261610"/>
              </a:xfrm>
              <a:prstGeom prst="rect">
                <a:avLst/>
              </a:prstGeom>
            </p:spPr>
            <p:txBody>
              <a:bodyPr wrap="none">
                <a:spAutoFit/>
              </a:bodyPr>
              <a:lstStyle/>
              <a:p>
                <a:r>
                  <a:rPr lang="en-US" sz="1100" i="1" dirty="0" smtClean="0">
                    <a:solidFill>
                      <a:srgbClr val="000000"/>
                    </a:solidFill>
                    <a:sym typeface="Wingdings"/>
                  </a:rPr>
                  <a:t>Ch 1</a:t>
                </a:r>
                <a:endParaRPr lang="en-US" sz="1100" dirty="0">
                  <a:solidFill>
                    <a:srgbClr val="000000"/>
                  </a:solidFill>
                </a:endParaRPr>
              </a:p>
            </p:txBody>
          </p:sp>
          <p:cxnSp>
            <p:nvCxnSpPr>
              <p:cNvPr id="148" name="Straight Connector 147"/>
              <p:cNvCxnSpPr/>
              <p:nvPr/>
            </p:nvCxnSpPr>
            <p:spPr>
              <a:xfrm>
                <a:off x="5606467" y="2993204"/>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5558091" y="2781306"/>
                <a:ext cx="283246" cy="215444"/>
              </a:xfrm>
              <a:prstGeom prst="rect">
                <a:avLst/>
              </a:prstGeom>
              <a:noFill/>
            </p:spPr>
            <p:txBody>
              <a:bodyPr wrap="none" rtlCol="0">
                <a:spAutoFit/>
              </a:bodyPr>
              <a:lstStyle/>
              <a:p>
                <a:r>
                  <a:rPr lang="en-US" sz="800" i="1" dirty="0" smtClean="0">
                    <a:sym typeface="Wingdings"/>
                  </a:rPr>
                  <a:t>R</a:t>
                </a:r>
                <a:r>
                  <a:rPr lang="en-US" sz="800" i="1" baseline="-25000" dirty="0" smtClean="0">
                    <a:sym typeface="Wingdings"/>
                  </a:rPr>
                  <a:t>T</a:t>
                </a:r>
                <a:endParaRPr lang="en-US" sz="800" baseline="-25000" dirty="0"/>
              </a:p>
            </p:txBody>
          </p:sp>
          <p:cxnSp>
            <p:nvCxnSpPr>
              <p:cNvPr id="150" name="Straight Connector 149"/>
              <p:cNvCxnSpPr/>
              <p:nvPr/>
            </p:nvCxnSpPr>
            <p:spPr>
              <a:xfrm>
                <a:off x="5413739" y="31190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H="1" flipV="1">
                <a:off x="5482614" y="3182815"/>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52" name="Isosceles Triangle 151"/>
              <p:cNvSpPr/>
              <p:nvPr/>
            </p:nvSpPr>
            <p:spPr>
              <a:xfrm rot="10800000">
                <a:off x="5421379" y="3296228"/>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5414889" y="31783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H="1" flipV="1">
                <a:off x="5485789" y="2989140"/>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5073650" y="2832106"/>
              <a:ext cx="1312836" cy="570438"/>
              <a:chOff x="5060950" y="2781306"/>
              <a:chExt cx="1312836" cy="570438"/>
            </a:xfrm>
          </p:grpSpPr>
          <p:cxnSp>
            <p:nvCxnSpPr>
              <p:cNvPr id="133" name="Straight Connector 132"/>
              <p:cNvCxnSpPr/>
              <p:nvPr/>
            </p:nvCxnSpPr>
            <p:spPr>
              <a:xfrm>
                <a:off x="5190542" y="2990029"/>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5060950" y="2994025"/>
                <a:ext cx="939800" cy="3175"/>
              </a:xfrm>
              <a:prstGeom prst="line">
                <a:avLst/>
              </a:prstGeom>
              <a:ln w="9525" cmpd="sng">
                <a:solidFill>
                  <a:schemeClr val="tx1">
                    <a:lumMod val="75000"/>
                    <a:lumOff val="25000"/>
                  </a:schemeClr>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5069141" y="2781306"/>
                <a:ext cx="459486" cy="215444"/>
              </a:xfrm>
              <a:prstGeom prst="rect">
                <a:avLst/>
              </a:prstGeom>
              <a:noFill/>
            </p:spPr>
            <p:txBody>
              <a:bodyPr wrap="none" rtlCol="0">
                <a:spAutoFit/>
              </a:bodyPr>
              <a:lstStyle/>
              <a:p>
                <a:r>
                  <a:rPr lang="en-US" sz="800" i="1" dirty="0" smtClean="0">
                    <a:sym typeface="Wingdings"/>
                  </a:rPr>
                  <a:t>10MΩ</a:t>
                </a:r>
                <a:endParaRPr lang="en-US" sz="800" dirty="0"/>
              </a:p>
            </p:txBody>
          </p:sp>
          <p:sp>
            <p:nvSpPr>
              <p:cNvPr id="136" name="Rectangle 135"/>
              <p:cNvSpPr/>
              <p:nvPr/>
            </p:nvSpPr>
            <p:spPr>
              <a:xfrm>
                <a:off x="5931801" y="2841115"/>
                <a:ext cx="441985" cy="261610"/>
              </a:xfrm>
              <a:prstGeom prst="rect">
                <a:avLst/>
              </a:prstGeom>
            </p:spPr>
            <p:txBody>
              <a:bodyPr wrap="none">
                <a:spAutoFit/>
              </a:bodyPr>
              <a:lstStyle/>
              <a:p>
                <a:r>
                  <a:rPr lang="en-US" sz="1100" i="1" dirty="0" smtClean="0">
                    <a:solidFill>
                      <a:srgbClr val="000000"/>
                    </a:solidFill>
                    <a:sym typeface="Wingdings"/>
                  </a:rPr>
                  <a:t>Ch 8</a:t>
                </a:r>
                <a:endParaRPr lang="en-US" sz="1100" dirty="0">
                  <a:solidFill>
                    <a:srgbClr val="000000"/>
                  </a:solidFill>
                </a:endParaRPr>
              </a:p>
            </p:txBody>
          </p:sp>
          <p:cxnSp>
            <p:nvCxnSpPr>
              <p:cNvPr id="137" name="Straight Connector 136"/>
              <p:cNvCxnSpPr/>
              <p:nvPr/>
            </p:nvCxnSpPr>
            <p:spPr>
              <a:xfrm>
                <a:off x="5606467" y="2993204"/>
                <a:ext cx="173091" cy="0"/>
              </a:xfrm>
              <a:prstGeom prst="line">
                <a:avLst/>
              </a:prstGeom>
              <a:ln w="635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a:off x="5558091" y="2781306"/>
                <a:ext cx="283246" cy="215444"/>
              </a:xfrm>
              <a:prstGeom prst="rect">
                <a:avLst/>
              </a:prstGeom>
              <a:noFill/>
            </p:spPr>
            <p:txBody>
              <a:bodyPr wrap="none" rtlCol="0">
                <a:spAutoFit/>
              </a:bodyPr>
              <a:lstStyle/>
              <a:p>
                <a:r>
                  <a:rPr lang="en-US" sz="800" i="1" dirty="0" smtClean="0">
                    <a:sym typeface="Wingdings"/>
                  </a:rPr>
                  <a:t>R</a:t>
                </a:r>
                <a:r>
                  <a:rPr lang="en-US" sz="800" i="1" baseline="-25000" dirty="0" smtClean="0">
                    <a:sym typeface="Wingdings"/>
                  </a:rPr>
                  <a:t>T</a:t>
                </a:r>
                <a:endParaRPr lang="en-US" sz="800" baseline="-25000" dirty="0"/>
              </a:p>
            </p:txBody>
          </p:sp>
          <p:cxnSp>
            <p:nvCxnSpPr>
              <p:cNvPr id="139" name="Straight Connector 138"/>
              <p:cNvCxnSpPr/>
              <p:nvPr/>
            </p:nvCxnSpPr>
            <p:spPr>
              <a:xfrm>
                <a:off x="5413739" y="3119074"/>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H="1" flipV="1">
                <a:off x="5482614" y="3182815"/>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41" name="Isosceles Triangle 140"/>
              <p:cNvSpPr/>
              <p:nvPr/>
            </p:nvSpPr>
            <p:spPr>
              <a:xfrm rot="10800000">
                <a:off x="5421379" y="3296228"/>
                <a:ext cx="122469" cy="55516"/>
              </a:xfrm>
              <a:prstGeom prst="triangle">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p:cNvCxnSpPr/>
              <p:nvPr/>
            </p:nvCxnSpPr>
            <p:spPr>
              <a:xfrm>
                <a:off x="5414889" y="3178340"/>
                <a:ext cx="138451" cy="0"/>
              </a:xfrm>
              <a:prstGeom prst="line">
                <a:avLst/>
              </a:prstGeom>
              <a:ln w="38100"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flipV="1">
                <a:off x="5485789" y="2989140"/>
                <a:ext cx="611" cy="112835"/>
              </a:xfrm>
              <a:prstGeom prst="line">
                <a:avLst/>
              </a:prstGeom>
              <a:ln w="9525" cmpd="sng">
                <a:solidFill>
                  <a:schemeClr val="tx1">
                    <a:lumMod val="75000"/>
                    <a:lumOff val="25000"/>
                  </a:schemeClr>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grpSp>
      <p:sp>
        <p:nvSpPr>
          <p:cNvPr id="165" name="TextBox 164"/>
          <p:cNvSpPr txBox="1"/>
          <p:nvPr/>
        </p:nvSpPr>
        <p:spPr>
          <a:xfrm>
            <a:off x="6342947" y="25122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sp>
        <p:nvSpPr>
          <p:cNvPr id="166" name="TextBox 165"/>
          <p:cNvSpPr txBox="1"/>
          <p:nvPr/>
        </p:nvSpPr>
        <p:spPr>
          <a:xfrm>
            <a:off x="6349297" y="31091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sp>
        <p:nvSpPr>
          <p:cNvPr id="167" name="TextBox 166"/>
          <p:cNvSpPr txBox="1"/>
          <p:nvPr/>
        </p:nvSpPr>
        <p:spPr>
          <a:xfrm>
            <a:off x="6355647" y="49506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sp>
        <p:nvSpPr>
          <p:cNvPr id="168" name="TextBox 167"/>
          <p:cNvSpPr txBox="1"/>
          <p:nvPr/>
        </p:nvSpPr>
        <p:spPr>
          <a:xfrm>
            <a:off x="6349297" y="5547504"/>
            <a:ext cx="472310" cy="215444"/>
          </a:xfrm>
          <a:prstGeom prst="rect">
            <a:avLst/>
          </a:prstGeom>
          <a:noFill/>
        </p:spPr>
        <p:txBody>
          <a:bodyPr wrap="none" rtlCol="0">
            <a:spAutoFit/>
          </a:bodyPr>
          <a:lstStyle/>
          <a:p>
            <a:r>
              <a:rPr lang="en-US" sz="800" i="1" dirty="0" smtClean="0">
                <a:solidFill>
                  <a:srgbClr val="000000"/>
                </a:solidFill>
                <a:sym typeface="Wingdings"/>
              </a:rPr>
              <a:t>500 pF</a:t>
            </a:r>
            <a:endParaRPr lang="en-US" sz="800" dirty="0">
              <a:solidFill>
                <a:srgbClr val="000000"/>
              </a:solidFill>
            </a:endParaRPr>
          </a:p>
        </p:txBody>
      </p:sp>
      <p:pic>
        <p:nvPicPr>
          <p:cNvPr id="170" name="Picture 169"/>
          <p:cNvPicPr>
            <a:picLocks noChangeAspect="1"/>
          </p:cNvPicPr>
          <p:nvPr/>
        </p:nvPicPr>
        <p:blipFill>
          <a:blip r:embed="rId3"/>
          <a:stretch>
            <a:fillRect/>
          </a:stretch>
        </p:blipFill>
        <p:spPr>
          <a:xfrm>
            <a:off x="486986" y="2152478"/>
            <a:ext cx="1737412" cy="1341429"/>
          </a:xfrm>
          <a:prstGeom prst="rect">
            <a:avLst/>
          </a:prstGeom>
        </p:spPr>
      </p:pic>
      <p:pic>
        <p:nvPicPr>
          <p:cNvPr id="175" name="Picture 174"/>
          <p:cNvPicPr>
            <a:picLocks noChangeAspect="1"/>
          </p:cNvPicPr>
          <p:nvPr/>
        </p:nvPicPr>
        <p:blipFill>
          <a:blip r:embed="rId4"/>
          <a:stretch>
            <a:fillRect/>
          </a:stretch>
        </p:blipFill>
        <p:spPr>
          <a:xfrm>
            <a:off x="2233748" y="1946281"/>
            <a:ext cx="596640" cy="1456206"/>
          </a:xfrm>
          <a:prstGeom prst="rect">
            <a:avLst/>
          </a:prstGeom>
        </p:spPr>
      </p:pic>
      <p:sp>
        <p:nvSpPr>
          <p:cNvPr id="2" name="Rectangle 1"/>
          <p:cNvSpPr/>
          <p:nvPr/>
        </p:nvSpPr>
        <p:spPr>
          <a:xfrm>
            <a:off x="2030552" y="885614"/>
            <a:ext cx="5672872" cy="307777"/>
          </a:xfrm>
          <a:prstGeom prst="rect">
            <a:avLst/>
          </a:prstGeom>
        </p:spPr>
        <p:txBody>
          <a:bodyPr wrap="none">
            <a:spAutoFit/>
          </a:bodyPr>
          <a:lstStyle/>
          <a:p>
            <a:r>
              <a:rPr lang="en-US" sz="1400" i="1" dirty="0" smtClean="0">
                <a:solidFill>
                  <a:srgbClr val="0044A4"/>
                </a:solidFill>
              </a:rPr>
              <a:t>Assuming the same general considerations of Charge Measurement Option </a:t>
            </a:r>
            <a:endParaRPr lang="en-US" dirty="0"/>
          </a:p>
        </p:txBody>
      </p:sp>
      <p:sp>
        <p:nvSpPr>
          <p:cNvPr id="176" name="Rectangle 175"/>
          <p:cNvSpPr/>
          <p:nvPr/>
        </p:nvSpPr>
        <p:spPr>
          <a:xfrm>
            <a:off x="584614" y="5133374"/>
            <a:ext cx="3596981" cy="954107"/>
          </a:xfrm>
          <a:prstGeom prst="rect">
            <a:avLst/>
          </a:prstGeom>
        </p:spPr>
        <p:txBody>
          <a:bodyPr wrap="square">
            <a:spAutoFit/>
          </a:bodyPr>
          <a:lstStyle/>
          <a:p>
            <a:r>
              <a:rPr lang="en-US" sz="1400" i="1" dirty="0" smtClean="0">
                <a:solidFill>
                  <a:srgbClr val="FF0000"/>
                </a:solidFill>
              </a:rPr>
              <a:t>NB:</a:t>
            </a:r>
            <a:r>
              <a:rPr lang="en-US" sz="1400" i="1" dirty="0" smtClean="0">
                <a:solidFill>
                  <a:srgbClr val="0044A4"/>
                </a:solidFill>
              </a:rPr>
              <a:t> HV distribution boards should be located on forward end plate and require high frequency ground connection because the termination resistors</a:t>
            </a:r>
            <a:endParaRPr lang="en-US" dirty="0"/>
          </a:p>
        </p:txBody>
      </p:sp>
      <p:sp>
        <p:nvSpPr>
          <p:cNvPr id="177" name="TextBox 176"/>
          <p:cNvSpPr txBox="1"/>
          <p:nvPr/>
        </p:nvSpPr>
        <p:spPr>
          <a:xfrm>
            <a:off x="886837" y="1856262"/>
            <a:ext cx="1575465" cy="276999"/>
          </a:xfrm>
          <a:prstGeom prst="rect">
            <a:avLst/>
          </a:prstGeom>
          <a:noFill/>
          <a:ln>
            <a:noFill/>
          </a:ln>
        </p:spPr>
        <p:txBody>
          <a:bodyPr wrap="square" rtlCol="0">
            <a:spAutoFit/>
          </a:bodyPr>
          <a:lstStyle/>
          <a:p>
            <a:pPr algn="ctr"/>
            <a:r>
              <a:rPr lang="en-US" sz="1200" dirty="0" smtClean="0"/>
              <a:t>Main Power Supply</a:t>
            </a:r>
            <a:endParaRPr lang="en-US" sz="1200" dirty="0"/>
          </a:p>
        </p:txBody>
      </p:sp>
    </p:spTree>
    <p:extLst>
      <p:ext uri="{BB962C8B-B14F-4D97-AF65-F5344CB8AC3E}">
        <p14:creationId xmlns:p14="http://schemas.microsoft.com/office/powerpoint/2010/main" val="4982934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smtClean="0"/>
              <a:t>TDR outline</a:t>
            </a:r>
            <a:endParaRPr lang="en-US" sz="1800" i="1" dirty="0"/>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23</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12" name="TextBox 11"/>
          <p:cNvSpPr txBox="1"/>
          <p:nvPr/>
        </p:nvSpPr>
        <p:spPr>
          <a:xfrm>
            <a:off x="126274" y="927021"/>
            <a:ext cx="4586101" cy="5478422"/>
          </a:xfrm>
          <a:prstGeom prst="rect">
            <a:avLst/>
          </a:prstGeom>
          <a:noFill/>
        </p:spPr>
        <p:txBody>
          <a:bodyPr wrap="square" rtlCol="0">
            <a:spAutoFit/>
          </a:bodyPr>
          <a:lstStyle/>
          <a:p>
            <a:r>
              <a:rPr lang="en-US" sz="1400" dirty="0" smtClean="0">
                <a:solidFill>
                  <a:srgbClr val="003E99"/>
                </a:solidFill>
              </a:rPr>
              <a:t>1 </a:t>
            </a:r>
            <a:r>
              <a:rPr lang="en-US" sz="1400" dirty="0">
                <a:solidFill>
                  <a:srgbClr val="003E99"/>
                </a:solidFill>
              </a:rPr>
              <a:t>Electronics </a:t>
            </a:r>
            <a:r>
              <a:rPr lang="en-US" sz="1400" dirty="0" smtClean="0">
                <a:solidFill>
                  <a:srgbClr val="003E99"/>
                </a:solidFill>
              </a:rPr>
              <a:t>– (Felici</a:t>
            </a:r>
            <a:r>
              <a:rPr lang="en-US" sz="1400" dirty="0">
                <a:solidFill>
                  <a:srgbClr val="003E99"/>
                </a:solidFill>
              </a:rPr>
              <a:t>, </a:t>
            </a:r>
            <a:r>
              <a:rPr lang="en-US" sz="1400" dirty="0" smtClean="0">
                <a:solidFill>
                  <a:srgbClr val="003E99"/>
                </a:solidFill>
              </a:rPr>
              <a:t>Martin) </a:t>
            </a:r>
            <a:r>
              <a:rPr lang="en-US" sz="1400" dirty="0" smtClean="0">
                <a:solidFill>
                  <a:srgbClr val="003E99"/>
                </a:solidFill>
              </a:rPr>
              <a:t>14 </a:t>
            </a:r>
            <a:r>
              <a:rPr lang="en-US" sz="1400" dirty="0">
                <a:solidFill>
                  <a:srgbClr val="003E99"/>
                </a:solidFill>
              </a:rPr>
              <a:t>pages </a:t>
            </a:r>
          </a:p>
          <a:p>
            <a:pPr marL="800100" lvl="1" indent="-342900">
              <a:buFont typeface="+mj-lt"/>
              <a:buAutoNum type="arabicPeriod"/>
            </a:pPr>
            <a:r>
              <a:rPr lang="en-US" sz="1400" dirty="0" smtClean="0">
                <a:solidFill>
                  <a:srgbClr val="003E99"/>
                </a:solidFill>
              </a:rPr>
              <a:t>Design </a:t>
            </a:r>
            <a:r>
              <a:rPr lang="en-US" sz="1400" dirty="0">
                <a:solidFill>
                  <a:srgbClr val="003E99"/>
                </a:solidFill>
              </a:rPr>
              <a:t>Goals </a:t>
            </a:r>
            <a:endParaRPr lang="en-US" sz="1400" dirty="0" smtClean="0">
              <a:solidFill>
                <a:srgbClr val="003E99"/>
              </a:solidFill>
            </a:endParaRPr>
          </a:p>
          <a:p>
            <a:pPr marL="800100" lvl="1" indent="-342900">
              <a:buFont typeface="+mj-lt"/>
              <a:buAutoNum type="arabicPeriod"/>
            </a:pPr>
            <a:r>
              <a:rPr lang="en-US" sz="1400" i="1" dirty="0" smtClean="0">
                <a:solidFill>
                  <a:srgbClr val="0044A4"/>
                </a:solidFill>
              </a:rPr>
              <a:t>Truncated mean method</a:t>
            </a:r>
          </a:p>
          <a:p>
            <a:pPr marL="1257300" lvl="2" indent="-342900">
              <a:buFont typeface="+mj-lt"/>
              <a:buAutoNum type="arabicPeriod"/>
            </a:pPr>
            <a:r>
              <a:rPr lang="en-US" sz="1400" i="1" dirty="0" smtClean="0">
                <a:solidFill>
                  <a:srgbClr val="0044A4"/>
                </a:solidFill>
              </a:rPr>
              <a:t>Specification for charge measurements</a:t>
            </a:r>
            <a:endParaRPr lang="en-US" sz="1400" i="1" dirty="0" smtClean="0">
              <a:solidFill>
                <a:srgbClr val="0044A4"/>
              </a:solidFill>
            </a:endParaRPr>
          </a:p>
          <a:p>
            <a:pPr marL="1714500" lvl="3" indent="-342900">
              <a:buFont typeface="+mj-lt"/>
              <a:buAutoNum type="arabicPeriod"/>
            </a:pPr>
            <a:r>
              <a:rPr lang="en-US" sz="1400" i="1" dirty="0">
                <a:solidFill>
                  <a:srgbClr val="0044A4"/>
                </a:solidFill>
              </a:rPr>
              <a:t>Resolution </a:t>
            </a:r>
            <a:endParaRPr lang="en-US" sz="1400" i="1" dirty="0" smtClean="0">
              <a:solidFill>
                <a:srgbClr val="0044A4"/>
              </a:solidFill>
            </a:endParaRPr>
          </a:p>
          <a:p>
            <a:pPr marL="1714500" lvl="3" indent="-342900">
              <a:buFont typeface="+mj-lt"/>
              <a:buAutoNum type="arabicPeriod"/>
            </a:pPr>
            <a:r>
              <a:rPr lang="en-US" sz="1400" i="1" dirty="0">
                <a:solidFill>
                  <a:srgbClr val="0044A4"/>
                </a:solidFill>
              </a:rPr>
              <a:t>Dynamic range </a:t>
            </a:r>
            <a:endParaRPr lang="en-US" sz="1400" i="1" dirty="0" smtClean="0">
              <a:solidFill>
                <a:srgbClr val="0044A4"/>
              </a:solidFill>
            </a:endParaRPr>
          </a:p>
          <a:p>
            <a:pPr marL="1714500" lvl="3" indent="-342900">
              <a:buFont typeface="+mj-lt"/>
              <a:buAutoNum type="arabicPeriod"/>
            </a:pPr>
            <a:r>
              <a:rPr lang="en-US" sz="1400" i="1" dirty="0">
                <a:solidFill>
                  <a:srgbClr val="0044A4"/>
                </a:solidFill>
              </a:rPr>
              <a:t>Linearity </a:t>
            </a:r>
          </a:p>
          <a:p>
            <a:pPr marL="1257300" lvl="2" indent="-342900">
              <a:buFont typeface="+mj-lt"/>
              <a:buAutoNum type="arabicPeriod"/>
            </a:pPr>
            <a:r>
              <a:rPr lang="en-US" sz="1400" i="1" dirty="0">
                <a:solidFill>
                  <a:srgbClr val="0044A4"/>
                </a:solidFill>
              </a:rPr>
              <a:t>S</a:t>
            </a:r>
            <a:r>
              <a:rPr lang="en-US" sz="1400" i="1" dirty="0" smtClean="0">
                <a:solidFill>
                  <a:srgbClr val="0044A4"/>
                </a:solidFill>
              </a:rPr>
              <a:t>pecifications </a:t>
            </a:r>
            <a:r>
              <a:rPr lang="en-US" sz="1400" i="1" dirty="0">
                <a:solidFill>
                  <a:srgbClr val="0044A4"/>
                </a:solidFill>
              </a:rPr>
              <a:t>for time measurements </a:t>
            </a:r>
          </a:p>
          <a:p>
            <a:pPr marL="1714500" lvl="3" indent="-342900">
              <a:buFont typeface="+mj-lt"/>
              <a:buAutoNum type="arabicPeriod"/>
            </a:pPr>
            <a:r>
              <a:rPr lang="en-US" sz="1400" i="1" dirty="0">
                <a:solidFill>
                  <a:srgbClr val="0044A4"/>
                </a:solidFill>
              </a:rPr>
              <a:t>Resolution </a:t>
            </a:r>
            <a:endParaRPr lang="en-US" sz="1400" i="1" dirty="0" smtClean="0">
              <a:solidFill>
                <a:srgbClr val="0044A4"/>
              </a:solidFill>
            </a:endParaRPr>
          </a:p>
          <a:p>
            <a:pPr marL="1714500" lvl="3" indent="-342900">
              <a:buFont typeface="+mj-lt"/>
              <a:buAutoNum type="arabicPeriod"/>
            </a:pPr>
            <a:r>
              <a:rPr lang="en-US" sz="1400" i="1" dirty="0">
                <a:solidFill>
                  <a:srgbClr val="0044A4"/>
                </a:solidFill>
              </a:rPr>
              <a:t>Range </a:t>
            </a:r>
            <a:endParaRPr lang="en-US" sz="1400" i="1" dirty="0" smtClean="0">
              <a:solidFill>
                <a:srgbClr val="0044A4"/>
              </a:solidFill>
            </a:endParaRPr>
          </a:p>
          <a:p>
            <a:pPr marL="1714500" lvl="3" indent="-342900">
              <a:buFont typeface="+mj-lt"/>
              <a:buAutoNum type="arabicPeriod"/>
            </a:pPr>
            <a:r>
              <a:rPr lang="en-US" sz="1400" i="1" dirty="0">
                <a:solidFill>
                  <a:srgbClr val="0044A4"/>
                </a:solidFill>
              </a:rPr>
              <a:t>Linearity </a:t>
            </a:r>
            <a:endParaRPr lang="en-US" sz="1400" i="1" dirty="0" smtClean="0">
              <a:solidFill>
                <a:srgbClr val="0044A4"/>
              </a:solidFill>
            </a:endParaRPr>
          </a:p>
          <a:p>
            <a:pPr marL="1257300" lvl="2" indent="-342900">
              <a:buFont typeface="+mj-lt"/>
              <a:buAutoNum type="arabicPeriod"/>
            </a:pPr>
            <a:r>
              <a:rPr lang="en-US" sz="1400" i="1" dirty="0">
                <a:solidFill>
                  <a:srgbClr val="0044A4"/>
                </a:solidFill>
              </a:rPr>
              <a:t>System block diagram</a:t>
            </a:r>
          </a:p>
          <a:p>
            <a:pPr marL="1257300" lvl="2" indent="-342900">
              <a:buFont typeface="+mj-lt"/>
              <a:buAutoNum type="arabicPeriod"/>
            </a:pPr>
            <a:r>
              <a:rPr lang="en-US" sz="1400" i="1" dirty="0" smtClean="0">
                <a:solidFill>
                  <a:srgbClr val="0044A4"/>
                </a:solidFill>
              </a:rPr>
              <a:t>On</a:t>
            </a:r>
            <a:r>
              <a:rPr lang="en-US" sz="1400" i="1" dirty="0">
                <a:solidFill>
                  <a:srgbClr val="0044A4"/>
                </a:solidFill>
              </a:rPr>
              <a:t>-Detector </a:t>
            </a:r>
            <a:r>
              <a:rPr lang="en-US" sz="1400" i="1" dirty="0" smtClean="0">
                <a:solidFill>
                  <a:srgbClr val="0044A4"/>
                </a:solidFill>
              </a:rPr>
              <a:t>Electronics</a:t>
            </a:r>
          </a:p>
          <a:p>
            <a:pPr marL="1257300" lvl="2" indent="-342900">
              <a:buFont typeface="+mj-lt"/>
              <a:buAutoNum type="arabicPeriod"/>
            </a:pPr>
            <a:r>
              <a:rPr lang="en-US" sz="1400" i="1" dirty="0" smtClean="0">
                <a:solidFill>
                  <a:srgbClr val="0044A4"/>
                </a:solidFill>
              </a:rPr>
              <a:t>Off-Detector Electronics </a:t>
            </a:r>
          </a:p>
          <a:p>
            <a:pPr marL="1257300" lvl="2" indent="-342900">
              <a:buFont typeface="+mj-lt"/>
              <a:buAutoNum type="arabicPeriod"/>
            </a:pPr>
            <a:r>
              <a:rPr lang="en-US" sz="1400" i="1" dirty="0">
                <a:solidFill>
                  <a:srgbClr val="0044A4"/>
                </a:solidFill>
              </a:rPr>
              <a:t>HV </a:t>
            </a:r>
            <a:r>
              <a:rPr lang="en-US" sz="1400" i="1" dirty="0" smtClean="0">
                <a:solidFill>
                  <a:srgbClr val="0044A4"/>
                </a:solidFill>
              </a:rPr>
              <a:t>Distribution</a:t>
            </a:r>
            <a:endParaRPr lang="en-US" sz="1400" i="1" dirty="0" smtClean="0">
              <a:solidFill>
                <a:srgbClr val="0044A4"/>
              </a:solidFill>
            </a:endParaRPr>
          </a:p>
          <a:p>
            <a:pPr marL="800100" lvl="1" indent="-342900">
              <a:buFont typeface="+mj-lt"/>
              <a:buAutoNum type="arabicPeriod"/>
            </a:pPr>
            <a:r>
              <a:rPr lang="en-US" sz="1400" i="1" dirty="0" smtClean="0">
                <a:solidFill>
                  <a:srgbClr val="0044A4"/>
                </a:solidFill>
              </a:rPr>
              <a:t>Cluster Counting</a:t>
            </a:r>
            <a:r>
              <a:rPr lang="en-US" sz="1400" i="1" dirty="0">
                <a:solidFill>
                  <a:srgbClr val="0044A4"/>
                </a:solidFill>
              </a:rPr>
              <a:t> </a:t>
            </a:r>
            <a:r>
              <a:rPr lang="en-US" sz="1400" i="1" dirty="0" smtClean="0">
                <a:solidFill>
                  <a:srgbClr val="0044A4"/>
                </a:solidFill>
              </a:rPr>
              <a:t>method</a:t>
            </a:r>
          </a:p>
          <a:p>
            <a:pPr marL="800100" lvl="1" indent="-342900">
              <a:buFont typeface="+mj-lt"/>
              <a:buAutoNum type="arabicPeriod"/>
            </a:pPr>
            <a:r>
              <a:rPr lang="en-US" sz="1400" i="1" dirty="0" smtClean="0">
                <a:solidFill>
                  <a:srgbClr val="0044A4"/>
                </a:solidFill>
              </a:rPr>
              <a:t>Specification for clusters and time measurement</a:t>
            </a:r>
            <a:endParaRPr lang="en-US" sz="1400" i="1" dirty="0" smtClean="0">
              <a:solidFill>
                <a:srgbClr val="0044A4"/>
              </a:solidFill>
            </a:endParaRPr>
          </a:p>
          <a:p>
            <a:pPr marL="1714500" lvl="3" indent="-342900">
              <a:buFont typeface="+mj-lt"/>
              <a:buAutoNum type="arabicPeriod"/>
            </a:pPr>
            <a:r>
              <a:rPr lang="en-US" sz="1400" i="1" dirty="0">
                <a:solidFill>
                  <a:srgbClr val="0044A4"/>
                </a:solidFill>
              </a:rPr>
              <a:t>Resolution </a:t>
            </a:r>
          </a:p>
          <a:p>
            <a:pPr marL="1714500" lvl="3" indent="-342900">
              <a:buFont typeface="+mj-lt"/>
              <a:buAutoNum type="arabicPeriod"/>
            </a:pPr>
            <a:r>
              <a:rPr lang="en-US" sz="1400" i="1" dirty="0">
                <a:solidFill>
                  <a:srgbClr val="0044A4"/>
                </a:solidFill>
              </a:rPr>
              <a:t>Dynamic range </a:t>
            </a:r>
          </a:p>
          <a:p>
            <a:pPr marL="1714500" lvl="3" indent="-342900">
              <a:buFont typeface="+mj-lt"/>
              <a:buAutoNum type="arabicPeriod"/>
            </a:pPr>
            <a:r>
              <a:rPr lang="en-US" sz="1400" i="1" dirty="0">
                <a:solidFill>
                  <a:srgbClr val="0044A4"/>
                </a:solidFill>
              </a:rPr>
              <a:t>Linearity </a:t>
            </a:r>
            <a:endParaRPr lang="en-US" sz="1400" i="1" dirty="0" smtClean="0">
              <a:solidFill>
                <a:srgbClr val="0044A4"/>
              </a:solidFill>
            </a:endParaRPr>
          </a:p>
          <a:p>
            <a:pPr marL="1257300" lvl="2" indent="-342900">
              <a:buFont typeface="+mj-lt"/>
              <a:buAutoNum type="arabicPeriod"/>
            </a:pPr>
            <a:r>
              <a:rPr lang="en-US" sz="1400" i="1" dirty="0">
                <a:solidFill>
                  <a:srgbClr val="0044A4"/>
                </a:solidFill>
              </a:rPr>
              <a:t>System block diagram</a:t>
            </a:r>
          </a:p>
          <a:p>
            <a:pPr marL="1257300" lvl="2" indent="-342900">
              <a:buFont typeface="+mj-lt"/>
              <a:buAutoNum type="arabicPeriod"/>
            </a:pPr>
            <a:r>
              <a:rPr lang="en-US" sz="1400" i="1" dirty="0">
                <a:solidFill>
                  <a:srgbClr val="0044A4"/>
                </a:solidFill>
              </a:rPr>
              <a:t>On-Detector Electronics</a:t>
            </a:r>
          </a:p>
          <a:p>
            <a:pPr marL="1257300" lvl="2" indent="-342900">
              <a:buFont typeface="+mj-lt"/>
              <a:buAutoNum type="arabicPeriod"/>
            </a:pPr>
            <a:r>
              <a:rPr lang="en-US" sz="1400" i="1" dirty="0" smtClean="0">
                <a:solidFill>
                  <a:srgbClr val="0044A4"/>
                </a:solidFill>
              </a:rPr>
              <a:t>Cabling</a:t>
            </a:r>
            <a:endParaRPr lang="en-US" sz="1400" i="1" dirty="0">
              <a:solidFill>
                <a:srgbClr val="0044A4"/>
              </a:solidFill>
            </a:endParaRPr>
          </a:p>
          <a:p>
            <a:pPr marL="1257300" lvl="2" indent="-342900">
              <a:buFont typeface="+mj-lt"/>
              <a:buAutoNum type="arabicPeriod"/>
            </a:pPr>
            <a:r>
              <a:rPr lang="en-US" sz="1400" i="1" dirty="0">
                <a:solidFill>
                  <a:srgbClr val="0044A4"/>
                </a:solidFill>
              </a:rPr>
              <a:t>Off-Detector </a:t>
            </a:r>
            <a:r>
              <a:rPr lang="en-US" sz="1400" i="1" dirty="0" smtClean="0">
                <a:solidFill>
                  <a:srgbClr val="0044A4"/>
                </a:solidFill>
              </a:rPr>
              <a:t>Electronics</a:t>
            </a:r>
          </a:p>
          <a:p>
            <a:pPr marL="800100" lvl="1" indent="-342900">
              <a:buFont typeface="+mj-lt"/>
              <a:buAutoNum type="arabicPeriod"/>
            </a:pPr>
            <a:r>
              <a:rPr lang="en-US" sz="1400" i="1" dirty="0" smtClean="0">
                <a:solidFill>
                  <a:srgbClr val="0044A4"/>
                </a:solidFill>
              </a:rPr>
              <a:t>Cabling</a:t>
            </a:r>
          </a:p>
        </p:txBody>
      </p:sp>
      <p:sp>
        <p:nvSpPr>
          <p:cNvPr id="7" name="TextBox 6"/>
          <p:cNvSpPr txBox="1"/>
          <p:nvPr/>
        </p:nvSpPr>
        <p:spPr>
          <a:xfrm>
            <a:off x="4760143" y="932472"/>
            <a:ext cx="4034883" cy="1384995"/>
          </a:xfrm>
          <a:prstGeom prst="rect">
            <a:avLst/>
          </a:prstGeom>
          <a:noFill/>
        </p:spPr>
        <p:txBody>
          <a:bodyPr wrap="square" rtlCol="0">
            <a:spAutoFit/>
          </a:bodyPr>
          <a:lstStyle/>
          <a:p>
            <a:pPr marL="342900" indent="-342900">
              <a:buFont typeface="+mj-lt"/>
              <a:buAutoNum type="arabicPeriod" startAt="6"/>
            </a:pPr>
            <a:r>
              <a:rPr lang="en-US" sz="1400" dirty="0" smtClean="0">
                <a:solidFill>
                  <a:srgbClr val="003E99"/>
                </a:solidFill>
              </a:rPr>
              <a:t>Optical links </a:t>
            </a:r>
            <a:endParaRPr lang="en-US" sz="1400" i="1" dirty="0">
              <a:solidFill>
                <a:srgbClr val="0044A4"/>
              </a:solidFill>
            </a:endParaRPr>
          </a:p>
          <a:p>
            <a:pPr marL="342900" indent="-342900">
              <a:buFont typeface="+mj-lt"/>
              <a:buAutoNum type="arabicPeriod" startAt="6"/>
            </a:pPr>
            <a:r>
              <a:rPr lang="en-US" sz="1400" i="1" dirty="0" smtClean="0">
                <a:solidFill>
                  <a:srgbClr val="0044A4"/>
                </a:solidFill>
              </a:rPr>
              <a:t>Patch Panels</a:t>
            </a:r>
          </a:p>
          <a:p>
            <a:pPr marL="342900" indent="-342900">
              <a:buFont typeface="+mj-lt"/>
              <a:buAutoNum type="arabicPeriod" startAt="6"/>
            </a:pPr>
            <a:r>
              <a:rPr lang="en-US" sz="1400" dirty="0" smtClean="0">
                <a:solidFill>
                  <a:srgbClr val="003E99"/>
                </a:solidFill>
              </a:rPr>
              <a:t>Slow control system</a:t>
            </a:r>
          </a:p>
          <a:p>
            <a:pPr marL="342900" indent="-342900">
              <a:buFont typeface="+mj-lt"/>
              <a:buAutoNum type="arabicPeriod" startAt="6"/>
            </a:pPr>
            <a:r>
              <a:rPr lang="en-US" sz="1400" dirty="0" smtClean="0">
                <a:solidFill>
                  <a:srgbClr val="003E99"/>
                </a:solidFill>
              </a:rPr>
              <a:t>Low Voltages Power Supply</a:t>
            </a:r>
          </a:p>
          <a:p>
            <a:pPr marL="342900" indent="-342900">
              <a:buFont typeface="+mj-lt"/>
              <a:buAutoNum type="arabicPeriod" startAt="6"/>
            </a:pPr>
            <a:r>
              <a:rPr lang="en-US" sz="1400" dirty="0" smtClean="0">
                <a:solidFill>
                  <a:srgbClr val="003E99"/>
                </a:solidFill>
              </a:rPr>
              <a:t>Grounding policy</a:t>
            </a:r>
          </a:p>
          <a:p>
            <a:pPr marL="342900" indent="-342900">
              <a:buFont typeface="+mj-lt"/>
              <a:buAutoNum type="arabicPeriod" startAt="6"/>
            </a:pPr>
            <a:r>
              <a:rPr lang="en-US" sz="1400" dirty="0" smtClean="0">
                <a:solidFill>
                  <a:srgbClr val="003E99"/>
                </a:solidFill>
              </a:rPr>
              <a:t>Radiation environment policy</a:t>
            </a:r>
            <a:endParaRPr lang="en-US" sz="1400" dirty="0" smtClean="0">
              <a:solidFill>
                <a:srgbClr val="003E99"/>
              </a:solidFill>
            </a:endParaRPr>
          </a:p>
        </p:txBody>
      </p:sp>
    </p:spTree>
    <p:extLst>
      <p:ext uri="{BB962C8B-B14F-4D97-AF65-F5344CB8AC3E}">
        <p14:creationId xmlns:p14="http://schemas.microsoft.com/office/powerpoint/2010/main" val="11827493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smtClean="0"/>
              <a:t>Conclusions</a:t>
            </a:r>
            <a:endParaRPr lang="en-US" sz="1800" i="1" dirty="0"/>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24</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2" name="Rectangle 1"/>
          <p:cNvSpPr/>
          <p:nvPr/>
        </p:nvSpPr>
        <p:spPr>
          <a:xfrm>
            <a:off x="679087" y="1210962"/>
            <a:ext cx="8113721" cy="4062651"/>
          </a:xfrm>
          <a:prstGeom prst="rect">
            <a:avLst/>
          </a:prstGeom>
        </p:spPr>
        <p:txBody>
          <a:bodyPr wrap="square">
            <a:spAutoFit/>
          </a:bodyPr>
          <a:lstStyle/>
          <a:p>
            <a:pPr marL="285750" indent="-285750">
              <a:buClr>
                <a:srgbClr val="000090"/>
              </a:buClr>
              <a:buFont typeface="Arial"/>
              <a:buChar char="•"/>
              <a:defRPr/>
            </a:pPr>
            <a:r>
              <a:rPr lang="en-US" sz="1400" i="1" dirty="0" smtClean="0">
                <a:solidFill>
                  <a:srgbClr val="0044A4"/>
                </a:solidFill>
              </a:rPr>
              <a:t>Design goals have been defined</a:t>
            </a:r>
          </a:p>
          <a:p>
            <a:pPr marL="285750" indent="-285750">
              <a:buClr>
                <a:srgbClr val="000090"/>
              </a:buClr>
              <a:buFont typeface="Arial"/>
              <a:buChar char="•"/>
              <a:defRPr/>
            </a:pPr>
            <a:endParaRPr lang="en-US" sz="1400" i="1" dirty="0">
              <a:solidFill>
                <a:srgbClr val="0044A4"/>
              </a:solidFill>
            </a:endParaRPr>
          </a:p>
          <a:p>
            <a:pPr marL="285750" indent="-285750">
              <a:buClr>
                <a:srgbClr val="000090"/>
              </a:buClr>
              <a:buFont typeface="Arial"/>
              <a:buChar char="•"/>
              <a:defRPr/>
            </a:pPr>
            <a:r>
              <a:rPr lang="en-US" sz="1400" i="1" dirty="0" smtClean="0">
                <a:solidFill>
                  <a:srgbClr val="0044A4"/>
                </a:solidFill>
              </a:rPr>
              <a:t>Two different implementation of dE/dx measurements have been evaluated and will be reported in TDR. </a:t>
            </a:r>
          </a:p>
          <a:p>
            <a:pPr>
              <a:buClr>
                <a:srgbClr val="000090"/>
              </a:buCl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The technique used for dE/dx measurement has a NOT minor impact on number of boards, power requirement, interconnections cables, HV distribution boards and grounding (shielding).</a:t>
            </a:r>
          </a:p>
          <a:p>
            <a:pPr>
              <a:buClr>
                <a:srgbClr val="000090"/>
              </a:buCl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HV distribution modularity should follow the chamber layer (less cells for the  internal layers, more cells for the external ones)</a:t>
            </a:r>
          </a:p>
          <a:p>
            <a:pPr marL="285750" indent="-285750">
              <a:buClr>
                <a:srgbClr val="000090"/>
              </a:buClr>
              <a:buFont typeface="Arial"/>
              <a:buChar char="•"/>
              <a:defRPr/>
            </a:pPr>
            <a:endParaRPr lang="en-US" sz="1400" i="1" dirty="0" smtClean="0">
              <a:solidFill>
                <a:srgbClr val="0044A4"/>
              </a:solidFill>
            </a:endParaRPr>
          </a:p>
          <a:p>
            <a:pPr marL="285750" indent="-285750">
              <a:buClr>
                <a:srgbClr val="000090"/>
              </a:buClr>
              <a:buFont typeface="Arial"/>
              <a:buChar char="•"/>
              <a:defRPr/>
            </a:pPr>
            <a:r>
              <a:rPr lang="en-US" sz="1400" i="1" dirty="0" smtClean="0">
                <a:solidFill>
                  <a:srgbClr val="0044A4"/>
                </a:solidFill>
              </a:rPr>
              <a:t>Only Rad Tol components will be used in front-end boards (</a:t>
            </a:r>
            <a:r>
              <a:rPr lang="en-US" sz="1400" i="1" dirty="0">
                <a:solidFill>
                  <a:srgbClr val="0044A4"/>
                </a:solidFill>
              </a:rPr>
              <a:t>c</a:t>
            </a:r>
            <a:r>
              <a:rPr lang="en-US" sz="1400" i="1" dirty="0" smtClean="0">
                <a:solidFill>
                  <a:srgbClr val="0044A4"/>
                </a:solidFill>
              </a:rPr>
              <a:t>harge measurement option). If selected components has no qualification they will be qualified.</a:t>
            </a:r>
          </a:p>
          <a:p>
            <a:pPr marL="285750" indent="-285750">
              <a:buClr>
                <a:srgbClr val="000090"/>
              </a:buClr>
              <a:buFont typeface="Arial"/>
              <a:buChar char="•"/>
              <a:defRPr/>
            </a:pPr>
            <a:endParaRPr lang="en-US" sz="1400" i="1" dirty="0">
              <a:solidFill>
                <a:srgbClr val="0044A4"/>
              </a:solidFill>
              <a:sym typeface="Wingdings"/>
            </a:endParaRPr>
          </a:p>
          <a:p>
            <a:pPr marL="285750" indent="-285750">
              <a:buClr>
                <a:srgbClr val="000090"/>
              </a:buClr>
              <a:buFont typeface="Arial"/>
              <a:buChar char="•"/>
              <a:defRPr/>
            </a:pPr>
            <a:r>
              <a:rPr lang="en-US" sz="1400" i="1" dirty="0" smtClean="0">
                <a:solidFill>
                  <a:srgbClr val="0044A4"/>
                </a:solidFill>
                <a:sym typeface="Wingdings"/>
              </a:rPr>
              <a:t>Grounding/shielding policy has not been defined yet</a:t>
            </a:r>
          </a:p>
          <a:p>
            <a:pPr marL="285750" indent="-285750">
              <a:buClr>
                <a:srgbClr val="000090"/>
              </a:buClr>
              <a:buFont typeface="Arial"/>
              <a:buChar char="•"/>
              <a:defRPr/>
            </a:pPr>
            <a:endParaRPr lang="en-US" sz="1400" i="1" dirty="0" smtClean="0">
              <a:solidFill>
                <a:srgbClr val="0044A4"/>
              </a:solidFill>
              <a:sym typeface="Wingdings"/>
            </a:endParaRPr>
          </a:p>
          <a:p>
            <a:pPr lvl="2">
              <a:buClr>
                <a:srgbClr val="000090"/>
              </a:buClr>
              <a:defRPr/>
            </a:pPr>
            <a:endParaRPr lang="en-US" sz="1600" i="1" dirty="0">
              <a:solidFill>
                <a:srgbClr val="0044A4"/>
              </a:solidFill>
              <a:sym typeface="Wingdings"/>
            </a:endParaRPr>
          </a:p>
          <a:p>
            <a:pPr lvl="2">
              <a:buClr>
                <a:srgbClr val="000090"/>
              </a:buClr>
              <a:defRPr/>
            </a:pPr>
            <a:r>
              <a:rPr lang="en-US" sz="1600" i="1" dirty="0" smtClean="0">
                <a:solidFill>
                  <a:srgbClr val="0044A4"/>
                </a:solidFill>
                <a:sym typeface="Wingdings"/>
              </a:rPr>
              <a:t>Board design will start after the decision on what technique will be used for </a:t>
            </a:r>
          </a:p>
          <a:p>
            <a:pPr lvl="2">
              <a:buClr>
                <a:srgbClr val="000090"/>
              </a:buClr>
              <a:defRPr/>
            </a:pPr>
            <a:r>
              <a:rPr lang="en-US" sz="1600" i="1" dirty="0" smtClean="0">
                <a:solidFill>
                  <a:srgbClr val="0044A4"/>
                </a:solidFill>
                <a:sym typeface="Wingdings"/>
              </a:rPr>
              <a:t>dE/dx measurement</a:t>
            </a:r>
            <a:endParaRPr lang="en-US" sz="1600" i="1" dirty="0">
              <a:solidFill>
                <a:srgbClr val="0044A4"/>
              </a:solidFill>
            </a:endParaRPr>
          </a:p>
        </p:txBody>
      </p:sp>
      <p:sp>
        <p:nvSpPr>
          <p:cNvPr id="7" name="Right Arrow 6"/>
          <p:cNvSpPr/>
          <p:nvPr/>
        </p:nvSpPr>
        <p:spPr>
          <a:xfrm>
            <a:off x="789213" y="4814098"/>
            <a:ext cx="353945" cy="23944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0800000">
            <a:off x="8255349" y="4868603"/>
            <a:ext cx="353945" cy="23944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5685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endParaRPr lang="en-US" sz="1800" i="1" dirty="0"/>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25</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sp>
        <p:nvSpPr>
          <p:cNvPr id="12" name="Rectangle 1"/>
          <p:cNvSpPr>
            <a:spLocks noChangeArrowheads="1"/>
          </p:cNvSpPr>
          <p:nvPr/>
        </p:nvSpPr>
        <p:spPr bwMode="auto">
          <a:xfrm>
            <a:off x="565150" y="2701925"/>
            <a:ext cx="8240713" cy="196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i="1">
                <a:solidFill>
                  <a:srgbClr val="000090"/>
                </a:solidFill>
                <a:effectLst>
                  <a:outerShdw blurRad="38100" dist="38100" dir="2700000" algn="tl">
                    <a:srgbClr val="DDDDDD"/>
                  </a:outerShdw>
                </a:effectLst>
                <a:cs typeface="Calibri" charset="0"/>
              </a:rPr>
              <a:t>Front-end and Counting Algorithms on Cluster Counting</a:t>
            </a:r>
          </a:p>
          <a:p>
            <a:pPr algn="ct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i="1">
                <a:solidFill>
                  <a:srgbClr val="000090"/>
                </a:solidFill>
                <a:effectLst>
                  <a:outerShdw blurRad="38100" dist="38100" dir="2700000" algn="tl">
                    <a:srgbClr val="DDDDDD"/>
                  </a:outerShdw>
                </a:effectLst>
                <a:cs typeface="Calibri" charset="0"/>
              </a:rPr>
              <a:t>LNF GM December 2011</a:t>
            </a:r>
          </a:p>
        </p:txBody>
      </p:sp>
    </p:spTree>
    <p:extLst>
      <p:ext uri="{BB962C8B-B14F-4D97-AF65-F5344CB8AC3E}">
        <p14:creationId xmlns:p14="http://schemas.microsoft.com/office/powerpoint/2010/main" val="32912559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a:spcBef>
                <a:spcPts val="1125"/>
              </a:spcBef>
            </a:pPr>
            <a:r>
              <a:rPr lang="en-GB" sz="1800" i="1" dirty="0">
                <a:solidFill>
                  <a:srgbClr val="FFFFFF"/>
                </a:solidFill>
              </a:rPr>
              <a:t>Outline</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26</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sp>
        <p:nvSpPr>
          <p:cNvPr id="7" name="Text Box 2"/>
          <p:cNvSpPr txBox="1">
            <a:spLocks noChangeArrowheads="1"/>
          </p:cNvSpPr>
          <p:nvPr/>
        </p:nvSpPr>
        <p:spPr bwMode="auto">
          <a:xfrm>
            <a:off x="678824" y="1543446"/>
            <a:ext cx="6288087" cy="344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Calibri" charset="0"/>
                <a:ea typeface="ＭＳ Ｐゴシック" charset="0"/>
                <a:cs typeface="ＭＳ Ｐゴシック" charset="0"/>
              </a:defRPr>
            </a:lvl9pPr>
          </a:lstStyle>
          <a:p>
            <a:pPr>
              <a:buClr>
                <a:srgbClr val="0044A4"/>
              </a:buClr>
              <a:buFont typeface="Times New Roman" charset="0"/>
              <a:buAutoNum type="arabicPeriod"/>
            </a:pPr>
            <a:r>
              <a:rPr lang="en-US" sz="2000" i="1" dirty="0">
                <a:solidFill>
                  <a:srgbClr val="0044A4"/>
                </a:solidFill>
              </a:rPr>
              <a:t>Preamplifier Impulse response estimation</a:t>
            </a:r>
          </a:p>
          <a:p>
            <a:pPr>
              <a:buClrTx/>
              <a:buFontTx/>
              <a:buNone/>
            </a:pPr>
            <a:endParaRPr lang="en-US" sz="2000" i="1" dirty="0">
              <a:solidFill>
                <a:srgbClr val="0044A4"/>
              </a:solidFill>
            </a:endParaRPr>
          </a:p>
          <a:p>
            <a:pPr>
              <a:buClr>
                <a:srgbClr val="0044A4"/>
              </a:buClr>
              <a:buFont typeface="Times New Roman" charset="0"/>
              <a:buAutoNum type="arabicPeriod"/>
            </a:pPr>
            <a:r>
              <a:rPr lang="en-US" sz="2000" i="1" dirty="0">
                <a:solidFill>
                  <a:srgbClr val="0044A4"/>
                </a:solidFill>
              </a:rPr>
              <a:t>Garfield simulation</a:t>
            </a:r>
          </a:p>
          <a:p>
            <a:pPr>
              <a:buClrTx/>
              <a:buFontTx/>
              <a:buNone/>
            </a:pPr>
            <a:endParaRPr lang="en-US" sz="2000" i="1" dirty="0">
              <a:solidFill>
                <a:srgbClr val="0044A4"/>
              </a:solidFill>
            </a:endParaRPr>
          </a:p>
          <a:p>
            <a:pPr>
              <a:buClr>
                <a:srgbClr val="0044A4"/>
              </a:buClr>
              <a:buFont typeface="Times New Roman" charset="0"/>
              <a:buAutoNum type="arabicPeriod"/>
            </a:pPr>
            <a:r>
              <a:rPr lang="en-US" sz="2000" i="1" dirty="0">
                <a:solidFill>
                  <a:srgbClr val="0044A4"/>
                </a:solidFill>
              </a:rPr>
              <a:t>Convolution effects on the generated signal</a:t>
            </a:r>
          </a:p>
          <a:p>
            <a:pPr>
              <a:buClrTx/>
              <a:buFontTx/>
              <a:buNone/>
            </a:pPr>
            <a:endParaRPr lang="en-US" sz="2000" i="1" dirty="0">
              <a:solidFill>
                <a:srgbClr val="0044A4"/>
              </a:solidFill>
            </a:endParaRPr>
          </a:p>
          <a:p>
            <a:pPr>
              <a:buClr>
                <a:srgbClr val="0044A4"/>
              </a:buClr>
              <a:buFont typeface="Times New Roman" charset="0"/>
              <a:buAutoNum type="arabicPeriod"/>
            </a:pPr>
            <a:r>
              <a:rPr lang="en-US" sz="2000" i="1" dirty="0">
                <a:solidFill>
                  <a:srgbClr val="0044A4"/>
                </a:solidFill>
              </a:rPr>
              <a:t>Counting algorithms</a:t>
            </a:r>
          </a:p>
          <a:p>
            <a:pPr>
              <a:buClrTx/>
              <a:buFontTx/>
              <a:buNone/>
            </a:pPr>
            <a:endParaRPr lang="en-US" sz="2000" i="1" dirty="0">
              <a:solidFill>
                <a:srgbClr val="0044A4"/>
              </a:solidFill>
            </a:endParaRPr>
          </a:p>
          <a:p>
            <a:pPr>
              <a:buClr>
                <a:srgbClr val="0044A4"/>
              </a:buClr>
              <a:buFont typeface="Times New Roman" charset="0"/>
              <a:buAutoNum type="arabicPeriod"/>
            </a:pPr>
            <a:r>
              <a:rPr lang="en-US" sz="2000" i="1" dirty="0">
                <a:solidFill>
                  <a:srgbClr val="0044A4"/>
                </a:solidFill>
              </a:rPr>
              <a:t>Gaussian noise effects on counting algorithm</a:t>
            </a:r>
          </a:p>
          <a:p>
            <a:pPr>
              <a:buClrTx/>
              <a:buFontTx/>
              <a:buNone/>
            </a:pPr>
            <a:endParaRPr lang="en-US" sz="2000" i="1" dirty="0">
              <a:solidFill>
                <a:srgbClr val="0044A4"/>
              </a:solidFill>
            </a:endParaRPr>
          </a:p>
          <a:p>
            <a:pPr>
              <a:buClr>
                <a:srgbClr val="0044A4"/>
              </a:buClr>
              <a:buFont typeface="Times New Roman" charset="0"/>
              <a:buAutoNum type="arabicPeriod"/>
            </a:pPr>
            <a:r>
              <a:rPr lang="en-US" sz="2000" i="1" dirty="0">
                <a:solidFill>
                  <a:srgbClr val="0044A4"/>
                </a:solidFill>
              </a:rPr>
              <a:t>Conclusions</a:t>
            </a:r>
          </a:p>
        </p:txBody>
      </p:sp>
    </p:spTree>
    <p:extLst>
      <p:ext uri="{BB962C8B-B14F-4D97-AF65-F5344CB8AC3E}">
        <p14:creationId xmlns:p14="http://schemas.microsoft.com/office/powerpoint/2010/main" val="4204047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Preamplifier Features</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27</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184275"/>
            <a:ext cx="2347913" cy="209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Rectangle 2"/>
          <p:cNvSpPr>
            <a:spLocks noChangeArrowheads="1"/>
          </p:cNvSpPr>
          <p:nvPr/>
        </p:nvSpPr>
        <p:spPr bwMode="auto">
          <a:xfrm>
            <a:off x="1085850" y="890588"/>
            <a:ext cx="2232025"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0000"/>
                </a:solidFill>
              </a:rPr>
              <a:t>Preamplifier Board</a:t>
            </a:r>
          </a:p>
        </p:txBody>
      </p:sp>
      <p:grpSp>
        <p:nvGrpSpPr>
          <p:cNvPr id="13" name="Group 3"/>
          <p:cNvGrpSpPr>
            <a:grpSpLocks/>
          </p:cNvGrpSpPr>
          <p:nvPr/>
        </p:nvGrpSpPr>
        <p:grpSpPr bwMode="auto">
          <a:xfrm>
            <a:off x="4860925" y="1114425"/>
            <a:ext cx="3440113" cy="2068513"/>
            <a:chOff x="3062" y="702"/>
            <a:chExt cx="2167" cy="1303"/>
          </a:xfrm>
        </p:grpSpPr>
        <p:sp>
          <p:nvSpPr>
            <p:cNvPr id="14" name="AutoShape 4"/>
            <p:cNvSpPr>
              <a:spLocks noChangeArrowheads="1"/>
            </p:cNvSpPr>
            <p:nvPr/>
          </p:nvSpPr>
          <p:spPr bwMode="auto">
            <a:xfrm rot="5400000">
              <a:off x="3402" y="1384"/>
              <a:ext cx="316" cy="252"/>
            </a:xfrm>
            <a:prstGeom prst="triangle">
              <a:avLst>
                <a:gd name="adj" fmla="val 50000"/>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Rectangle 5"/>
            <p:cNvSpPr>
              <a:spLocks noChangeArrowheads="1"/>
            </p:cNvSpPr>
            <p:nvPr/>
          </p:nvSpPr>
          <p:spPr bwMode="auto">
            <a:xfrm>
              <a:off x="3426" y="1254"/>
              <a:ext cx="182" cy="46"/>
            </a:xfrm>
            <a:prstGeom prst="rect">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Line 6"/>
            <p:cNvSpPr>
              <a:spLocks noChangeShapeType="1"/>
            </p:cNvSpPr>
            <p:nvPr/>
          </p:nvSpPr>
          <p:spPr bwMode="auto">
            <a:xfrm flipH="1">
              <a:off x="3061" y="1510"/>
              <a:ext cx="370"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Line 7"/>
            <p:cNvSpPr>
              <a:spLocks noChangeShapeType="1"/>
            </p:cNvSpPr>
            <p:nvPr/>
          </p:nvSpPr>
          <p:spPr bwMode="auto">
            <a:xfrm flipH="1">
              <a:off x="3675" y="1510"/>
              <a:ext cx="370"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8"/>
            <p:cNvSpPr>
              <a:spLocks noChangeShapeType="1"/>
            </p:cNvSpPr>
            <p:nvPr/>
          </p:nvSpPr>
          <p:spPr bwMode="auto">
            <a:xfrm flipH="1">
              <a:off x="3608" y="1274"/>
              <a:ext cx="207" cy="1"/>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9"/>
            <p:cNvSpPr>
              <a:spLocks noChangeShapeType="1"/>
            </p:cNvSpPr>
            <p:nvPr/>
          </p:nvSpPr>
          <p:spPr bwMode="auto">
            <a:xfrm flipH="1">
              <a:off x="3219" y="1278"/>
              <a:ext cx="207"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10"/>
            <p:cNvSpPr>
              <a:spLocks noChangeShapeType="1"/>
            </p:cNvSpPr>
            <p:nvPr/>
          </p:nvSpPr>
          <p:spPr bwMode="auto">
            <a:xfrm>
              <a:off x="3223" y="1279"/>
              <a:ext cx="1" cy="23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11"/>
            <p:cNvSpPr>
              <a:spLocks noChangeShapeType="1"/>
            </p:cNvSpPr>
            <p:nvPr/>
          </p:nvSpPr>
          <p:spPr bwMode="auto">
            <a:xfrm>
              <a:off x="3813" y="1274"/>
              <a:ext cx="0" cy="23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AutoShape 12"/>
            <p:cNvSpPr>
              <a:spLocks noChangeArrowheads="1"/>
            </p:cNvSpPr>
            <p:nvPr/>
          </p:nvSpPr>
          <p:spPr bwMode="auto">
            <a:xfrm rot="5400000">
              <a:off x="4274" y="1059"/>
              <a:ext cx="315" cy="252"/>
            </a:xfrm>
            <a:prstGeom prst="triangle">
              <a:avLst>
                <a:gd name="adj" fmla="val 50000"/>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AutoShape 13"/>
            <p:cNvSpPr>
              <a:spLocks noChangeArrowheads="1"/>
            </p:cNvSpPr>
            <p:nvPr/>
          </p:nvSpPr>
          <p:spPr bwMode="auto">
            <a:xfrm rot="5400000">
              <a:off x="4274" y="1722"/>
              <a:ext cx="315" cy="252"/>
            </a:xfrm>
            <a:prstGeom prst="triangle">
              <a:avLst>
                <a:gd name="adj" fmla="val 50000"/>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Line 14"/>
            <p:cNvSpPr>
              <a:spLocks noChangeShapeType="1"/>
            </p:cNvSpPr>
            <p:nvPr/>
          </p:nvSpPr>
          <p:spPr bwMode="auto">
            <a:xfrm flipH="1">
              <a:off x="4048" y="1188"/>
              <a:ext cx="261"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15"/>
            <p:cNvSpPr>
              <a:spLocks noChangeShapeType="1"/>
            </p:cNvSpPr>
            <p:nvPr/>
          </p:nvSpPr>
          <p:spPr bwMode="auto">
            <a:xfrm flipH="1">
              <a:off x="4043" y="1859"/>
              <a:ext cx="260"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16"/>
            <p:cNvSpPr>
              <a:spLocks noChangeShapeType="1"/>
            </p:cNvSpPr>
            <p:nvPr/>
          </p:nvSpPr>
          <p:spPr bwMode="auto">
            <a:xfrm flipV="1">
              <a:off x="4045" y="1185"/>
              <a:ext cx="6" cy="681"/>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17"/>
            <p:cNvSpPr>
              <a:spLocks noChangeShapeType="1"/>
            </p:cNvSpPr>
            <p:nvPr/>
          </p:nvSpPr>
          <p:spPr bwMode="auto">
            <a:xfrm flipH="1">
              <a:off x="4552" y="1846"/>
              <a:ext cx="261"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18"/>
            <p:cNvSpPr>
              <a:spLocks noChangeShapeType="1"/>
            </p:cNvSpPr>
            <p:nvPr/>
          </p:nvSpPr>
          <p:spPr bwMode="auto">
            <a:xfrm flipH="1">
              <a:off x="4477" y="1340"/>
              <a:ext cx="261" cy="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19"/>
            <p:cNvSpPr>
              <a:spLocks noChangeShapeType="1"/>
            </p:cNvSpPr>
            <p:nvPr/>
          </p:nvSpPr>
          <p:spPr bwMode="auto">
            <a:xfrm flipH="1">
              <a:off x="4496" y="1000"/>
              <a:ext cx="245" cy="1"/>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AutoShape 20"/>
            <p:cNvSpPr>
              <a:spLocks noChangeArrowheads="1"/>
            </p:cNvSpPr>
            <p:nvPr/>
          </p:nvSpPr>
          <p:spPr bwMode="auto">
            <a:xfrm>
              <a:off x="4415" y="1062"/>
              <a:ext cx="44" cy="38"/>
            </a:xfrm>
            <a:prstGeom prst="octagon">
              <a:avLst>
                <a:gd name="adj" fmla="val 23148"/>
              </a:avLst>
            </a:prstGeom>
            <a:noFill/>
            <a:ln w="9360">
              <a:solidFill>
                <a:srgbClr val="00009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Line 21"/>
            <p:cNvSpPr>
              <a:spLocks noChangeShapeType="1"/>
            </p:cNvSpPr>
            <p:nvPr/>
          </p:nvSpPr>
          <p:spPr bwMode="auto">
            <a:xfrm flipH="1" flipV="1">
              <a:off x="4428" y="1262"/>
              <a:ext cx="54" cy="80"/>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22"/>
            <p:cNvSpPr>
              <a:spLocks noChangeShapeType="1"/>
            </p:cNvSpPr>
            <p:nvPr/>
          </p:nvSpPr>
          <p:spPr bwMode="auto">
            <a:xfrm flipV="1">
              <a:off x="4454" y="1003"/>
              <a:ext cx="42" cy="59"/>
            </a:xfrm>
            <a:prstGeom prst="line">
              <a:avLst/>
            </a:prstGeom>
            <a:noFill/>
            <a:ln w="1260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Rectangle 23"/>
            <p:cNvSpPr>
              <a:spLocks noChangeArrowheads="1"/>
            </p:cNvSpPr>
            <p:nvPr/>
          </p:nvSpPr>
          <p:spPr bwMode="auto">
            <a:xfrm>
              <a:off x="3062" y="972"/>
              <a:ext cx="927" cy="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0000"/>
                  </a:solidFill>
                </a:rPr>
                <a:t>Transimpedence preamplifier</a:t>
              </a:r>
            </a:p>
          </p:txBody>
        </p:sp>
        <p:sp>
          <p:nvSpPr>
            <p:cNvPr id="34" name="Rectangle 24"/>
            <p:cNvSpPr>
              <a:spLocks noChangeArrowheads="1"/>
            </p:cNvSpPr>
            <p:nvPr/>
          </p:nvSpPr>
          <p:spPr bwMode="auto">
            <a:xfrm>
              <a:off x="4052" y="702"/>
              <a:ext cx="1177" cy="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0000"/>
                  </a:solidFill>
                </a:rPr>
                <a:t>Differential amplifier/shaper output</a:t>
              </a:r>
            </a:p>
          </p:txBody>
        </p:sp>
        <p:sp>
          <p:nvSpPr>
            <p:cNvPr id="35" name="Rectangle 25"/>
            <p:cNvSpPr>
              <a:spLocks noChangeArrowheads="1"/>
            </p:cNvSpPr>
            <p:nvPr/>
          </p:nvSpPr>
          <p:spPr bwMode="auto">
            <a:xfrm>
              <a:off x="4066" y="1527"/>
              <a:ext cx="1148"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a:solidFill>
                    <a:srgbClr val="FF0000"/>
                  </a:solidFill>
                </a:rPr>
                <a:t>Unipolar amplifier/shaper output</a:t>
              </a:r>
            </a:p>
          </p:txBody>
        </p:sp>
      </p:grpSp>
      <p:sp>
        <p:nvSpPr>
          <p:cNvPr id="36" name="Rectangle 26"/>
          <p:cNvSpPr>
            <a:spLocks noChangeArrowheads="1"/>
          </p:cNvSpPr>
          <p:nvPr/>
        </p:nvSpPr>
        <p:spPr bwMode="auto">
          <a:xfrm>
            <a:off x="244475" y="3800475"/>
            <a:ext cx="4110038" cy="193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Preamplifier main features</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Number of channels : 7</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err="1">
                <a:solidFill>
                  <a:srgbClr val="000090"/>
                </a:solidFill>
              </a:rPr>
              <a:t>Zin</a:t>
            </a:r>
            <a:r>
              <a:rPr lang="en-US" sz="1200" dirty="0">
                <a:solidFill>
                  <a:srgbClr val="000090"/>
                </a:solidFill>
              </a:rPr>
              <a:t> ≈ 60 Ω</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Gain ≈ 8.8 mV/</a:t>
            </a:r>
            <a:r>
              <a:rPr lang="en-US" sz="1200" dirty="0" err="1">
                <a:solidFill>
                  <a:srgbClr val="000090"/>
                </a:solidFill>
              </a:rPr>
              <a:t>fC</a:t>
            </a:r>
            <a:endParaRPr lang="en-US" sz="1200" dirty="0">
              <a:solidFill>
                <a:srgbClr val="000090"/>
              </a:solidFill>
            </a:endParaRP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Noise ≈ 2500 </a:t>
            </a:r>
            <a:r>
              <a:rPr lang="en-US" sz="1200" dirty="0" err="1">
                <a:solidFill>
                  <a:srgbClr val="000090"/>
                </a:solidFill>
              </a:rPr>
              <a:t>erms</a:t>
            </a:r>
            <a:r>
              <a:rPr lang="en-US" sz="1200" dirty="0">
                <a:solidFill>
                  <a:srgbClr val="000090"/>
                </a:solidFill>
              </a:rPr>
              <a:t> @ 250 MHz BW</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Rise time ≈ 2.4 ns</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Unipolar &amp; Differential outputs (50 Ω – 110 Ω)</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Test input</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Supply Voltage : + 7V (310 mA)  - 7V (190 mA)</a:t>
            </a:r>
          </a:p>
          <a:p>
            <a:pPr marL="171450" indent="-171450">
              <a:buClr>
                <a:srgbClr val="000090"/>
              </a:buClr>
              <a:buSzPct val="87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90"/>
                </a:solidFill>
              </a:rPr>
              <a:t>Power Dissipation : 490 </a:t>
            </a:r>
            <a:r>
              <a:rPr lang="en-US" sz="1200" dirty="0" err="1">
                <a:solidFill>
                  <a:srgbClr val="000090"/>
                </a:solidFill>
              </a:rPr>
              <a:t>mW</a:t>
            </a:r>
            <a:r>
              <a:rPr lang="en-US" sz="1200" dirty="0">
                <a:solidFill>
                  <a:srgbClr val="000090"/>
                </a:solidFill>
              </a:rPr>
              <a:t>/</a:t>
            </a:r>
            <a:r>
              <a:rPr lang="en-US" sz="1200" dirty="0" err="1">
                <a:solidFill>
                  <a:srgbClr val="000090"/>
                </a:solidFill>
              </a:rPr>
              <a:t>ch</a:t>
            </a:r>
            <a:endParaRPr lang="en-US" sz="1200" dirty="0">
              <a:solidFill>
                <a:srgbClr val="000090"/>
              </a:solidFill>
            </a:endParaRPr>
          </a:p>
        </p:txBody>
      </p:sp>
      <p:grpSp>
        <p:nvGrpSpPr>
          <p:cNvPr id="37" name="Group 27"/>
          <p:cNvGrpSpPr>
            <a:grpSpLocks/>
          </p:cNvGrpSpPr>
          <p:nvPr/>
        </p:nvGrpSpPr>
        <p:grpSpPr bwMode="auto">
          <a:xfrm>
            <a:off x="4656138" y="3408363"/>
            <a:ext cx="3810000" cy="2944812"/>
            <a:chOff x="2933" y="2147"/>
            <a:chExt cx="2400" cy="1855"/>
          </a:xfrm>
        </p:grpSpPr>
        <p:pic>
          <p:nvPicPr>
            <p:cNvPr id="38"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 y="2147"/>
              <a:ext cx="2398" cy="1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 name="Rectangle 29"/>
            <p:cNvSpPr>
              <a:spLocks noChangeArrowheads="1"/>
            </p:cNvSpPr>
            <p:nvPr/>
          </p:nvSpPr>
          <p:spPr bwMode="auto">
            <a:xfrm>
              <a:off x="3246" y="2181"/>
              <a:ext cx="541" cy="17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90"/>
                  </a:solidFill>
                </a:rPr>
                <a:t>5 mV/div</a:t>
              </a:r>
            </a:p>
          </p:txBody>
        </p:sp>
        <p:sp>
          <p:nvSpPr>
            <p:cNvPr id="40" name="Rectangle 30"/>
            <p:cNvSpPr>
              <a:spLocks noChangeArrowheads="1"/>
            </p:cNvSpPr>
            <p:nvPr/>
          </p:nvSpPr>
          <p:spPr bwMode="auto">
            <a:xfrm>
              <a:off x="4730" y="3041"/>
              <a:ext cx="602" cy="17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90"/>
                  </a:solidFill>
                </a:rPr>
                <a:t>50 mV/div</a:t>
              </a:r>
            </a:p>
          </p:txBody>
        </p:sp>
        <p:sp>
          <p:nvSpPr>
            <p:cNvPr id="41" name="Rectangle 31"/>
            <p:cNvSpPr>
              <a:spLocks noChangeArrowheads="1"/>
            </p:cNvSpPr>
            <p:nvPr/>
          </p:nvSpPr>
          <p:spPr bwMode="auto">
            <a:xfrm>
              <a:off x="4800" y="3637"/>
              <a:ext cx="493" cy="17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90"/>
                  </a:solidFill>
                </a:rPr>
                <a:t>5 ns/div</a:t>
              </a:r>
            </a:p>
          </p:txBody>
        </p:sp>
        <p:sp>
          <p:nvSpPr>
            <p:cNvPr id="42" name="Rectangle 32"/>
            <p:cNvSpPr>
              <a:spLocks noChangeArrowheads="1"/>
            </p:cNvSpPr>
            <p:nvPr/>
          </p:nvSpPr>
          <p:spPr bwMode="auto">
            <a:xfrm>
              <a:off x="3014" y="3637"/>
              <a:ext cx="509" cy="17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90"/>
                  </a:solidFill>
                </a:rPr>
                <a:t>average</a:t>
              </a:r>
            </a:p>
          </p:txBody>
        </p:sp>
        <p:sp>
          <p:nvSpPr>
            <p:cNvPr id="43" name="Rectangle 33"/>
            <p:cNvSpPr>
              <a:spLocks noChangeArrowheads="1"/>
            </p:cNvSpPr>
            <p:nvPr/>
          </p:nvSpPr>
          <p:spPr bwMode="auto">
            <a:xfrm>
              <a:off x="3418" y="3831"/>
              <a:ext cx="1468" cy="17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90"/>
                  </a:solidFill>
                </a:rPr>
                <a:t>1.8 pF injecting capacitance</a:t>
              </a:r>
            </a:p>
          </p:txBody>
        </p:sp>
      </p:grpSp>
    </p:spTree>
    <p:extLst>
      <p:ext uri="{BB962C8B-B14F-4D97-AF65-F5344CB8AC3E}">
        <p14:creationId xmlns:p14="http://schemas.microsoft.com/office/powerpoint/2010/main" val="30043294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Preamplifier </a:t>
            </a:r>
            <a:r>
              <a:rPr lang="en-US" sz="1800" i="1" dirty="0" smtClean="0">
                <a:solidFill>
                  <a:srgbClr val="FFFFFF"/>
                </a:solidFill>
              </a:rPr>
              <a:t>Impulse </a:t>
            </a:r>
            <a:r>
              <a:rPr lang="en-US" sz="1800" i="1" dirty="0">
                <a:solidFill>
                  <a:srgbClr val="FFFFFF"/>
                </a:solidFill>
              </a:rPr>
              <a:t>Response Fitting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28</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sp>
        <p:nvSpPr>
          <p:cNvPr id="44" name="Text Box 2"/>
          <p:cNvSpPr txBox="1">
            <a:spLocks noChangeArrowheads="1"/>
          </p:cNvSpPr>
          <p:nvPr/>
        </p:nvSpPr>
        <p:spPr bwMode="auto">
          <a:xfrm>
            <a:off x="149225" y="2971800"/>
            <a:ext cx="1758950"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500"/>
              <a:t>Fitting function: </a:t>
            </a:r>
          </a:p>
        </p:txBody>
      </p:sp>
      <p:sp>
        <p:nvSpPr>
          <p:cNvPr id="45" name="Text Box 3"/>
          <p:cNvSpPr txBox="1">
            <a:spLocks noChangeArrowheads="1"/>
          </p:cNvSpPr>
          <p:nvPr/>
        </p:nvSpPr>
        <p:spPr bwMode="auto">
          <a:xfrm>
            <a:off x="2833688" y="1352550"/>
            <a:ext cx="5254625"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marL="285750" indent="-285750">
              <a:buSzPct val="75000"/>
              <a:buFont typeface="Wingdings" charset="2"/>
              <a:buChar char="§"/>
            </a:pPr>
            <a:r>
              <a:rPr lang="en-US" sz="1400" dirty="0"/>
              <a:t> Preamplifier board has been connected to the chamber and pulsed through a 1.8 pF internal capacitor.</a:t>
            </a:r>
          </a:p>
          <a:p>
            <a:pPr marL="285750" indent="-285750">
              <a:buSzPct val="75000"/>
              <a:buFont typeface="Wingdings" charset="2"/>
              <a:buChar char="§"/>
            </a:pPr>
            <a:r>
              <a:rPr lang="en-US" sz="1400" dirty="0"/>
              <a:t> Output pulse has been fitted to find out the preamplifier impulse response.</a:t>
            </a:r>
          </a:p>
        </p:txBody>
      </p:sp>
      <p:pic>
        <p:nvPicPr>
          <p:cNvPr id="46" name="Picture 4"/>
          <p:cNvPicPr>
            <a:picLocks noChangeAspect="1" noChangeArrowheads="1"/>
          </p:cNvPicPr>
          <p:nvPr/>
        </p:nvPicPr>
        <p:blipFill>
          <a:blip r:embed="rId4">
            <a:extLst>
              <a:ext uri="{28A0092B-C50C-407E-A947-70E740481C1C}">
                <a14:useLocalDpi xmlns:a14="http://schemas.microsoft.com/office/drawing/2010/main" val="0"/>
              </a:ext>
            </a:extLst>
          </a:blip>
          <a:srcRect l="30014" r="25012"/>
          <a:stretch>
            <a:fillRect/>
          </a:stretch>
        </p:blipFill>
        <p:spPr bwMode="auto">
          <a:xfrm>
            <a:off x="4916488" y="2717800"/>
            <a:ext cx="3509962" cy="3219450"/>
          </a:xfrm>
          <a:prstGeom prst="rect">
            <a:avLst/>
          </a:prstGeom>
          <a:noFill/>
          <a:ln>
            <a:noFill/>
          </a:ln>
          <a:effectLst/>
          <a:extLst>
            <a:ext uri="{909E8E84-426E-40dd-AFC4-6F175D3DCCD1}">
              <a14:hiddenFill xmlns:a14="http://schemas.microsoft.com/office/drawing/2010/main">
                <a:blipFill dpi="0" rotWithShape="0">
                  <a:blip/>
                  <a:srcRect l="30014" r="2501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5"/>
          <p:cNvSpPr txBox="1">
            <a:spLocks noChangeArrowheads="1"/>
          </p:cNvSpPr>
          <p:nvPr/>
        </p:nvSpPr>
        <p:spPr bwMode="auto">
          <a:xfrm>
            <a:off x="446088" y="3856038"/>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Text Box 6"/>
          <p:cNvSpPr txBox="1">
            <a:spLocks noChangeArrowheads="1"/>
          </p:cNvSpPr>
          <p:nvPr/>
        </p:nvSpPr>
        <p:spPr bwMode="auto">
          <a:xfrm>
            <a:off x="268288" y="3879850"/>
            <a:ext cx="3168650" cy="222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dirty="0"/>
              <a:t>Shape=a1*</a:t>
            </a:r>
            <a:r>
              <a:rPr lang="en-US" sz="1400" dirty="0" err="1"/>
              <a:t>exp</a:t>
            </a:r>
            <a:r>
              <a:rPr lang="en-US" sz="1400" dirty="0"/>
              <a:t>(-((t-b1)./c1).^2)+</a:t>
            </a:r>
          </a:p>
          <a:p>
            <a:pPr>
              <a:buClrTx/>
              <a:buFontTx/>
              <a:buNone/>
            </a:pPr>
            <a:r>
              <a:rPr lang="en-US" sz="1400" dirty="0"/>
              <a:t>a2*</a:t>
            </a:r>
            <a:r>
              <a:rPr lang="en-US" sz="1400" dirty="0" err="1"/>
              <a:t>exp</a:t>
            </a:r>
            <a:r>
              <a:rPr lang="en-US" sz="1400" dirty="0"/>
              <a:t>(-((t-b2)./c2).^2)</a:t>
            </a:r>
          </a:p>
          <a:p>
            <a:pPr>
              <a:buClrTx/>
              <a:buFontTx/>
              <a:buNone/>
            </a:pPr>
            <a:endParaRPr lang="en-US" sz="1400" dirty="0"/>
          </a:p>
          <a:p>
            <a:pPr>
              <a:buClrTx/>
              <a:buFontTx/>
              <a:buNone/>
            </a:pPr>
            <a:r>
              <a:rPr lang="en-US" sz="1400" dirty="0"/>
              <a:t>Where:</a:t>
            </a:r>
          </a:p>
          <a:p>
            <a:pPr>
              <a:buClrTx/>
              <a:buFontTx/>
              <a:buNone/>
            </a:pPr>
            <a:r>
              <a:rPr lang="en-US" sz="1400" dirty="0"/>
              <a:t>A1= 0.479 </a:t>
            </a:r>
          </a:p>
          <a:p>
            <a:pPr>
              <a:buClrTx/>
              <a:buFontTx/>
              <a:buNone/>
            </a:pPr>
            <a:r>
              <a:rPr lang="en-US" sz="1400" dirty="0"/>
              <a:t>B1= 24.367</a:t>
            </a:r>
          </a:p>
          <a:p>
            <a:pPr>
              <a:buClrTx/>
              <a:buFontTx/>
              <a:buNone/>
            </a:pPr>
            <a:r>
              <a:rPr lang="en-US" sz="1400" dirty="0"/>
              <a:t>C1= 1.797</a:t>
            </a:r>
          </a:p>
          <a:p>
            <a:pPr>
              <a:buClrTx/>
              <a:buFontTx/>
              <a:buNone/>
            </a:pPr>
            <a:r>
              <a:rPr lang="en-US" sz="1400" dirty="0"/>
              <a:t>A2= 0.691</a:t>
            </a:r>
          </a:p>
          <a:p>
            <a:pPr>
              <a:buClrTx/>
              <a:buFontTx/>
              <a:buNone/>
            </a:pPr>
            <a:r>
              <a:rPr lang="en-US" sz="1400" dirty="0"/>
              <a:t>B2= 25.983</a:t>
            </a:r>
          </a:p>
          <a:p>
            <a:pPr>
              <a:buClrTx/>
              <a:buFontTx/>
              <a:buNone/>
            </a:pPr>
            <a:r>
              <a:rPr lang="en-US" sz="1400" dirty="0"/>
              <a:t>C2= 2.305</a:t>
            </a:r>
          </a:p>
        </p:txBody>
      </p:sp>
      <p:sp>
        <p:nvSpPr>
          <p:cNvPr id="49" name="Line 7"/>
          <p:cNvSpPr>
            <a:spLocks noChangeShapeType="1"/>
          </p:cNvSpPr>
          <p:nvPr/>
        </p:nvSpPr>
        <p:spPr bwMode="auto">
          <a:xfrm>
            <a:off x="6188075" y="5381625"/>
            <a:ext cx="1588" cy="665163"/>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8"/>
          <p:cNvSpPr>
            <a:spLocks noChangeShapeType="1"/>
          </p:cNvSpPr>
          <p:nvPr/>
        </p:nvSpPr>
        <p:spPr bwMode="auto">
          <a:xfrm>
            <a:off x="6530975" y="3449638"/>
            <a:ext cx="20638" cy="2576512"/>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5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860425"/>
            <a:ext cx="1760537" cy="2079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1011381024"/>
              </p:ext>
            </p:extLst>
          </p:nvPr>
        </p:nvGraphicFramePr>
        <p:xfrm>
          <a:off x="223178" y="3083259"/>
          <a:ext cx="3775517" cy="700096"/>
        </p:xfrm>
        <a:graphic>
          <a:graphicData uri="http://schemas.openxmlformats.org/presentationml/2006/ole">
            <mc:AlternateContent xmlns:mc="http://schemas.openxmlformats.org/markup-compatibility/2006">
              <mc:Choice xmlns:v="urn:schemas-microsoft-com:vml" Requires="v">
                <p:oleObj spid="_x0000_s4105" name="Equation" r:id="rId6" imgW="1917700" imgH="355600" progId="Equation.3">
                  <p:embed/>
                </p:oleObj>
              </mc:Choice>
              <mc:Fallback>
                <p:oleObj name="Equation" r:id="rId6" imgW="1917700" imgH="355600" progId="Equation.3">
                  <p:embed/>
                  <p:pic>
                    <p:nvPicPr>
                      <p:cNvPr id="0" name=""/>
                      <p:cNvPicPr/>
                      <p:nvPr/>
                    </p:nvPicPr>
                    <p:blipFill>
                      <a:blip r:embed="rId7"/>
                      <a:stretch>
                        <a:fillRect/>
                      </a:stretch>
                    </p:blipFill>
                    <p:spPr>
                      <a:xfrm>
                        <a:off x="223178" y="3083259"/>
                        <a:ext cx="3775517" cy="700096"/>
                      </a:xfrm>
                      <a:prstGeom prst="rect">
                        <a:avLst/>
                      </a:prstGeom>
                    </p:spPr>
                  </p:pic>
                </p:oleObj>
              </mc:Fallback>
            </mc:AlternateContent>
          </a:graphicData>
        </a:graphic>
      </p:graphicFrame>
    </p:spTree>
    <p:extLst>
      <p:ext uri="{BB962C8B-B14F-4D97-AF65-F5344CB8AC3E}">
        <p14:creationId xmlns:p14="http://schemas.microsoft.com/office/powerpoint/2010/main" val="14497739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Preamplifier response convolution example #1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29</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14" name="Picture 1"/>
          <p:cNvPicPr>
            <a:picLocks noChangeAspect="1" noChangeArrowheads="1"/>
          </p:cNvPicPr>
          <p:nvPr/>
        </p:nvPicPr>
        <p:blipFill>
          <a:blip r:embed="rId3">
            <a:extLst>
              <a:ext uri="{28A0092B-C50C-407E-A947-70E740481C1C}">
                <a14:useLocalDpi xmlns:a14="http://schemas.microsoft.com/office/drawing/2010/main" val="0"/>
              </a:ext>
            </a:extLst>
          </a:blip>
          <a:srcRect l="9999" t="5009" r="8015" b="5009"/>
          <a:stretch>
            <a:fillRect/>
          </a:stretch>
        </p:blipFill>
        <p:spPr bwMode="auto">
          <a:xfrm>
            <a:off x="454025" y="1139825"/>
            <a:ext cx="8256588" cy="5221288"/>
          </a:xfrm>
          <a:prstGeom prst="rect">
            <a:avLst/>
          </a:prstGeom>
          <a:noFill/>
          <a:ln>
            <a:noFill/>
          </a:ln>
          <a:effectLst/>
          <a:extLst>
            <a:ext uri="{909E8E84-426E-40dd-AFC4-6F175D3DCCD1}">
              <a14:hiddenFill xmlns:a14="http://schemas.microsoft.com/office/drawing/2010/main">
                <a:blipFill dpi="0" rotWithShape="0">
                  <a:blip/>
                  <a:srcRect l="9999" t="5009" r="8015" b="50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3"/>
          <p:cNvSpPr txBox="1">
            <a:spLocks noChangeArrowheads="1"/>
          </p:cNvSpPr>
          <p:nvPr/>
        </p:nvSpPr>
        <p:spPr bwMode="auto">
          <a:xfrm>
            <a:off x="3671888" y="3625850"/>
            <a:ext cx="18954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Convolution output</a:t>
            </a:r>
          </a:p>
        </p:txBody>
      </p:sp>
      <p:sp>
        <p:nvSpPr>
          <p:cNvPr id="16" name="Oval 4"/>
          <p:cNvSpPr>
            <a:spLocks noChangeArrowheads="1"/>
          </p:cNvSpPr>
          <p:nvPr/>
        </p:nvSpPr>
        <p:spPr bwMode="auto">
          <a:xfrm>
            <a:off x="1477963" y="5594350"/>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Line 5"/>
          <p:cNvSpPr>
            <a:spLocks noChangeShapeType="1"/>
          </p:cNvSpPr>
          <p:nvPr/>
        </p:nvSpPr>
        <p:spPr bwMode="auto">
          <a:xfrm flipH="1" flipV="1">
            <a:off x="1611313" y="2767013"/>
            <a:ext cx="11112" cy="281305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Oval 6"/>
          <p:cNvSpPr>
            <a:spLocks noChangeArrowheads="1"/>
          </p:cNvSpPr>
          <p:nvPr/>
        </p:nvSpPr>
        <p:spPr bwMode="auto">
          <a:xfrm>
            <a:off x="1774825" y="4410075"/>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Oval 7"/>
          <p:cNvSpPr>
            <a:spLocks noChangeArrowheads="1"/>
          </p:cNvSpPr>
          <p:nvPr/>
        </p:nvSpPr>
        <p:spPr bwMode="auto">
          <a:xfrm>
            <a:off x="4486275" y="4478338"/>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Oval 8"/>
          <p:cNvSpPr>
            <a:spLocks noChangeArrowheads="1"/>
          </p:cNvSpPr>
          <p:nvPr/>
        </p:nvSpPr>
        <p:spPr bwMode="auto">
          <a:xfrm>
            <a:off x="3311525" y="4311650"/>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Line 9"/>
          <p:cNvSpPr>
            <a:spLocks noChangeShapeType="1"/>
          </p:cNvSpPr>
          <p:nvPr/>
        </p:nvSpPr>
        <p:spPr bwMode="auto">
          <a:xfrm flipH="1" flipV="1">
            <a:off x="3408363" y="1517650"/>
            <a:ext cx="11112" cy="281305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10"/>
          <p:cNvSpPr>
            <a:spLocks noChangeShapeType="1"/>
          </p:cNvSpPr>
          <p:nvPr/>
        </p:nvSpPr>
        <p:spPr bwMode="auto">
          <a:xfrm flipH="1" flipV="1">
            <a:off x="4597400" y="1966913"/>
            <a:ext cx="7938" cy="2506662"/>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11"/>
          <p:cNvSpPr>
            <a:spLocks noChangeShapeType="1"/>
          </p:cNvSpPr>
          <p:nvPr/>
        </p:nvSpPr>
        <p:spPr bwMode="auto">
          <a:xfrm flipH="1" flipV="1">
            <a:off x="1882775" y="1592263"/>
            <a:ext cx="11113" cy="281305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Text Box 12"/>
          <p:cNvSpPr txBox="1">
            <a:spLocks noChangeArrowheads="1"/>
          </p:cNvSpPr>
          <p:nvPr/>
        </p:nvSpPr>
        <p:spPr bwMode="auto">
          <a:xfrm>
            <a:off x="2116138" y="925513"/>
            <a:ext cx="5307012"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Garfield output (Gas gain 3x10^5 – preamp gain 4mV/fC)</a:t>
            </a:r>
          </a:p>
        </p:txBody>
      </p:sp>
    </p:spTree>
    <p:extLst>
      <p:ext uri="{BB962C8B-B14F-4D97-AF65-F5344CB8AC3E}">
        <p14:creationId xmlns:p14="http://schemas.microsoft.com/office/powerpoint/2010/main" val="21292141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6"/>
          <p:cNvSpPr>
            <a:spLocks noChangeArrowheads="1"/>
          </p:cNvSpPr>
          <p:nvPr/>
        </p:nvSpPr>
        <p:spPr bwMode="auto">
          <a:xfrm>
            <a:off x="3413284" y="3119362"/>
            <a:ext cx="244543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000"/>
              </a:spcBef>
              <a:spcAft>
                <a:spcPts val="400"/>
              </a:spcAft>
            </a:pPr>
            <a:r>
              <a:rPr lang="en-US" sz="3200" b="1" i="1" dirty="0" smtClean="0">
                <a:solidFill>
                  <a:srgbClr val="000090"/>
                </a:solidFill>
                <a:ea typeface="ヒラギノ角ゴ Pro W3" charset="0"/>
                <a:cs typeface="ヒラギノ角ゴ Pro W3" charset="0"/>
              </a:rPr>
              <a:t>Design goals</a:t>
            </a:r>
            <a:endParaRPr lang="en-US" sz="3200" b="1" i="1" dirty="0">
              <a:solidFill>
                <a:srgbClr val="000090"/>
              </a:solidFill>
              <a:ea typeface="ヒラギノ角ゴ Pro W3" charset="0"/>
              <a:cs typeface="ヒラギノ角ゴ Pro W3" charset="0"/>
            </a:endParaRPr>
          </a:p>
        </p:txBody>
      </p:sp>
      <p:sp>
        <p:nvSpPr>
          <p:cNvPr id="7" name="Footer Placeholder 6"/>
          <p:cNvSpPr>
            <a:spLocks noGrp="1"/>
          </p:cNvSpPr>
          <p:nvPr>
            <p:ph type="ftr" sz="quarter" idx="11"/>
          </p:nvPr>
        </p:nvSpPr>
        <p:spPr>
          <a:xfrm>
            <a:off x="2935655" y="6488113"/>
            <a:ext cx="3414523" cy="365125"/>
          </a:xfrm>
        </p:spPr>
        <p:txBody>
          <a:bodyPr/>
          <a:lstStyle/>
          <a:p>
            <a:pPr>
              <a:defRPr/>
            </a:pPr>
            <a:r>
              <a:rPr lang="it-IT" dirty="0">
                <a:solidFill>
                  <a:srgbClr val="0044A4"/>
                </a:solidFill>
              </a:rPr>
              <a:t> </a:t>
            </a:r>
            <a:r>
              <a:rPr lang="en-US" dirty="0">
                <a:solidFill>
                  <a:srgbClr val="0044A4"/>
                </a:solidFill>
              </a:rPr>
              <a:t>LNF SuperB Workshop – December 11</a:t>
            </a:r>
          </a:p>
          <a:p>
            <a:pPr>
              <a:defRPr/>
            </a:pPr>
            <a:endParaRPr lang="it-IT" dirty="0">
              <a:solidFill>
                <a:srgbClr val="0044A4"/>
              </a:solidFill>
            </a:endParaRPr>
          </a:p>
        </p:txBody>
      </p:sp>
      <p:sp>
        <p:nvSpPr>
          <p:cNvPr id="8" name="Slide Number Placeholder 7"/>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a:t>
            </a:fld>
            <a:endParaRPr lang="it-IT" dirty="0">
              <a:solidFill>
                <a:srgbClr val="0044A4"/>
              </a:solidFill>
            </a:endParaRPr>
          </a:p>
        </p:txBody>
      </p:sp>
      <p:sp>
        <p:nvSpPr>
          <p:cNvPr id="9" name="Date Placeholder 8"/>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Preamplifier response convolution example </a:t>
            </a:r>
            <a:r>
              <a:rPr lang="en-US" sz="1800" i="1" dirty="0" smtClean="0">
                <a:solidFill>
                  <a:srgbClr val="FFFFFF"/>
                </a:solidFill>
              </a:rPr>
              <a:t>#2 </a:t>
            </a:r>
            <a:endParaRPr lang="en-US" sz="1800" i="1" dirty="0">
              <a:solidFill>
                <a:srgbClr val="FFFFFF"/>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30</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25" name="Picture 1"/>
          <p:cNvPicPr>
            <a:picLocks noChangeAspect="1" noChangeArrowheads="1"/>
          </p:cNvPicPr>
          <p:nvPr/>
        </p:nvPicPr>
        <p:blipFill>
          <a:blip r:embed="rId3">
            <a:extLst>
              <a:ext uri="{28A0092B-C50C-407E-A947-70E740481C1C}">
                <a14:useLocalDpi xmlns:a14="http://schemas.microsoft.com/office/drawing/2010/main" val="0"/>
              </a:ext>
            </a:extLst>
          </a:blip>
          <a:srcRect l="9999" t="5009" r="8015" b="5009"/>
          <a:stretch>
            <a:fillRect/>
          </a:stretch>
        </p:blipFill>
        <p:spPr bwMode="auto">
          <a:xfrm>
            <a:off x="438150" y="1039813"/>
            <a:ext cx="8256588" cy="5221287"/>
          </a:xfrm>
          <a:prstGeom prst="rect">
            <a:avLst/>
          </a:prstGeom>
          <a:noFill/>
          <a:ln>
            <a:noFill/>
          </a:ln>
          <a:effectLst/>
          <a:extLst>
            <a:ext uri="{909E8E84-426E-40dd-AFC4-6F175D3DCCD1}">
              <a14:hiddenFill xmlns:a14="http://schemas.microsoft.com/office/drawing/2010/main">
                <a:blipFill dpi="0" rotWithShape="0">
                  <a:blip/>
                  <a:srcRect l="9999" t="5009" r="8015" b="50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 name="Text Box 3"/>
          <p:cNvSpPr txBox="1">
            <a:spLocks noChangeArrowheads="1"/>
          </p:cNvSpPr>
          <p:nvPr/>
        </p:nvSpPr>
        <p:spPr bwMode="auto">
          <a:xfrm>
            <a:off x="2116138" y="852488"/>
            <a:ext cx="5307012"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Garfield output (Gas gain 3x10^5 – preamp gain 4mV/fC)</a:t>
            </a:r>
          </a:p>
        </p:txBody>
      </p:sp>
      <p:sp>
        <p:nvSpPr>
          <p:cNvPr id="27" name="Text Box 4"/>
          <p:cNvSpPr txBox="1">
            <a:spLocks noChangeArrowheads="1"/>
          </p:cNvSpPr>
          <p:nvPr/>
        </p:nvSpPr>
        <p:spPr bwMode="auto">
          <a:xfrm>
            <a:off x="3671888" y="3625850"/>
            <a:ext cx="18954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Convolution output</a:t>
            </a:r>
          </a:p>
        </p:txBody>
      </p:sp>
      <p:sp>
        <p:nvSpPr>
          <p:cNvPr id="28" name="Oval 5"/>
          <p:cNvSpPr>
            <a:spLocks noChangeArrowheads="1"/>
          </p:cNvSpPr>
          <p:nvPr/>
        </p:nvSpPr>
        <p:spPr bwMode="auto">
          <a:xfrm>
            <a:off x="1677988" y="4884738"/>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Line 6"/>
          <p:cNvSpPr>
            <a:spLocks noChangeShapeType="1"/>
          </p:cNvSpPr>
          <p:nvPr/>
        </p:nvSpPr>
        <p:spPr bwMode="auto">
          <a:xfrm flipH="1" flipV="1">
            <a:off x="1765300" y="2060575"/>
            <a:ext cx="11113" cy="281305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Oval 7"/>
          <p:cNvSpPr>
            <a:spLocks noChangeArrowheads="1"/>
          </p:cNvSpPr>
          <p:nvPr/>
        </p:nvSpPr>
        <p:spPr bwMode="auto">
          <a:xfrm>
            <a:off x="3221038" y="4505325"/>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Oval 8"/>
          <p:cNvSpPr>
            <a:spLocks noChangeArrowheads="1"/>
          </p:cNvSpPr>
          <p:nvPr/>
        </p:nvSpPr>
        <p:spPr bwMode="auto">
          <a:xfrm>
            <a:off x="2092325" y="5678488"/>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Line 9"/>
          <p:cNvSpPr>
            <a:spLocks noChangeShapeType="1"/>
          </p:cNvSpPr>
          <p:nvPr/>
        </p:nvSpPr>
        <p:spPr bwMode="auto">
          <a:xfrm flipV="1">
            <a:off x="2195513" y="2586038"/>
            <a:ext cx="1587" cy="309403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10"/>
          <p:cNvSpPr>
            <a:spLocks noChangeShapeType="1"/>
          </p:cNvSpPr>
          <p:nvPr/>
        </p:nvSpPr>
        <p:spPr bwMode="auto">
          <a:xfrm flipH="1" flipV="1">
            <a:off x="3297238" y="1968500"/>
            <a:ext cx="11112" cy="254635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extLst>
      <p:ext uri="{BB962C8B-B14F-4D97-AF65-F5344CB8AC3E}">
        <p14:creationId xmlns:p14="http://schemas.microsoft.com/office/powerpoint/2010/main" val="34831941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Preamplifier response convolution example </a:t>
            </a:r>
            <a:r>
              <a:rPr lang="en-US" sz="1800" i="1" dirty="0" smtClean="0">
                <a:solidFill>
                  <a:srgbClr val="FFFFFF"/>
                </a:solidFill>
              </a:rPr>
              <a:t>#3 </a:t>
            </a:r>
            <a:endParaRPr lang="en-US" sz="1800" i="1" dirty="0">
              <a:solidFill>
                <a:srgbClr val="FFFFFF"/>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31</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15" name="Picture 1"/>
          <p:cNvPicPr>
            <a:picLocks noChangeAspect="1" noChangeArrowheads="1"/>
          </p:cNvPicPr>
          <p:nvPr/>
        </p:nvPicPr>
        <p:blipFill>
          <a:blip r:embed="rId3">
            <a:extLst>
              <a:ext uri="{28A0092B-C50C-407E-A947-70E740481C1C}">
                <a14:useLocalDpi xmlns:a14="http://schemas.microsoft.com/office/drawing/2010/main" val="0"/>
              </a:ext>
            </a:extLst>
          </a:blip>
          <a:srcRect l="9999" t="5009" r="8015" b="5009"/>
          <a:stretch>
            <a:fillRect/>
          </a:stretch>
        </p:blipFill>
        <p:spPr bwMode="auto">
          <a:xfrm>
            <a:off x="417513" y="1139825"/>
            <a:ext cx="8256587" cy="5221288"/>
          </a:xfrm>
          <a:prstGeom prst="rect">
            <a:avLst/>
          </a:prstGeom>
          <a:noFill/>
          <a:ln>
            <a:noFill/>
          </a:ln>
          <a:effectLst/>
          <a:extLst>
            <a:ext uri="{909E8E84-426E-40dd-AFC4-6F175D3DCCD1}">
              <a14:hiddenFill xmlns:a14="http://schemas.microsoft.com/office/drawing/2010/main">
                <a:blipFill dpi="0" rotWithShape="0">
                  <a:blip/>
                  <a:srcRect l="9999" t="5009" r="8015" b="50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3"/>
          <p:cNvSpPr txBox="1">
            <a:spLocks noChangeArrowheads="1"/>
          </p:cNvSpPr>
          <p:nvPr/>
        </p:nvSpPr>
        <p:spPr bwMode="auto">
          <a:xfrm>
            <a:off x="3671888" y="3625850"/>
            <a:ext cx="18954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Convolution output</a:t>
            </a:r>
          </a:p>
        </p:txBody>
      </p:sp>
      <p:sp>
        <p:nvSpPr>
          <p:cNvPr id="17" name="Oval 4"/>
          <p:cNvSpPr>
            <a:spLocks noChangeArrowheads="1"/>
          </p:cNvSpPr>
          <p:nvPr/>
        </p:nvSpPr>
        <p:spPr bwMode="auto">
          <a:xfrm>
            <a:off x="1390650" y="4381500"/>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Line 5"/>
          <p:cNvSpPr>
            <a:spLocks noChangeShapeType="1"/>
          </p:cNvSpPr>
          <p:nvPr/>
        </p:nvSpPr>
        <p:spPr bwMode="auto">
          <a:xfrm flipH="1" flipV="1">
            <a:off x="1484313" y="1660525"/>
            <a:ext cx="14287" cy="2728913"/>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Oval 6"/>
          <p:cNvSpPr>
            <a:spLocks noChangeArrowheads="1"/>
          </p:cNvSpPr>
          <p:nvPr/>
        </p:nvSpPr>
        <p:spPr bwMode="auto">
          <a:xfrm>
            <a:off x="4802188" y="4052888"/>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Oval 7"/>
          <p:cNvSpPr>
            <a:spLocks noChangeArrowheads="1"/>
          </p:cNvSpPr>
          <p:nvPr/>
        </p:nvSpPr>
        <p:spPr bwMode="auto">
          <a:xfrm>
            <a:off x="4037013" y="4273550"/>
            <a:ext cx="222250" cy="222250"/>
          </a:xfrm>
          <a:prstGeom prst="ellipse">
            <a:avLst/>
          </a:prstGeom>
          <a:noFill/>
          <a:ln w="18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Line 8"/>
          <p:cNvSpPr>
            <a:spLocks noChangeShapeType="1"/>
          </p:cNvSpPr>
          <p:nvPr/>
        </p:nvSpPr>
        <p:spPr bwMode="auto">
          <a:xfrm flipH="1" flipV="1">
            <a:off x="4137025" y="1673225"/>
            <a:ext cx="9525" cy="2608263"/>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9"/>
          <p:cNvSpPr>
            <a:spLocks noChangeShapeType="1"/>
          </p:cNvSpPr>
          <p:nvPr/>
        </p:nvSpPr>
        <p:spPr bwMode="auto">
          <a:xfrm flipH="1" flipV="1">
            <a:off x="4910138" y="1376363"/>
            <a:ext cx="7937" cy="26797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Text Box 10"/>
          <p:cNvSpPr txBox="1">
            <a:spLocks noChangeArrowheads="1"/>
          </p:cNvSpPr>
          <p:nvPr/>
        </p:nvSpPr>
        <p:spPr bwMode="auto">
          <a:xfrm>
            <a:off x="2116138" y="889000"/>
            <a:ext cx="53070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Garfield output (Gas gain 3x10^5 – preamp gain 4mV/fC)</a:t>
            </a:r>
          </a:p>
        </p:txBody>
      </p:sp>
    </p:spTree>
    <p:extLst>
      <p:ext uri="{BB962C8B-B14F-4D97-AF65-F5344CB8AC3E}">
        <p14:creationId xmlns:p14="http://schemas.microsoft.com/office/powerpoint/2010/main" val="36134868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Cluster counting algorithm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32</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grpSp>
        <p:nvGrpSpPr>
          <p:cNvPr id="32" name="Group 2"/>
          <p:cNvGrpSpPr>
            <a:grpSpLocks/>
          </p:cNvGrpSpPr>
          <p:nvPr/>
        </p:nvGrpSpPr>
        <p:grpSpPr bwMode="auto">
          <a:xfrm>
            <a:off x="520700" y="801688"/>
            <a:ext cx="8151813" cy="2319337"/>
            <a:chOff x="328" y="505"/>
            <a:chExt cx="5135" cy="1461"/>
          </a:xfrm>
        </p:grpSpPr>
        <p:pic>
          <p:nvPicPr>
            <p:cNvPr id="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 y="515"/>
              <a:ext cx="2035" cy="1428"/>
            </a:xfrm>
            <a:prstGeom prst="rect">
              <a:avLst/>
            </a:prstGeom>
            <a:noFill/>
            <a:ln w="9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 y="851"/>
              <a:ext cx="1204" cy="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Rectangle 5"/>
            <p:cNvSpPr>
              <a:spLocks noChangeArrowheads="1"/>
            </p:cNvSpPr>
            <p:nvPr/>
          </p:nvSpPr>
          <p:spPr bwMode="auto">
            <a:xfrm>
              <a:off x="4340" y="823"/>
              <a:ext cx="95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54697"/>
                  </a:solidFill>
                  <a:latin typeface="Century Schoolbook" charset="0"/>
                </a:rPr>
                <a:t>Peak Found Condition</a:t>
              </a:r>
            </a:p>
          </p:txBody>
        </p:sp>
        <p:sp>
          <p:nvSpPr>
            <p:cNvPr id="36" name="AutoShape 6"/>
            <p:cNvSpPr>
              <a:spLocks noChangeArrowheads="1"/>
            </p:cNvSpPr>
            <p:nvPr/>
          </p:nvSpPr>
          <p:spPr bwMode="auto">
            <a:xfrm>
              <a:off x="328" y="505"/>
              <a:ext cx="5135" cy="1461"/>
            </a:xfrm>
            <a:prstGeom prst="roundRect">
              <a:avLst>
                <a:gd name="adj" fmla="val 65"/>
              </a:avLst>
            </a:prstGeom>
            <a:noFill/>
            <a:ln w="1836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Text Box 7"/>
            <p:cNvSpPr txBox="1">
              <a:spLocks noChangeArrowheads="1"/>
            </p:cNvSpPr>
            <p:nvPr/>
          </p:nvSpPr>
          <p:spPr bwMode="auto">
            <a:xfrm>
              <a:off x="3466" y="1510"/>
              <a:ext cx="1722"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500" i="1">
                  <a:solidFill>
                    <a:srgbClr val="1F497D"/>
                  </a:solidFill>
                  <a:latin typeface="Century Schoolbook" charset="0"/>
                </a:rPr>
                <a:t>Proposed by Luigi Cappelli</a:t>
              </a:r>
            </a:p>
            <a:p>
              <a:pPr>
                <a:buClrTx/>
                <a:buFontTx/>
                <a:buNone/>
              </a:pPr>
              <a:r>
                <a:rPr lang="en-US" sz="1500" i="1">
                  <a:solidFill>
                    <a:srgbClr val="1F497D"/>
                  </a:solidFill>
                  <a:latin typeface="Century Schoolbook" charset="0"/>
                </a:rPr>
                <a:t>on behalf of CLUTIM Group</a:t>
              </a:r>
            </a:p>
          </p:txBody>
        </p:sp>
      </p:grpSp>
      <p:pic>
        <p:nvPicPr>
          <p:cNvPr id="38" name="Picture 8"/>
          <p:cNvPicPr>
            <a:picLocks noChangeAspect="1" noChangeArrowheads="1"/>
          </p:cNvPicPr>
          <p:nvPr/>
        </p:nvPicPr>
        <p:blipFill>
          <a:blip r:embed="rId5">
            <a:extLst>
              <a:ext uri="{28A0092B-C50C-407E-A947-70E740481C1C}">
                <a14:useLocalDpi xmlns:a14="http://schemas.microsoft.com/office/drawing/2010/main" val="0"/>
              </a:ext>
            </a:extLst>
          </a:blip>
          <a:srcRect l="10005" t="4973" r="5002" b="49713"/>
          <a:stretch>
            <a:fillRect/>
          </a:stretch>
        </p:blipFill>
        <p:spPr bwMode="auto">
          <a:xfrm>
            <a:off x="290513" y="4162425"/>
            <a:ext cx="8756650" cy="2287588"/>
          </a:xfrm>
          <a:prstGeom prst="rect">
            <a:avLst/>
          </a:prstGeom>
          <a:noFill/>
          <a:ln>
            <a:noFill/>
          </a:ln>
          <a:effectLst/>
          <a:extLst>
            <a:ext uri="{909E8E84-426E-40dd-AFC4-6F175D3DCCD1}">
              <a14:hiddenFill xmlns:a14="http://schemas.microsoft.com/office/drawing/2010/main">
                <a:blipFill dpi="0" rotWithShape="0">
                  <a:blip/>
                  <a:srcRect l="10005" t="4973" r="5002" b="4971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 name="Text Box 9"/>
          <p:cNvSpPr txBox="1">
            <a:spLocks noChangeArrowheads="1"/>
          </p:cNvSpPr>
          <p:nvPr/>
        </p:nvSpPr>
        <p:spPr bwMode="auto">
          <a:xfrm>
            <a:off x="98425" y="4535488"/>
            <a:ext cx="284163"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V</a:t>
            </a:r>
          </a:p>
        </p:txBody>
      </p:sp>
      <p:sp>
        <p:nvSpPr>
          <p:cNvPr id="40" name="Text Box 10"/>
          <p:cNvSpPr txBox="1">
            <a:spLocks noChangeArrowheads="1"/>
          </p:cNvSpPr>
          <p:nvPr/>
        </p:nvSpPr>
        <p:spPr bwMode="auto">
          <a:xfrm>
            <a:off x="2638425" y="3924300"/>
            <a:ext cx="370046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Algorithm applied to a garfield data set</a:t>
            </a:r>
          </a:p>
        </p:txBody>
      </p:sp>
    </p:spTree>
    <p:extLst>
      <p:ext uri="{BB962C8B-B14F-4D97-AF65-F5344CB8AC3E}">
        <p14:creationId xmlns:p14="http://schemas.microsoft.com/office/powerpoint/2010/main" val="37944689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Counting Algorithm applied to example #1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33</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15" name="Picture 1"/>
          <p:cNvPicPr>
            <a:picLocks noChangeAspect="1" noChangeArrowheads="1"/>
          </p:cNvPicPr>
          <p:nvPr/>
        </p:nvPicPr>
        <p:blipFill>
          <a:blip r:embed="rId3">
            <a:extLst>
              <a:ext uri="{28A0092B-C50C-407E-A947-70E740481C1C}">
                <a14:useLocalDpi xmlns:a14="http://schemas.microsoft.com/office/drawing/2010/main" val="0"/>
              </a:ext>
            </a:extLst>
          </a:blip>
          <a:srcRect l="6596" t="5008" r="6596" b="5008"/>
          <a:stretch>
            <a:fillRect/>
          </a:stretch>
        </p:blipFill>
        <p:spPr bwMode="auto">
          <a:xfrm>
            <a:off x="296863" y="1139825"/>
            <a:ext cx="8559800" cy="5318125"/>
          </a:xfrm>
          <a:prstGeom prst="rect">
            <a:avLst/>
          </a:prstGeom>
          <a:noFill/>
          <a:ln>
            <a:noFill/>
          </a:ln>
          <a:effectLst/>
          <a:extLst>
            <a:ext uri="{909E8E84-426E-40dd-AFC4-6F175D3DCCD1}">
              <a14:hiddenFill xmlns:a14="http://schemas.microsoft.com/office/drawing/2010/main">
                <a:blipFill dpi="0" rotWithShape="0">
                  <a:blip/>
                  <a:srcRect l="6596" t="5008" r="6596" b="500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3"/>
          <p:cNvSpPr txBox="1">
            <a:spLocks noChangeArrowheads="1"/>
          </p:cNvSpPr>
          <p:nvPr/>
        </p:nvSpPr>
        <p:spPr bwMode="auto">
          <a:xfrm>
            <a:off x="3671888" y="3625850"/>
            <a:ext cx="18954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Convolution output</a:t>
            </a:r>
          </a:p>
        </p:txBody>
      </p:sp>
      <p:sp>
        <p:nvSpPr>
          <p:cNvPr id="17" name="Text Box 4"/>
          <p:cNvSpPr txBox="1">
            <a:spLocks noChangeArrowheads="1"/>
          </p:cNvSpPr>
          <p:nvPr/>
        </p:nvSpPr>
        <p:spPr bwMode="auto">
          <a:xfrm>
            <a:off x="2116138" y="925513"/>
            <a:ext cx="5307012"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Garfield output (Gas gain 3x10^5 – preamp gain 4mV/fC)</a:t>
            </a:r>
          </a:p>
        </p:txBody>
      </p:sp>
      <p:sp>
        <p:nvSpPr>
          <p:cNvPr id="18" name="Text Box 5"/>
          <p:cNvSpPr txBox="1">
            <a:spLocks noChangeArrowheads="1"/>
          </p:cNvSpPr>
          <p:nvPr/>
        </p:nvSpPr>
        <p:spPr bwMode="auto">
          <a:xfrm>
            <a:off x="6973888" y="2903538"/>
            <a:ext cx="1550987"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N. Cluster = 31</a:t>
            </a:r>
          </a:p>
        </p:txBody>
      </p:sp>
      <p:sp>
        <p:nvSpPr>
          <p:cNvPr id="19" name="Text Box 6"/>
          <p:cNvSpPr txBox="1">
            <a:spLocks noChangeArrowheads="1"/>
          </p:cNvSpPr>
          <p:nvPr/>
        </p:nvSpPr>
        <p:spPr bwMode="auto">
          <a:xfrm>
            <a:off x="6983413" y="5737225"/>
            <a:ext cx="15525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N. Cluster = 24</a:t>
            </a:r>
          </a:p>
        </p:txBody>
      </p:sp>
    </p:spTree>
    <p:extLst>
      <p:ext uri="{BB962C8B-B14F-4D97-AF65-F5344CB8AC3E}">
        <p14:creationId xmlns:p14="http://schemas.microsoft.com/office/powerpoint/2010/main" val="42037641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Garfield waveform samples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34</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l="4999" r="4999" b="50090"/>
          <a:stretch>
            <a:fillRect/>
          </a:stretch>
        </p:blipFill>
        <p:spPr bwMode="auto">
          <a:xfrm>
            <a:off x="141288" y="3486150"/>
            <a:ext cx="5589587" cy="1435100"/>
          </a:xfrm>
          <a:prstGeom prst="rect">
            <a:avLst/>
          </a:prstGeom>
          <a:noFill/>
          <a:ln>
            <a:noFill/>
          </a:ln>
          <a:effectLst/>
          <a:extLst>
            <a:ext uri="{909E8E84-426E-40dd-AFC4-6F175D3DCCD1}">
              <a14:hiddenFill xmlns:a14="http://schemas.microsoft.com/office/drawing/2010/main">
                <a:blipFill dpi="0" rotWithShape="0">
                  <a:blip/>
                  <a:srcRect l="4999" r="4999" b="500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l="4999" r="4999" b="50090"/>
          <a:stretch>
            <a:fillRect/>
          </a:stretch>
        </p:blipFill>
        <p:spPr bwMode="auto">
          <a:xfrm>
            <a:off x="127000" y="2236788"/>
            <a:ext cx="5554663" cy="1287462"/>
          </a:xfrm>
          <a:prstGeom prst="rect">
            <a:avLst/>
          </a:prstGeom>
          <a:noFill/>
          <a:ln>
            <a:noFill/>
          </a:ln>
          <a:effectLst/>
          <a:extLst>
            <a:ext uri="{909E8E84-426E-40dd-AFC4-6F175D3DCCD1}">
              <a14:hiddenFill xmlns:a14="http://schemas.microsoft.com/office/drawing/2010/main">
                <a:blipFill dpi="0" rotWithShape="0">
                  <a:blip/>
                  <a:srcRect l="4999" r="4999" b="500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ext Box 4"/>
          <p:cNvSpPr txBox="1">
            <a:spLocks noChangeArrowheads="1"/>
          </p:cNvSpPr>
          <p:nvPr/>
        </p:nvSpPr>
        <p:spPr bwMode="auto">
          <a:xfrm>
            <a:off x="2116138" y="781050"/>
            <a:ext cx="53070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Garfield output (Gas gain 3x10^5 – preamp gain 4mV/fC)</a:t>
            </a:r>
          </a:p>
        </p:txBody>
      </p:sp>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l="4999" r="4999" b="50090"/>
          <a:stretch>
            <a:fillRect/>
          </a:stretch>
        </p:blipFill>
        <p:spPr bwMode="auto">
          <a:xfrm>
            <a:off x="127000" y="1060450"/>
            <a:ext cx="5540375" cy="1319213"/>
          </a:xfrm>
          <a:prstGeom prst="rect">
            <a:avLst/>
          </a:prstGeom>
          <a:noFill/>
          <a:ln>
            <a:noFill/>
          </a:ln>
          <a:effectLst/>
          <a:extLst>
            <a:ext uri="{909E8E84-426E-40dd-AFC4-6F175D3DCCD1}">
              <a14:hiddenFill xmlns:a14="http://schemas.microsoft.com/office/drawing/2010/main">
                <a:blipFill dpi="0" rotWithShape="0">
                  <a:blip/>
                  <a:srcRect l="4999" r="4999" b="500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 name="Picture 6"/>
          <p:cNvPicPr>
            <a:picLocks noChangeAspect="1" noChangeArrowheads="1"/>
          </p:cNvPicPr>
          <p:nvPr/>
        </p:nvPicPr>
        <p:blipFill>
          <a:blip r:embed="rId6">
            <a:extLst>
              <a:ext uri="{28A0092B-C50C-407E-A947-70E740481C1C}">
                <a14:useLocalDpi xmlns:a14="http://schemas.microsoft.com/office/drawing/2010/main" val="0"/>
              </a:ext>
            </a:extLst>
          </a:blip>
          <a:srcRect l="4999" r="4999" b="50090"/>
          <a:stretch>
            <a:fillRect/>
          </a:stretch>
        </p:blipFill>
        <p:spPr bwMode="auto">
          <a:xfrm>
            <a:off x="66675" y="4921250"/>
            <a:ext cx="5648325" cy="1377950"/>
          </a:xfrm>
          <a:prstGeom prst="rect">
            <a:avLst/>
          </a:prstGeom>
          <a:noFill/>
          <a:ln>
            <a:noFill/>
          </a:ln>
          <a:effectLst/>
          <a:extLst>
            <a:ext uri="{909E8E84-426E-40dd-AFC4-6F175D3DCCD1}">
              <a14:hiddenFill xmlns:a14="http://schemas.microsoft.com/office/drawing/2010/main">
                <a:blipFill dpi="0" rotWithShape="0">
                  <a:blip/>
                  <a:srcRect l="4999" r="4999" b="500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 name="Text Box 7"/>
          <p:cNvSpPr txBox="1">
            <a:spLocks noChangeArrowheads="1"/>
          </p:cNvSpPr>
          <p:nvPr/>
        </p:nvSpPr>
        <p:spPr bwMode="auto">
          <a:xfrm>
            <a:off x="5862638" y="1549400"/>
            <a:ext cx="25765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0 mm</a:t>
            </a:r>
          </a:p>
        </p:txBody>
      </p:sp>
      <p:sp>
        <p:nvSpPr>
          <p:cNvPr id="23" name="Text Box 8"/>
          <p:cNvSpPr txBox="1">
            <a:spLocks noChangeArrowheads="1"/>
          </p:cNvSpPr>
          <p:nvPr/>
        </p:nvSpPr>
        <p:spPr bwMode="auto">
          <a:xfrm>
            <a:off x="5862638" y="2738438"/>
            <a:ext cx="2746375"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2.5 mm</a:t>
            </a:r>
          </a:p>
        </p:txBody>
      </p:sp>
      <p:sp>
        <p:nvSpPr>
          <p:cNvPr id="24" name="Text Box 9"/>
          <p:cNvSpPr txBox="1">
            <a:spLocks noChangeArrowheads="1"/>
          </p:cNvSpPr>
          <p:nvPr/>
        </p:nvSpPr>
        <p:spPr bwMode="auto">
          <a:xfrm>
            <a:off x="5862638" y="4070350"/>
            <a:ext cx="27463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5.0 mm</a:t>
            </a:r>
          </a:p>
        </p:txBody>
      </p:sp>
      <p:sp>
        <p:nvSpPr>
          <p:cNvPr id="25" name="Text Box 10"/>
          <p:cNvSpPr txBox="1">
            <a:spLocks noChangeArrowheads="1"/>
          </p:cNvSpPr>
          <p:nvPr/>
        </p:nvSpPr>
        <p:spPr bwMode="auto">
          <a:xfrm>
            <a:off x="5862638" y="5546725"/>
            <a:ext cx="27463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7.5 mm</a:t>
            </a:r>
          </a:p>
        </p:txBody>
      </p:sp>
    </p:spTree>
    <p:extLst>
      <p:ext uri="{BB962C8B-B14F-4D97-AF65-F5344CB8AC3E}">
        <p14:creationId xmlns:p14="http://schemas.microsoft.com/office/powerpoint/2010/main" val="686800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Counting Algorithm @  different impact parameters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35</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438" y="4243388"/>
            <a:ext cx="3584575" cy="226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75138"/>
            <a:ext cx="3584575" cy="226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150" y="1638300"/>
            <a:ext cx="3584575" cy="226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8" y="1628775"/>
            <a:ext cx="3584575" cy="226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 name="Text Box 6"/>
          <p:cNvSpPr txBox="1">
            <a:spLocks noChangeArrowheads="1"/>
          </p:cNvSpPr>
          <p:nvPr/>
        </p:nvSpPr>
        <p:spPr bwMode="auto">
          <a:xfrm>
            <a:off x="5573713" y="3122613"/>
            <a:ext cx="1404937"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0.72</a:t>
            </a:r>
          </a:p>
          <a:p>
            <a:pPr>
              <a:buClrTx/>
              <a:buFontTx/>
              <a:buNone/>
            </a:pPr>
            <a:r>
              <a:rPr lang="en-US" sz="1200"/>
              <a:t>Std = 0.16</a:t>
            </a:r>
          </a:p>
        </p:txBody>
      </p:sp>
      <p:sp>
        <p:nvSpPr>
          <p:cNvPr id="39" name="Text Box 7"/>
          <p:cNvSpPr txBox="1">
            <a:spLocks noChangeArrowheads="1"/>
          </p:cNvSpPr>
          <p:nvPr/>
        </p:nvSpPr>
        <p:spPr bwMode="auto">
          <a:xfrm>
            <a:off x="858838" y="1289050"/>
            <a:ext cx="216535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0 mm</a:t>
            </a:r>
          </a:p>
          <a:p>
            <a:pPr>
              <a:buClrTx/>
              <a:buFontTx/>
              <a:buNone/>
            </a:pPr>
            <a:r>
              <a:rPr lang="en-US" sz="1000"/>
              <a:t>Garfield avg. clusters = 29.89</a:t>
            </a:r>
          </a:p>
          <a:p>
            <a:pPr>
              <a:buClrTx/>
              <a:buFontTx/>
              <a:buNone/>
            </a:pPr>
            <a:r>
              <a:rPr lang="en-US" sz="1000"/>
              <a:t>Convolved avg. clusters = 21.5 </a:t>
            </a:r>
          </a:p>
        </p:txBody>
      </p:sp>
      <p:sp>
        <p:nvSpPr>
          <p:cNvPr id="40" name="Text Box 8"/>
          <p:cNvSpPr txBox="1">
            <a:spLocks noChangeArrowheads="1"/>
          </p:cNvSpPr>
          <p:nvPr/>
        </p:nvSpPr>
        <p:spPr bwMode="auto">
          <a:xfrm>
            <a:off x="785813" y="3049588"/>
            <a:ext cx="140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0.73</a:t>
            </a:r>
          </a:p>
          <a:p>
            <a:pPr>
              <a:buClrTx/>
              <a:buFontTx/>
              <a:buNone/>
            </a:pPr>
            <a:r>
              <a:rPr lang="en-US" sz="1200"/>
              <a:t>Std = 0.16 </a:t>
            </a:r>
          </a:p>
        </p:txBody>
      </p:sp>
      <p:sp>
        <p:nvSpPr>
          <p:cNvPr id="41" name="Text Box 9"/>
          <p:cNvSpPr txBox="1">
            <a:spLocks noChangeArrowheads="1"/>
          </p:cNvSpPr>
          <p:nvPr/>
        </p:nvSpPr>
        <p:spPr bwMode="auto">
          <a:xfrm>
            <a:off x="850900" y="5780088"/>
            <a:ext cx="14081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0.71</a:t>
            </a:r>
          </a:p>
          <a:p>
            <a:pPr>
              <a:buClrTx/>
              <a:buFontTx/>
              <a:buNone/>
            </a:pPr>
            <a:r>
              <a:rPr lang="en-US" sz="1200"/>
              <a:t>Std = 0.17</a:t>
            </a:r>
          </a:p>
        </p:txBody>
      </p:sp>
      <p:sp>
        <p:nvSpPr>
          <p:cNvPr id="42" name="Text Box 10"/>
          <p:cNvSpPr txBox="1">
            <a:spLocks noChangeArrowheads="1"/>
          </p:cNvSpPr>
          <p:nvPr/>
        </p:nvSpPr>
        <p:spPr bwMode="auto">
          <a:xfrm>
            <a:off x="5621338" y="5718175"/>
            <a:ext cx="14081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0.72</a:t>
            </a:r>
          </a:p>
          <a:p>
            <a:pPr>
              <a:buClrTx/>
              <a:buFontTx/>
              <a:buNone/>
            </a:pPr>
            <a:r>
              <a:rPr lang="en-US" sz="1200"/>
              <a:t>Std = 0.19</a:t>
            </a:r>
          </a:p>
        </p:txBody>
      </p:sp>
      <p:sp>
        <p:nvSpPr>
          <p:cNvPr id="43" name="Text Box 11"/>
          <p:cNvSpPr txBox="1">
            <a:spLocks noChangeArrowheads="1"/>
          </p:cNvSpPr>
          <p:nvPr/>
        </p:nvSpPr>
        <p:spPr bwMode="auto">
          <a:xfrm>
            <a:off x="5683250" y="1289050"/>
            <a:ext cx="224631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2.5 mm</a:t>
            </a:r>
          </a:p>
          <a:p>
            <a:pPr>
              <a:buClrTx/>
              <a:buFontTx/>
              <a:buNone/>
            </a:pPr>
            <a:r>
              <a:rPr lang="en-US" sz="1000"/>
              <a:t>Garfield avg. clusters = 30.28</a:t>
            </a:r>
          </a:p>
          <a:p>
            <a:pPr>
              <a:buClrTx/>
              <a:buFontTx/>
              <a:buNone/>
            </a:pPr>
            <a:r>
              <a:rPr lang="en-US" sz="1000"/>
              <a:t>Convolved avg. clusters = 21.38 </a:t>
            </a:r>
          </a:p>
        </p:txBody>
      </p:sp>
      <p:sp>
        <p:nvSpPr>
          <p:cNvPr id="44" name="Text Box 12"/>
          <p:cNvSpPr txBox="1">
            <a:spLocks noChangeArrowheads="1"/>
          </p:cNvSpPr>
          <p:nvPr/>
        </p:nvSpPr>
        <p:spPr bwMode="auto">
          <a:xfrm>
            <a:off x="858838" y="3917950"/>
            <a:ext cx="2244725"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5 mm</a:t>
            </a:r>
          </a:p>
          <a:p>
            <a:pPr>
              <a:buClrTx/>
              <a:buFontTx/>
              <a:buNone/>
            </a:pPr>
            <a:r>
              <a:rPr lang="en-US" sz="1000"/>
              <a:t>Garfield avg. clusters = 31.28</a:t>
            </a:r>
          </a:p>
          <a:p>
            <a:pPr>
              <a:buClrTx/>
              <a:buFontTx/>
              <a:buNone/>
            </a:pPr>
            <a:r>
              <a:rPr lang="en-US" sz="1000"/>
              <a:t>Convolved avg. clusters = 21.92 </a:t>
            </a:r>
          </a:p>
        </p:txBody>
      </p:sp>
      <p:sp>
        <p:nvSpPr>
          <p:cNvPr id="45" name="Text Box 13"/>
          <p:cNvSpPr txBox="1">
            <a:spLocks noChangeArrowheads="1"/>
          </p:cNvSpPr>
          <p:nvPr/>
        </p:nvSpPr>
        <p:spPr bwMode="auto">
          <a:xfrm>
            <a:off x="5791200" y="3917950"/>
            <a:ext cx="2244725"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7.5 mm</a:t>
            </a:r>
          </a:p>
          <a:p>
            <a:pPr>
              <a:buClrTx/>
              <a:buFontTx/>
              <a:buNone/>
            </a:pPr>
            <a:r>
              <a:rPr lang="en-US" sz="1000"/>
              <a:t>Garfield avg. clusters = 27.77</a:t>
            </a:r>
          </a:p>
          <a:p>
            <a:pPr>
              <a:buClrTx/>
              <a:buFontTx/>
              <a:buNone/>
            </a:pPr>
            <a:r>
              <a:rPr lang="en-US" sz="1000"/>
              <a:t>Convolved avg. clusters = 19.68 </a:t>
            </a:r>
          </a:p>
        </p:txBody>
      </p:sp>
      <p:sp>
        <p:nvSpPr>
          <p:cNvPr id="46" name="Text Box 14"/>
          <p:cNvSpPr txBox="1">
            <a:spLocks noChangeArrowheads="1"/>
          </p:cNvSpPr>
          <p:nvPr/>
        </p:nvSpPr>
        <p:spPr bwMode="auto">
          <a:xfrm>
            <a:off x="1720850" y="696913"/>
            <a:ext cx="57785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solidFill>
                  <a:srgbClr val="FF0000"/>
                </a:solidFill>
              </a:rPr>
              <a:t>Efficiency= Mnc/Rnc</a:t>
            </a:r>
          </a:p>
          <a:p>
            <a:pPr>
              <a:buClrTx/>
              <a:buFontTx/>
              <a:buNone/>
            </a:pPr>
            <a:r>
              <a:rPr lang="en-US" sz="1200">
                <a:solidFill>
                  <a:srgbClr val="FF0000"/>
                </a:solidFill>
              </a:rPr>
              <a:t>Rnc = Real Number of Clusters</a:t>
            </a:r>
          </a:p>
          <a:p>
            <a:pPr>
              <a:buClrTx/>
              <a:buFontTx/>
              <a:buNone/>
            </a:pPr>
            <a:r>
              <a:rPr lang="en-US" sz="1200">
                <a:solidFill>
                  <a:srgbClr val="FF0000"/>
                </a:solidFill>
              </a:rPr>
              <a:t>Mnc = Measured Number of Cluster after convolution and noise addition </a:t>
            </a:r>
          </a:p>
        </p:txBody>
      </p:sp>
      <p:sp>
        <p:nvSpPr>
          <p:cNvPr id="47" name="Text Box 15"/>
          <p:cNvSpPr txBox="1">
            <a:spLocks noChangeArrowheads="1"/>
          </p:cNvSpPr>
          <p:nvPr/>
        </p:nvSpPr>
        <p:spPr bwMode="auto">
          <a:xfrm>
            <a:off x="2646363" y="6216650"/>
            <a:ext cx="3587750" cy="30321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Analysis performed on 1000 data sets</a:t>
            </a:r>
          </a:p>
        </p:txBody>
      </p:sp>
    </p:spTree>
    <p:extLst>
      <p:ext uri="{BB962C8B-B14F-4D97-AF65-F5344CB8AC3E}">
        <p14:creationId xmlns:p14="http://schemas.microsoft.com/office/powerpoint/2010/main" val="20572721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7"/>
          <p:cNvPicPr>
            <a:picLocks noChangeAspect="1" noChangeArrowheads="1"/>
          </p:cNvPicPr>
          <p:nvPr/>
        </p:nvPicPr>
        <p:blipFill>
          <a:blip r:embed="rId3">
            <a:extLst>
              <a:ext uri="{28A0092B-C50C-407E-A947-70E740481C1C}">
                <a14:useLocalDpi xmlns:a14="http://schemas.microsoft.com/office/drawing/2010/main" val="0"/>
              </a:ext>
            </a:extLst>
          </a:blip>
          <a:srcRect l="4999" r="4999"/>
          <a:stretch>
            <a:fillRect/>
          </a:stretch>
        </p:blipFill>
        <p:spPr bwMode="auto">
          <a:xfrm>
            <a:off x="403225" y="4267200"/>
            <a:ext cx="3516313" cy="2389188"/>
          </a:xfrm>
          <a:prstGeom prst="rect">
            <a:avLst/>
          </a:prstGeom>
          <a:noFill/>
          <a:ln>
            <a:noFill/>
          </a:ln>
          <a:effectLst/>
          <a:extLst>
            <a:ext uri="{909E8E84-426E-40dd-AFC4-6F175D3DCCD1}">
              <a14:hiddenFill xmlns:a14="http://schemas.microsoft.com/office/drawing/2010/main">
                <a:blipFill dpi="0" rotWithShape="0">
                  <a:blip/>
                  <a:srcRect l="4999"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Counting Algorithm @  different impact parameters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36</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l="5002" r="5002"/>
          <a:stretch>
            <a:fillRect/>
          </a:stretch>
        </p:blipFill>
        <p:spPr bwMode="auto">
          <a:xfrm>
            <a:off x="5076825" y="1677988"/>
            <a:ext cx="3621088" cy="2297112"/>
          </a:xfrm>
          <a:prstGeom prst="rect">
            <a:avLst/>
          </a:prstGeom>
          <a:noFill/>
          <a:ln>
            <a:noFill/>
          </a:ln>
          <a:effectLst/>
          <a:extLst>
            <a:ext uri="{909E8E84-426E-40dd-AFC4-6F175D3DCCD1}">
              <a14:hiddenFill xmlns:a14="http://schemas.microsoft.com/office/drawing/2010/main">
                <a:blipFill dpi="0" rotWithShape="0">
                  <a:blip/>
                  <a:srcRect l="5002" r="50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 name="Text Box 3"/>
          <p:cNvSpPr txBox="1">
            <a:spLocks noChangeArrowheads="1"/>
          </p:cNvSpPr>
          <p:nvPr/>
        </p:nvSpPr>
        <p:spPr bwMode="auto">
          <a:xfrm>
            <a:off x="7229475" y="1862138"/>
            <a:ext cx="1404938"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27.42%</a:t>
            </a:r>
          </a:p>
          <a:p>
            <a:pPr>
              <a:buClrTx/>
              <a:buFontTx/>
              <a:buNone/>
            </a:pPr>
            <a:r>
              <a:rPr lang="en-US" sz="1200"/>
              <a:t>Std = 16.22 </a:t>
            </a:r>
          </a:p>
        </p:txBody>
      </p:sp>
      <p:pic>
        <p:nvPicPr>
          <p:cNvPr id="22" name="Picture 4"/>
          <p:cNvPicPr>
            <a:picLocks noChangeAspect="1" noChangeArrowheads="1"/>
          </p:cNvPicPr>
          <p:nvPr/>
        </p:nvPicPr>
        <p:blipFill>
          <a:blip r:embed="rId5">
            <a:extLst>
              <a:ext uri="{28A0092B-C50C-407E-A947-70E740481C1C}">
                <a14:useLocalDpi xmlns:a14="http://schemas.microsoft.com/office/drawing/2010/main" val="0"/>
              </a:ext>
            </a:extLst>
          </a:blip>
          <a:srcRect l="4999" r="4999"/>
          <a:stretch>
            <a:fillRect/>
          </a:stretch>
        </p:blipFill>
        <p:spPr bwMode="auto">
          <a:xfrm>
            <a:off x="327025" y="1717675"/>
            <a:ext cx="3582988" cy="2263775"/>
          </a:xfrm>
          <a:prstGeom prst="rect">
            <a:avLst/>
          </a:prstGeom>
          <a:noFill/>
          <a:ln>
            <a:noFill/>
          </a:ln>
          <a:effectLst/>
          <a:extLst>
            <a:ext uri="{909E8E84-426E-40dd-AFC4-6F175D3DCCD1}">
              <a14:hiddenFill xmlns:a14="http://schemas.microsoft.com/office/drawing/2010/main">
                <a:blipFill dpi="0" rotWithShape="0">
                  <a:blip/>
                  <a:srcRect l="4999"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 name="Text Box 5"/>
          <p:cNvSpPr txBox="1">
            <a:spLocks noChangeArrowheads="1"/>
          </p:cNvSpPr>
          <p:nvPr/>
        </p:nvSpPr>
        <p:spPr bwMode="auto">
          <a:xfrm>
            <a:off x="858838" y="1289050"/>
            <a:ext cx="216535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0 mm</a:t>
            </a:r>
          </a:p>
          <a:p>
            <a:pPr>
              <a:buClrTx/>
              <a:buFontTx/>
              <a:buNone/>
            </a:pPr>
            <a:r>
              <a:rPr lang="en-US" sz="1000"/>
              <a:t>Garfield avg. clusters = 29.89</a:t>
            </a:r>
          </a:p>
          <a:p>
            <a:pPr>
              <a:buClrTx/>
              <a:buFontTx/>
              <a:buNone/>
            </a:pPr>
            <a:r>
              <a:rPr lang="en-US" sz="1000"/>
              <a:t>Convolved avg. clusters = 21.5 </a:t>
            </a:r>
          </a:p>
        </p:txBody>
      </p:sp>
      <p:sp>
        <p:nvSpPr>
          <p:cNvPr id="24" name="Text Box 6"/>
          <p:cNvSpPr txBox="1">
            <a:spLocks noChangeArrowheads="1"/>
          </p:cNvSpPr>
          <p:nvPr/>
        </p:nvSpPr>
        <p:spPr bwMode="auto">
          <a:xfrm>
            <a:off x="2406650" y="1862138"/>
            <a:ext cx="140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27.27%</a:t>
            </a:r>
          </a:p>
          <a:p>
            <a:pPr>
              <a:buClrTx/>
              <a:buFontTx/>
              <a:buNone/>
            </a:pPr>
            <a:r>
              <a:rPr lang="en-US" sz="1200"/>
              <a:t>Std = 16.13 </a:t>
            </a:r>
          </a:p>
        </p:txBody>
      </p:sp>
      <p:sp>
        <p:nvSpPr>
          <p:cNvPr id="25" name="Text Box 8"/>
          <p:cNvSpPr txBox="1">
            <a:spLocks noChangeArrowheads="1"/>
          </p:cNvSpPr>
          <p:nvPr/>
        </p:nvSpPr>
        <p:spPr bwMode="auto">
          <a:xfrm>
            <a:off x="2398713" y="4411663"/>
            <a:ext cx="14081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28.07%</a:t>
            </a:r>
          </a:p>
          <a:p>
            <a:pPr>
              <a:buClrTx/>
              <a:buFontTx/>
              <a:buNone/>
            </a:pPr>
            <a:r>
              <a:rPr lang="en-US" sz="1200"/>
              <a:t>Std = 16.61 </a:t>
            </a:r>
          </a:p>
        </p:txBody>
      </p:sp>
      <p:pic>
        <p:nvPicPr>
          <p:cNvPr id="26" name="Picture 9"/>
          <p:cNvPicPr>
            <a:picLocks noChangeAspect="1" noChangeArrowheads="1"/>
          </p:cNvPicPr>
          <p:nvPr/>
        </p:nvPicPr>
        <p:blipFill>
          <a:blip r:embed="rId6">
            <a:extLst>
              <a:ext uri="{28A0092B-C50C-407E-A947-70E740481C1C}">
                <a14:useLocalDpi xmlns:a14="http://schemas.microsoft.com/office/drawing/2010/main" val="0"/>
              </a:ext>
            </a:extLst>
          </a:blip>
          <a:srcRect l="4999" r="4999"/>
          <a:stretch>
            <a:fillRect/>
          </a:stretch>
        </p:blipFill>
        <p:spPr bwMode="auto">
          <a:xfrm>
            <a:off x="5330825" y="4391025"/>
            <a:ext cx="3373438" cy="2238375"/>
          </a:xfrm>
          <a:prstGeom prst="rect">
            <a:avLst/>
          </a:prstGeom>
          <a:noFill/>
          <a:ln>
            <a:noFill/>
          </a:ln>
          <a:effectLst/>
          <a:extLst>
            <a:ext uri="{909E8E84-426E-40dd-AFC4-6F175D3DCCD1}">
              <a14:hiddenFill xmlns:a14="http://schemas.microsoft.com/office/drawing/2010/main">
                <a:blipFill dpi="0" rotWithShape="0">
                  <a:blip/>
                  <a:srcRect l="4999"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 name="Text Box 10"/>
          <p:cNvSpPr txBox="1">
            <a:spLocks noChangeArrowheads="1"/>
          </p:cNvSpPr>
          <p:nvPr/>
        </p:nvSpPr>
        <p:spPr bwMode="auto">
          <a:xfrm>
            <a:off x="7277100" y="4386263"/>
            <a:ext cx="14081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t>Mean = 28.07%</a:t>
            </a:r>
          </a:p>
          <a:p>
            <a:pPr>
              <a:buClrTx/>
              <a:buFontTx/>
              <a:buNone/>
            </a:pPr>
            <a:r>
              <a:rPr lang="en-US" sz="1200"/>
              <a:t>Std = 16.61 </a:t>
            </a:r>
          </a:p>
        </p:txBody>
      </p:sp>
      <p:sp>
        <p:nvSpPr>
          <p:cNvPr id="28" name="Text Box 11"/>
          <p:cNvSpPr txBox="1">
            <a:spLocks noChangeArrowheads="1"/>
          </p:cNvSpPr>
          <p:nvPr/>
        </p:nvSpPr>
        <p:spPr bwMode="auto">
          <a:xfrm>
            <a:off x="5683250" y="1289050"/>
            <a:ext cx="224631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2.5 mm</a:t>
            </a:r>
          </a:p>
          <a:p>
            <a:pPr>
              <a:buClrTx/>
              <a:buFontTx/>
              <a:buNone/>
            </a:pPr>
            <a:r>
              <a:rPr lang="en-US" sz="1000"/>
              <a:t>Garfield avg. clusters = 30.28</a:t>
            </a:r>
          </a:p>
          <a:p>
            <a:pPr>
              <a:buClrTx/>
              <a:buFontTx/>
              <a:buNone/>
            </a:pPr>
            <a:r>
              <a:rPr lang="en-US" sz="1000"/>
              <a:t>Convolved avg. clusters = 21.38 </a:t>
            </a:r>
          </a:p>
        </p:txBody>
      </p:sp>
      <p:sp>
        <p:nvSpPr>
          <p:cNvPr id="29" name="Text Box 12"/>
          <p:cNvSpPr txBox="1">
            <a:spLocks noChangeArrowheads="1"/>
          </p:cNvSpPr>
          <p:nvPr/>
        </p:nvSpPr>
        <p:spPr bwMode="auto">
          <a:xfrm>
            <a:off x="858838" y="3917950"/>
            <a:ext cx="2244725"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5 mm</a:t>
            </a:r>
          </a:p>
          <a:p>
            <a:pPr>
              <a:buClrTx/>
              <a:buFontTx/>
              <a:buNone/>
            </a:pPr>
            <a:r>
              <a:rPr lang="en-US" sz="1000"/>
              <a:t>Garfield avg. clusters = 31.28</a:t>
            </a:r>
          </a:p>
          <a:p>
            <a:pPr>
              <a:buClrTx/>
              <a:buFontTx/>
              <a:buNone/>
            </a:pPr>
            <a:r>
              <a:rPr lang="en-US" sz="1000"/>
              <a:t>Convolved avg. clusters = 21.92 </a:t>
            </a:r>
          </a:p>
        </p:txBody>
      </p:sp>
      <p:sp>
        <p:nvSpPr>
          <p:cNvPr id="30" name="Text Box 13"/>
          <p:cNvSpPr txBox="1">
            <a:spLocks noChangeArrowheads="1"/>
          </p:cNvSpPr>
          <p:nvPr/>
        </p:nvSpPr>
        <p:spPr bwMode="auto">
          <a:xfrm>
            <a:off x="5791200" y="3917950"/>
            <a:ext cx="2244725"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000"/>
              <a:t>Impact parameter = 7.5 mm</a:t>
            </a:r>
          </a:p>
          <a:p>
            <a:pPr>
              <a:buClrTx/>
              <a:buFontTx/>
              <a:buNone/>
            </a:pPr>
            <a:r>
              <a:rPr lang="en-US" sz="1000"/>
              <a:t>Garfield avg. clusters = 27.77</a:t>
            </a:r>
          </a:p>
          <a:p>
            <a:pPr>
              <a:buClrTx/>
              <a:buFontTx/>
              <a:buNone/>
            </a:pPr>
            <a:r>
              <a:rPr lang="en-US" sz="1000"/>
              <a:t>Convolved avg. clusters = 19.68 </a:t>
            </a:r>
          </a:p>
        </p:txBody>
      </p:sp>
      <p:sp>
        <p:nvSpPr>
          <p:cNvPr id="31" name="Text Box 14"/>
          <p:cNvSpPr txBox="1">
            <a:spLocks noChangeArrowheads="1"/>
          </p:cNvSpPr>
          <p:nvPr/>
        </p:nvSpPr>
        <p:spPr bwMode="auto">
          <a:xfrm>
            <a:off x="1720850" y="696913"/>
            <a:ext cx="57785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200">
                <a:solidFill>
                  <a:srgbClr val="FF0000"/>
                </a:solidFill>
              </a:rPr>
              <a:t>% of Detected Cluster= (Rnc-Mnc)/Rnc *100</a:t>
            </a:r>
          </a:p>
          <a:p>
            <a:pPr>
              <a:buClrTx/>
              <a:buFontTx/>
              <a:buNone/>
            </a:pPr>
            <a:r>
              <a:rPr lang="en-US" sz="1200">
                <a:solidFill>
                  <a:srgbClr val="FF0000"/>
                </a:solidFill>
              </a:rPr>
              <a:t>Rnc = Real Number of Clusters</a:t>
            </a:r>
          </a:p>
          <a:p>
            <a:pPr>
              <a:buClrTx/>
              <a:buFontTx/>
              <a:buNone/>
            </a:pPr>
            <a:r>
              <a:rPr lang="en-US" sz="1200">
                <a:solidFill>
                  <a:srgbClr val="FF0000"/>
                </a:solidFill>
              </a:rPr>
              <a:t>Mnc = Measured Number of Cluster after convolution and noise addition </a:t>
            </a:r>
          </a:p>
        </p:txBody>
      </p:sp>
      <p:sp>
        <p:nvSpPr>
          <p:cNvPr id="32" name="Text Box 15"/>
          <p:cNvSpPr txBox="1">
            <a:spLocks noChangeArrowheads="1"/>
          </p:cNvSpPr>
          <p:nvPr/>
        </p:nvSpPr>
        <p:spPr bwMode="auto">
          <a:xfrm>
            <a:off x="2646363" y="6216650"/>
            <a:ext cx="3587750" cy="30321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Analysis performed on 1000 data sets</a:t>
            </a:r>
          </a:p>
        </p:txBody>
      </p:sp>
    </p:spTree>
    <p:extLst>
      <p:ext uri="{BB962C8B-B14F-4D97-AF65-F5344CB8AC3E}">
        <p14:creationId xmlns:p14="http://schemas.microsoft.com/office/powerpoint/2010/main" val="26166897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Noise Effect on Convolved Signal </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37</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sp>
        <p:nvSpPr>
          <p:cNvPr id="34" name="Text Box 2"/>
          <p:cNvSpPr txBox="1">
            <a:spLocks noChangeArrowheads="1"/>
          </p:cNvSpPr>
          <p:nvPr/>
        </p:nvSpPr>
        <p:spPr bwMode="auto">
          <a:xfrm>
            <a:off x="1171575" y="777875"/>
            <a:ext cx="725011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SNR evaluated considering single electron cluster average amplitude (~10mV)</a:t>
            </a:r>
          </a:p>
        </p:txBody>
      </p:sp>
      <p:pic>
        <p:nvPicPr>
          <p:cNvPr id="35" name="Picture 3"/>
          <p:cNvPicPr>
            <a:picLocks noChangeAspect="1" noChangeArrowheads="1"/>
          </p:cNvPicPr>
          <p:nvPr/>
        </p:nvPicPr>
        <p:blipFill>
          <a:blip r:embed="rId3">
            <a:extLst>
              <a:ext uri="{28A0092B-C50C-407E-A947-70E740481C1C}">
                <a14:useLocalDpi xmlns:a14="http://schemas.microsoft.com/office/drawing/2010/main" val="0"/>
              </a:ext>
            </a:extLst>
          </a:blip>
          <a:srcRect l="4999" t="50090" r="4999"/>
          <a:stretch>
            <a:fillRect/>
          </a:stretch>
        </p:blipFill>
        <p:spPr bwMode="auto">
          <a:xfrm>
            <a:off x="517525" y="1228725"/>
            <a:ext cx="7150100" cy="1595438"/>
          </a:xfrm>
          <a:prstGeom prst="rect">
            <a:avLst/>
          </a:prstGeom>
          <a:noFill/>
          <a:ln>
            <a:noFill/>
          </a:ln>
          <a:effectLst/>
          <a:extLst>
            <a:ext uri="{909E8E84-426E-40dd-AFC4-6F175D3DCCD1}">
              <a14:hiddenFill xmlns:a14="http://schemas.microsoft.com/office/drawing/2010/main">
                <a:blipFill dpi="0" rotWithShape="0">
                  <a:blip/>
                  <a:srcRect l="4999" t="50090"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 name="Text Box 4"/>
          <p:cNvSpPr txBox="1">
            <a:spLocks noChangeArrowheads="1"/>
          </p:cNvSpPr>
          <p:nvPr/>
        </p:nvSpPr>
        <p:spPr bwMode="auto">
          <a:xfrm>
            <a:off x="7926388" y="1712913"/>
            <a:ext cx="9255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SNR=10</a:t>
            </a:r>
          </a:p>
        </p:txBody>
      </p:sp>
      <p:sp>
        <p:nvSpPr>
          <p:cNvPr id="37" name="Text Box 5"/>
          <p:cNvSpPr txBox="1">
            <a:spLocks noChangeArrowheads="1"/>
          </p:cNvSpPr>
          <p:nvPr/>
        </p:nvSpPr>
        <p:spPr bwMode="auto">
          <a:xfrm>
            <a:off x="7926388" y="3224213"/>
            <a:ext cx="8112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SNR=6</a:t>
            </a:r>
          </a:p>
        </p:txBody>
      </p:sp>
      <p:pic>
        <p:nvPicPr>
          <p:cNvPr id="38" name="Picture 6"/>
          <p:cNvPicPr>
            <a:picLocks noChangeAspect="1" noChangeArrowheads="1"/>
          </p:cNvPicPr>
          <p:nvPr/>
        </p:nvPicPr>
        <p:blipFill>
          <a:blip r:embed="rId4">
            <a:extLst>
              <a:ext uri="{28A0092B-C50C-407E-A947-70E740481C1C}">
                <a14:useLocalDpi xmlns:a14="http://schemas.microsoft.com/office/drawing/2010/main" val="0"/>
              </a:ext>
            </a:extLst>
          </a:blip>
          <a:srcRect l="4999" t="50090" r="4999"/>
          <a:stretch>
            <a:fillRect/>
          </a:stretch>
        </p:blipFill>
        <p:spPr bwMode="auto">
          <a:xfrm>
            <a:off x="563563" y="2727325"/>
            <a:ext cx="7150100" cy="1600200"/>
          </a:xfrm>
          <a:prstGeom prst="rect">
            <a:avLst/>
          </a:prstGeom>
          <a:noFill/>
          <a:ln>
            <a:noFill/>
          </a:ln>
          <a:effectLst/>
          <a:extLst>
            <a:ext uri="{909E8E84-426E-40dd-AFC4-6F175D3DCCD1}">
              <a14:hiddenFill xmlns:a14="http://schemas.microsoft.com/office/drawing/2010/main">
                <a:blipFill dpi="0" rotWithShape="0">
                  <a:blip/>
                  <a:srcRect l="4999" t="50090"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 name="Text Box 7"/>
          <p:cNvSpPr txBox="1">
            <a:spLocks noChangeArrowheads="1"/>
          </p:cNvSpPr>
          <p:nvPr/>
        </p:nvSpPr>
        <p:spPr bwMode="auto">
          <a:xfrm>
            <a:off x="7926388" y="4664075"/>
            <a:ext cx="812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SNR=2</a:t>
            </a:r>
          </a:p>
        </p:txBody>
      </p:sp>
      <p:pic>
        <p:nvPicPr>
          <p:cNvPr id="40" name="Picture 8"/>
          <p:cNvPicPr>
            <a:picLocks noChangeAspect="1" noChangeArrowheads="1"/>
          </p:cNvPicPr>
          <p:nvPr/>
        </p:nvPicPr>
        <p:blipFill>
          <a:blip r:embed="rId5">
            <a:extLst>
              <a:ext uri="{28A0092B-C50C-407E-A947-70E740481C1C}">
                <a14:useLocalDpi xmlns:a14="http://schemas.microsoft.com/office/drawing/2010/main" val="0"/>
              </a:ext>
            </a:extLst>
          </a:blip>
          <a:srcRect l="4999" t="50090" r="4999"/>
          <a:stretch>
            <a:fillRect/>
          </a:stretch>
        </p:blipFill>
        <p:spPr bwMode="auto">
          <a:xfrm>
            <a:off x="565150" y="4203700"/>
            <a:ext cx="7150100" cy="1600200"/>
          </a:xfrm>
          <a:prstGeom prst="rect">
            <a:avLst/>
          </a:prstGeom>
          <a:noFill/>
          <a:ln>
            <a:noFill/>
          </a:ln>
          <a:effectLst/>
          <a:extLst>
            <a:ext uri="{909E8E84-426E-40dd-AFC4-6F175D3DCCD1}">
              <a14:hiddenFill xmlns:a14="http://schemas.microsoft.com/office/drawing/2010/main">
                <a:blipFill dpi="0" rotWithShape="0">
                  <a:blip/>
                  <a:srcRect l="4999" t="50090"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 name="Text Box 9"/>
          <p:cNvSpPr txBox="1">
            <a:spLocks noChangeArrowheads="1"/>
          </p:cNvSpPr>
          <p:nvPr/>
        </p:nvSpPr>
        <p:spPr bwMode="auto">
          <a:xfrm>
            <a:off x="3081338" y="6091238"/>
            <a:ext cx="3222625"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SNR=Signal Amplitude/Noise RMS</a:t>
            </a:r>
          </a:p>
        </p:txBody>
      </p:sp>
    </p:spTree>
    <p:extLst>
      <p:ext uri="{BB962C8B-B14F-4D97-AF65-F5344CB8AC3E}">
        <p14:creationId xmlns:p14="http://schemas.microsoft.com/office/powerpoint/2010/main" val="36163227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Threshold effect on cluster counting at constant SNR</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38</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sp>
        <p:nvSpPr>
          <p:cNvPr id="14" name="Text Box 2"/>
          <p:cNvSpPr txBox="1">
            <a:spLocks noChangeArrowheads="1"/>
          </p:cNvSpPr>
          <p:nvPr/>
        </p:nvSpPr>
        <p:spPr bwMode="auto">
          <a:xfrm>
            <a:off x="1812925" y="703263"/>
            <a:ext cx="5481638"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The RMS of the noise is evaluated on the last 300 samples </a:t>
            </a: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l="5002" t="50095" r="5002"/>
          <a:stretch>
            <a:fillRect/>
          </a:stretch>
        </p:blipFill>
        <p:spPr bwMode="auto">
          <a:xfrm>
            <a:off x="385763" y="1255713"/>
            <a:ext cx="7150100" cy="1600200"/>
          </a:xfrm>
          <a:prstGeom prst="rect">
            <a:avLst/>
          </a:prstGeom>
          <a:noFill/>
          <a:ln>
            <a:noFill/>
          </a:ln>
          <a:effectLst/>
          <a:extLst>
            <a:ext uri="{909E8E84-426E-40dd-AFC4-6F175D3DCCD1}">
              <a14:hiddenFill xmlns:a14="http://schemas.microsoft.com/office/drawing/2010/main">
                <a:blipFill dpi="0" rotWithShape="0">
                  <a:blip/>
                  <a:srcRect l="5002" t="50095" r="50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4"/>
          <p:cNvSpPr txBox="1">
            <a:spLocks noChangeArrowheads="1"/>
          </p:cNvSpPr>
          <p:nvPr/>
        </p:nvSpPr>
        <p:spPr bwMode="auto">
          <a:xfrm>
            <a:off x="7223125" y="1704975"/>
            <a:ext cx="170815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Thr=0.8*RMS</a:t>
            </a:r>
            <a:r>
              <a:rPr lang="en-US" sz="900"/>
              <a:t>Noise</a:t>
            </a:r>
          </a:p>
          <a:p>
            <a:pPr>
              <a:buClrTx/>
              <a:buFontTx/>
              <a:buNone/>
            </a:pPr>
            <a:r>
              <a:rPr lang="en-US" sz="1400"/>
              <a:t>N. clusters = 23</a:t>
            </a:r>
          </a:p>
          <a:p>
            <a:pPr>
              <a:buClrTx/>
              <a:buFontTx/>
              <a:buNone/>
            </a:pPr>
            <a:endParaRPr lang="en-US" sz="1400"/>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l="5002" t="50095" r="5002"/>
          <a:stretch>
            <a:fillRect/>
          </a:stretch>
        </p:blipFill>
        <p:spPr bwMode="auto">
          <a:xfrm>
            <a:off x="390525" y="2892425"/>
            <a:ext cx="7150100" cy="1600200"/>
          </a:xfrm>
          <a:prstGeom prst="rect">
            <a:avLst/>
          </a:prstGeom>
          <a:noFill/>
          <a:ln>
            <a:noFill/>
          </a:ln>
          <a:effectLst/>
          <a:extLst>
            <a:ext uri="{909E8E84-426E-40dd-AFC4-6F175D3DCCD1}">
              <a14:hiddenFill xmlns:a14="http://schemas.microsoft.com/office/drawing/2010/main">
                <a:blipFill dpi="0" rotWithShape="0">
                  <a:blip/>
                  <a:srcRect l="5002" t="50095" r="50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Text Box 6"/>
          <p:cNvSpPr txBox="1">
            <a:spLocks noChangeArrowheads="1"/>
          </p:cNvSpPr>
          <p:nvPr/>
        </p:nvSpPr>
        <p:spPr bwMode="auto">
          <a:xfrm>
            <a:off x="7223125" y="3289300"/>
            <a:ext cx="170815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Thr=1.0*RMS</a:t>
            </a:r>
            <a:r>
              <a:rPr lang="en-US" sz="900"/>
              <a:t>Noise</a:t>
            </a:r>
          </a:p>
          <a:p>
            <a:pPr>
              <a:buClrTx/>
              <a:buFontTx/>
              <a:buNone/>
            </a:pPr>
            <a:r>
              <a:rPr lang="en-US" sz="1400"/>
              <a:t>N. clusters = 20</a:t>
            </a:r>
          </a:p>
          <a:p>
            <a:pPr>
              <a:buClrTx/>
              <a:buFontTx/>
              <a:buNone/>
            </a:pPr>
            <a:endParaRPr lang="en-US" sz="1400"/>
          </a:p>
        </p:txBody>
      </p:sp>
      <p:pic>
        <p:nvPicPr>
          <p:cNvPr id="19" name="Picture 7"/>
          <p:cNvPicPr>
            <a:picLocks noChangeAspect="1" noChangeArrowheads="1"/>
          </p:cNvPicPr>
          <p:nvPr/>
        </p:nvPicPr>
        <p:blipFill>
          <a:blip r:embed="rId5">
            <a:extLst>
              <a:ext uri="{28A0092B-C50C-407E-A947-70E740481C1C}">
                <a14:useLocalDpi xmlns:a14="http://schemas.microsoft.com/office/drawing/2010/main" val="0"/>
              </a:ext>
            </a:extLst>
          </a:blip>
          <a:srcRect l="5002" t="50095" r="5002"/>
          <a:stretch>
            <a:fillRect/>
          </a:stretch>
        </p:blipFill>
        <p:spPr bwMode="auto">
          <a:xfrm>
            <a:off x="382588" y="4659313"/>
            <a:ext cx="7150100" cy="1600200"/>
          </a:xfrm>
          <a:prstGeom prst="rect">
            <a:avLst/>
          </a:prstGeom>
          <a:noFill/>
          <a:ln>
            <a:noFill/>
          </a:ln>
          <a:effectLst/>
          <a:extLst>
            <a:ext uri="{909E8E84-426E-40dd-AFC4-6F175D3DCCD1}">
              <a14:hiddenFill xmlns:a14="http://schemas.microsoft.com/office/drawing/2010/main">
                <a:blipFill dpi="0" rotWithShape="0">
                  <a:blip/>
                  <a:srcRect l="5002" t="50095" r="50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Text Box 8"/>
          <p:cNvSpPr txBox="1">
            <a:spLocks noChangeArrowheads="1"/>
          </p:cNvSpPr>
          <p:nvPr/>
        </p:nvSpPr>
        <p:spPr bwMode="auto">
          <a:xfrm>
            <a:off x="7223125" y="5089525"/>
            <a:ext cx="1706563"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Thr=1.5*RMS</a:t>
            </a:r>
            <a:r>
              <a:rPr lang="en-US" sz="900"/>
              <a:t>Noise</a:t>
            </a:r>
          </a:p>
          <a:p>
            <a:pPr>
              <a:buClrTx/>
              <a:buFontTx/>
              <a:buNone/>
            </a:pPr>
            <a:r>
              <a:rPr lang="en-US" sz="1400"/>
              <a:t>N. clusters = 18</a:t>
            </a:r>
          </a:p>
          <a:p>
            <a:pPr>
              <a:buClrTx/>
              <a:buFontTx/>
              <a:buNone/>
            </a:pPr>
            <a:endParaRPr lang="en-US" sz="1400"/>
          </a:p>
        </p:txBody>
      </p:sp>
      <p:sp>
        <p:nvSpPr>
          <p:cNvPr id="21" name="AutoShape 9"/>
          <p:cNvSpPr>
            <a:spLocks noChangeArrowheads="1"/>
          </p:cNvSpPr>
          <p:nvPr/>
        </p:nvSpPr>
        <p:spPr bwMode="auto">
          <a:xfrm>
            <a:off x="5338763" y="1336675"/>
            <a:ext cx="1830387" cy="225425"/>
          </a:xfrm>
          <a:prstGeom prst="roundRect">
            <a:avLst>
              <a:gd name="adj" fmla="val 704"/>
            </a:avLst>
          </a:prstGeom>
          <a:noFill/>
          <a:ln w="18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cxnSp>
        <p:nvCxnSpPr>
          <p:cNvPr id="22" name="AutoShape 10"/>
          <p:cNvCxnSpPr>
            <a:cxnSpLocks noChangeShapeType="1"/>
            <a:stCxn id="14" idx="3"/>
            <a:endCxn id="21" idx="3"/>
          </p:cNvCxnSpPr>
          <p:nvPr/>
        </p:nvCxnSpPr>
        <p:spPr bwMode="auto">
          <a:xfrm flipH="1">
            <a:off x="7169150" y="855663"/>
            <a:ext cx="125413" cy="595312"/>
          </a:xfrm>
          <a:prstGeom prst="curvedConnector3">
            <a:avLst>
              <a:gd name="adj1" fmla="val 50000"/>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1241950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Detected Clusters vs SNR at 1.5* sigma threshold</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39</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2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4349750"/>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4370388"/>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 name="Text Box 4"/>
          <p:cNvSpPr txBox="1">
            <a:spLocks noChangeArrowheads="1"/>
          </p:cNvSpPr>
          <p:nvPr/>
        </p:nvSpPr>
        <p:spPr bwMode="auto">
          <a:xfrm>
            <a:off x="1662113" y="771525"/>
            <a:ext cx="5786437"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solidFill>
                  <a:srgbClr val="FF0000"/>
                </a:solidFill>
              </a:rPr>
              <a:t>Efficiency = Mnc/Rnc</a:t>
            </a:r>
          </a:p>
          <a:p>
            <a:pPr>
              <a:buClrTx/>
              <a:buFontTx/>
              <a:buNone/>
            </a:pPr>
            <a:r>
              <a:rPr lang="en-US" sz="1200">
                <a:solidFill>
                  <a:srgbClr val="FF0000"/>
                </a:solidFill>
              </a:rPr>
              <a:t>Rnc = Real Number of Clusters</a:t>
            </a:r>
          </a:p>
          <a:p>
            <a:pPr>
              <a:buClrTx/>
              <a:buFontTx/>
              <a:buNone/>
            </a:pPr>
            <a:r>
              <a:rPr lang="en-US" sz="1200">
                <a:solidFill>
                  <a:srgbClr val="FF0000"/>
                </a:solidFill>
              </a:rPr>
              <a:t>Mnc = Measured Number of Cluster after convolution and noise addition</a:t>
            </a:r>
            <a:r>
              <a:rPr lang="en-US" sz="1400">
                <a:solidFill>
                  <a:srgbClr val="FF0000"/>
                </a:solidFill>
              </a:rPr>
              <a:t> </a:t>
            </a:r>
          </a:p>
        </p:txBody>
      </p:sp>
      <p:sp>
        <p:nvSpPr>
          <p:cNvPr id="26" name="Text Box 5"/>
          <p:cNvSpPr txBox="1">
            <a:spLocks noChangeArrowheads="1"/>
          </p:cNvSpPr>
          <p:nvPr/>
        </p:nvSpPr>
        <p:spPr bwMode="auto">
          <a:xfrm>
            <a:off x="1150938" y="1511300"/>
            <a:ext cx="25765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0 mm</a:t>
            </a:r>
          </a:p>
        </p:txBody>
      </p:sp>
      <p:sp>
        <p:nvSpPr>
          <p:cNvPr id="27" name="Text Box 6"/>
          <p:cNvSpPr txBox="1">
            <a:spLocks noChangeArrowheads="1"/>
          </p:cNvSpPr>
          <p:nvPr/>
        </p:nvSpPr>
        <p:spPr bwMode="auto">
          <a:xfrm>
            <a:off x="5614988" y="1512888"/>
            <a:ext cx="2746375"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2.5 mm</a:t>
            </a:r>
          </a:p>
        </p:txBody>
      </p:sp>
      <p:sp>
        <p:nvSpPr>
          <p:cNvPr id="28" name="Text Box 7"/>
          <p:cNvSpPr txBox="1">
            <a:spLocks noChangeArrowheads="1"/>
          </p:cNvSpPr>
          <p:nvPr/>
        </p:nvSpPr>
        <p:spPr bwMode="auto">
          <a:xfrm>
            <a:off x="1150938" y="4140200"/>
            <a:ext cx="257492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5 mm</a:t>
            </a:r>
          </a:p>
        </p:txBody>
      </p:sp>
      <p:sp>
        <p:nvSpPr>
          <p:cNvPr id="29" name="Text Box 8"/>
          <p:cNvSpPr txBox="1">
            <a:spLocks noChangeArrowheads="1"/>
          </p:cNvSpPr>
          <p:nvPr/>
        </p:nvSpPr>
        <p:spPr bwMode="auto">
          <a:xfrm>
            <a:off x="5543550" y="4140200"/>
            <a:ext cx="27463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7.5 mm</a:t>
            </a:r>
          </a:p>
        </p:txBody>
      </p:sp>
      <p:pic>
        <p:nvPicPr>
          <p:cNvPr id="3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 y="1743075"/>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0" y="1739900"/>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54718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800" y="288925"/>
            <a:ext cx="6402388" cy="449263"/>
          </a:xfrm>
        </p:spPr>
        <p:txBody>
          <a:bodyPr/>
          <a:lstStyle/>
          <a:p>
            <a:pPr eaLnBrk="1" hangingPunct="1">
              <a:spcBef>
                <a:spcPct val="50000"/>
              </a:spcBef>
            </a:pPr>
            <a:r>
              <a:rPr lang="en-GB" sz="1800" i="1" dirty="0" smtClean="0">
                <a:solidFill>
                  <a:schemeClr val="bg1"/>
                </a:solidFill>
              </a:rPr>
              <a:t>Design goals </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4</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7" name="Rectangle 6"/>
          <p:cNvSpPr/>
          <p:nvPr/>
        </p:nvSpPr>
        <p:spPr>
          <a:xfrm>
            <a:off x="779373" y="1163668"/>
            <a:ext cx="7911012" cy="2215992"/>
          </a:xfrm>
          <a:prstGeom prst="rect">
            <a:avLst/>
          </a:prstGeom>
          <a:solidFill>
            <a:schemeClr val="bg1"/>
          </a:solidFill>
          <a:ln>
            <a:solidFill>
              <a:srgbClr val="003E99"/>
            </a:solidFill>
          </a:ln>
          <a:effectLst/>
        </p:spPr>
        <p:txBody>
          <a:bodyPr wrap="square">
            <a:spAutoFit/>
          </a:bodyPr>
          <a:lstStyle/>
          <a:p>
            <a:pPr lvl="0">
              <a:buClr>
                <a:srgbClr val="000090"/>
              </a:buClr>
              <a:defRPr/>
            </a:pPr>
            <a:r>
              <a:rPr lang="en-US" i="1" dirty="0">
                <a:solidFill>
                  <a:srgbClr val="0044A4"/>
                </a:solidFill>
              </a:rPr>
              <a:t>SuperB Drift Chamber (DCH) front-end electronics is designed to extract and process the 8056 (to be finalized) sense wire signals to:</a:t>
            </a:r>
          </a:p>
          <a:p>
            <a:pPr lvl="0">
              <a:buClr>
                <a:srgbClr val="000090"/>
              </a:buClr>
              <a:defRPr/>
            </a:pPr>
            <a:r>
              <a:rPr lang="en-US" dirty="0">
                <a:solidFill>
                  <a:srgbClr val="0044A4"/>
                </a:solidFill>
              </a:rPr>
              <a:t> </a:t>
            </a:r>
          </a:p>
          <a:p>
            <a:pPr marL="285750" lvl="0" indent="-285750">
              <a:buClr>
                <a:srgbClr val="000090"/>
              </a:buClr>
              <a:buFont typeface="Arial"/>
              <a:buChar char="•"/>
              <a:defRPr/>
            </a:pPr>
            <a:r>
              <a:rPr lang="en-US" sz="1400" i="1" dirty="0">
                <a:solidFill>
                  <a:srgbClr val="0044A4"/>
                </a:solidFill>
              </a:rPr>
              <a:t>measure the electron drift times to the sense wires for tracking purpose (momentum of charged particles)</a:t>
            </a:r>
          </a:p>
          <a:p>
            <a:pPr marL="285750" lvl="0" indent="-285750">
              <a:buClr>
                <a:srgbClr val="000090"/>
              </a:buClr>
              <a:buFont typeface="Arial"/>
              <a:buChar char="•"/>
              <a:defRPr/>
            </a:pPr>
            <a:endParaRPr lang="en-US" sz="1400" i="1" dirty="0">
              <a:solidFill>
                <a:srgbClr val="0044A4"/>
              </a:solidFill>
            </a:endParaRPr>
          </a:p>
          <a:p>
            <a:pPr marL="285750" lvl="0" indent="-285750">
              <a:buClr>
                <a:srgbClr val="000090"/>
              </a:buClr>
              <a:buFont typeface="Arial"/>
              <a:buChar char="•"/>
              <a:defRPr/>
            </a:pPr>
            <a:r>
              <a:rPr lang="en-US" sz="1400" i="1" dirty="0">
                <a:solidFill>
                  <a:srgbClr val="0044A4"/>
                </a:solidFill>
              </a:rPr>
              <a:t>Measure the energy loss of particles per unit length, dE/dx (particle identification)</a:t>
            </a:r>
          </a:p>
          <a:p>
            <a:pPr marL="285750" lvl="0" indent="-285750">
              <a:buClr>
                <a:srgbClr val="000090"/>
              </a:buClr>
              <a:buFont typeface="Arial"/>
              <a:buChar char="•"/>
              <a:defRPr/>
            </a:pPr>
            <a:endParaRPr lang="en-US" sz="1400" i="1" dirty="0">
              <a:solidFill>
                <a:srgbClr val="0044A4"/>
              </a:solidFill>
            </a:endParaRPr>
          </a:p>
          <a:p>
            <a:pPr marL="285750" lvl="0" indent="-285750">
              <a:buClr>
                <a:srgbClr val="000090"/>
              </a:buClr>
              <a:buFont typeface="Arial"/>
              <a:buChar char="•"/>
              <a:defRPr/>
            </a:pPr>
            <a:r>
              <a:rPr lang="en-US" sz="1400" i="1" dirty="0">
                <a:solidFill>
                  <a:srgbClr val="0044A4"/>
                </a:solidFill>
              </a:rPr>
              <a:t>provide hits information to the trigger system (trigger primitives)</a:t>
            </a:r>
          </a:p>
        </p:txBody>
      </p:sp>
      <p:sp>
        <p:nvSpPr>
          <p:cNvPr id="25" name="Rectangle 24"/>
          <p:cNvSpPr/>
          <p:nvPr/>
        </p:nvSpPr>
        <p:spPr>
          <a:xfrm>
            <a:off x="775621" y="3910770"/>
            <a:ext cx="7911012" cy="1785104"/>
          </a:xfrm>
          <a:prstGeom prst="rect">
            <a:avLst/>
          </a:prstGeom>
          <a:solidFill>
            <a:schemeClr val="bg1"/>
          </a:solidFill>
          <a:ln>
            <a:solidFill>
              <a:srgbClr val="003E99"/>
            </a:solidFill>
          </a:ln>
          <a:effectLst/>
        </p:spPr>
        <p:txBody>
          <a:bodyPr wrap="square">
            <a:spAutoFit/>
          </a:bodyPr>
          <a:lstStyle/>
          <a:p>
            <a:pPr lvl="0">
              <a:buClr>
                <a:srgbClr val="000090"/>
              </a:buClr>
              <a:defRPr/>
            </a:pPr>
            <a:r>
              <a:rPr lang="en-US" i="1" dirty="0">
                <a:solidFill>
                  <a:srgbClr val="0044A4"/>
                </a:solidFill>
              </a:rPr>
              <a:t>Measurement of the energy loss of particles per unit length, dE/dx (particle identification) can be implemented by</a:t>
            </a:r>
          </a:p>
          <a:p>
            <a:pPr lvl="0">
              <a:buClr>
                <a:srgbClr val="000090"/>
              </a:buClr>
              <a:defRPr/>
            </a:pPr>
            <a:r>
              <a:rPr lang="en-US" dirty="0">
                <a:solidFill>
                  <a:srgbClr val="0044A4"/>
                </a:solidFill>
              </a:rPr>
              <a:t> </a:t>
            </a:r>
          </a:p>
          <a:p>
            <a:pPr marL="285750" lvl="0" indent="-285750">
              <a:buClr>
                <a:srgbClr val="000090"/>
              </a:buClr>
              <a:buFont typeface="Arial"/>
              <a:buChar char="•"/>
              <a:defRPr/>
            </a:pPr>
            <a:r>
              <a:rPr lang="en-US" sz="1400" i="1" dirty="0" smtClean="0">
                <a:solidFill>
                  <a:srgbClr val="0044A4"/>
                </a:solidFill>
              </a:rPr>
              <a:t>Charge Measurement Option: measuring </a:t>
            </a:r>
            <a:r>
              <a:rPr lang="en-US" sz="1400" i="1" dirty="0">
                <a:solidFill>
                  <a:srgbClr val="0044A4"/>
                </a:solidFill>
              </a:rPr>
              <a:t>the charge collected on the sense wire (discarding high values to remove Landau fluctuations)</a:t>
            </a:r>
          </a:p>
          <a:p>
            <a:pPr lvl="0">
              <a:buClr>
                <a:srgbClr val="000090"/>
              </a:buClr>
              <a:defRPr/>
            </a:pPr>
            <a:endParaRPr lang="en-US" sz="1400" i="1" dirty="0" smtClean="0">
              <a:solidFill>
                <a:srgbClr val="0044A4"/>
              </a:solidFill>
            </a:endParaRPr>
          </a:p>
          <a:p>
            <a:pPr marL="285750" lvl="0" indent="-285750">
              <a:buClr>
                <a:srgbClr val="000090"/>
              </a:buClr>
              <a:buFont typeface="Arial"/>
              <a:buChar char="•"/>
              <a:defRPr/>
            </a:pPr>
            <a:r>
              <a:rPr lang="en-US" sz="1400" i="1" dirty="0" smtClean="0">
                <a:solidFill>
                  <a:srgbClr val="0044A4"/>
                </a:solidFill>
              </a:rPr>
              <a:t>Cluster Counting Option: Counting the number of cluster generated by the particle crossing the cell</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Detected Clusters vs SNR at 1.5* sigma threshold</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40</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pic>
        <p:nvPicPr>
          <p:cNvPr id="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4329113"/>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4351338"/>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938" y="1724025"/>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38" y="1717675"/>
            <a:ext cx="2911475" cy="222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Text Box 6"/>
          <p:cNvSpPr txBox="1">
            <a:spLocks noChangeArrowheads="1"/>
          </p:cNvSpPr>
          <p:nvPr/>
        </p:nvSpPr>
        <p:spPr bwMode="auto">
          <a:xfrm>
            <a:off x="1662113" y="771525"/>
            <a:ext cx="5786437"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dirty="0">
                <a:solidFill>
                  <a:srgbClr val="FF0000"/>
                </a:solidFill>
              </a:rPr>
              <a:t>% of Detected Cluster= (</a:t>
            </a:r>
            <a:r>
              <a:rPr lang="en-US" sz="1400" dirty="0" err="1">
                <a:solidFill>
                  <a:srgbClr val="FF0000"/>
                </a:solidFill>
              </a:rPr>
              <a:t>Rnc-Mnc</a:t>
            </a:r>
            <a:r>
              <a:rPr lang="en-US" sz="1400" dirty="0">
                <a:solidFill>
                  <a:srgbClr val="FF0000"/>
                </a:solidFill>
              </a:rPr>
              <a:t>)/</a:t>
            </a:r>
            <a:r>
              <a:rPr lang="en-US" sz="1400" dirty="0" err="1">
                <a:solidFill>
                  <a:srgbClr val="FF0000"/>
                </a:solidFill>
              </a:rPr>
              <a:t>Rnc</a:t>
            </a:r>
            <a:r>
              <a:rPr lang="en-US" sz="1400" dirty="0">
                <a:solidFill>
                  <a:srgbClr val="FF0000"/>
                </a:solidFill>
              </a:rPr>
              <a:t> *100</a:t>
            </a:r>
          </a:p>
          <a:p>
            <a:pPr>
              <a:buClrTx/>
              <a:buFontTx/>
              <a:buNone/>
            </a:pPr>
            <a:r>
              <a:rPr lang="en-US" sz="1200" dirty="0" err="1">
                <a:solidFill>
                  <a:srgbClr val="FF0000"/>
                </a:solidFill>
              </a:rPr>
              <a:t>Rnc</a:t>
            </a:r>
            <a:r>
              <a:rPr lang="en-US" sz="1200" dirty="0">
                <a:solidFill>
                  <a:srgbClr val="FF0000"/>
                </a:solidFill>
              </a:rPr>
              <a:t> = Real Number of Clusters</a:t>
            </a:r>
          </a:p>
          <a:p>
            <a:pPr>
              <a:buClrTx/>
              <a:buFontTx/>
              <a:buNone/>
            </a:pPr>
            <a:r>
              <a:rPr lang="en-US" sz="1200" dirty="0" err="1">
                <a:solidFill>
                  <a:srgbClr val="FF0000"/>
                </a:solidFill>
              </a:rPr>
              <a:t>Mnc</a:t>
            </a:r>
            <a:r>
              <a:rPr lang="en-US" sz="1200" dirty="0">
                <a:solidFill>
                  <a:srgbClr val="FF0000"/>
                </a:solidFill>
              </a:rPr>
              <a:t> = Measured Number of Cluster after convolution and noise addition</a:t>
            </a:r>
            <a:r>
              <a:rPr lang="en-US" sz="1400" dirty="0">
                <a:solidFill>
                  <a:srgbClr val="FF0000"/>
                </a:solidFill>
              </a:rPr>
              <a:t> </a:t>
            </a:r>
          </a:p>
        </p:txBody>
      </p:sp>
      <p:sp>
        <p:nvSpPr>
          <p:cNvPr id="20" name="Text Box 7"/>
          <p:cNvSpPr txBox="1">
            <a:spLocks noChangeArrowheads="1"/>
          </p:cNvSpPr>
          <p:nvPr/>
        </p:nvSpPr>
        <p:spPr bwMode="auto">
          <a:xfrm>
            <a:off x="1150938" y="1511300"/>
            <a:ext cx="25765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0 mm</a:t>
            </a:r>
          </a:p>
        </p:txBody>
      </p:sp>
      <p:sp>
        <p:nvSpPr>
          <p:cNvPr id="21" name="Text Box 8"/>
          <p:cNvSpPr txBox="1">
            <a:spLocks noChangeArrowheads="1"/>
          </p:cNvSpPr>
          <p:nvPr/>
        </p:nvSpPr>
        <p:spPr bwMode="auto">
          <a:xfrm>
            <a:off x="5614988" y="1512888"/>
            <a:ext cx="2746375"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2.5 mm</a:t>
            </a:r>
          </a:p>
        </p:txBody>
      </p:sp>
      <p:sp>
        <p:nvSpPr>
          <p:cNvPr id="22" name="Text Box 9"/>
          <p:cNvSpPr txBox="1">
            <a:spLocks noChangeArrowheads="1"/>
          </p:cNvSpPr>
          <p:nvPr/>
        </p:nvSpPr>
        <p:spPr bwMode="auto">
          <a:xfrm>
            <a:off x="1150938" y="4140200"/>
            <a:ext cx="257492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5 mm</a:t>
            </a:r>
          </a:p>
        </p:txBody>
      </p:sp>
      <p:sp>
        <p:nvSpPr>
          <p:cNvPr id="32" name="Text Box 10"/>
          <p:cNvSpPr txBox="1">
            <a:spLocks noChangeArrowheads="1"/>
          </p:cNvSpPr>
          <p:nvPr/>
        </p:nvSpPr>
        <p:spPr bwMode="auto">
          <a:xfrm>
            <a:off x="5543550" y="4140200"/>
            <a:ext cx="2746375"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a:t>Impact parameter = 7.5 mm</a:t>
            </a:r>
          </a:p>
        </p:txBody>
      </p:sp>
    </p:spTree>
    <p:extLst>
      <p:ext uri="{BB962C8B-B14F-4D97-AF65-F5344CB8AC3E}">
        <p14:creationId xmlns:p14="http://schemas.microsoft.com/office/powerpoint/2010/main" val="26934251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a:solidFill>
                  <a:srgbClr val="FFFFFF"/>
                </a:solidFill>
              </a:rPr>
              <a:t>Conclusions</a:t>
            </a: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41</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M. Beretta</a:t>
            </a:r>
            <a:endParaRPr lang="it-IT" dirty="0">
              <a:solidFill>
                <a:srgbClr val="0044A4"/>
              </a:solidFill>
            </a:endParaRPr>
          </a:p>
        </p:txBody>
      </p:sp>
      <p:sp>
        <p:nvSpPr>
          <p:cNvPr id="23" name="Text Box 2"/>
          <p:cNvSpPr txBox="1">
            <a:spLocks noChangeArrowheads="1"/>
          </p:cNvSpPr>
          <p:nvPr/>
        </p:nvSpPr>
        <p:spPr bwMode="auto">
          <a:xfrm>
            <a:off x="660400" y="1244600"/>
            <a:ext cx="7978775" cy="420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lgn="just">
              <a:buClrTx/>
              <a:buFontTx/>
              <a:buNone/>
            </a:pPr>
            <a:r>
              <a:rPr lang="en-US" sz="1800"/>
              <a:t>Garfield output has not been tuned to real signals in particular concerning gas amplification fluctuation.</a:t>
            </a:r>
          </a:p>
          <a:p>
            <a:pPr algn="just">
              <a:buClrTx/>
              <a:buFontTx/>
              <a:buNone/>
            </a:pPr>
            <a:endParaRPr lang="en-US" sz="1800"/>
          </a:p>
          <a:p>
            <a:pPr algn="just">
              <a:buClrTx/>
              <a:buFontTx/>
              <a:buNone/>
            </a:pPr>
            <a:r>
              <a:rPr lang="en-US" sz="1800"/>
              <a:t>We have carried out a cluster counting feasibility study using an algorithm that can be easily implemented on an FPGA. </a:t>
            </a:r>
          </a:p>
          <a:p>
            <a:pPr algn="just">
              <a:buClrTx/>
              <a:buFontTx/>
              <a:buNone/>
            </a:pPr>
            <a:endParaRPr lang="en-US" sz="1800"/>
          </a:p>
          <a:p>
            <a:pPr algn="just">
              <a:buClrTx/>
              <a:buFontTx/>
              <a:buNone/>
            </a:pPr>
            <a:r>
              <a:rPr lang="en-US" sz="1800"/>
              <a:t>The analysis have been performed using data set based on garfield simulations at different impact parameters.</a:t>
            </a:r>
          </a:p>
          <a:p>
            <a:pPr algn="just">
              <a:buClrTx/>
              <a:buFontTx/>
              <a:buNone/>
            </a:pPr>
            <a:endParaRPr lang="en-US" sz="1800"/>
          </a:p>
          <a:p>
            <a:pPr algn="just">
              <a:buClrTx/>
              <a:buFontTx/>
              <a:buNone/>
            </a:pPr>
            <a:r>
              <a:rPr lang="en-US" sz="1800"/>
              <a:t>Results show that after garfiled data convolution with preamplifier response there is a loss of about 28% in detected clusters for different impact parameters.</a:t>
            </a:r>
          </a:p>
          <a:p>
            <a:pPr algn="just">
              <a:buClrTx/>
              <a:buFontTx/>
              <a:buNone/>
            </a:pPr>
            <a:endParaRPr lang="en-US" sz="1800"/>
          </a:p>
          <a:p>
            <a:pPr algn="just">
              <a:buClrTx/>
              <a:buFontTx/>
              <a:buNone/>
            </a:pPr>
            <a:r>
              <a:rPr lang="en-US" sz="1800"/>
              <a:t>The addition of Gaussian noise with different SRN increase the counting inefficiency from 40% (SNR=10) to about 70% (SNR=2). In any case results show huge fluctuations in the counted clusters due to the noise contribution.  </a:t>
            </a:r>
          </a:p>
          <a:p>
            <a:pPr algn="just">
              <a:buClrTx/>
              <a:buFontTx/>
              <a:buNone/>
            </a:pPr>
            <a:r>
              <a:rPr lang="en-US" sz="1800"/>
              <a:t>  </a:t>
            </a:r>
          </a:p>
        </p:txBody>
      </p:sp>
    </p:spTree>
    <p:extLst>
      <p:ext uri="{BB962C8B-B14F-4D97-AF65-F5344CB8AC3E}">
        <p14:creationId xmlns:p14="http://schemas.microsoft.com/office/powerpoint/2010/main" val="32051386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r>
              <a:rPr lang="en-US" sz="1800" i="1" dirty="0" smtClean="0">
                <a:solidFill>
                  <a:srgbClr val="FFFFFF"/>
                </a:solidFill>
              </a:rPr>
              <a:t>DCH - 1 page</a:t>
            </a:r>
            <a:r>
              <a:rPr lang="en-US" sz="1800" i="1" dirty="0" smtClean="0">
                <a:solidFill>
                  <a:srgbClr val="FFFFFF"/>
                </a:solidFill>
              </a:rPr>
              <a:t> x Dominique</a:t>
            </a:r>
            <a:endParaRPr lang="en-US" sz="1800" i="1" dirty="0">
              <a:solidFill>
                <a:srgbClr val="FFFFFF"/>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42</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2" name="Rectangle 1"/>
          <p:cNvSpPr/>
          <p:nvPr/>
        </p:nvSpPr>
        <p:spPr>
          <a:xfrm>
            <a:off x="680224" y="905970"/>
            <a:ext cx="8240752" cy="1815882"/>
          </a:xfrm>
          <a:prstGeom prst="rect">
            <a:avLst/>
          </a:prstGeom>
        </p:spPr>
        <p:txBody>
          <a:bodyPr wrap="square">
            <a:spAutoFit/>
          </a:bodyPr>
          <a:lstStyle/>
          <a:p>
            <a:pPr marL="285750" lvl="0" indent="-285750">
              <a:buClr>
                <a:srgbClr val="000090"/>
              </a:buClr>
              <a:buFont typeface="Arial"/>
              <a:buChar char="•"/>
              <a:defRPr/>
            </a:pPr>
            <a:r>
              <a:rPr lang="en-US" sz="1400" i="1" dirty="0">
                <a:solidFill>
                  <a:srgbClr val="0044A4"/>
                </a:solidFill>
              </a:rPr>
              <a:t>Design goals have been defined</a:t>
            </a:r>
          </a:p>
          <a:p>
            <a:pPr marL="285750" lvl="0" indent="-285750">
              <a:buClr>
                <a:srgbClr val="000090"/>
              </a:buClr>
              <a:buFont typeface="Arial"/>
              <a:buChar char="•"/>
              <a:defRPr/>
            </a:pPr>
            <a:endParaRPr lang="en-US" sz="1400" i="1" dirty="0">
              <a:solidFill>
                <a:srgbClr val="0044A4"/>
              </a:solidFill>
            </a:endParaRPr>
          </a:p>
          <a:p>
            <a:pPr marL="285750" lvl="0" indent="-285750">
              <a:buClr>
                <a:srgbClr val="000090"/>
              </a:buClr>
              <a:buFont typeface="Arial"/>
              <a:buChar char="•"/>
              <a:defRPr/>
            </a:pPr>
            <a:r>
              <a:rPr lang="en-US" sz="1400" i="1" dirty="0">
                <a:solidFill>
                  <a:srgbClr val="0044A4"/>
                </a:solidFill>
              </a:rPr>
              <a:t>Two different implementation of dE/dx measurements have been evaluated and will be reported in TDR</a:t>
            </a:r>
            <a:r>
              <a:rPr lang="en-US" sz="1400" i="1" dirty="0" smtClean="0">
                <a:solidFill>
                  <a:srgbClr val="0044A4"/>
                </a:solidFill>
              </a:rPr>
              <a:t>.</a:t>
            </a:r>
          </a:p>
          <a:p>
            <a:pPr marL="742950" lvl="1" indent="-285750">
              <a:buClr>
                <a:srgbClr val="000090"/>
              </a:buClr>
              <a:buFont typeface="Arial"/>
              <a:buChar char="•"/>
              <a:defRPr/>
            </a:pPr>
            <a:r>
              <a:rPr lang="en-US" sz="1400" i="1" dirty="0" smtClean="0">
                <a:solidFill>
                  <a:srgbClr val="0044A4"/>
                </a:solidFill>
              </a:rPr>
              <a:t>Truncated mean method has already been used by other experiments and, according to BaBar experience, should provide a σ</a:t>
            </a:r>
            <a:r>
              <a:rPr lang="en-US" sz="1400" i="1" baseline="-25000" dirty="0" smtClean="0">
                <a:solidFill>
                  <a:srgbClr val="0044A4"/>
                </a:solidFill>
              </a:rPr>
              <a:t>E</a:t>
            </a:r>
            <a:r>
              <a:rPr lang="en-US" sz="1400" i="1" dirty="0" smtClean="0">
                <a:solidFill>
                  <a:srgbClr val="0044A4"/>
                </a:solidFill>
              </a:rPr>
              <a:t> around 7-8 %</a:t>
            </a:r>
          </a:p>
          <a:p>
            <a:pPr marL="742950" lvl="1" indent="-285750">
              <a:buClr>
                <a:srgbClr val="000090"/>
              </a:buClr>
              <a:buFont typeface="Arial"/>
              <a:buChar char="•"/>
              <a:defRPr/>
            </a:pPr>
            <a:r>
              <a:rPr lang="en-US" sz="1400" i="1" dirty="0" smtClean="0">
                <a:solidFill>
                  <a:srgbClr val="0044A4"/>
                </a:solidFill>
              </a:rPr>
              <a:t>Cluster Counting is under study and measurements both at LNF and TRIUMF  are going on.  Simulations using GARFIELD data have been carried out as well by using real preamplifier response convolution and different SNR.</a:t>
            </a:r>
            <a:endParaRPr lang="en-US" sz="1400" i="1" dirty="0">
              <a:solidFill>
                <a:srgbClr val="0044A4"/>
              </a:solidFill>
            </a:endParaRPr>
          </a:p>
        </p:txBody>
      </p:sp>
      <p:sp>
        <p:nvSpPr>
          <p:cNvPr id="8" name="Text Box 5"/>
          <p:cNvSpPr txBox="1">
            <a:spLocks noChangeArrowheads="1"/>
          </p:cNvSpPr>
          <p:nvPr/>
        </p:nvSpPr>
        <p:spPr bwMode="auto">
          <a:xfrm>
            <a:off x="3543860" y="3001765"/>
            <a:ext cx="2260023"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dirty="0">
                <a:solidFill>
                  <a:srgbClr val="003E99"/>
                </a:solidFill>
              </a:rPr>
              <a:t>Impact parameter = 0 mm</a:t>
            </a:r>
          </a:p>
        </p:txBody>
      </p:sp>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28" y="2740220"/>
            <a:ext cx="29083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6"/>
          <p:cNvSpPr txBox="1">
            <a:spLocks noChangeArrowheads="1"/>
          </p:cNvSpPr>
          <p:nvPr/>
        </p:nvSpPr>
        <p:spPr bwMode="auto">
          <a:xfrm>
            <a:off x="3535982" y="3322115"/>
            <a:ext cx="5122611" cy="1233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charset="0"/>
                <a:ea typeface="ＭＳ Ｐゴシック" charset="0"/>
                <a:cs typeface="ＭＳ Ｐゴシック" charset="0"/>
              </a:defRPr>
            </a:lvl9pPr>
          </a:lstStyle>
          <a:p>
            <a:pPr>
              <a:buClrTx/>
              <a:buFontTx/>
              <a:buNone/>
            </a:pPr>
            <a:r>
              <a:rPr lang="en-US" sz="1400" dirty="0">
                <a:solidFill>
                  <a:srgbClr val="FF0000"/>
                </a:solidFill>
              </a:rPr>
              <a:t>% of Detected Cluster= (</a:t>
            </a:r>
            <a:r>
              <a:rPr lang="en-US" sz="1400" dirty="0" err="1">
                <a:solidFill>
                  <a:srgbClr val="FF0000"/>
                </a:solidFill>
              </a:rPr>
              <a:t>Rnc-Mnc</a:t>
            </a:r>
            <a:r>
              <a:rPr lang="en-US" sz="1400" dirty="0">
                <a:solidFill>
                  <a:srgbClr val="FF0000"/>
                </a:solidFill>
              </a:rPr>
              <a:t>)/</a:t>
            </a:r>
            <a:r>
              <a:rPr lang="en-US" sz="1400" dirty="0" err="1">
                <a:solidFill>
                  <a:srgbClr val="FF0000"/>
                </a:solidFill>
              </a:rPr>
              <a:t>Rnc</a:t>
            </a:r>
            <a:r>
              <a:rPr lang="en-US" sz="1400" dirty="0">
                <a:solidFill>
                  <a:srgbClr val="FF0000"/>
                </a:solidFill>
              </a:rPr>
              <a:t> *100</a:t>
            </a:r>
          </a:p>
          <a:p>
            <a:pPr>
              <a:buClrTx/>
              <a:buFontTx/>
              <a:buNone/>
            </a:pPr>
            <a:r>
              <a:rPr lang="en-US" sz="1200" dirty="0" err="1">
                <a:solidFill>
                  <a:srgbClr val="FF0000"/>
                </a:solidFill>
              </a:rPr>
              <a:t>Rnc</a:t>
            </a:r>
            <a:r>
              <a:rPr lang="en-US" sz="1200" dirty="0">
                <a:solidFill>
                  <a:srgbClr val="FF0000"/>
                </a:solidFill>
              </a:rPr>
              <a:t> = Real Number of Clusters</a:t>
            </a:r>
          </a:p>
          <a:p>
            <a:pPr>
              <a:buClrTx/>
              <a:buFontTx/>
              <a:buNone/>
            </a:pPr>
            <a:r>
              <a:rPr lang="en-US" sz="1200" dirty="0" err="1">
                <a:solidFill>
                  <a:srgbClr val="FF0000"/>
                </a:solidFill>
              </a:rPr>
              <a:t>Mnc</a:t>
            </a:r>
            <a:r>
              <a:rPr lang="en-US" sz="1200" dirty="0">
                <a:solidFill>
                  <a:srgbClr val="FF0000"/>
                </a:solidFill>
              </a:rPr>
              <a:t> = Measured Number of Cluster after convolution and noise </a:t>
            </a:r>
            <a:r>
              <a:rPr lang="en-US" sz="1200" dirty="0" smtClean="0">
                <a:solidFill>
                  <a:srgbClr val="FF0000"/>
                </a:solidFill>
              </a:rPr>
              <a:t>addition</a:t>
            </a:r>
          </a:p>
          <a:p>
            <a:pPr>
              <a:buClrTx/>
              <a:buFontTx/>
              <a:buNone/>
            </a:pPr>
            <a:r>
              <a:rPr lang="en-US" sz="1400" dirty="0" smtClean="0">
                <a:solidFill>
                  <a:srgbClr val="FF0000"/>
                </a:solidFill>
              </a:rPr>
              <a:t> </a:t>
            </a:r>
          </a:p>
          <a:p>
            <a:pPr>
              <a:buClrTx/>
              <a:buFontTx/>
              <a:buNone/>
            </a:pPr>
            <a:r>
              <a:rPr lang="en-US" sz="1400" dirty="0" smtClean="0">
                <a:solidFill>
                  <a:srgbClr val="FF0000"/>
                </a:solidFill>
              </a:rPr>
              <a:t>Threshold = 1.5*</a:t>
            </a:r>
            <a:r>
              <a:rPr lang="en-US" sz="1600" dirty="0" err="1" smtClean="0">
                <a:solidFill>
                  <a:srgbClr val="FF0000"/>
                </a:solidFill>
              </a:rPr>
              <a:t>σ</a:t>
            </a:r>
            <a:endParaRPr lang="en-US" sz="1600" dirty="0" smtClean="0">
              <a:solidFill>
                <a:srgbClr val="FF0000"/>
              </a:solidFill>
            </a:endParaRPr>
          </a:p>
          <a:p>
            <a:pPr>
              <a:buClrTx/>
              <a:buFontTx/>
              <a:buNone/>
            </a:pPr>
            <a:endParaRPr lang="en-US" sz="1400" dirty="0">
              <a:solidFill>
                <a:srgbClr val="FF0000"/>
              </a:solidFill>
            </a:endParaRPr>
          </a:p>
          <a:p>
            <a:pPr>
              <a:buClrTx/>
              <a:buFontTx/>
              <a:buNone/>
            </a:pPr>
            <a:endParaRPr lang="en-US" sz="1400" dirty="0">
              <a:solidFill>
                <a:srgbClr val="FF0000"/>
              </a:solidFill>
            </a:endParaRPr>
          </a:p>
        </p:txBody>
      </p:sp>
      <p:sp>
        <p:nvSpPr>
          <p:cNvPr id="14" name="Rectangle 13"/>
          <p:cNvSpPr/>
          <p:nvPr/>
        </p:nvSpPr>
        <p:spPr>
          <a:xfrm>
            <a:off x="756314" y="5130923"/>
            <a:ext cx="8240752" cy="1384995"/>
          </a:xfrm>
          <a:prstGeom prst="rect">
            <a:avLst/>
          </a:prstGeom>
        </p:spPr>
        <p:txBody>
          <a:bodyPr wrap="square">
            <a:spAutoFit/>
          </a:bodyPr>
          <a:lstStyle/>
          <a:p>
            <a:pPr marL="285750" lvl="0" indent="-285750">
              <a:buClr>
                <a:srgbClr val="000090"/>
              </a:buClr>
              <a:buFont typeface="Arial"/>
              <a:buChar char="•"/>
              <a:defRPr/>
            </a:pPr>
            <a:r>
              <a:rPr lang="en-US" sz="1400" i="1" dirty="0" smtClean="0">
                <a:solidFill>
                  <a:srgbClr val="0044A4"/>
                </a:solidFill>
              </a:rPr>
              <a:t>HV distribution system has been defined and modularity will be finalized as soon as chamber final design will be available. HV distribution boards should be located on FORWARD end-plat.</a:t>
            </a:r>
            <a:endParaRPr lang="en-US" sz="1400" i="1" dirty="0">
              <a:solidFill>
                <a:srgbClr val="0044A4"/>
              </a:solidFill>
            </a:endParaRPr>
          </a:p>
          <a:p>
            <a:pPr marL="285750" lvl="0" indent="-285750">
              <a:buClr>
                <a:srgbClr val="000090"/>
              </a:buClr>
              <a:buFont typeface="Arial"/>
              <a:buChar char="•"/>
              <a:defRPr/>
            </a:pPr>
            <a:r>
              <a:rPr lang="en-US" sz="1400" i="1" dirty="0" smtClean="0">
                <a:solidFill>
                  <a:srgbClr val="0044A4"/>
                </a:solidFill>
              </a:rPr>
              <a:t>On-Detector electronics (preamplifier boards) will be located on BACKWARD end-plate. We are investigating the possibility of exiting the cables from the outer layer of the chamber</a:t>
            </a:r>
          </a:p>
          <a:p>
            <a:pPr marL="285750" lvl="0" indent="-285750">
              <a:buClr>
                <a:srgbClr val="000090"/>
              </a:buClr>
              <a:buFont typeface="Arial"/>
              <a:buChar char="•"/>
              <a:defRPr/>
            </a:pPr>
            <a:r>
              <a:rPr lang="en-US" sz="1400" i="1" dirty="0" smtClean="0">
                <a:solidFill>
                  <a:srgbClr val="0044A4"/>
                </a:solidFill>
              </a:rPr>
              <a:t>We are also investigating the possibility of using the top of the detector to locate off-detector electronics then simplifying setup and maintenance of the system</a:t>
            </a:r>
            <a:endParaRPr lang="en-US" sz="1400" i="1" dirty="0">
              <a:solidFill>
                <a:srgbClr val="0044A4"/>
              </a:solidFill>
            </a:endParaRPr>
          </a:p>
        </p:txBody>
      </p:sp>
    </p:spTree>
    <p:extLst>
      <p:ext uri="{BB962C8B-B14F-4D97-AF65-F5344CB8AC3E}">
        <p14:creationId xmlns:p14="http://schemas.microsoft.com/office/powerpoint/2010/main" val="13594261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6"/>
          <p:cNvSpPr>
            <a:spLocks noChangeArrowheads="1"/>
          </p:cNvSpPr>
          <p:nvPr/>
        </p:nvSpPr>
        <p:spPr bwMode="auto">
          <a:xfrm>
            <a:off x="1618681" y="2825714"/>
            <a:ext cx="5865332" cy="13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ts val="1000"/>
              </a:spcBef>
              <a:spcAft>
                <a:spcPts val="400"/>
              </a:spcAft>
            </a:pPr>
            <a:r>
              <a:rPr lang="en-US" sz="3600" b="1" i="1" dirty="0" smtClean="0">
                <a:solidFill>
                  <a:srgbClr val="000090"/>
                </a:solidFill>
                <a:ea typeface="ヒラギノ角ゴ Pro W3" charset="0"/>
                <a:cs typeface="ヒラギノ角ゴ Pro W3" charset="0"/>
              </a:rPr>
              <a:t>Charge Measurement Option</a:t>
            </a:r>
          </a:p>
          <a:p>
            <a:pPr algn="ctr">
              <a:spcBef>
                <a:spcPts val="1000"/>
              </a:spcBef>
              <a:spcAft>
                <a:spcPts val="400"/>
              </a:spcAft>
            </a:pPr>
            <a:r>
              <a:rPr lang="en-US" sz="3200" i="1" dirty="0" smtClean="0">
                <a:solidFill>
                  <a:srgbClr val="000090"/>
                </a:solidFill>
                <a:ea typeface="ヒラギノ角ゴ Pro W3" charset="0"/>
                <a:cs typeface="ヒラギノ角ゴ Pro W3" charset="0"/>
              </a:rPr>
              <a:t>Requirements &amp; Block Diagram</a:t>
            </a:r>
            <a:endParaRPr lang="en-US" sz="3200" i="1" dirty="0">
              <a:solidFill>
                <a:srgbClr val="000090"/>
              </a:solidFill>
              <a:ea typeface="ヒラギノ角ゴ Pro W3" charset="0"/>
              <a:cs typeface="ヒラギノ角ゴ Pro W3" charset="0"/>
            </a:endParaRPr>
          </a:p>
        </p:txBody>
      </p:sp>
      <p:sp>
        <p:nvSpPr>
          <p:cNvPr id="7" name="Footer Placeholder 6"/>
          <p:cNvSpPr>
            <a:spLocks noGrp="1"/>
          </p:cNvSpPr>
          <p:nvPr>
            <p:ph type="ftr" sz="quarter" idx="11"/>
          </p:nvPr>
        </p:nvSpPr>
        <p:spPr>
          <a:xfrm>
            <a:off x="2935655" y="6488113"/>
            <a:ext cx="3414523" cy="365125"/>
          </a:xfrm>
        </p:spPr>
        <p:txBody>
          <a:bodyPr/>
          <a:lstStyle/>
          <a:p>
            <a:pPr>
              <a:defRPr/>
            </a:pPr>
            <a:r>
              <a:rPr lang="it-IT" dirty="0">
                <a:solidFill>
                  <a:srgbClr val="0044A4"/>
                </a:solidFill>
              </a:rPr>
              <a:t> </a:t>
            </a:r>
            <a:r>
              <a:rPr lang="en-US" dirty="0">
                <a:solidFill>
                  <a:srgbClr val="0044A4"/>
                </a:solidFill>
              </a:rPr>
              <a:t>LNF SuperB Workshop – December 11</a:t>
            </a:r>
          </a:p>
          <a:p>
            <a:pPr>
              <a:defRPr/>
            </a:pPr>
            <a:endParaRPr lang="it-IT" dirty="0">
              <a:solidFill>
                <a:srgbClr val="0044A4"/>
              </a:solidFill>
            </a:endParaRPr>
          </a:p>
        </p:txBody>
      </p:sp>
      <p:sp>
        <p:nvSpPr>
          <p:cNvPr id="8" name="Slide Number Placeholder 7"/>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5</a:t>
            </a:fld>
            <a:endParaRPr lang="it-IT" dirty="0">
              <a:solidFill>
                <a:srgbClr val="0044A4"/>
              </a:solidFill>
            </a:endParaRPr>
          </a:p>
        </p:txBody>
      </p:sp>
      <p:sp>
        <p:nvSpPr>
          <p:cNvPr id="9" name="Date Placeholder 8"/>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Tree>
    <p:extLst>
      <p:ext uri="{BB962C8B-B14F-4D97-AF65-F5344CB8AC3E}">
        <p14:creationId xmlns:p14="http://schemas.microsoft.com/office/powerpoint/2010/main" val="20425949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600" i="1" dirty="0" smtClean="0">
                <a:solidFill>
                  <a:schemeClr val="bg1"/>
                </a:solidFill>
              </a:rPr>
              <a:t>Charge Measurement Option: Specifications for charge measurements</a:t>
            </a:r>
            <a:endParaRPr lang="en-GB" sz="16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6</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7" name="Rectangle 6"/>
          <p:cNvSpPr/>
          <p:nvPr/>
        </p:nvSpPr>
        <p:spPr>
          <a:xfrm>
            <a:off x="685681" y="1806933"/>
            <a:ext cx="8114559" cy="1590179"/>
          </a:xfrm>
          <a:prstGeom prst="rect">
            <a:avLst/>
          </a:prstGeom>
          <a:solidFill>
            <a:schemeClr val="bg1"/>
          </a:solidFill>
          <a:ln>
            <a:solidFill>
              <a:srgbClr val="003E99"/>
            </a:solidFill>
          </a:ln>
          <a:effectLst/>
        </p:spPr>
        <p:txBody>
          <a:bodyPr wrap="square">
            <a:spAutoFit/>
          </a:bodyPr>
          <a:lstStyle/>
          <a:p>
            <a:pPr marL="285750" indent="-285750">
              <a:buClr>
                <a:srgbClr val="000090"/>
              </a:buClr>
              <a:buFont typeface="Arial"/>
              <a:buChar char="•"/>
              <a:defRPr/>
            </a:pPr>
            <a:endParaRPr lang="en-US" dirty="0" smtClean="0">
              <a:solidFill>
                <a:srgbClr val="0044A4"/>
              </a:solidFill>
            </a:endParaRPr>
          </a:p>
          <a:p>
            <a:pPr marL="285750" indent="-285750">
              <a:buClr>
                <a:srgbClr val="000090"/>
              </a:buClr>
              <a:buFont typeface="Arial"/>
              <a:buChar char="•"/>
              <a:defRPr/>
            </a:pPr>
            <a:r>
              <a:rPr lang="en-US" sz="1400" i="1" dirty="0">
                <a:solidFill>
                  <a:srgbClr val="0044A4"/>
                </a:solidFill>
              </a:rPr>
              <a:t>Overall expected single cell σ</a:t>
            </a:r>
            <a:r>
              <a:rPr lang="en-US" sz="1400" i="1" baseline="-25000" dirty="0">
                <a:solidFill>
                  <a:srgbClr val="0044A4"/>
                </a:solidFill>
              </a:rPr>
              <a:t>E </a:t>
            </a:r>
            <a:r>
              <a:rPr lang="en-US" sz="1400" i="1" dirty="0">
                <a:solidFill>
                  <a:srgbClr val="0044A4"/>
                </a:solidFill>
              </a:rPr>
              <a:t>≈ 30 % (</a:t>
            </a:r>
            <a:r>
              <a:rPr lang="en-US" sz="1400" i="1" dirty="0">
                <a:solidFill>
                  <a:srgbClr val="0044A4"/>
                </a:solidFill>
                <a:sym typeface="Wingdings"/>
              </a:rPr>
              <a:t>dominated by chamber contribution) </a:t>
            </a:r>
            <a:endParaRPr lang="en-US" sz="1400" i="1" dirty="0">
              <a:solidFill>
                <a:srgbClr val="0044A4"/>
              </a:solidFill>
            </a:endParaRPr>
          </a:p>
          <a:p>
            <a:pPr marL="742950" lvl="1" indent="-285750">
              <a:buClr>
                <a:srgbClr val="000090"/>
              </a:buClr>
              <a:buFont typeface="Wingdings" charset="0"/>
              <a:buChar char="à"/>
              <a:defRPr/>
            </a:pPr>
            <a:r>
              <a:rPr lang="en-US" sz="1400" i="1" dirty="0">
                <a:solidFill>
                  <a:srgbClr val="0044A4"/>
                </a:solidFill>
              </a:rPr>
              <a:t>Electronic contribution must be enough low to make it </a:t>
            </a:r>
            <a:r>
              <a:rPr lang="en-US" sz="1400" i="1" dirty="0" smtClean="0">
                <a:solidFill>
                  <a:srgbClr val="0044A4"/>
                </a:solidFill>
              </a:rPr>
              <a:t>negligible; </a:t>
            </a:r>
            <a:r>
              <a:rPr lang="en-US" sz="1400" i="1" dirty="0">
                <a:solidFill>
                  <a:srgbClr val="0044A4"/>
                </a:solidFill>
              </a:rPr>
              <a:t>e</a:t>
            </a:r>
            <a:r>
              <a:rPr lang="en-US" sz="1400" i="1" dirty="0" smtClean="0">
                <a:solidFill>
                  <a:srgbClr val="0044A4"/>
                </a:solidFill>
              </a:rPr>
              <a:t>.g</a:t>
            </a:r>
            <a:r>
              <a:rPr lang="en-US" sz="1400" i="1" dirty="0">
                <a:solidFill>
                  <a:srgbClr val="0044A4"/>
                </a:solidFill>
              </a:rPr>
              <a:t>.: </a:t>
            </a:r>
            <a:r>
              <a:rPr lang="en-US" sz="1400" i="1" dirty="0">
                <a:solidFill>
                  <a:srgbClr val="0044A4"/>
                </a:solidFill>
                <a:sym typeface="Wingdings"/>
              </a:rPr>
              <a:t> </a:t>
            </a:r>
            <a:r>
              <a:rPr lang="en-US" sz="1400" i="1" dirty="0">
                <a:solidFill>
                  <a:srgbClr val="0044A4"/>
                </a:solidFill>
              </a:rPr>
              <a:t>σ</a:t>
            </a:r>
            <a:r>
              <a:rPr lang="en-US" sz="1400" i="1" baseline="-25000" dirty="0">
                <a:solidFill>
                  <a:srgbClr val="0044A4"/>
                </a:solidFill>
              </a:rPr>
              <a:t>EL</a:t>
            </a:r>
            <a:r>
              <a:rPr lang="en-US" sz="1400" i="1" dirty="0">
                <a:solidFill>
                  <a:srgbClr val="0044A4"/>
                </a:solidFill>
              </a:rPr>
              <a:t>= 15% of σ</a:t>
            </a:r>
            <a:r>
              <a:rPr lang="en-US" sz="1400" i="1" baseline="-25000" dirty="0">
                <a:solidFill>
                  <a:srgbClr val="0044A4"/>
                </a:solidFill>
              </a:rPr>
              <a:t>E</a:t>
            </a:r>
            <a:r>
              <a:rPr lang="en-US" sz="1400" i="1" dirty="0">
                <a:solidFill>
                  <a:srgbClr val="0044A4"/>
                </a:solidFill>
              </a:rPr>
              <a:t> </a:t>
            </a:r>
            <a:r>
              <a:rPr lang="en-US" sz="1400" i="1" dirty="0" smtClean="0">
                <a:solidFill>
                  <a:srgbClr val="0044A4"/>
                </a:solidFill>
              </a:rPr>
              <a:t>corresponds </a:t>
            </a:r>
            <a:r>
              <a:rPr lang="en-US" sz="1400" i="1" dirty="0">
                <a:solidFill>
                  <a:srgbClr val="0044A4"/>
                </a:solidFill>
              </a:rPr>
              <a:t>to σ</a:t>
            </a:r>
            <a:r>
              <a:rPr lang="en-US" sz="1400" i="1" baseline="-25000" dirty="0">
                <a:solidFill>
                  <a:srgbClr val="0044A4"/>
                </a:solidFill>
              </a:rPr>
              <a:t>EL</a:t>
            </a:r>
            <a:r>
              <a:rPr lang="en-US" sz="1400" i="1" dirty="0" smtClean="0">
                <a:solidFill>
                  <a:srgbClr val="0044A4"/>
                </a:solidFill>
              </a:rPr>
              <a:t>= 4.5%  </a:t>
            </a:r>
            <a:r>
              <a:rPr lang="en-US" sz="1400" i="1" dirty="0">
                <a:solidFill>
                  <a:srgbClr val="0044A4"/>
                </a:solidFill>
                <a:sym typeface="Wingdings"/>
              </a:rPr>
              <a:t></a:t>
            </a:r>
            <a:r>
              <a:rPr lang="en-US" sz="1400" i="1" dirty="0">
                <a:solidFill>
                  <a:srgbClr val="0044A4"/>
                </a:solidFill>
              </a:rPr>
              <a:t> sqrt(σ</a:t>
            </a:r>
            <a:r>
              <a:rPr lang="en-US" sz="1400" i="1" baseline="-25000" dirty="0">
                <a:solidFill>
                  <a:srgbClr val="0044A4"/>
                </a:solidFill>
              </a:rPr>
              <a:t>E</a:t>
            </a:r>
            <a:r>
              <a:rPr lang="en-US" sz="1400" i="1" baseline="30000" dirty="0">
                <a:solidFill>
                  <a:srgbClr val="0044A4"/>
                </a:solidFill>
              </a:rPr>
              <a:t>2</a:t>
            </a:r>
            <a:r>
              <a:rPr lang="en-US" sz="1400" i="1" baseline="-25000" dirty="0">
                <a:solidFill>
                  <a:srgbClr val="0044A4"/>
                </a:solidFill>
              </a:rPr>
              <a:t> </a:t>
            </a:r>
            <a:r>
              <a:rPr lang="en-US" sz="1400" i="1" dirty="0">
                <a:solidFill>
                  <a:srgbClr val="0044A4"/>
                </a:solidFill>
              </a:rPr>
              <a:t>+  σ</a:t>
            </a:r>
            <a:r>
              <a:rPr lang="en-US" sz="1400" i="1" baseline="-25000" dirty="0">
                <a:solidFill>
                  <a:srgbClr val="0044A4"/>
                </a:solidFill>
              </a:rPr>
              <a:t>EL</a:t>
            </a:r>
            <a:r>
              <a:rPr lang="en-US" sz="1400" i="1" baseline="30000" dirty="0">
                <a:solidFill>
                  <a:srgbClr val="0044A4"/>
                </a:solidFill>
              </a:rPr>
              <a:t>2</a:t>
            </a:r>
            <a:r>
              <a:rPr lang="en-US" sz="1400" i="1" baseline="-25000" dirty="0">
                <a:solidFill>
                  <a:srgbClr val="0044A4"/>
                </a:solidFill>
              </a:rPr>
              <a:t> </a:t>
            </a:r>
            <a:r>
              <a:rPr lang="en-US" sz="1400" i="1" dirty="0">
                <a:solidFill>
                  <a:srgbClr val="0044A4"/>
                </a:solidFill>
              </a:rPr>
              <a:t>) ≈ σ</a:t>
            </a:r>
            <a:r>
              <a:rPr lang="en-US" sz="1400" i="1" baseline="-25000" dirty="0">
                <a:solidFill>
                  <a:srgbClr val="0044A4"/>
                </a:solidFill>
              </a:rPr>
              <a:t>E</a:t>
            </a:r>
            <a:endParaRPr lang="en-US" sz="1400" i="1" dirty="0">
              <a:solidFill>
                <a:srgbClr val="0044A4"/>
              </a:solidFill>
              <a:sym typeface="Wingdings"/>
            </a:endParaRPr>
          </a:p>
          <a:p>
            <a:pPr marL="285750" indent="-285750">
              <a:buClr>
                <a:srgbClr val="000090"/>
              </a:buClr>
              <a:buFont typeface="Arial"/>
              <a:buChar char="•"/>
              <a:defRPr/>
            </a:pPr>
            <a:r>
              <a:rPr lang="en-US" sz="1400" i="1" dirty="0">
                <a:solidFill>
                  <a:srgbClr val="0044A4"/>
                </a:solidFill>
                <a:sym typeface="Wingdings"/>
              </a:rPr>
              <a:t>Assuming ≈ 50 fC the charge released from a mip (gas gain=10</a:t>
            </a:r>
            <a:r>
              <a:rPr lang="en-US" sz="1400" i="1" baseline="30000" dirty="0">
                <a:solidFill>
                  <a:srgbClr val="0044A4"/>
                </a:solidFill>
                <a:sym typeface="Wingdings"/>
              </a:rPr>
              <a:t>5</a:t>
            </a:r>
            <a:r>
              <a:rPr lang="en-US" sz="1400" i="1" dirty="0">
                <a:solidFill>
                  <a:srgbClr val="0044A4"/>
                </a:solidFill>
                <a:sym typeface="Wingdings"/>
              </a:rPr>
              <a:t>) , </a:t>
            </a:r>
            <a:r>
              <a:rPr lang="en-US" sz="1400" i="1" dirty="0">
                <a:solidFill>
                  <a:srgbClr val="0044A4"/>
                </a:solidFill>
              </a:rPr>
              <a:t>σ</a:t>
            </a:r>
            <a:r>
              <a:rPr lang="en-US" sz="1400" i="1" baseline="-25000" dirty="0">
                <a:solidFill>
                  <a:srgbClr val="0044A4"/>
                </a:solidFill>
              </a:rPr>
              <a:t>EL </a:t>
            </a:r>
            <a:r>
              <a:rPr lang="en-US" sz="1400" i="1" dirty="0" smtClean="0">
                <a:solidFill>
                  <a:srgbClr val="0044A4"/>
                </a:solidFill>
              </a:rPr>
              <a:t>≈ </a:t>
            </a:r>
            <a:r>
              <a:rPr lang="en-US" sz="1400" i="1" dirty="0">
                <a:solidFill>
                  <a:srgbClr val="0044A4"/>
                </a:solidFill>
              </a:rPr>
              <a:t>5</a:t>
            </a:r>
            <a:r>
              <a:rPr lang="en-US" sz="1400" i="1" dirty="0" smtClean="0">
                <a:solidFill>
                  <a:srgbClr val="0044A4"/>
                </a:solidFill>
              </a:rPr>
              <a:t>%</a:t>
            </a:r>
          </a:p>
          <a:p>
            <a:pPr algn="ctr">
              <a:buClr>
                <a:srgbClr val="000090"/>
              </a:buClr>
              <a:defRPr/>
            </a:pPr>
            <a:r>
              <a:rPr lang="en-US" sz="1400" i="1" baseline="-25000" dirty="0" smtClean="0">
                <a:solidFill>
                  <a:srgbClr val="FF0000"/>
                </a:solidFill>
              </a:rPr>
              <a:t> </a:t>
            </a:r>
          </a:p>
          <a:p>
            <a:pPr algn="ctr">
              <a:buClr>
                <a:srgbClr val="000090"/>
              </a:buClr>
              <a:defRPr/>
            </a:pPr>
            <a:r>
              <a:rPr lang="en-US" sz="1400" b="1" i="1" dirty="0" smtClean="0">
                <a:solidFill>
                  <a:srgbClr val="FF0000"/>
                </a:solidFill>
                <a:sym typeface="Wingdings"/>
              </a:rPr>
              <a:t>single </a:t>
            </a:r>
            <a:r>
              <a:rPr lang="en-US" sz="1400" b="1" i="1" dirty="0">
                <a:solidFill>
                  <a:srgbClr val="FF0000"/>
                </a:solidFill>
                <a:sym typeface="Wingdings"/>
              </a:rPr>
              <a:t>channel ENC</a:t>
            </a:r>
            <a:r>
              <a:rPr lang="en-US" sz="1400" b="1" i="1" dirty="0">
                <a:solidFill>
                  <a:srgbClr val="000090"/>
                </a:solidFill>
                <a:sym typeface="Wingdings"/>
              </a:rPr>
              <a:t> ≈ 50 fC * 0.05</a:t>
            </a:r>
            <a:r>
              <a:rPr lang="en-US" sz="1400" b="1" i="1" dirty="0">
                <a:solidFill>
                  <a:srgbClr val="FF0000"/>
                </a:solidFill>
                <a:sym typeface="Wingdings"/>
              </a:rPr>
              <a:t> ≈ 2.5 fC</a:t>
            </a:r>
          </a:p>
        </p:txBody>
      </p:sp>
      <p:sp>
        <p:nvSpPr>
          <p:cNvPr id="25" name="Rectangle 24"/>
          <p:cNvSpPr/>
          <p:nvPr/>
        </p:nvSpPr>
        <p:spPr>
          <a:xfrm>
            <a:off x="650698" y="3803935"/>
            <a:ext cx="8129541" cy="1077218"/>
          </a:xfrm>
          <a:prstGeom prst="rect">
            <a:avLst/>
          </a:prstGeom>
          <a:solidFill>
            <a:schemeClr val="bg1"/>
          </a:solidFill>
          <a:ln>
            <a:solidFill>
              <a:srgbClr val="003E99"/>
            </a:solidFill>
          </a:ln>
          <a:effectLst/>
        </p:spPr>
        <p:txBody>
          <a:bodyPr wrap="square">
            <a:spAutoFit/>
          </a:bodyPr>
          <a:lstStyle/>
          <a:p>
            <a:pPr>
              <a:buClr>
                <a:srgbClr val="000090"/>
              </a:buClr>
              <a:defRPr/>
            </a:pPr>
            <a:r>
              <a:rPr lang="en-US" dirty="0" smtClean="0">
                <a:solidFill>
                  <a:srgbClr val="0044A4"/>
                </a:solidFill>
              </a:rPr>
              <a:t> </a:t>
            </a:r>
            <a:endParaRPr lang="en-US" dirty="0">
              <a:solidFill>
                <a:srgbClr val="0044A4"/>
              </a:solidFill>
            </a:endParaRPr>
          </a:p>
          <a:p>
            <a:pPr>
              <a:buClr>
                <a:srgbClr val="000090"/>
              </a:buClr>
              <a:defRPr/>
            </a:pPr>
            <a:r>
              <a:rPr lang="en-US" sz="1600" i="1" dirty="0">
                <a:solidFill>
                  <a:srgbClr val="0044A4"/>
                </a:solidFill>
              </a:rPr>
              <a:t>σ</a:t>
            </a:r>
            <a:r>
              <a:rPr lang="en-US" sz="1600" i="1" baseline="-25000" dirty="0">
                <a:solidFill>
                  <a:srgbClr val="0044A4"/>
                </a:solidFill>
              </a:rPr>
              <a:t>E</a:t>
            </a:r>
            <a:r>
              <a:rPr lang="en-US" sz="1400" i="1" dirty="0" smtClean="0">
                <a:solidFill>
                  <a:srgbClr val="0044A4"/>
                </a:solidFill>
              </a:rPr>
              <a:t> dominated by gas amplification effects:</a:t>
            </a:r>
          </a:p>
          <a:p>
            <a:pPr marL="742950" lvl="1" indent="-285750">
              <a:buClr>
                <a:srgbClr val="000090"/>
              </a:buClr>
              <a:buFont typeface="Arial"/>
              <a:buChar char="•"/>
              <a:defRPr/>
            </a:pPr>
            <a:r>
              <a:rPr lang="en-US" sz="1400" i="1" dirty="0" smtClean="0">
                <a:solidFill>
                  <a:srgbClr val="FF0000"/>
                </a:solidFill>
              </a:rPr>
              <a:t>Lower range</a:t>
            </a:r>
            <a:r>
              <a:rPr lang="en-US" sz="1400" i="1" dirty="0" smtClean="0">
                <a:solidFill>
                  <a:srgbClr val="0044A4"/>
                </a:solidFill>
              </a:rPr>
              <a:t>:  </a:t>
            </a:r>
            <a:r>
              <a:rPr lang="en-US" sz="1600" i="1" dirty="0" smtClean="0">
                <a:solidFill>
                  <a:srgbClr val="0044A4"/>
                </a:solidFill>
              </a:rPr>
              <a:t>σ</a:t>
            </a:r>
            <a:r>
              <a:rPr lang="en-US" sz="1600" i="1" baseline="-25000" dirty="0" smtClean="0">
                <a:solidFill>
                  <a:srgbClr val="0044A4"/>
                </a:solidFill>
              </a:rPr>
              <a:t>EL </a:t>
            </a:r>
            <a:r>
              <a:rPr lang="en-US" sz="1400" i="1" dirty="0" smtClean="0">
                <a:solidFill>
                  <a:srgbClr val="0044A4"/>
                </a:solidFill>
              </a:rPr>
              <a:t>(</a:t>
            </a:r>
            <a:r>
              <a:rPr lang="en-US" sz="1400" i="1" dirty="0" smtClean="0">
                <a:solidFill>
                  <a:srgbClr val="FF0000"/>
                </a:solidFill>
              </a:rPr>
              <a:t>2.5 fC </a:t>
            </a:r>
            <a:r>
              <a:rPr lang="en-US" sz="1400" i="1" dirty="0" smtClean="0">
                <a:solidFill>
                  <a:srgbClr val="0044A4"/>
                </a:solidFill>
              </a:rPr>
              <a:t>) (could </a:t>
            </a:r>
            <a:r>
              <a:rPr lang="en-US" sz="1400" i="1" dirty="0">
                <a:solidFill>
                  <a:srgbClr val="0044A4"/>
                </a:solidFill>
              </a:rPr>
              <a:t>be </a:t>
            </a:r>
            <a:r>
              <a:rPr lang="en-US" sz="1400" i="1" dirty="0" smtClean="0">
                <a:solidFill>
                  <a:srgbClr val="0044A4"/>
                </a:solidFill>
              </a:rPr>
              <a:t>3σ</a:t>
            </a:r>
            <a:r>
              <a:rPr lang="en-US" sz="1400" i="1" baseline="-25000" dirty="0" smtClean="0">
                <a:solidFill>
                  <a:srgbClr val="0044A4"/>
                </a:solidFill>
              </a:rPr>
              <a:t>EL</a:t>
            </a:r>
            <a:r>
              <a:rPr lang="en-US" sz="1400" i="1" dirty="0" smtClean="0">
                <a:solidFill>
                  <a:srgbClr val="0044A4"/>
                </a:solidFill>
              </a:rPr>
              <a:t>)</a:t>
            </a:r>
          </a:p>
          <a:p>
            <a:pPr marL="742950" lvl="1" indent="-285750">
              <a:buClr>
                <a:srgbClr val="000090"/>
              </a:buClr>
              <a:buFont typeface="Arial"/>
              <a:buChar char="•"/>
              <a:defRPr/>
            </a:pPr>
            <a:r>
              <a:rPr lang="en-US" sz="1400" i="1" dirty="0" smtClean="0">
                <a:solidFill>
                  <a:srgbClr val="FF0000"/>
                </a:solidFill>
              </a:rPr>
              <a:t>Higher range</a:t>
            </a:r>
            <a:r>
              <a:rPr lang="en-US" sz="1400" i="1" dirty="0" smtClean="0">
                <a:solidFill>
                  <a:srgbClr val="0044A4"/>
                </a:solidFill>
              </a:rPr>
              <a:t>: ≈ </a:t>
            </a:r>
            <a:r>
              <a:rPr lang="en-US" sz="1400" i="1" dirty="0" smtClean="0">
                <a:solidFill>
                  <a:srgbClr val="FF0000"/>
                </a:solidFill>
              </a:rPr>
              <a:t>500 fC</a:t>
            </a:r>
            <a:r>
              <a:rPr lang="en-US" sz="1400" i="1" dirty="0" smtClean="0">
                <a:solidFill>
                  <a:srgbClr val="0044A4"/>
                </a:solidFill>
              </a:rPr>
              <a:t> (BaBar experience)</a:t>
            </a:r>
          </a:p>
        </p:txBody>
      </p:sp>
      <p:sp>
        <p:nvSpPr>
          <p:cNvPr id="14" name="Rectangle 13"/>
          <p:cNvSpPr/>
          <p:nvPr/>
        </p:nvSpPr>
        <p:spPr>
          <a:xfrm>
            <a:off x="794231" y="3644881"/>
            <a:ext cx="1326392"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Dynamic range</a:t>
            </a:r>
            <a:endParaRPr lang="en-US" sz="1400" i="1" dirty="0">
              <a:solidFill>
                <a:schemeClr val="bg1"/>
              </a:solidFill>
            </a:endParaRPr>
          </a:p>
        </p:txBody>
      </p:sp>
      <p:sp>
        <p:nvSpPr>
          <p:cNvPr id="3" name="Rectangle 2"/>
          <p:cNvSpPr/>
          <p:nvPr/>
        </p:nvSpPr>
        <p:spPr>
          <a:xfrm>
            <a:off x="653616" y="914628"/>
            <a:ext cx="8092902" cy="523220"/>
          </a:xfrm>
          <a:prstGeom prst="rect">
            <a:avLst/>
          </a:prstGeom>
        </p:spPr>
        <p:txBody>
          <a:bodyPr wrap="square">
            <a:spAutoFit/>
          </a:bodyPr>
          <a:lstStyle/>
          <a:p>
            <a:pPr>
              <a:buClr>
                <a:srgbClr val="000090"/>
              </a:buClr>
              <a:defRPr/>
            </a:pPr>
            <a:r>
              <a:rPr lang="en-US" sz="1400" i="1" dirty="0">
                <a:solidFill>
                  <a:srgbClr val="0044A4"/>
                </a:solidFill>
              </a:rPr>
              <a:t>dE/dx Goal: measure particle energy loss with </a:t>
            </a:r>
            <a:r>
              <a:rPr lang="en-US" sz="1400" i="1" dirty="0" smtClean="0">
                <a:solidFill>
                  <a:srgbClr val="0044A4"/>
                </a:solidFill>
              </a:rPr>
              <a:t>precision of the order of 7.5% </a:t>
            </a:r>
            <a:r>
              <a:rPr lang="en-US" sz="1400" i="1" dirty="0">
                <a:solidFill>
                  <a:srgbClr val="0044A4"/>
                </a:solidFill>
              </a:rPr>
              <a:t>(</a:t>
            </a:r>
            <a:r>
              <a:rPr lang="en-US" sz="1400" i="1" dirty="0" smtClean="0">
                <a:solidFill>
                  <a:srgbClr val="0044A4"/>
                </a:solidFill>
              </a:rPr>
              <a:t>BABAR) despite </a:t>
            </a:r>
            <a:r>
              <a:rPr lang="en-US" sz="1400" i="1" dirty="0">
                <a:solidFill>
                  <a:srgbClr val="0044A4"/>
                </a:solidFill>
              </a:rPr>
              <a:t>large fluctuations involved in single measurement (“truncated mean” method)</a:t>
            </a:r>
          </a:p>
        </p:txBody>
      </p:sp>
      <p:sp>
        <p:nvSpPr>
          <p:cNvPr id="13" name="Rectangle 12"/>
          <p:cNvSpPr/>
          <p:nvPr/>
        </p:nvSpPr>
        <p:spPr>
          <a:xfrm>
            <a:off x="821683" y="1646483"/>
            <a:ext cx="991515"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Resolution</a:t>
            </a:r>
            <a:endParaRPr lang="en-US" sz="1400" i="1" dirty="0">
              <a:solidFill>
                <a:schemeClr val="bg1"/>
              </a:solidFill>
            </a:endParaRPr>
          </a:p>
        </p:txBody>
      </p:sp>
      <p:sp>
        <p:nvSpPr>
          <p:cNvPr id="15" name="Rectangle 14"/>
          <p:cNvSpPr/>
          <p:nvPr/>
        </p:nvSpPr>
        <p:spPr>
          <a:xfrm>
            <a:off x="657356" y="5500533"/>
            <a:ext cx="8102884" cy="523220"/>
          </a:xfrm>
          <a:prstGeom prst="rect">
            <a:avLst/>
          </a:prstGeom>
          <a:solidFill>
            <a:schemeClr val="bg1"/>
          </a:solidFill>
          <a:ln>
            <a:solidFill>
              <a:srgbClr val="003E99"/>
            </a:solidFill>
          </a:ln>
          <a:effectLst/>
        </p:spPr>
        <p:txBody>
          <a:bodyPr wrap="square">
            <a:spAutoFit/>
          </a:bodyPr>
          <a:lstStyle/>
          <a:p>
            <a:pPr>
              <a:buClr>
                <a:srgbClr val="000090"/>
              </a:buClr>
              <a:defRPr/>
            </a:pPr>
            <a:r>
              <a:rPr lang="en-US" sz="1400" dirty="0" smtClean="0">
                <a:solidFill>
                  <a:srgbClr val="0044A4"/>
                </a:solidFill>
              </a:rPr>
              <a:t> </a:t>
            </a:r>
            <a:endParaRPr lang="en-US" sz="1400" dirty="0">
              <a:solidFill>
                <a:srgbClr val="0044A4"/>
              </a:solidFill>
            </a:endParaRPr>
          </a:p>
          <a:p>
            <a:pPr>
              <a:buClr>
                <a:srgbClr val="000090"/>
              </a:buClr>
              <a:defRPr/>
            </a:pPr>
            <a:r>
              <a:rPr lang="en-US" sz="1400" i="1" dirty="0" smtClean="0">
                <a:solidFill>
                  <a:srgbClr val="0044A4"/>
                </a:solidFill>
              </a:rPr>
              <a:t>Linearity of the order of </a:t>
            </a:r>
            <a:r>
              <a:rPr lang="en-US" sz="1400" i="1" dirty="0">
                <a:solidFill>
                  <a:srgbClr val="0044A4"/>
                </a:solidFill>
              </a:rPr>
              <a:t>2</a:t>
            </a:r>
            <a:r>
              <a:rPr lang="en-US" sz="1400" i="1" dirty="0" smtClean="0">
                <a:solidFill>
                  <a:srgbClr val="0044A4"/>
                </a:solidFill>
              </a:rPr>
              <a:t>% matches system requirements    </a:t>
            </a:r>
          </a:p>
        </p:txBody>
      </p:sp>
      <p:sp>
        <p:nvSpPr>
          <p:cNvPr id="16" name="Rectangle 15"/>
          <p:cNvSpPr/>
          <p:nvPr/>
        </p:nvSpPr>
        <p:spPr>
          <a:xfrm>
            <a:off x="799400" y="5349895"/>
            <a:ext cx="858528"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Linearity</a:t>
            </a:r>
            <a:endParaRPr lang="en-US" sz="1400" i="1" dirty="0">
              <a:solidFill>
                <a:schemeClr val="bg1"/>
              </a:solidFill>
            </a:endParaRPr>
          </a:p>
        </p:txBody>
      </p:sp>
    </p:spTree>
    <p:extLst>
      <p:ext uri="{BB962C8B-B14F-4D97-AF65-F5344CB8AC3E}">
        <p14:creationId xmlns:p14="http://schemas.microsoft.com/office/powerpoint/2010/main" val="38850800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600" i="1" dirty="0" smtClean="0">
                <a:solidFill>
                  <a:schemeClr val="bg1"/>
                </a:solidFill>
              </a:rPr>
              <a:t>Charge Measurement Option: Specifications for time measurements</a:t>
            </a:r>
            <a:endParaRPr lang="en-GB" sz="16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7</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7" name="Rectangle 6"/>
          <p:cNvSpPr/>
          <p:nvPr/>
        </p:nvSpPr>
        <p:spPr>
          <a:xfrm>
            <a:off x="685682" y="1116560"/>
            <a:ext cx="8229718" cy="3600986"/>
          </a:xfrm>
          <a:prstGeom prst="rect">
            <a:avLst/>
          </a:prstGeom>
          <a:solidFill>
            <a:schemeClr val="bg1"/>
          </a:solidFill>
          <a:ln>
            <a:solidFill>
              <a:srgbClr val="003E99"/>
            </a:solidFill>
          </a:ln>
          <a:effectLst/>
        </p:spPr>
        <p:txBody>
          <a:bodyPr wrap="square">
            <a:spAutoFit/>
          </a:bodyPr>
          <a:lstStyle/>
          <a:p>
            <a:pPr>
              <a:buClr>
                <a:srgbClr val="000090"/>
              </a:buClr>
              <a:defRPr/>
            </a:pPr>
            <a:endParaRPr lang="en-US" dirty="0">
              <a:solidFill>
                <a:srgbClr val="0044A4"/>
              </a:solidFill>
            </a:endParaRPr>
          </a:p>
          <a:p>
            <a:pPr marL="285750" indent="-285750">
              <a:buClr>
                <a:srgbClr val="000090"/>
              </a:buClr>
              <a:buFont typeface="Arial"/>
              <a:buChar char="•"/>
              <a:defRPr/>
            </a:pPr>
            <a:r>
              <a:rPr lang="en-US" sz="1400" i="1" dirty="0" smtClean="0">
                <a:solidFill>
                  <a:srgbClr val="FF0000"/>
                </a:solidFill>
              </a:rPr>
              <a:t>Overall expected σ</a:t>
            </a:r>
            <a:r>
              <a:rPr lang="en-US" sz="1400" i="1" baseline="-25000" dirty="0" smtClean="0">
                <a:solidFill>
                  <a:srgbClr val="FF0000"/>
                </a:solidFill>
              </a:rPr>
              <a:t>S </a:t>
            </a:r>
            <a:r>
              <a:rPr lang="en-US" sz="1400" i="1" dirty="0" smtClean="0">
                <a:solidFill>
                  <a:srgbClr val="FF0000"/>
                </a:solidFill>
              </a:rPr>
              <a:t>≈  130μm</a:t>
            </a:r>
            <a:r>
              <a:rPr lang="en-US" sz="1400" b="1" i="1" dirty="0" smtClean="0">
                <a:solidFill>
                  <a:srgbClr val="0044A4"/>
                </a:solidFill>
              </a:rPr>
              <a:t> </a:t>
            </a:r>
            <a:r>
              <a:rPr lang="en-US" sz="1400" i="1" dirty="0" smtClean="0">
                <a:solidFill>
                  <a:srgbClr val="0044A4"/>
                </a:solidFill>
                <a:sym typeface="Wingdings"/>
              </a:rPr>
              <a:t> dominated by chamber contribution </a:t>
            </a:r>
          </a:p>
          <a:p>
            <a:pPr marL="742950" lvl="1" indent="-285750">
              <a:buClr>
                <a:srgbClr val="000090"/>
              </a:buClr>
              <a:buFont typeface="Arial"/>
              <a:buChar char="•"/>
              <a:defRPr/>
            </a:pPr>
            <a:r>
              <a:rPr lang="en-US" sz="1400" i="1" dirty="0">
                <a:solidFill>
                  <a:srgbClr val="0044A4"/>
                </a:solidFill>
              </a:rPr>
              <a:t>σ</a:t>
            </a:r>
            <a:r>
              <a:rPr lang="en-US" sz="1400" i="1" baseline="-25000" dirty="0">
                <a:solidFill>
                  <a:srgbClr val="0044A4"/>
                </a:solidFill>
              </a:rPr>
              <a:t>S </a:t>
            </a:r>
            <a:r>
              <a:rPr lang="en-US" sz="1400" i="1" baseline="-25000" dirty="0" smtClean="0">
                <a:solidFill>
                  <a:srgbClr val="0044A4"/>
                </a:solidFill>
              </a:rPr>
              <a:t> </a:t>
            </a:r>
            <a:r>
              <a:rPr lang="en-US" sz="1400" i="1" dirty="0" smtClean="0">
                <a:solidFill>
                  <a:srgbClr val="0044A4"/>
                </a:solidFill>
                <a:sym typeface="Wingdings"/>
              </a:rPr>
              <a:t>limits: </a:t>
            </a:r>
          </a:p>
          <a:p>
            <a:pPr marL="1200150" lvl="2" indent="-285750">
              <a:buClr>
                <a:srgbClr val="000090"/>
              </a:buClr>
              <a:buFont typeface="Arial"/>
              <a:buChar char="•"/>
              <a:defRPr/>
            </a:pPr>
            <a:r>
              <a:rPr lang="en-US" sz="1200" i="1" dirty="0" smtClean="0">
                <a:solidFill>
                  <a:srgbClr val="0044A4"/>
                </a:solidFill>
                <a:sym typeface="Wingdings"/>
              </a:rPr>
              <a:t>Chamber: statistics of primary ionization, electrons diffusion</a:t>
            </a:r>
            <a:endParaRPr lang="en-US" sz="1200" i="1" dirty="0">
              <a:solidFill>
                <a:srgbClr val="0044A4"/>
              </a:solidFill>
              <a:sym typeface="Wingdings"/>
            </a:endParaRPr>
          </a:p>
          <a:p>
            <a:pPr marL="1200150" lvl="2" indent="-285750">
              <a:buClr>
                <a:srgbClr val="000090"/>
              </a:buClr>
              <a:buFont typeface="Arial"/>
              <a:buChar char="•"/>
              <a:defRPr/>
            </a:pPr>
            <a:r>
              <a:rPr lang="en-US" sz="1200" i="1" dirty="0" smtClean="0">
                <a:solidFill>
                  <a:srgbClr val="0044A4"/>
                </a:solidFill>
                <a:sym typeface="Wingdings"/>
              </a:rPr>
              <a:t>Electronic: time measurement uncertainty </a:t>
            </a:r>
            <a:endParaRPr lang="en-US" sz="1200" i="1" dirty="0">
              <a:solidFill>
                <a:srgbClr val="0044A4"/>
              </a:solidFill>
            </a:endParaRPr>
          </a:p>
          <a:p>
            <a:pPr marL="742950" lvl="1" indent="-285750">
              <a:buClr>
                <a:srgbClr val="000090"/>
              </a:buClr>
              <a:buFont typeface="Wingdings" charset="0"/>
              <a:buChar char="à"/>
              <a:defRPr/>
            </a:pPr>
            <a:r>
              <a:rPr lang="en-US" sz="1400" i="1" dirty="0" smtClean="0">
                <a:solidFill>
                  <a:srgbClr val="FF0000"/>
                </a:solidFill>
              </a:rPr>
              <a:t>Chamber contribution (σ</a:t>
            </a:r>
            <a:r>
              <a:rPr lang="en-US" sz="1400" i="1" baseline="-25000" dirty="0" smtClean="0">
                <a:solidFill>
                  <a:srgbClr val="FF0000"/>
                </a:solidFill>
              </a:rPr>
              <a:t>SC</a:t>
            </a:r>
            <a:r>
              <a:rPr lang="en-US" sz="1400" i="1" dirty="0" smtClean="0">
                <a:solidFill>
                  <a:srgbClr val="FF0000"/>
                </a:solidFill>
              </a:rPr>
              <a:t> )</a:t>
            </a:r>
            <a:r>
              <a:rPr lang="en-US" sz="1400" i="1" baseline="-25000" dirty="0" smtClean="0">
                <a:solidFill>
                  <a:srgbClr val="FF0000"/>
                </a:solidFill>
              </a:rPr>
              <a:t> </a:t>
            </a:r>
            <a:r>
              <a:rPr lang="en-US" sz="1400" i="1" dirty="0" smtClean="0">
                <a:solidFill>
                  <a:srgbClr val="FF0000"/>
                </a:solidFill>
              </a:rPr>
              <a:t>raw estimation ≈ 440/sqrt(N</a:t>
            </a:r>
            <a:r>
              <a:rPr lang="en-US" sz="1400" i="1" baseline="-25000" dirty="0" smtClean="0">
                <a:solidFill>
                  <a:srgbClr val="FF0000"/>
                </a:solidFill>
              </a:rPr>
              <a:t>P</a:t>
            </a:r>
            <a:r>
              <a:rPr lang="en-US" sz="1400" i="1" dirty="0" smtClean="0">
                <a:solidFill>
                  <a:srgbClr val="FF0000"/>
                </a:solidFill>
              </a:rPr>
              <a:t>) ≈ 110 μm for a 90/10 He/Iso gas mixture</a:t>
            </a:r>
          </a:p>
          <a:p>
            <a:pPr marL="285750" lvl="1" indent="-285750">
              <a:buClr>
                <a:srgbClr val="000090"/>
              </a:buClr>
              <a:buFont typeface="Arial"/>
              <a:buChar char="•"/>
              <a:defRPr/>
            </a:pPr>
            <a:r>
              <a:rPr lang="en-US" sz="1400" i="1" dirty="0" smtClean="0">
                <a:solidFill>
                  <a:srgbClr val="000090"/>
                </a:solidFill>
              </a:rPr>
              <a:t> </a:t>
            </a:r>
            <a:r>
              <a:rPr lang="en-US" sz="1400" b="1" i="1" dirty="0" smtClean="0">
                <a:solidFill>
                  <a:srgbClr val="000090"/>
                </a:solidFill>
              </a:rPr>
              <a:t>σ</a:t>
            </a:r>
            <a:r>
              <a:rPr lang="en-US" sz="1400" b="1" i="1" baseline="-25000" dirty="0" smtClean="0">
                <a:solidFill>
                  <a:srgbClr val="000090"/>
                </a:solidFill>
              </a:rPr>
              <a:t>EL</a:t>
            </a:r>
            <a:r>
              <a:rPr lang="en-US" sz="1400" i="1" baseline="-25000" dirty="0" smtClean="0">
                <a:solidFill>
                  <a:srgbClr val="000090"/>
                </a:solidFill>
              </a:rPr>
              <a:t> </a:t>
            </a:r>
            <a:r>
              <a:rPr lang="en-US" sz="1400" i="1" dirty="0" smtClean="0">
                <a:solidFill>
                  <a:srgbClr val="0044A4"/>
                </a:solidFill>
              </a:rPr>
              <a:t>≈ </a:t>
            </a:r>
            <a:r>
              <a:rPr lang="en-US" sz="1400" i="1" dirty="0">
                <a:solidFill>
                  <a:srgbClr val="0044A4"/>
                </a:solidFill>
              </a:rPr>
              <a:t>sqrt(</a:t>
            </a:r>
            <a:r>
              <a:rPr lang="en-US" sz="1400" i="1" dirty="0" smtClean="0">
                <a:solidFill>
                  <a:srgbClr val="0044A4"/>
                </a:solidFill>
              </a:rPr>
              <a:t>σ</a:t>
            </a:r>
            <a:r>
              <a:rPr lang="en-US" sz="1400" i="1" baseline="-25000" dirty="0" smtClean="0">
                <a:solidFill>
                  <a:srgbClr val="0044A4"/>
                </a:solidFill>
              </a:rPr>
              <a:t>S</a:t>
            </a:r>
            <a:r>
              <a:rPr lang="en-US" sz="1400" i="1" baseline="30000" dirty="0" smtClean="0">
                <a:solidFill>
                  <a:srgbClr val="0044A4"/>
                </a:solidFill>
              </a:rPr>
              <a:t>2</a:t>
            </a:r>
            <a:r>
              <a:rPr lang="en-US" sz="1400" i="1" baseline="-25000" dirty="0" smtClean="0">
                <a:solidFill>
                  <a:srgbClr val="0044A4"/>
                </a:solidFill>
              </a:rPr>
              <a:t> </a:t>
            </a:r>
            <a:r>
              <a:rPr lang="en-US" sz="1400" i="1" dirty="0" smtClean="0">
                <a:solidFill>
                  <a:srgbClr val="0044A4"/>
                </a:solidFill>
              </a:rPr>
              <a:t>-  σ</a:t>
            </a:r>
            <a:r>
              <a:rPr lang="en-US" sz="1400" i="1" baseline="-25000" dirty="0" smtClean="0">
                <a:solidFill>
                  <a:srgbClr val="0044A4"/>
                </a:solidFill>
              </a:rPr>
              <a:t>SC</a:t>
            </a:r>
            <a:r>
              <a:rPr lang="en-US" sz="1400" i="1" baseline="30000" dirty="0" smtClean="0">
                <a:solidFill>
                  <a:srgbClr val="0044A4"/>
                </a:solidFill>
              </a:rPr>
              <a:t>2</a:t>
            </a:r>
            <a:r>
              <a:rPr lang="en-US" sz="1400" i="1" baseline="-25000" dirty="0" smtClean="0">
                <a:solidFill>
                  <a:srgbClr val="0044A4"/>
                </a:solidFill>
              </a:rPr>
              <a:t> </a:t>
            </a:r>
            <a:r>
              <a:rPr lang="en-US" sz="1400" i="1" dirty="0">
                <a:solidFill>
                  <a:srgbClr val="0044A4"/>
                </a:solidFill>
              </a:rPr>
              <a:t>) </a:t>
            </a:r>
            <a:r>
              <a:rPr lang="en-US" sz="1400" i="1" dirty="0">
                <a:solidFill>
                  <a:srgbClr val="000090"/>
                </a:solidFill>
              </a:rPr>
              <a:t>≈ </a:t>
            </a:r>
            <a:r>
              <a:rPr lang="en-US" sz="1400" b="1" i="1" dirty="0" smtClean="0">
                <a:solidFill>
                  <a:srgbClr val="000090"/>
                </a:solidFill>
              </a:rPr>
              <a:t>70 μm</a:t>
            </a:r>
            <a:r>
              <a:rPr lang="en-US" sz="1400" i="1" dirty="0" smtClean="0">
                <a:solidFill>
                  <a:srgbClr val="0044A4"/>
                </a:solidFill>
              </a:rPr>
              <a:t> </a:t>
            </a:r>
            <a:r>
              <a:rPr lang="en-US" sz="1400" i="1" dirty="0" smtClean="0">
                <a:solidFill>
                  <a:srgbClr val="0044A4"/>
                </a:solidFill>
                <a:sym typeface="Wingdings"/>
              </a:rPr>
              <a:t> </a:t>
            </a:r>
            <a:r>
              <a:rPr lang="en-US" sz="1400" i="1" dirty="0" smtClean="0">
                <a:solidFill>
                  <a:srgbClr val="FF0000"/>
                </a:solidFill>
              </a:rPr>
              <a:t>σ</a:t>
            </a:r>
            <a:r>
              <a:rPr lang="en-US" sz="1400" i="1" baseline="-25000" dirty="0" smtClean="0">
                <a:solidFill>
                  <a:srgbClr val="FF0000"/>
                </a:solidFill>
              </a:rPr>
              <a:t>t  </a:t>
            </a:r>
            <a:r>
              <a:rPr lang="en-US" sz="1400" i="1" dirty="0" smtClean="0">
                <a:solidFill>
                  <a:srgbClr val="FF0000"/>
                </a:solidFill>
              </a:rPr>
              <a:t>≤ 1.5 ns </a:t>
            </a:r>
            <a:r>
              <a:rPr lang="en-US" sz="1400" i="1" dirty="0" smtClean="0">
                <a:solidFill>
                  <a:srgbClr val="0044A4"/>
                </a:solidFill>
              </a:rPr>
              <a:t>( 3 * </a:t>
            </a:r>
            <a:r>
              <a:rPr lang="en-US" sz="1400" i="1" dirty="0">
                <a:solidFill>
                  <a:srgbClr val="0044A4"/>
                </a:solidFill>
              </a:rPr>
              <a:t>16 </a:t>
            </a:r>
            <a:r>
              <a:rPr lang="en-US" sz="1400" i="1" dirty="0" smtClean="0">
                <a:solidFill>
                  <a:srgbClr val="0044A4"/>
                </a:solidFill>
              </a:rPr>
              <a:t>μm/</a:t>
            </a:r>
            <a:r>
              <a:rPr lang="en-US" sz="1400" i="1" dirty="0">
                <a:solidFill>
                  <a:srgbClr val="0044A4"/>
                </a:solidFill>
              </a:rPr>
              <a:t>n</a:t>
            </a:r>
            <a:r>
              <a:rPr lang="en-US" sz="1400" i="1" dirty="0" smtClean="0">
                <a:solidFill>
                  <a:srgbClr val="0044A4"/>
                </a:solidFill>
              </a:rPr>
              <a:t>s drift velocity close to the wire) </a:t>
            </a:r>
          </a:p>
          <a:p>
            <a:pPr marL="742950" lvl="2" indent="-285750">
              <a:buClr>
                <a:srgbClr val="000090"/>
              </a:buClr>
              <a:buFont typeface="Arial"/>
              <a:buChar char="•"/>
              <a:defRPr/>
            </a:pPr>
            <a:r>
              <a:rPr lang="en-US" sz="1400" i="1" dirty="0" smtClean="0">
                <a:solidFill>
                  <a:srgbClr val="0044A4"/>
                </a:solidFill>
                <a:sym typeface="Wingdings"/>
              </a:rPr>
              <a:t>Main error sources are jitter (time walk + noise)  and TDC (digitizing noise)</a:t>
            </a:r>
          </a:p>
          <a:p>
            <a:pPr marL="742950" lvl="2" indent="-285750">
              <a:buClr>
                <a:srgbClr val="000090"/>
              </a:buClr>
              <a:buFont typeface="Arial"/>
              <a:buChar char="•"/>
              <a:defRPr/>
            </a:pPr>
            <a:r>
              <a:rPr lang="en-US" sz="1400" b="1" i="1" dirty="0" smtClean="0">
                <a:solidFill>
                  <a:srgbClr val="000090"/>
                </a:solidFill>
                <a:sym typeface="Wingdings"/>
              </a:rPr>
              <a:t>Jitter</a:t>
            </a:r>
            <a:endParaRPr lang="en-US" sz="1400" b="1" i="1" dirty="0">
              <a:solidFill>
                <a:srgbClr val="000090"/>
              </a:solidFill>
            </a:endParaRPr>
          </a:p>
          <a:p>
            <a:pPr marL="1200150" lvl="2" indent="-285750">
              <a:buClr>
                <a:srgbClr val="000090"/>
              </a:buClr>
              <a:buFont typeface="Arial"/>
              <a:buChar char="•"/>
              <a:defRPr/>
            </a:pPr>
            <a:r>
              <a:rPr lang="en-US" sz="1400" i="1" dirty="0" smtClean="0">
                <a:solidFill>
                  <a:srgbClr val="0044A4"/>
                </a:solidFill>
              </a:rPr>
              <a:t>Noise contribution: Δt = σ</a:t>
            </a:r>
            <a:r>
              <a:rPr lang="en-US" sz="1400" i="1" baseline="-25000" dirty="0" smtClean="0">
                <a:solidFill>
                  <a:srgbClr val="0044A4"/>
                </a:solidFill>
              </a:rPr>
              <a:t>N</a:t>
            </a:r>
            <a:r>
              <a:rPr lang="en-US" sz="1400" i="1" dirty="0" smtClean="0">
                <a:solidFill>
                  <a:srgbClr val="0044A4"/>
                </a:solidFill>
              </a:rPr>
              <a:t>/ (dV/dt) ≈ σ</a:t>
            </a:r>
            <a:r>
              <a:rPr lang="en-US" sz="1400" i="1" baseline="-25000" dirty="0" smtClean="0">
                <a:solidFill>
                  <a:srgbClr val="0044A4"/>
                </a:solidFill>
              </a:rPr>
              <a:t>N</a:t>
            </a:r>
            <a:r>
              <a:rPr lang="en-US" sz="1400" i="1" dirty="0" smtClean="0">
                <a:solidFill>
                  <a:srgbClr val="0044A4"/>
                </a:solidFill>
              </a:rPr>
              <a:t>*</a:t>
            </a:r>
            <a:r>
              <a:rPr lang="en-US" sz="1400" i="1" baseline="-25000" dirty="0" smtClean="0">
                <a:solidFill>
                  <a:srgbClr val="0044A4"/>
                </a:solidFill>
              </a:rPr>
              <a:t> </a:t>
            </a:r>
            <a:r>
              <a:rPr lang="en-US" sz="1400" i="1" dirty="0" smtClean="0">
                <a:solidFill>
                  <a:srgbClr val="0044A4"/>
                </a:solidFill>
              </a:rPr>
              <a:t>τ/V</a:t>
            </a:r>
            <a:r>
              <a:rPr lang="en-US" sz="1400" i="1" baseline="-25000" dirty="0" smtClean="0">
                <a:solidFill>
                  <a:srgbClr val="0044A4"/>
                </a:solidFill>
              </a:rPr>
              <a:t>max</a:t>
            </a:r>
            <a:r>
              <a:rPr lang="en-US" sz="1400" i="1" dirty="0" smtClean="0">
                <a:solidFill>
                  <a:srgbClr val="0044A4"/>
                </a:solidFill>
              </a:rPr>
              <a:t> (τ =  peaking time)</a:t>
            </a:r>
          </a:p>
          <a:p>
            <a:pPr marL="1657350" lvl="3" indent="-285750">
              <a:buClr>
                <a:srgbClr val="000090"/>
              </a:buClr>
              <a:buFont typeface="Arial"/>
              <a:buChar char="•"/>
              <a:defRPr/>
            </a:pPr>
            <a:r>
              <a:rPr lang="en-US" sz="1400" i="1" dirty="0" smtClean="0">
                <a:solidFill>
                  <a:srgbClr val="0044A4"/>
                </a:solidFill>
                <a:sym typeface="Wingdings"/>
              </a:rPr>
              <a:t>Assuming </a:t>
            </a:r>
            <a:r>
              <a:rPr lang="en-US" sz="1400" i="1" dirty="0" smtClean="0">
                <a:solidFill>
                  <a:srgbClr val="0044A4"/>
                </a:solidFill>
              </a:rPr>
              <a:t>σ</a:t>
            </a:r>
            <a:r>
              <a:rPr lang="en-US" sz="1400" i="1" baseline="-25000" dirty="0" smtClean="0">
                <a:solidFill>
                  <a:srgbClr val="0044A4"/>
                </a:solidFill>
              </a:rPr>
              <a:t>N </a:t>
            </a:r>
            <a:r>
              <a:rPr lang="en-US" sz="1400" i="1" dirty="0" smtClean="0">
                <a:solidFill>
                  <a:srgbClr val="0044A4"/>
                </a:solidFill>
              </a:rPr>
              <a:t>= 4 mV rms, V</a:t>
            </a:r>
            <a:r>
              <a:rPr lang="en-US" sz="1400" i="1" baseline="-25000" dirty="0" smtClean="0">
                <a:solidFill>
                  <a:srgbClr val="0044A4"/>
                </a:solidFill>
              </a:rPr>
              <a:t>max</a:t>
            </a:r>
            <a:r>
              <a:rPr lang="en-US" sz="1400" i="1" dirty="0" smtClean="0">
                <a:solidFill>
                  <a:srgbClr val="0044A4"/>
                </a:solidFill>
              </a:rPr>
              <a:t> = 30 mV, </a:t>
            </a:r>
            <a:r>
              <a:rPr lang="en-US" sz="1400" dirty="0" smtClean="0">
                <a:solidFill>
                  <a:srgbClr val="0044A4"/>
                </a:solidFill>
              </a:rPr>
              <a:t>τ</a:t>
            </a:r>
            <a:r>
              <a:rPr lang="en-US" sz="1400" i="1" dirty="0" smtClean="0">
                <a:solidFill>
                  <a:srgbClr val="0044A4"/>
                </a:solidFill>
              </a:rPr>
              <a:t> = 4 ns </a:t>
            </a:r>
            <a:r>
              <a:rPr lang="en-US" sz="1400" i="1" dirty="0" smtClean="0">
                <a:solidFill>
                  <a:srgbClr val="0044A4"/>
                </a:solidFill>
                <a:sym typeface="Wingdings"/>
              </a:rPr>
              <a:t> </a:t>
            </a:r>
            <a:r>
              <a:rPr lang="en-US" sz="1400" i="1" dirty="0" smtClean="0">
                <a:solidFill>
                  <a:srgbClr val="FF0000"/>
                </a:solidFill>
              </a:rPr>
              <a:t>σ</a:t>
            </a:r>
            <a:r>
              <a:rPr lang="en-US" sz="1400" i="1" baseline="-25000" dirty="0" smtClean="0">
                <a:solidFill>
                  <a:srgbClr val="FF0000"/>
                </a:solidFill>
              </a:rPr>
              <a:t>EL NOISE </a:t>
            </a:r>
            <a:r>
              <a:rPr lang="en-US" sz="1400" i="1" dirty="0" smtClean="0">
                <a:solidFill>
                  <a:srgbClr val="FF0000"/>
                </a:solidFill>
              </a:rPr>
              <a:t>≈ 0.5 ns</a:t>
            </a:r>
          </a:p>
          <a:p>
            <a:pPr marL="1200150" lvl="2" indent="-285750">
              <a:buClr>
                <a:srgbClr val="000090"/>
              </a:buClr>
              <a:buFont typeface="Arial"/>
              <a:buChar char="•"/>
              <a:defRPr/>
            </a:pPr>
            <a:r>
              <a:rPr lang="en-US" sz="1400" i="1" dirty="0" smtClean="0">
                <a:solidFill>
                  <a:srgbClr val="0044A4"/>
                </a:solidFill>
                <a:sym typeface="Wingdings"/>
              </a:rPr>
              <a:t>Time walk contribution: </a:t>
            </a:r>
            <a:r>
              <a:rPr lang="en-US" sz="1400" i="1" dirty="0">
                <a:solidFill>
                  <a:srgbClr val="0044A4"/>
                </a:solidFill>
                <a:sym typeface="Wingdings"/>
              </a:rPr>
              <a:t>a</a:t>
            </a:r>
            <a:r>
              <a:rPr lang="en-US" sz="1400" i="1" dirty="0" smtClean="0">
                <a:solidFill>
                  <a:srgbClr val="0044A4"/>
                </a:solidFill>
                <a:sym typeface="Wingdings"/>
              </a:rPr>
              <a:t>ssuming  </a:t>
            </a:r>
            <a:r>
              <a:rPr lang="en-US" sz="1400" dirty="0">
                <a:solidFill>
                  <a:srgbClr val="0044A4"/>
                </a:solidFill>
              </a:rPr>
              <a:t>τ</a:t>
            </a:r>
            <a:r>
              <a:rPr lang="en-US" sz="1400" i="1" dirty="0">
                <a:solidFill>
                  <a:srgbClr val="0044A4"/>
                </a:solidFill>
              </a:rPr>
              <a:t> = 4 ns </a:t>
            </a:r>
            <a:r>
              <a:rPr lang="en-US" sz="1400" i="1" dirty="0" smtClean="0">
                <a:solidFill>
                  <a:srgbClr val="0044A4"/>
                </a:solidFill>
                <a:sym typeface="Wingdings"/>
              </a:rPr>
              <a:t>a time walk of the order of 1.5 ns with 20 dB input signal dynamic is obtained  quite high  possible (partial) compensation using FADC sampled values</a:t>
            </a:r>
          </a:p>
          <a:p>
            <a:pPr marL="742950" lvl="4" indent="-285750">
              <a:buClr>
                <a:srgbClr val="000090"/>
              </a:buClr>
              <a:buFont typeface="Arial"/>
              <a:buChar char="•"/>
              <a:defRPr/>
            </a:pPr>
            <a:r>
              <a:rPr lang="en-US" sz="1400" b="1" i="1" dirty="0" smtClean="0">
                <a:solidFill>
                  <a:srgbClr val="0044A4"/>
                </a:solidFill>
                <a:sym typeface="Wingdings"/>
              </a:rPr>
              <a:t>Digitizing noise</a:t>
            </a:r>
            <a:r>
              <a:rPr lang="en-US" sz="1400" i="1" dirty="0" smtClean="0">
                <a:solidFill>
                  <a:srgbClr val="0044A4"/>
                </a:solidFill>
                <a:sym typeface="Wingdings"/>
              </a:rPr>
              <a:t>  </a:t>
            </a:r>
            <a:r>
              <a:rPr lang="en-US" sz="1400" i="1" dirty="0" smtClean="0">
                <a:solidFill>
                  <a:srgbClr val="0044A4"/>
                </a:solidFill>
              </a:rPr>
              <a:t>≈ Δ/sqrt(12) with Δ ≈ 1 ns </a:t>
            </a:r>
            <a:r>
              <a:rPr lang="en-US" sz="1400" i="1" dirty="0" smtClean="0">
                <a:solidFill>
                  <a:srgbClr val="0044A4"/>
                </a:solidFill>
                <a:sym typeface="Wingdings"/>
              </a:rPr>
              <a:t> </a:t>
            </a:r>
            <a:r>
              <a:rPr lang="en-US" sz="1400" i="1" dirty="0">
                <a:solidFill>
                  <a:srgbClr val="0044A4"/>
                </a:solidFill>
              </a:rPr>
              <a:t>≈ </a:t>
            </a:r>
            <a:r>
              <a:rPr lang="en-US" sz="1400" i="1" dirty="0" smtClean="0">
                <a:solidFill>
                  <a:srgbClr val="0044A4"/>
                </a:solidFill>
              </a:rPr>
              <a:t>0.3 ns</a:t>
            </a:r>
          </a:p>
          <a:p>
            <a:pPr algn="ctr">
              <a:buClr>
                <a:srgbClr val="000090"/>
              </a:buClr>
              <a:defRPr/>
            </a:pPr>
            <a:r>
              <a:rPr lang="en-US" sz="1400" b="1" i="1" dirty="0" smtClean="0">
                <a:solidFill>
                  <a:srgbClr val="FF0000"/>
                </a:solidFill>
                <a:sym typeface="Wingdings"/>
              </a:rPr>
              <a:t>Time resolution (</a:t>
            </a:r>
            <a:r>
              <a:rPr lang="en-US" sz="1400" i="1" dirty="0" smtClean="0">
                <a:solidFill>
                  <a:srgbClr val="FF0000"/>
                </a:solidFill>
              </a:rPr>
              <a:t>≈ 1.5 ns</a:t>
            </a:r>
            <a:r>
              <a:rPr lang="en-US" sz="1400" b="1" i="1" dirty="0" smtClean="0">
                <a:solidFill>
                  <a:srgbClr val="FF0000"/>
                </a:solidFill>
                <a:sym typeface="Wingdings"/>
              </a:rPr>
              <a:t>) is dominated by signal time walk</a:t>
            </a:r>
            <a:r>
              <a:rPr lang="en-US" sz="1400" b="1" i="1" dirty="0" smtClean="0">
                <a:solidFill>
                  <a:srgbClr val="FF0000"/>
                </a:solidFill>
              </a:rPr>
              <a:t> </a:t>
            </a:r>
            <a:endParaRPr lang="en-US" sz="1400" b="1" i="1" dirty="0" smtClean="0">
              <a:solidFill>
                <a:srgbClr val="FF0000"/>
              </a:solidFill>
              <a:sym typeface="Wingdings"/>
            </a:endParaRPr>
          </a:p>
        </p:txBody>
      </p:sp>
      <p:sp>
        <p:nvSpPr>
          <p:cNvPr id="25" name="Rectangle 24"/>
          <p:cNvSpPr/>
          <p:nvPr/>
        </p:nvSpPr>
        <p:spPr>
          <a:xfrm>
            <a:off x="671518" y="4949439"/>
            <a:ext cx="8243881" cy="800219"/>
          </a:xfrm>
          <a:prstGeom prst="rect">
            <a:avLst/>
          </a:prstGeom>
          <a:solidFill>
            <a:schemeClr val="bg1"/>
          </a:solidFill>
          <a:ln>
            <a:solidFill>
              <a:srgbClr val="003E99"/>
            </a:solidFill>
          </a:ln>
          <a:effectLst/>
        </p:spPr>
        <p:txBody>
          <a:bodyPr wrap="square">
            <a:spAutoFit/>
          </a:bodyPr>
          <a:lstStyle/>
          <a:p>
            <a:pPr>
              <a:buClr>
                <a:srgbClr val="000090"/>
              </a:buClr>
              <a:defRPr/>
            </a:pPr>
            <a:r>
              <a:rPr lang="en-US" dirty="0" smtClean="0">
                <a:solidFill>
                  <a:srgbClr val="0044A4"/>
                </a:solidFill>
              </a:rPr>
              <a:t> </a:t>
            </a:r>
          </a:p>
          <a:p>
            <a:pPr>
              <a:buClr>
                <a:srgbClr val="000090"/>
              </a:buClr>
              <a:defRPr/>
            </a:pPr>
            <a:r>
              <a:rPr lang="en-US" sz="1400" dirty="0" smtClean="0">
                <a:solidFill>
                  <a:srgbClr val="0044A4"/>
                </a:solidFill>
              </a:rPr>
              <a:t>TDC range depends on gas mixture drift velocity and cell size </a:t>
            </a:r>
            <a:r>
              <a:rPr lang="en-US" sz="1400" dirty="0" smtClean="0">
                <a:solidFill>
                  <a:srgbClr val="0044A4"/>
                </a:solidFill>
                <a:sym typeface="Wingdings"/>
              </a:rPr>
              <a:t> SuperB DCH max drift time ≈  600 ns </a:t>
            </a:r>
          </a:p>
          <a:p>
            <a:pPr algn="ctr">
              <a:buClr>
                <a:srgbClr val="000090"/>
              </a:buClr>
              <a:defRPr/>
            </a:pPr>
            <a:r>
              <a:rPr lang="en-US" sz="1400" dirty="0" smtClean="0">
                <a:solidFill>
                  <a:srgbClr val="FF0000"/>
                </a:solidFill>
                <a:sym typeface="Wingdings"/>
              </a:rPr>
              <a:t>TDC range  </a:t>
            </a:r>
            <a:r>
              <a:rPr lang="en-US" sz="1400" dirty="0">
                <a:solidFill>
                  <a:srgbClr val="FF0000"/>
                </a:solidFill>
                <a:sym typeface="Wingdings"/>
              </a:rPr>
              <a:t>≈ </a:t>
            </a:r>
            <a:r>
              <a:rPr lang="en-US" sz="1400" dirty="0" smtClean="0">
                <a:solidFill>
                  <a:srgbClr val="FF0000"/>
                </a:solidFill>
                <a:sym typeface="Wingdings"/>
              </a:rPr>
              <a:t>1us</a:t>
            </a:r>
            <a:endParaRPr lang="en-US" sz="1400" dirty="0">
              <a:solidFill>
                <a:srgbClr val="FF0000"/>
              </a:solidFill>
            </a:endParaRPr>
          </a:p>
        </p:txBody>
      </p:sp>
      <p:sp>
        <p:nvSpPr>
          <p:cNvPr id="14" name="Rectangle 13"/>
          <p:cNvSpPr/>
          <p:nvPr/>
        </p:nvSpPr>
        <p:spPr>
          <a:xfrm>
            <a:off x="834587" y="4790066"/>
            <a:ext cx="1326392"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Dynamic range</a:t>
            </a:r>
            <a:endParaRPr lang="en-US" sz="1400" i="1" dirty="0">
              <a:solidFill>
                <a:schemeClr val="bg1"/>
              </a:solidFill>
            </a:endParaRPr>
          </a:p>
        </p:txBody>
      </p:sp>
      <p:sp>
        <p:nvSpPr>
          <p:cNvPr id="3" name="Rectangle 2"/>
          <p:cNvSpPr/>
          <p:nvPr/>
        </p:nvSpPr>
        <p:spPr>
          <a:xfrm>
            <a:off x="675256" y="686226"/>
            <a:ext cx="8468743" cy="307777"/>
          </a:xfrm>
          <a:prstGeom prst="rect">
            <a:avLst/>
          </a:prstGeom>
        </p:spPr>
        <p:txBody>
          <a:bodyPr wrap="square">
            <a:spAutoFit/>
          </a:bodyPr>
          <a:lstStyle/>
          <a:p>
            <a:pPr algn="ctr">
              <a:buClr>
                <a:srgbClr val="000090"/>
              </a:buClr>
              <a:defRPr/>
            </a:pPr>
            <a:r>
              <a:rPr lang="en-US" sz="1400" i="1" dirty="0" smtClean="0">
                <a:solidFill>
                  <a:srgbClr val="0044A4"/>
                </a:solidFill>
              </a:rPr>
              <a:t>Particle tracks reconstruction based on (ionized) electrons drift time toward the sense wire</a:t>
            </a:r>
            <a:endParaRPr lang="en-US" sz="1400" i="1" dirty="0">
              <a:solidFill>
                <a:srgbClr val="0044A4"/>
              </a:solidFill>
            </a:endParaRPr>
          </a:p>
        </p:txBody>
      </p:sp>
      <p:sp>
        <p:nvSpPr>
          <p:cNvPr id="13" name="Rectangle 12"/>
          <p:cNvSpPr/>
          <p:nvPr/>
        </p:nvSpPr>
        <p:spPr>
          <a:xfrm>
            <a:off x="858455" y="975812"/>
            <a:ext cx="991515"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Resolution</a:t>
            </a:r>
            <a:endParaRPr lang="en-US" sz="1400" i="1" dirty="0">
              <a:solidFill>
                <a:schemeClr val="bg1"/>
              </a:solidFill>
            </a:endParaRPr>
          </a:p>
        </p:txBody>
      </p:sp>
      <p:sp>
        <p:nvSpPr>
          <p:cNvPr id="15" name="Rectangle 14"/>
          <p:cNvSpPr/>
          <p:nvPr/>
        </p:nvSpPr>
        <p:spPr>
          <a:xfrm>
            <a:off x="668097" y="5950683"/>
            <a:ext cx="8249923" cy="584776"/>
          </a:xfrm>
          <a:prstGeom prst="rect">
            <a:avLst/>
          </a:prstGeom>
          <a:solidFill>
            <a:schemeClr val="bg1"/>
          </a:solidFill>
          <a:ln>
            <a:solidFill>
              <a:srgbClr val="003E99"/>
            </a:solidFill>
          </a:ln>
          <a:effectLst/>
        </p:spPr>
        <p:txBody>
          <a:bodyPr wrap="square">
            <a:spAutoFit/>
          </a:bodyPr>
          <a:lstStyle/>
          <a:p>
            <a:pPr>
              <a:buClr>
                <a:srgbClr val="000090"/>
              </a:buClr>
              <a:defRPr/>
            </a:pPr>
            <a:r>
              <a:rPr lang="en-US" dirty="0" smtClean="0">
                <a:solidFill>
                  <a:srgbClr val="0044A4"/>
                </a:solidFill>
              </a:rPr>
              <a:t> </a:t>
            </a:r>
            <a:endParaRPr lang="en-US" dirty="0">
              <a:solidFill>
                <a:srgbClr val="0044A4"/>
              </a:solidFill>
            </a:endParaRPr>
          </a:p>
          <a:p>
            <a:pPr>
              <a:buClr>
                <a:srgbClr val="000090"/>
              </a:buClr>
              <a:defRPr/>
            </a:pPr>
            <a:r>
              <a:rPr lang="en-US" sz="1400" i="1" dirty="0" smtClean="0">
                <a:solidFill>
                  <a:srgbClr val="0044A4"/>
                </a:solidFill>
              </a:rPr>
              <a:t>A </a:t>
            </a:r>
            <a:r>
              <a:rPr lang="en-US" sz="1400" b="1" i="1" dirty="0" smtClean="0">
                <a:solidFill>
                  <a:srgbClr val="FF0000"/>
                </a:solidFill>
              </a:rPr>
              <a:t>linearity of ≈ 1%</a:t>
            </a:r>
            <a:r>
              <a:rPr lang="en-US" sz="1400" i="1" dirty="0" smtClean="0">
                <a:solidFill>
                  <a:srgbClr val="0044A4"/>
                </a:solidFill>
              </a:rPr>
              <a:t> fulfill measurement requirements    </a:t>
            </a:r>
          </a:p>
        </p:txBody>
      </p:sp>
      <p:sp>
        <p:nvSpPr>
          <p:cNvPr id="16" name="Rectangle 15"/>
          <p:cNvSpPr/>
          <p:nvPr/>
        </p:nvSpPr>
        <p:spPr>
          <a:xfrm>
            <a:off x="856110" y="5781230"/>
            <a:ext cx="858528" cy="307777"/>
          </a:xfrm>
          <a:prstGeom prst="rect">
            <a:avLst/>
          </a:prstGeom>
          <a:solidFill>
            <a:srgbClr val="003E99"/>
          </a:solidFill>
          <a:ln>
            <a:solidFill>
              <a:srgbClr val="003E99"/>
            </a:solidFill>
          </a:ln>
          <a:effectLst/>
        </p:spPr>
        <p:txBody>
          <a:bodyPr wrap="none">
            <a:spAutoFit/>
          </a:bodyPr>
          <a:lstStyle/>
          <a:p>
            <a:pPr algn="ctr">
              <a:buClr>
                <a:srgbClr val="000090"/>
              </a:buClr>
              <a:defRPr/>
            </a:pPr>
            <a:r>
              <a:rPr lang="en-US" sz="1400" i="1" dirty="0" smtClean="0">
                <a:solidFill>
                  <a:schemeClr val="bg1"/>
                </a:solidFill>
              </a:rPr>
              <a:t>Linearity</a:t>
            </a:r>
            <a:endParaRPr lang="en-US" sz="1400" i="1" dirty="0">
              <a:solidFill>
                <a:schemeClr val="bg1"/>
              </a:solidFill>
            </a:endParaRPr>
          </a:p>
        </p:txBody>
      </p:sp>
    </p:spTree>
    <p:extLst>
      <p:ext uri="{BB962C8B-B14F-4D97-AF65-F5344CB8AC3E}">
        <p14:creationId xmlns:p14="http://schemas.microsoft.com/office/powerpoint/2010/main" val="42435640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7923379" cy="449263"/>
          </a:xfrm>
        </p:spPr>
        <p:txBody>
          <a:bodyPr/>
          <a:lstStyle/>
          <a:p>
            <a:pPr eaLnBrk="1" hangingPunct="1">
              <a:spcBef>
                <a:spcPct val="50000"/>
              </a:spcBef>
            </a:pPr>
            <a:r>
              <a:rPr lang="en-GB" sz="1800" i="1" dirty="0">
                <a:solidFill>
                  <a:schemeClr val="bg1"/>
                </a:solidFill>
              </a:rPr>
              <a:t>Charge Measurement Option: </a:t>
            </a:r>
            <a:r>
              <a:rPr lang="en-GB" sz="1800" i="1" dirty="0" smtClean="0">
                <a:solidFill>
                  <a:schemeClr val="bg1"/>
                </a:solidFill>
              </a:rPr>
              <a:t>Block diagram</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8</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grpSp>
        <p:nvGrpSpPr>
          <p:cNvPr id="7" name="Group 6"/>
          <p:cNvGrpSpPr/>
          <p:nvPr/>
        </p:nvGrpSpPr>
        <p:grpSpPr>
          <a:xfrm>
            <a:off x="416532" y="903248"/>
            <a:ext cx="8567717" cy="3773454"/>
            <a:chOff x="86332" y="1354114"/>
            <a:chExt cx="8567717" cy="3773454"/>
          </a:xfrm>
        </p:grpSpPr>
        <p:cxnSp>
          <p:nvCxnSpPr>
            <p:cNvPr id="8" name="Straight Connector 7"/>
            <p:cNvCxnSpPr/>
            <p:nvPr/>
          </p:nvCxnSpPr>
          <p:spPr>
            <a:xfrm rot="10800000">
              <a:off x="3026633" y="3622384"/>
              <a:ext cx="579795" cy="1588"/>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24"/>
            <p:cNvSpPr>
              <a:spLocks noChangeArrowheads="1"/>
            </p:cNvSpPr>
            <p:nvPr/>
          </p:nvSpPr>
          <p:spPr bwMode="auto">
            <a:xfrm>
              <a:off x="1845077" y="3323934"/>
              <a:ext cx="609812" cy="461665"/>
            </a:xfrm>
            <a:prstGeom prst="rect">
              <a:avLst/>
            </a:prstGeom>
            <a:noFill/>
            <a:ln w="9525">
              <a:noFill/>
              <a:miter lim="800000"/>
              <a:headEnd/>
              <a:tailEnd/>
            </a:ln>
          </p:spPr>
          <p:txBody>
            <a:bodyPr wrap="none">
              <a:prstTxWarp prst="textNoShape">
                <a:avLst/>
              </a:prstTxWarp>
              <a:spAutoFit/>
            </a:bodyPr>
            <a:lstStyle/>
            <a:p>
              <a:pPr algn="ctr"/>
              <a:r>
                <a:rPr lang="en-GB" sz="1200" dirty="0">
                  <a:solidFill>
                    <a:srgbClr val="404040"/>
                  </a:solidFill>
                  <a:latin typeface="Calibri" charset="0"/>
                  <a:ea typeface="Calibri" charset="0"/>
                  <a:cs typeface="Calibri" charset="0"/>
                </a:rPr>
                <a:t>&lt; </a:t>
              </a:r>
              <a:r>
                <a:rPr lang="en-GB" sz="1200" dirty="0" smtClean="0">
                  <a:solidFill>
                    <a:srgbClr val="404040"/>
                  </a:solidFill>
                  <a:latin typeface="Calibri" charset="0"/>
                  <a:ea typeface="Calibri" charset="0"/>
                  <a:cs typeface="Calibri" charset="0"/>
                </a:rPr>
                <a:t>10 </a:t>
              </a:r>
              <a:r>
                <a:rPr lang="en-GB" sz="1200" dirty="0">
                  <a:solidFill>
                    <a:srgbClr val="404040"/>
                  </a:solidFill>
                  <a:latin typeface="Calibri" charset="0"/>
                  <a:ea typeface="Calibri" charset="0"/>
                  <a:cs typeface="Calibri" charset="0"/>
                </a:rPr>
                <a:t>m </a:t>
              </a:r>
            </a:p>
            <a:p>
              <a:pPr algn="ctr"/>
              <a:r>
                <a:rPr lang="en-GB" sz="1200" dirty="0">
                  <a:solidFill>
                    <a:srgbClr val="404040"/>
                  </a:solidFill>
                  <a:latin typeface="Calibri" charset="0"/>
                  <a:ea typeface="Calibri" charset="0"/>
                  <a:cs typeface="Calibri" charset="0"/>
                </a:rPr>
                <a:t>cables</a:t>
              </a:r>
              <a:endParaRPr lang="it-IT" sz="1200" dirty="0">
                <a:solidFill>
                  <a:srgbClr val="404040"/>
                </a:solidFill>
                <a:latin typeface="Calibri" charset="0"/>
              </a:endParaRPr>
            </a:p>
          </p:txBody>
        </p:sp>
        <p:sp>
          <p:nvSpPr>
            <p:cNvPr id="13" name="Rectangle 27"/>
            <p:cNvSpPr>
              <a:spLocks noChangeArrowheads="1"/>
            </p:cNvSpPr>
            <p:nvPr/>
          </p:nvSpPr>
          <p:spPr bwMode="auto">
            <a:xfrm>
              <a:off x="2488365" y="2810014"/>
              <a:ext cx="1159580" cy="307777"/>
            </a:xfrm>
            <a:prstGeom prst="rect">
              <a:avLst/>
            </a:prstGeom>
            <a:noFill/>
            <a:ln w="9525">
              <a:noFill/>
              <a:miter lim="800000"/>
              <a:headEnd/>
              <a:tailEnd/>
            </a:ln>
          </p:spPr>
          <p:txBody>
            <a:bodyPr wrap="none">
              <a:prstTxWarp prst="textNoShape">
                <a:avLst/>
              </a:prstTxWarp>
              <a:spAutoFit/>
            </a:bodyPr>
            <a:lstStyle/>
            <a:p>
              <a:r>
                <a:rPr lang="en-GB" sz="1400" dirty="0" smtClean="0">
                  <a:solidFill>
                    <a:srgbClr val="404040"/>
                  </a:solidFill>
                  <a:latin typeface="Calibri" charset="0"/>
                  <a:ea typeface="Calibri" charset="0"/>
                  <a:cs typeface="Calibri" charset="0"/>
                </a:rPr>
                <a:t>#</a:t>
              </a:r>
              <a:r>
                <a:rPr lang="en-GB" sz="1400" dirty="0" smtClean="0">
                  <a:solidFill>
                    <a:srgbClr val="404040"/>
                  </a:solidFill>
                  <a:ea typeface="Calibri" charset="0"/>
                  <a:cs typeface="Calibri" charset="0"/>
                </a:rPr>
                <a:t>173</a:t>
              </a:r>
              <a:r>
                <a:rPr lang="en-GB" sz="1400" dirty="0" smtClean="0">
                  <a:solidFill>
                    <a:srgbClr val="404040"/>
                  </a:solidFill>
                  <a:latin typeface="Calibri" charset="0"/>
                  <a:ea typeface="Calibri" charset="0"/>
                  <a:cs typeface="Calibri" charset="0"/>
                </a:rPr>
                <a:t> (48 chs)</a:t>
              </a:r>
            </a:p>
          </p:txBody>
        </p:sp>
        <p:sp>
          <p:nvSpPr>
            <p:cNvPr id="14" name="Rectangle 28"/>
            <p:cNvSpPr>
              <a:spLocks noChangeArrowheads="1"/>
            </p:cNvSpPr>
            <p:nvPr/>
          </p:nvSpPr>
          <p:spPr bwMode="auto">
            <a:xfrm>
              <a:off x="3923286" y="2087941"/>
              <a:ext cx="768789" cy="423334"/>
            </a:xfrm>
            <a:prstGeom prst="rect">
              <a:avLst/>
            </a:prstGeom>
            <a:solidFill>
              <a:srgbClr val="FFFFFF"/>
            </a:solidFill>
            <a:ln w="19050">
              <a:solidFill>
                <a:srgbClr val="7F7F7F"/>
              </a:solidFill>
              <a:round/>
              <a:headEnd/>
              <a:tailEnd/>
            </a:ln>
          </p:spPr>
          <p:txBody>
            <a:bodyPr anchor="ctr" anchorCtr="0">
              <a:prstTxWarp prst="textNoShape">
                <a:avLst/>
              </a:prstTxWarp>
            </a:bodyPr>
            <a:lstStyle/>
            <a:p>
              <a:pPr algn="ctr" defTabSz="914400" eaLnBrk="0" hangingPunct="0"/>
              <a:r>
                <a:rPr lang="en-US" sz="1200" dirty="0" smtClean="0">
                  <a:solidFill>
                    <a:srgbClr val="404040"/>
                  </a:solidFill>
                  <a:latin typeface="Calibri" charset="0"/>
                  <a:ea typeface="Calibri" charset="0"/>
                  <a:cs typeface="Calibri" charset="0"/>
                </a:rPr>
                <a:t>12</a:t>
              </a:r>
              <a:r>
                <a:rPr lang="en-US" sz="1200" dirty="0" smtClean="0">
                  <a:solidFill>
                    <a:srgbClr val="404040"/>
                  </a:solidFill>
                  <a:latin typeface="Calibri" charset="0"/>
                  <a:ea typeface="Calibri" charset="0"/>
                  <a:cs typeface="Calibri" charset="0"/>
                  <a:sym typeface="Wingdings"/>
                </a:rPr>
                <a:t>1</a:t>
              </a:r>
              <a:endParaRPr lang="en-US" sz="1200" dirty="0" smtClean="0">
                <a:solidFill>
                  <a:srgbClr val="404040"/>
                </a:solidFill>
                <a:latin typeface="Calibri" charset="0"/>
                <a:ea typeface="Calibri" charset="0"/>
                <a:cs typeface="Calibri" charset="0"/>
              </a:endParaRPr>
            </a:p>
            <a:p>
              <a:pPr algn="ctr" defTabSz="914400" eaLnBrk="0" hangingPunct="0"/>
              <a:r>
                <a:rPr lang="en-US" sz="1200" dirty="0" smtClean="0">
                  <a:solidFill>
                    <a:srgbClr val="404040"/>
                  </a:solidFill>
                  <a:latin typeface="Calibri" charset="0"/>
                  <a:ea typeface="Calibri" charset="0"/>
                  <a:cs typeface="Calibri" charset="0"/>
                </a:rPr>
                <a:t>DAQ</a:t>
              </a:r>
            </a:p>
          </p:txBody>
        </p:sp>
        <p:sp>
          <p:nvSpPr>
            <p:cNvPr id="15" name="Rectangle 30"/>
            <p:cNvSpPr>
              <a:spLocks noChangeArrowheads="1"/>
            </p:cNvSpPr>
            <p:nvPr/>
          </p:nvSpPr>
          <p:spPr bwMode="auto">
            <a:xfrm>
              <a:off x="3297465" y="2196170"/>
              <a:ext cx="697627" cy="307777"/>
            </a:xfrm>
            <a:prstGeom prst="rect">
              <a:avLst/>
            </a:prstGeom>
            <a:noFill/>
            <a:ln w="9525">
              <a:noFill/>
              <a:miter lim="800000"/>
              <a:headEnd/>
              <a:tailEnd/>
            </a:ln>
          </p:spPr>
          <p:txBody>
            <a:bodyPr wrap="none">
              <a:prstTxWarp prst="textNoShape">
                <a:avLst/>
              </a:prstTxWarp>
              <a:spAutoFit/>
            </a:bodyPr>
            <a:lstStyle/>
            <a:p>
              <a:pPr algn="ctr"/>
              <a:r>
                <a:rPr lang="en-GB" sz="1400" dirty="0" smtClean="0">
                  <a:solidFill>
                    <a:srgbClr val="404040"/>
                  </a:solidFill>
                  <a:ea typeface="Calibri" charset="0"/>
                  <a:cs typeface="Calibri" charset="0"/>
                </a:rPr>
                <a:t>173</a:t>
              </a:r>
              <a:r>
                <a:rPr lang="en-GB" sz="1400" dirty="0" smtClean="0">
                  <a:solidFill>
                    <a:srgbClr val="404040"/>
                  </a:solidFill>
                  <a:latin typeface="Calibri" charset="0"/>
                  <a:ea typeface="Calibri" charset="0"/>
                  <a:cs typeface="Calibri" charset="0"/>
                </a:rPr>
                <a:t> OL</a:t>
              </a:r>
              <a:endParaRPr lang="it-IT" sz="1400" dirty="0">
                <a:solidFill>
                  <a:srgbClr val="404040"/>
                </a:solidFill>
                <a:latin typeface="Calibri" charset="0"/>
              </a:endParaRPr>
            </a:p>
          </p:txBody>
        </p:sp>
        <p:sp>
          <p:nvSpPr>
            <p:cNvPr id="16" name="Rectangle 31"/>
            <p:cNvSpPr>
              <a:spLocks noChangeArrowheads="1"/>
            </p:cNvSpPr>
            <p:nvPr/>
          </p:nvSpPr>
          <p:spPr bwMode="auto">
            <a:xfrm>
              <a:off x="4634293" y="2360987"/>
              <a:ext cx="1208435" cy="276999"/>
            </a:xfrm>
            <a:prstGeom prst="rect">
              <a:avLst/>
            </a:prstGeom>
            <a:noFill/>
            <a:ln w="9525">
              <a:noFill/>
              <a:miter lim="800000"/>
              <a:headEnd/>
              <a:tailEnd/>
            </a:ln>
          </p:spPr>
          <p:txBody>
            <a:bodyPr wrap="none">
              <a:prstTxWarp prst="textNoShape">
                <a:avLst/>
              </a:prstTxWarp>
              <a:spAutoFit/>
            </a:bodyPr>
            <a:lstStyle/>
            <a:p>
              <a:pPr algn="ctr"/>
              <a:r>
                <a:rPr lang="en-GB" sz="1200" dirty="0" smtClean="0">
                  <a:solidFill>
                    <a:srgbClr val="404040"/>
                  </a:solidFill>
                  <a:latin typeface="Calibri" charset="0"/>
                  <a:ea typeface="Calibri" charset="0"/>
                  <a:cs typeface="Calibri" charset="0"/>
                </a:rPr>
                <a:t>16 (12 cores) OL</a:t>
              </a:r>
              <a:endParaRPr lang="it-IT" sz="1200" dirty="0">
                <a:solidFill>
                  <a:srgbClr val="404040"/>
                </a:solidFill>
                <a:latin typeface="Calibri" charset="0"/>
              </a:endParaRPr>
            </a:p>
          </p:txBody>
        </p:sp>
        <p:sp>
          <p:nvSpPr>
            <p:cNvPr id="17" name="Rectangle 32"/>
            <p:cNvSpPr>
              <a:spLocks noChangeArrowheads="1"/>
            </p:cNvSpPr>
            <p:nvPr/>
          </p:nvSpPr>
          <p:spPr bwMode="auto">
            <a:xfrm>
              <a:off x="6164858" y="1898068"/>
              <a:ext cx="417302" cy="276999"/>
            </a:xfrm>
            <a:prstGeom prst="rect">
              <a:avLst/>
            </a:prstGeom>
            <a:noFill/>
            <a:ln w="9525">
              <a:noFill/>
              <a:miter lim="800000"/>
              <a:headEnd/>
              <a:tailEnd/>
            </a:ln>
          </p:spPr>
          <p:txBody>
            <a:bodyPr wrap="none">
              <a:prstTxWarp prst="textNoShape">
                <a:avLst/>
              </a:prstTxWarp>
              <a:spAutoFit/>
            </a:bodyPr>
            <a:lstStyle/>
            <a:p>
              <a:r>
                <a:rPr lang="en-GB" sz="1200" dirty="0">
                  <a:solidFill>
                    <a:srgbClr val="404040"/>
                  </a:solidFill>
                  <a:latin typeface="Calibri" charset="0"/>
                  <a:ea typeface="Calibri" charset="0"/>
                  <a:cs typeface="Calibri" charset="0"/>
                </a:rPr>
                <a:t>#</a:t>
              </a:r>
              <a:r>
                <a:rPr lang="en-GB" sz="1200" dirty="0" smtClean="0">
                  <a:solidFill>
                    <a:srgbClr val="404040"/>
                  </a:solidFill>
                  <a:latin typeface="Calibri" charset="0"/>
                  <a:ea typeface="Calibri" charset="0"/>
                  <a:cs typeface="Calibri" charset="0"/>
                </a:rPr>
                <a:t>16 </a:t>
              </a:r>
              <a:endParaRPr lang="it-IT" sz="1200" dirty="0">
                <a:solidFill>
                  <a:srgbClr val="404040"/>
                </a:solidFill>
                <a:latin typeface="Calibri" charset="0"/>
              </a:endParaRPr>
            </a:p>
          </p:txBody>
        </p:sp>
        <p:cxnSp>
          <p:nvCxnSpPr>
            <p:cNvPr id="18" name="Straight Connector 17"/>
            <p:cNvCxnSpPr/>
            <p:nvPr/>
          </p:nvCxnSpPr>
          <p:spPr bwMode="auto">
            <a:xfrm flipV="1">
              <a:off x="7005957" y="2235579"/>
              <a:ext cx="1596839" cy="635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19" name="Rectangle 36"/>
            <p:cNvSpPr>
              <a:spLocks noChangeArrowheads="1"/>
            </p:cNvSpPr>
            <p:nvPr/>
          </p:nvSpPr>
          <p:spPr bwMode="auto">
            <a:xfrm>
              <a:off x="6961111" y="1996926"/>
              <a:ext cx="1692938" cy="461665"/>
            </a:xfrm>
            <a:prstGeom prst="rect">
              <a:avLst/>
            </a:prstGeom>
            <a:noFill/>
            <a:ln w="9525">
              <a:noFill/>
              <a:miter lim="800000"/>
              <a:headEnd/>
              <a:tailEnd/>
            </a:ln>
          </p:spPr>
          <p:txBody>
            <a:bodyPr>
              <a:prstTxWarp prst="textNoShape">
                <a:avLst/>
              </a:prstTxWarp>
              <a:spAutoFit/>
            </a:bodyPr>
            <a:lstStyle/>
            <a:p>
              <a:pPr algn="ctr"/>
              <a:r>
                <a:rPr lang="en-US" sz="1200" dirty="0">
                  <a:solidFill>
                    <a:srgbClr val="404040"/>
                  </a:solidFill>
                  <a:latin typeface="Calibri" charset="0"/>
                  <a:ea typeface="Calibri" charset="0"/>
                  <a:cs typeface="Calibri" charset="0"/>
                  <a:sym typeface="Wingdings" charset="2"/>
                </a:rPr>
                <a:t>DAQ</a:t>
              </a:r>
            </a:p>
            <a:p>
              <a:pPr algn="ctr"/>
              <a:r>
                <a:rPr lang="en-US" sz="1200" dirty="0">
                  <a:solidFill>
                    <a:srgbClr val="404040"/>
                  </a:solidFill>
                  <a:latin typeface="Calibri" charset="0"/>
                  <a:ea typeface="Calibri" charset="0"/>
                  <a:cs typeface="Calibri" charset="0"/>
                  <a:sym typeface="Wingdings" charset="2"/>
                </a:rPr>
                <a:t>16 OL @ 2Gbits/sec</a:t>
              </a:r>
              <a:endParaRPr lang="it-IT" sz="1200" dirty="0">
                <a:solidFill>
                  <a:srgbClr val="404040"/>
                </a:solidFill>
                <a:latin typeface="Calibri" charset="0"/>
              </a:endParaRPr>
            </a:p>
          </p:txBody>
        </p:sp>
        <p:cxnSp>
          <p:nvCxnSpPr>
            <p:cNvPr id="20" name="Straight Connector 19"/>
            <p:cNvCxnSpPr/>
            <p:nvPr/>
          </p:nvCxnSpPr>
          <p:spPr bwMode="auto">
            <a:xfrm flipV="1">
              <a:off x="7004356" y="2759454"/>
              <a:ext cx="1596838" cy="635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1" name="Rectangle 38"/>
            <p:cNvSpPr>
              <a:spLocks noChangeArrowheads="1"/>
            </p:cNvSpPr>
            <p:nvPr/>
          </p:nvSpPr>
          <p:spPr bwMode="auto">
            <a:xfrm>
              <a:off x="6959510" y="2520801"/>
              <a:ext cx="1692937" cy="461665"/>
            </a:xfrm>
            <a:prstGeom prst="rect">
              <a:avLst/>
            </a:prstGeom>
            <a:noFill/>
            <a:ln w="9525">
              <a:noFill/>
              <a:miter lim="800000"/>
              <a:headEnd/>
              <a:tailEnd/>
            </a:ln>
          </p:spPr>
          <p:txBody>
            <a:bodyPr>
              <a:prstTxWarp prst="textNoShape">
                <a:avLst/>
              </a:prstTxWarp>
              <a:spAutoFit/>
            </a:bodyPr>
            <a:lstStyle/>
            <a:p>
              <a:pPr algn="ctr"/>
              <a:r>
                <a:rPr lang="en-US" sz="1200" dirty="0">
                  <a:solidFill>
                    <a:srgbClr val="404040"/>
                  </a:solidFill>
                  <a:latin typeface="Calibri" charset="0"/>
                  <a:ea typeface="Calibri" charset="0"/>
                  <a:cs typeface="Calibri" charset="0"/>
                  <a:sym typeface="Wingdings" charset="2"/>
                </a:rPr>
                <a:t>ECS</a:t>
              </a:r>
            </a:p>
            <a:p>
              <a:pPr algn="ctr"/>
              <a:r>
                <a:rPr lang="en-US" sz="1200" dirty="0">
                  <a:solidFill>
                    <a:srgbClr val="404040"/>
                  </a:solidFill>
                  <a:latin typeface="Calibri" charset="0"/>
                  <a:ea typeface="Calibri" charset="0"/>
                  <a:cs typeface="Calibri" charset="0"/>
                  <a:sym typeface="Wingdings" charset="2"/>
                </a:rPr>
                <a:t>16 </a:t>
              </a:r>
              <a:r>
                <a:rPr lang="en-US" sz="1200" dirty="0" smtClean="0">
                  <a:solidFill>
                    <a:srgbClr val="404040"/>
                  </a:solidFill>
                  <a:latin typeface="Calibri" charset="0"/>
                  <a:ea typeface="Calibri" charset="0"/>
                  <a:cs typeface="Calibri" charset="0"/>
                  <a:sym typeface="Wingdings" charset="2"/>
                </a:rPr>
                <a:t>OL/Copper links</a:t>
              </a:r>
              <a:endParaRPr lang="it-IT" sz="1200" dirty="0">
                <a:solidFill>
                  <a:srgbClr val="404040"/>
                </a:solidFill>
                <a:latin typeface="Calibri" charset="0"/>
              </a:endParaRPr>
            </a:p>
          </p:txBody>
        </p:sp>
        <p:sp>
          <p:nvSpPr>
            <p:cNvPr id="22" name="Rectangle 39"/>
            <p:cNvSpPr>
              <a:spLocks noChangeArrowheads="1"/>
            </p:cNvSpPr>
            <p:nvPr/>
          </p:nvSpPr>
          <p:spPr bwMode="auto">
            <a:xfrm>
              <a:off x="5775326" y="2155673"/>
              <a:ext cx="1245273" cy="697443"/>
            </a:xfrm>
            <a:prstGeom prst="rect">
              <a:avLst/>
            </a:prstGeom>
            <a:solidFill>
              <a:srgbClr val="FFFFFF"/>
            </a:solidFill>
            <a:ln w="19050">
              <a:solidFill>
                <a:srgbClr val="7F7F7F"/>
              </a:solidFill>
              <a:round/>
              <a:headEnd/>
              <a:tailEnd/>
            </a:ln>
          </p:spPr>
          <p:txBody>
            <a:bodyPr anchor="ctr">
              <a:prstTxWarp prst="textNoShape">
                <a:avLst/>
              </a:prstTxWarp>
            </a:bodyPr>
            <a:lstStyle/>
            <a:p>
              <a:pPr algn="ctr" defTabSz="914400" eaLnBrk="0" hangingPunct="0"/>
              <a:r>
                <a:rPr lang="it-IT" sz="1400" dirty="0" smtClean="0">
                  <a:solidFill>
                    <a:srgbClr val="404040"/>
                  </a:solidFill>
                  <a:latin typeface="Calibri" charset="0"/>
                  <a:ea typeface="Calibri" charset="0"/>
                  <a:cs typeface="Calibri" charset="0"/>
                </a:rPr>
                <a:t>DATA-ECS</a:t>
              </a:r>
            </a:p>
            <a:p>
              <a:pPr algn="ctr" defTabSz="914400" eaLnBrk="0" hangingPunct="0"/>
              <a:r>
                <a:rPr lang="it-IT" sz="1100" dirty="0" smtClean="0">
                  <a:solidFill>
                    <a:srgbClr val="404040"/>
                  </a:solidFill>
                  <a:ea typeface="Calibri" charset="0"/>
                  <a:cs typeface="Calibri" charset="0"/>
                </a:rPr>
                <a:t>CONCENTRATORS</a:t>
              </a:r>
            </a:p>
          </p:txBody>
        </p:sp>
        <p:cxnSp>
          <p:nvCxnSpPr>
            <p:cNvPr id="23" name="Straight Connector 22"/>
            <p:cNvCxnSpPr/>
            <p:nvPr/>
          </p:nvCxnSpPr>
          <p:spPr bwMode="auto">
            <a:xfrm>
              <a:off x="779527" y="3566822"/>
              <a:ext cx="2247106" cy="1270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4" name="Rectangle 23"/>
            <p:cNvSpPr/>
            <p:nvPr/>
          </p:nvSpPr>
          <p:spPr bwMode="auto">
            <a:xfrm>
              <a:off x="382320" y="3389022"/>
              <a:ext cx="1306941" cy="354012"/>
            </a:xfrm>
            <a:prstGeom prst="rect">
              <a:avLst/>
            </a:prstGeom>
            <a:solidFill>
              <a:srgbClr val="FFFFFF"/>
            </a:solidFill>
            <a:ln w="19050" cap="flat" cmpd="sng" algn="ctr">
              <a:solidFill>
                <a:schemeClr val="bg1">
                  <a:lumMod val="50000"/>
                </a:schemeClr>
              </a:solidFill>
              <a:prstDash val="solid"/>
              <a:round/>
              <a:headEnd type="none" w="med" len="med"/>
              <a:tailEnd type="none" w="med" len="med"/>
            </a:ln>
            <a:effectLst/>
          </p:spPr>
          <p:txBody>
            <a:bodyPr anchor="ctr">
              <a:prstTxWarp prst="textNoShape">
                <a:avLst/>
              </a:prstTxWarp>
            </a:bodyPr>
            <a:lstStyle/>
            <a:p>
              <a:pPr algn="ctr" defTabSz="914400" eaLnBrk="0" hangingPunct="0">
                <a:defRPr/>
              </a:pPr>
              <a:r>
                <a:rPr lang="en-US" sz="1400" dirty="0" smtClean="0">
                  <a:solidFill>
                    <a:srgbClr val="404040"/>
                  </a:solidFill>
                  <a:latin typeface="Calibri"/>
                  <a:ea typeface="ＭＳ Ｐゴシック" pitchFamily="-107" charset="-128"/>
                  <a:cs typeface="Calibri"/>
                </a:rPr>
                <a:t>Pre-HV boards</a:t>
              </a:r>
              <a:endParaRPr lang="en-US" sz="1400" dirty="0">
                <a:solidFill>
                  <a:srgbClr val="404040"/>
                </a:solidFill>
                <a:latin typeface="Calibri"/>
                <a:ea typeface="ＭＳ Ｐゴシック" pitchFamily="-107" charset="-128"/>
                <a:cs typeface="Calibri"/>
              </a:endParaRPr>
            </a:p>
          </p:txBody>
        </p:sp>
        <p:cxnSp>
          <p:nvCxnSpPr>
            <p:cNvPr id="25" name="Straight Connector 24"/>
            <p:cNvCxnSpPr/>
            <p:nvPr/>
          </p:nvCxnSpPr>
          <p:spPr bwMode="auto">
            <a:xfrm flipV="1">
              <a:off x="3759446" y="4690250"/>
              <a:ext cx="154654" cy="264"/>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6" name="Rectangle 46"/>
            <p:cNvSpPr>
              <a:spLocks noChangeArrowheads="1"/>
            </p:cNvSpPr>
            <p:nvPr/>
          </p:nvSpPr>
          <p:spPr bwMode="auto">
            <a:xfrm>
              <a:off x="3916156" y="4469057"/>
              <a:ext cx="768789" cy="440268"/>
            </a:xfrm>
            <a:prstGeom prst="rect">
              <a:avLst/>
            </a:prstGeom>
            <a:solidFill>
              <a:srgbClr val="FFFFFF"/>
            </a:solidFill>
            <a:ln w="19050">
              <a:solidFill>
                <a:srgbClr val="7F7F7F"/>
              </a:solidFill>
              <a:round/>
              <a:headEnd/>
              <a:tailEnd/>
            </a:ln>
          </p:spPr>
          <p:txBody>
            <a:bodyPr anchor="ctr">
              <a:prstTxWarp prst="textNoShape">
                <a:avLst/>
              </a:prstTxWarp>
            </a:bodyPr>
            <a:lstStyle/>
            <a:p>
              <a:pPr lvl="0" algn="ctr" defTabSz="914400" eaLnBrk="0" hangingPunct="0"/>
              <a:r>
                <a:rPr lang="en-US" sz="1200" dirty="0" smtClean="0">
                  <a:solidFill>
                    <a:srgbClr val="404040"/>
                  </a:solidFill>
                  <a:latin typeface="Calibri" charset="0"/>
                  <a:ea typeface="Calibri" charset="0"/>
                  <a:cs typeface="Calibri" charset="0"/>
                </a:rPr>
                <a:t>12</a:t>
              </a:r>
              <a:r>
                <a:rPr lang="en-US" sz="1200" dirty="0" smtClean="0">
                  <a:solidFill>
                    <a:srgbClr val="404040"/>
                  </a:solidFill>
                  <a:latin typeface="Calibri" charset="0"/>
                  <a:ea typeface="Calibri" charset="0"/>
                  <a:cs typeface="Calibri" charset="0"/>
                  <a:sym typeface="Wingdings"/>
                </a:rPr>
                <a:t>1</a:t>
              </a:r>
              <a:endParaRPr lang="en-US" sz="1200" dirty="0" smtClean="0">
                <a:solidFill>
                  <a:srgbClr val="404040"/>
                </a:solidFill>
                <a:latin typeface="Calibri" charset="0"/>
                <a:ea typeface="Calibri" charset="0"/>
                <a:cs typeface="Calibri" charset="0"/>
              </a:endParaRPr>
            </a:p>
            <a:p>
              <a:pPr lvl="0" algn="ctr" defTabSz="914400" eaLnBrk="0" hangingPunct="0"/>
              <a:r>
                <a:rPr lang="en-US" sz="1200" dirty="0" smtClean="0">
                  <a:solidFill>
                    <a:srgbClr val="404040"/>
                  </a:solidFill>
                  <a:latin typeface="Calibri" charset="0"/>
                  <a:ea typeface="Calibri" charset="0"/>
                  <a:cs typeface="Calibri" charset="0"/>
                </a:rPr>
                <a:t>TRIGGER</a:t>
              </a:r>
            </a:p>
          </p:txBody>
        </p:sp>
        <p:sp>
          <p:nvSpPr>
            <p:cNvPr id="27" name="Rectangle 49"/>
            <p:cNvSpPr>
              <a:spLocks noChangeArrowheads="1"/>
            </p:cNvSpPr>
            <p:nvPr/>
          </p:nvSpPr>
          <p:spPr bwMode="auto">
            <a:xfrm>
              <a:off x="5768196" y="4345232"/>
              <a:ext cx="1233160" cy="690563"/>
            </a:xfrm>
            <a:prstGeom prst="rect">
              <a:avLst/>
            </a:prstGeom>
            <a:solidFill>
              <a:srgbClr val="FFFFFF"/>
            </a:solidFill>
            <a:ln w="19050">
              <a:solidFill>
                <a:srgbClr val="7F7F7F"/>
              </a:solidFill>
              <a:round/>
              <a:headEnd/>
              <a:tailEnd/>
            </a:ln>
          </p:spPr>
          <p:txBody>
            <a:bodyPr anchor="ctr">
              <a:prstTxWarp prst="textNoShape">
                <a:avLst/>
              </a:prstTxWarp>
            </a:bodyPr>
            <a:lstStyle/>
            <a:p>
              <a:pPr algn="ctr" defTabSz="914400" eaLnBrk="0" hangingPunct="0"/>
              <a:r>
                <a:rPr lang="en-US" sz="1400" dirty="0" smtClean="0">
                  <a:solidFill>
                    <a:srgbClr val="404040"/>
                  </a:solidFill>
                  <a:ea typeface="Calibri" charset="0"/>
                  <a:cs typeface="Calibri" charset="0"/>
                </a:rPr>
                <a:t>TRIGGER</a:t>
              </a:r>
            </a:p>
            <a:p>
              <a:pPr algn="ctr" defTabSz="914400" eaLnBrk="0" hangingPunct="0"/>
              <a:r>
                <a:rPr lang="en-US" sz="1100" dirty="0" smtClean="0">
                  <a:solidFill>
                    <a:srgbClr val="404040"/>
                  </a:solidFill>
                  <a:ea typeface="Calibri" charset="0"/>
                  <a:cs typeface="Calibri" charset="0"/>
                </a:rPr>
                <a:t>Superlayers (10) Track Finder</a:t>
              </a:r>
              <a:endParaRPr lang="en-US" sz="1100" dirty="0">
                <a:solidFill>
                  <a:srgbClr val="404040"/>
                </a:solidFill>
                <a:ea typeface="Calibri" charset="0"/>
                <a:cs typeface="Calibri" charset="0"/>
              </a:endParaRPr>
            </a:p>
          </p:txBody>
        </p:sp>
        <p:cxnSp>
          <p:nvCxnSpPr>
            <p:cNvPr id="28" name="Straight Connector 27"/>
            <p:cNvCxnSpPr/>
            <p:nvPr/>
          </p:nvCxnSpPr>
          <p:spPr bwMode="auto">
            <a:xfrm flipV="1">
              <a:off x="7020599" y="4675626"/>
              <a:ext cx="1539412" cy="10252"/>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29" name="Rectangle 53"/>
            <p:cNvSpPr>
              <a:spLocks noChangeArrowheads="1"/>
            </p:cNvSpPr>
            <p:nvPr/>
          </p:nvSpPr>
          <p:spPr bwMode="auto">
            <a:xfrm>
              <a:off x="7093221" y="4649748"/>
              <a:ext cx="1377358" cy="276999"/>
            </a:xfrm>
            <a:prstGeom prst="rect">
              <a:avLst/>
            </a:prstGeom>
            <a:noFill/>
            <a:ln w="9525">
              <a:noFill/>
              <a:miter lim="800000"/>
              <a:headEnd/>
              <a:tailEnd/>
            </a:ln>
          </p:spPr>
          <p:txBody>
            <a:bodyPr wrap="square">
              <a:prstTxWarp prst="textNoShape">
                <a:avLst/>
              </a:prstTxWarp>
              <a:spAutoFit/>
            </a:bodyPr>
            <a:lstStyle/>
            <a:p>
              <a:pPr algn="ctr"/>
              <a:r>
                <a:rPr lang="en-US" sz="1200" dirty="0" smtClean="0">
                  <a:solidFill>
                    <a:srgbClr val="404040"/>
                  </a:solidFill>
                  <a:latin typeface="Calibri" charset="0"/>
                  <a:ea typeface="Calibri" charset="0"/>
                  <a:cs typeface="Calibri" charset="0"/>
                  <a:sym typeface="Wingdings" charset="2"/>
                </a:rPr>
                <a:t>OL to Track Finder</a:t>
              </a:r>
              <a:endParaRPr lang="it-IT" sz="1200" dirty="0">
                <a:solidFill>
                  <a:srgbClr val="404040"/>
                </a:solidFill>
                <a:latin typeface="Calibri" charset="0"/>
              </a:endParaRPr>
            </a:p>
          </p:txBody>
        </p:sp>
        <p:sp>
          <p:nvSpPr>
            <p:cNvPr id="30" name="Rectangle 54"/>
            <p:cNvSpPr>
              <a:spLocks noChangeArrowheads="1"/>
            </p:cNvSpPr>
            <p:nvPr/>
          </p:nvSpPr>
          <p:spPr bwMode="auto">
            <a:xfrm>
              <a:off x="6151611" y="4056699"/>
              <a:ext cx="638328" cy="307777"/>
            </a:xfrm>
            <a:prstGeom prst="rect">
              <a:avLst/>
            </a:prstGeom>
            <a:noFill/>
            <a:ln w="9525">
              <a:noFill/>
              <a:miter lim="800000"/>
              <a:headEnd/>
              <a:tailEnd/>
            </a:ln>
          </p:spPr>
          <p:txBody>
            <a:bodyPr wrap="none">
              <a:prstTxWarp prst="textNoShape">
                <a:avLst/>
              </a:prstTxWarp>
              <a:spAutoFit/>
            </a:bodyPr>
            <a:lstStyle/>
            <a:p>
              <a:r>
                <a:rPr lang="en-GB" sz="1400" dirty="0">
                  <a:solidFill>
                    <a:srgbClr val="404040"/>
                  </a:solidFill>
                  <a:latin typeface="Calibri" charset="0"/>
                  <a:ea typeface="Calibri" charset="0"/>
                  <a:cs typeface="Calibri" charset="0"/>
                </a:rPr>
                <a:t>#</a:t>
              </a:r>
              <a:r>
                <a:rPr lang="en-GB" sz="1400" dirty="0" smtClean="0">
                  <a:solidFill>
                    <a:srgbClr val="404040"/>
                  </a:solidFill>
                  <a:latin typeface="Calibri" charset="0"/>
                  <a:ea typeface="Calibri" charset="0"/>
                  <a:cs typeface="Calibri" charset="0"/>
                </a:rPr>
                <a:t>10 </a:t>
              </a:r>
              <a:r>
                <a:rPr lang="en-GB" sz="1400" dirty="0" smtClean="0">
                  <a:solidFill>
                    <a:srgbClr val="FF0000"/>
                  </a:solidFill>
                  <a:latin typeface="Calibri" charset="0"/>
                  <a:ea typeface="Calibri" charset="0"/>
                  <a:cs typeface="Calibri" charset="0"/>
                </a:rPr>
                <a:t>?!</a:t>
              </a:r>
              <a:r>
                <a:rPr lang="en-GB" sz="1400" dirty="0" smtClean="0">
                  <a:solidFill>
                    <a:srgbClr val="404040"/>
                  </a:solidFill>
                  <a:latin typeface="Calibri" charset="0"/>
                  <a:ea typeface="Calibri" charset="0"/>
                  <a:cs typeface="Calibri" charset="0"/>
                </a:rPr>
                <a:t> </a:t>
              </a:r>
              <a:endParaRPr lang="it-IT" sz="1400" dirty="0">
                <a:solidFill>
                  <a:srgbClr val="404040"/>
                </a:solidFill>
                <a:latin typeface="Calibri" charset="0"/>
              </a:endParaRPr>
            </a:p>
          </p:txBody>
        </p:sp>
        <p:cxnSp>
          <p:nvCxnSpPr>
            <p:cNvPr id="31" name="Straight Connector 30"/>
            <p:cNvCxnSpPr/>
            <p:nvPr/>
          </p:nvCxnSpPr>
          <p:spPr>
            <a:xfrm>
              <a:off x="2401157" y="1388280"/>
              <a:ext cx="791" cy="182796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6332" y="1989154"/>
              <a:ext cx="2309546" cy="738664"/>
            </a:xfrm>
            <a:prstGeom prst="rect">
              <a:avLst/>
            </a:prstGeom>
          </p:spPr>
          <p:txBody>
            <a:bodyPr wrap="none">
              <a:spAutoFit/>
            </a:bodyPr>
            <a:lstStyle/>
            <a:p>
              <a:pPr algn="ctr" fontAlgn="auto">
                <a:spcBef>
                  <a:spcPts val="0"/>
                </a:spcBef>
                <a:spcAft>
                  <a:spcPts val="0"/>
                </a:spcAft>
                <a:defRPr/>
              </a:pPr>
              <a:r>
                <a:rPr lang="en-GB" sz="1400" i="1" dirty="0" smtClean="0">
                  <a:solidFill>
                    <a:schemeClr val="bg1">
                      <a:lumMod val="65000"/>
                    </a:schemeClr>
                  </a:solidFill>
                  <a:latin typeface="Calibri"/>
                  <a:cs typeface="Calibri"/>
                </a:rPr>
                <a:t>ON-DETECTOR ELECTRONICS</a:t>
              </a:r>
            </a:p>
            <a:p>
              <a:pPr algn="ctr" fontAlgn="auto">
                <a:spcBef>
                  <a:spcPts val="0"/>
                </a:spcBef>
                <a:spcAft>
                  <a:spcPts val="0"/>
                </a:spcAft>
                <a:defRPr/>
              </a:pPr>
              <a:r>
                <a:rPr lang="en-GB" sz="1400" i="1" dirty="0" smtClean="0">
                  <a:solidFill>
                    <a:schemeClr val="bg1">
                      <a:lumMod val="65000"/>
                    </a:schemeClr>
                  </a:solidFill>
                  <a:latin typeface="Calibri"/>
                  <a:cs typeface="Calibri"/>
                </a:rPr>
                <a:t>DCH BACKWARD END</a:t>
              </a:r>
              <a:r>
                <a:rPr lang="en-GB" sz="1400" i="1" dirty="0">
                  <a:solidFill>
                    <a:schemeClr val="bg1">
                      <a:lumMod val="65000"/>
                    </a:schemeClr>
                  </a:solidFill>
                  <a:latin typeface="Calibri"/>
                  <a:cs typeface="Calibri"/>
                </a:rPr>
                <a:t>-</a:t>
              </a:r>
              <a:r>
                <a:rPr lang="en-GB" sz="1400" i="1" dirty="0" smtClean="0">
                  <a:solidFill>
                    <a:schemeClr val="bg1">
                      <a:lumMod val="65000"/>
                    </a:schemeClr>
                  </a:solidFill>
                  <a:latin typeface="Calibri"/>
                  <a:cs typeface="Calibri"/>
                </a:rPr>
                <a:t>PLATE</a:t>
              </a:r>
            </a:p>
            <a:p>
              <a:pPr algn="ctr" fontAlgn="auto">
                <a:spcBef>
                  <a:spcPts val="0"/>
                </a:spcBef>
                <a:spcAft>
                  <a:spcPts val="0"/>
                </a:spcAft>
                <a:defRPr/>
              </a:pPr>
              <a:r>
                <a:rPr lang="en-GB" sz="1400" i="1" dirty="0" smtClean="0">
                  <a:solidFill>
                    <a:schemeClr val="bg1">
                      <a:lumMod val="65000"/>
                    </a:schemeClr>
                  </a:solidFill>
                  <a:latin typeface="Calibri"/>
                  <a:cs typeface="Calibri"/>
                </a:rPr>
                <a:t>8056 chs</a:t>
              </a:r>
              <a:endParaRPr lang="en-GB" sz="1400" i="1" dirty="0">
                <a:solidFill>
                  <a:schemeClr val="bg1">
                    <a:lumMod val="65000"/>
                  </a:schemeClr>
                </a:solidFill>
                <a:latin typeface="Calibri"/>
                <a:cs typeface="Calibri"/>
              </a:endParaRPr>
            </a:p>
          </p:txBody>
        </p:sp>
        <p:sp>
          <p:nvSpPr>
            <p:cNvPr id="33" name="Rectangle 28"/>
            <p:cNvSpPr>
              <a:spLocks noChangeArrowheads="1"/>
            </p:cNvSpPr>
            <p:nvPr/>
          </p:nvSpPr>
          <p:spPr bwMode="auto">
            <a:xfrm>
              <a:off x="3923286" y="2501221"/>
              <a:ext cx="768789" cy="416453"/>
            </a:xfrm>
            <a:prstGeom prst="rect">
              <a:avLst/>
            </a:prstGeom>
            <a:solidFill>
              <a:srgbClr val="FFFFFF"/>
            </a:solidFill>
            <a:ln w="19050">
              <a:solidFill>
                <a:srgbClr val="7F7F7F"/>
              </a:solidFill>
              <a:round/>
              <a:headEnd/>
              <a:tailEnd/>
            </a:ln>
          </p:spPr>
          <p:txBody>
            <a:bodyPr anchor="ctr" anchorCtr="0">
              <a:prstTxWarp prst="textNoShape">
                <a:avLst/>
              </a:prstTxWarp>
            </a:bodyPr>
            <a:lstStyle/>
            <a:p>
              <a:pPr lvl="0" algn="ctr" defTabSz="914400" eaLnBrk="0" hangingPunct="0"/>
              <a:r>
                <a:rPr lang="en-US" sz="1200" dirty="0" smtClean="0">
                  <a:solidFill>
                    <a:srgbClr val="404040"/>
                  </a:solidFill>
                  <a:latin typeface="Calibri" charset="0"/>
                  <a:ea typeface="Calibri" charset="0"/>
                  <a:cs typeface="Calibri" charset="0"/>
                </a:rPr>
                <a:t>12</a:t>
              </a:r>
              <a:r>
                <a:rPr lang="en-US" sz="1200" dirty="0" smtClean="0">
                  <a:solidFill>
                    <a:srgbClr val="404040"/>
                  </a:solidFill>
                  <a:latin typeface="Calibri" charset="0"/>
                  <a:ea typeface="Calibri" charset="0"/>
                  <a:cs typeface="Calibri" charset="0"/>
                  <a:sym typeface="Wingdings"/>
                </a:rPr>
                <a:t>1</a:t>
              </a:r>
              <a:endParaRPr lang="en-US" sz="1200" dirty="0" smtClean="0">
                <a:solidFill>
                  <a:srgbClr val="404040"/>
                </a:solidFill>
                <a:latin typeface="Calibri" charset="0"/>
                <a:ea typeface="Calibri" charset="0"/>
                <a:cs typeface="Calibri" charset="0"/>
              </a:endParaRPr>
            </a:p>
            <a:p>
              <a:pPr lvl="0" algn="ctr" defTabSz="914400" eaLnBrk="0" hangingPunct="0"/>
              <a:r>
                <a:rPr lang="en-US" sz="1200" dirty="0" smtClean="0">
                  <a:solidFill>
                    <a:srgbClr val="404040"/>
                  </a:solidFill>
                  <a:latin typeface="Calibri" charset="0"/>
                  <a:ea typeface="Calibri" charset="0"/>
                  <a:cs typeface="Calibri" charset="0"/>
                </a:rPr>
                <a:t>ECS</a:t>
              </a:r>
            </a:p>
          </p:txBody>
        </p:sp>
        <p:cxnSp>
          <p:nvCxnSpPr>
            <p:cNvPr id="34" name="Straight Connector 33"/>
            <p:cNvCxnSpPr>
              <a:stCxn id="14" idx="3"/>
            </p:cNvCxnSpPr>
            <p:nvPr/>
          </p:nvCxnSpPr>
          <p:spPr>
            <a:xfrm>
              <a:off x="4692075" y="2299608"/>
              <a:ext cx="1075770" cy="8466"/>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698482" y="2689074"/>
              <a:ext cx="1086448" cy="3442"/>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7" idx="1"/>
            </p:cNvCxnSpPr>
            <p:nvPr/>
          </p:nvCxnSpPr>
          <p:spPr>
            <a:xfrm>
              <a:off x="4675335" y="4686281"/>
              <a:ext cx="1092861" cy="4233"/>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329453" y="1653793"/>
              <a:ext cx="1904888" cy="461665"/>
            </a:xfrm>
            <a:prstGeom prst="rect">
              <a:avLst/>
            </a:prstGeom>
          </p:spPr>
          <p:txBody>
            <a:bodyPr wrap="square">
              <a:spAutoFit/>
            </a:bodyPr>
            <a:lstStyle/>
            <a:p>
              <a:pPr lvl="0" algn="ctr" defTabSz="914400" eaLnBrk="0" hangingPunct="0"/>
              <a:r>
                <a:rPr lang="en-US" sz="1200" dirty="0" smtClean="0">
                  <a:solidFill>
                    <a:srgbClr val="404040"/>
                  </a:solidFill>
                  <a:latin typeface="Calibri"/>
                  <a:ea typeface="ＭＳ Ｐゴシック" pitchFamily="-107" charset="-128"/>
                  <a:cs typeface="Calibri"/>
                </a:rPr>
                <a:t>12 cores Fiber Optical Cable patch-panel</a:t>
              </a:r>
            </a:p>
          </p:txBody>
        </p:sp>
        <p:sp>
          <p:nvSpPr>
            <p:cNvPr id="38" name="Rectangle 31"/>
            <p:cNvSpPr>
              <a:spLocks noChangeArrowheads="1"/>
            </p:cNvSpPr>
            <p:nvPr/>
          </p:nvSpPr>
          <p:spPr bwMode="auto">
            <a:xfrm>
              <a:off x="4635700" y="4665903"/>
              <a:ext cx="1197764" cy="461665"/>
            </a:xfrm>
            <a:prstGeom prst="rect">
              <a:avLst/>
            </a:prstGeom>
            <a:noFill/>
            <a:ln w="9525">
              <a:noFill/>
              <a:miter lim="800000"/>
              <a:headEnd/>
              <a:tailEnd/>
            </a:ln>
          </p:spPr>
          <p:txBody>
            <a:bodyPr wrap="none">
              <a:prstTxWarp prst="textNoShape">
                <a:avLst/>
              </a:prstTxWarp>
              <a:spAutoFit/>
            </a:bodyPr>
            <a:lstStyle/>
            <a:p>
              <a:pPr algn="ctr"/>
              <a:r>
                <a:rPr lang="en-GB" sz="1200" dirty="0" smtClean="0">
                  <a:solidFill>
                    <a:srgbClr val="404040"/>
                  </a:solidFill>
                  <a:ea typeface="Calibri" charset="0"/>
                  <a:cs typeface="Calibri" charset="0"/>
                </a:rPr>
                <a:t>18</a:t>
              </a:r>
              <a:r>
                <a:rPr lang="en-GB" sz="1200" dirty="0" smtClean="0">
                  <a:solidFill>
                    <a:srgbClr val="404040"/>
                  </a:solidFill>
                  <a:latin typeface="Calibri" charset="0"/>
                  <a:ea typeface="Calibri" charset="0"/>
                  <a:cs typeface="Calibri" charset="0"/>
                </a:rPr>
                <a:t> (12 cores) OL</a:t>
              </a:r>
            </a:p>
            <a:p>
              <a:pPr algn="ctr"/>
              <a:r>
                <a:rPr lang="en-GB" sz="1200" dirty="0">
                  <a:solidFill>
                    <a:srgbClr val="404040"/>
                  </a:solidFill>
                  <a:latin typeface="Calibri" charset="0"/>
                  <a:ea typeface="Calibri" charset="0"/>
                  <a:cs typeface="Calibri" charset="0"/>
                </a:rPr>
                <a:t>o</a:t>
              </a:r>
              <a:r>
                <a:rPr lang="en-GB" sz="1200" dirty="0" smtClean="0">
                  <a:solidFill>
                    <a:srgbClr val="404040"/>
                  </a:solidFill>
                  <a:latin typeface="Calibri" charset="0"/>
                  <a:ea typeface="Calibri" charset="0"/>
                  <a:cs typeface="Calibri" charset="0"/>
                </a:rPr>
                <a:t>r Copper Links</a:t>
              </a:r>
              <a:endParaRPr lang="it-IT" sz="1200" dirty="0">
                <a:solidFill>
                  <a:srgbClr val="404040"/>
                </a:solidFill>
                <a:latin typeface="Calibri" charset="0"/>
              </a:endParaRPr>
            </a:p>
          </p:txBody>
        </p:sp>
        <p:cxnSp>
          <p:nvCxnSpPr>
            <p:cNvPr id="39" name="Straight Connector 38"/>
            <p:cNvCxnSpPr/>
            <p:nvPr/>
          </p:nvCxnSpPr>
          <p:spPr>
            <a:xfrm rot="10800000">
              <a:off x="3032616" y="3398286"/>
              <a:ext cx="579795" cy="1588"/>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772023" y="2501221"/>
              <a:ext cx="1602" cy="789102"/>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auto">
            <a:xfrm>
              <a:off x="3773625" y="2501221"/>
              <a:ext cx="149661" cy="0"/>
            </a:xfrm>
            <a:prstGeom prst="line">
              <a:avLst/>
            </a:prstGeom>
            <a:solidFill>
              <a:schemeClr val="accent1"/>
            </a:solidFill>
            <a:ln w="19050" cap="flat" cmpd="sng" algn="ctr">
              <a:solidFill>
                <a:schemeClr val="tx1">
                  <a:lumMod val="85000"/>
                  <a:lumOff val="15000"/>
                </a:schemeClr>
              </a:solidFill>
              <a:prstDash val="solid"/>
              <a:round/>
              <a:headEnd type="none" w="med" len="med"/>
              <a:tailEnd type="none" w="med" len="med"/>
            </a:ln>
            <a:effectLst/>
          </p:spPr>
        </p:cxnSp>
        <p:sp>
          <p:nvSpPr>
            <p:cNvPr id="42" name="Rectangle 41"/>
            <p:cNvSpPr/>
            <p:nvPr/>
          </p:nvSpPr>
          <p:spPr>
            <a:xfrm>
              <a:off x="4445414" y="1354114"/>
              <a:ext cx="2358814" cy="307777"/>
            </a:xfrm>
            <a:prstGeom prst="rect">
              <a:avLst/>
            </a:prstGeom>
          </p:spPr>
          <p:txBody>
            <a:bodyPr wrap="none">
              <a:spAutoFit/>
            </a:bodyPr>
            <a:lstStyle/>
            <a:p>
              <a:pPr algn="ctr" fontAlgn="auto">
                <a:spcBef>
                  <a:spcPts val="0"/>
                </a:spcBef>
                <a:spcAft>
                  <a:spcPts val="0"/>
                </a:spcAft>
                <a:defRPr/>
              </a:pPr>
              <a:r>
                <a:rPr lang="en-GB" sz="1400" i="1" dirty="0" smtClean="0">
                  <a:solidFill>
                    <a:schemeClr val="bg1">
                      <a:lumMod val="65000"/>
                    </a:schemeClr>
                  </a:solidFill>
                  <a:latin typeface="Calibri"/>
                  <a:cs typeface="Calibri"/>
                </a:rPr>
                <a:t>OFF-DETECTOR ELECTRONICS</a:t>
              </a:r>
            </a:p>
          </p:txBody>
        </p:sp>
        <p:sp>
          <p:nvSpPr>
            <p:cNvPr id="43" name="Rectangle 25"/>
            <p:cNvSpPr>
              <a:spLocks noChangeArrowheads="1"/>
            </p:cNvSpPr>
            <p:nvPr/>
          </p:nvSpPr>
          <p:spPr bwMode="auto">
            <a:xfrm>
              <a:off x="2626956" y="3219159"/>
              <a:ext cx="2300644" cy="705141"/>
            </a:xfrm>
            <a:prstGeom prst="rect">
              <a:avLst/>
            </a:prstGeom>
            <a:solidFill>
              <a:srgbClr val="FFFFFF"/>
            </a:solidFill>
            <a:ln w="19050">
              <a:solidFill>
                <a:srgbClr val="7F7F7F"/>
              </a:solidFill>
              <a:round/>
              <a:headEnd/>
              <a:tailEnd/>
            </a:ln>
          </p:spPr>
          <p:txBody>
            <a:bodyPr anchor="ctr">
              <a:prstTxWarp prst="textNoShape">
                <a:avLst/>
              </a:prstTxWarp>
            </a:bodyPr>
            <a:lstStyle/>
            <a:p>
              <a:pPr algn="ctr" defTabSz="914400" eaLnBrk="0" hangingPunct="0"/>
              <a:r>
                <a:rPr lang="en-US" sz="1400" dirty="0" smtClean="0">
                  <a:solidFill>
                    <a:srgbClr val="404040"/>
                  </a:solidFill>
                  <a:latin typeface="Calibri" charset="0"/>
                  <a:ea typeface="Calibri" charset="0"/>
                  <a:cs typeface="Calibri" charset="0"/>
                </a:rPr>
                <a:t>Data Conversion</a:t>
              </a:r>
            </a:p>
            <a:p>
              <a:pPr algn="ctr" defTabSz="914400" eaLnBrk="0" hangingPunct="0"/>
              <a:r>
                <a:rPr lang="en-US" sz="1400" dirty="0" smtClean="0">
                  <a:solidFill>
                    <a:srgbClr val="404040"/>
                  </a:solidFill>
                  <a:latin typeface="Calibri" charset="0"/>
                  <a:ea typeface="Calibri" charset="0"/>
                  <a:cs typeface="Calibri" charset="0"/>
                </a:rPr>
                <a:t>Trigger Primitive Generation</a:t>
              </a:r>
            </a:p>
            <a:p>
              <a:pPr algn="ctr" defTabSz="914400" eaLnBrk="0" hangingPunct="0"/>
              <a:r>
                <a:rPr lang="en-US" sz="1400" dirty="0" smtClean="0">
                  <a:solidFill>
                    <a:srgbClr val="404040"/>
                  </a:solidFill>
                  <a:latin typeface="Calibri" charset="0"/>
                  <a:ea typeface="Calibri" charset="0"/>
                  <a:cs typeface="Calibri" charset="0"/>
                </a:rPr>
                <a:t>Boards</a:t>
              </a:r>
              <a:endParaRPr lang="en-US" sz="1400" dirty="0">
                <a:solidFill>
                  <a:srgbClr val="404040"/>
                </a:solidFill>
                <a:latin typeface="Calibri" charset="0"/>
                <a:ea typeface="Calibri" charset="0"/>
                <a:cs typeface="Calibri" charset="0"/>
              </a:endParaRPr>
            </a:p>
          </p:txBody>
        </p:sp>
        <p:cxnSp>
          <p:nvCxnSpPr>
            <p:cNvPr id="44" name="Straight Connector 43"/>
            <p:cNvCxnSpPr/>
            <p:nvPr/>
          </p:nvCxnSpPr>
          <p:spPr>
            <a:xfrm flipV="1">
              <a:off x="3759446" y="3905166"/>
              <a:ext cx="1602" cy="789102"/>
            </a:xfrm>
            <a:prstGeom prst="line">
              <a:avLst/>
            </a:prstGeom>
            <a:ln w="1905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 name="Rectangle 30"/>
            <p:cNvSpPr>
              <a:spLocks noChangeArrowheads="1"/>
            </p:cNvSpPr>
            <p:nvPr/>
          </p:nvSpPr>
          <p:spPr bwMode="auto">
            <a:xfrm>
              <a:off x="3264420" y="4670250"/>
              <a:ext cx="697627" cy="307777"/>
            </a:xfrm>
            <a:prstGeom prst="rect">
              <a:avLst/>
            </a:prstGeom>
            <a:noFill/>
            <a:ln w="9525">
              <a:noFill/>
              <a:miter lim="800000"/>
              <a:headEnd/>
              <a:tailEnd/>
            </a:ln>
          </p:spPr>
          <p:txBody>
            <a:bodyPr wrap="none">
              <a:prstTxWarp prst="textNoShape">
                <a:avLst/>
              </a:prstTxWarp>
              <a:spAutoFit/>
            </a:bodyPr>
            <a:lstStyle/>
            <a:p>
              <a:pPr algn="ctr"/>
              <a:r>
                <a:rPr lang="en-GB" sz="1400" dirty="0" smtClean="0">
                  <a:solidFill>
                    <a:srgbClr val="404040"/>
                  </a:solidFill>
                  <a:ea typeface="Calibri" charset="0"/>
                  <a:cs typeface="Calibri" charset="0"/>
                </a:rPr>
                <a:t>173</a:t>
              </a:r>
              <a:r>
                <a:rPr lang="en-GB" sz="1400" dirty="0" smtClean="0">
                  <a:solidFill>
                    <a:srgbClr val="404040"/>
                  </a:solidFill>
                  <a:latin typeface="Calibri" charset="0"/>
                  <a:ea typeface="Calibri" charset="0"/>
                  <a:cs typeface="Calibri" charset="0"/>
                </a:rPr>
                <a:t> OL</a:t>
              </a:r>
              <a:endParaRPr lang="it-IT" sz="1400" dirty="0">
                <a:solidFill>
                  <a:srgbClr val="404040"/>
                </a:solidFill>
                <a:latin typeface="Calibri"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2959486889"/>
              </p:ext>
            </p:extLst>
          </p:nvPr>
        </p:nvGraphicFramePr>
        <p:xfrm>
          <a:off x="133123" y="3473427"/>
          <a:ext cx="2709100" cy="3029481"/>
        </p:xfrm>
        <a:graphic>
          <a:graphicData uri="http://schemas.openxmlformats.org/drawingml/2006/table">
            <a:tbl>
              <a:tblPr firstRow="1" bandRow="1">
                <a:tableStyleId>{5C22544A-7EE6-4342-B048-85BDC9FD1C3A}</a:tableStyleId>
              </a:tblPr>
              <a:tblGrid>
                <a:gridCol w="677275"/>
                <a:gridCol w="677275"/>
                <a:gridCol w="677275"/>
                <a:gridCol w="677275"/>
              </a:tblGrid>
              <a:tr h="142912">
                <a:tc>
                  <a:txBody>
                    <a:bodyPr/>
                    <a:lstStyle/>
                    <a:p>
                      <a:pPr algn="ctr"/>
                      <a:r>
                        <a:rPr lang="en-US" sz="1200" b="0" i="1" dirty="0" smtClean="0"/>
                        <a:t>SLayer</a:t>
                      </a:r>
                      <a:endParaRPr lang="en-US" sz="1200" b="0" i="1" dirty="0"/>
                    </a:p>
                  </a:txBody>
                  <a:tcPr/>
                </a:tc>
                <a:tc>
                  <a:txBody>
                    <a:bodyPr/>
                    <a:lstStyle/>
                    <a:p>
                      <a:pPr algn="ctr"/>
                      <a:r>
                        <a:rPr lang="en-US" sz="1200" b="0" i="1" dirty="0" smtClean="0"/>
                        <a:t>chs</a:t>
                      </a:r>
                      <a:endParaRPr lang="en-US" sz="1200" b="0" i="1" dirty="0"/>
                    </a:p>
                  </a:txBody>
                  <a:tcPr/>
                </a:tc>
                <a:tc>
                  <a:txBody>
                    <a:bodyPr/>
                    <a:lstStyle/>
                    <a:p>
                      <a:pPr algn="ctr"/>
                      <a:r>
                        <a:rPr lang="en-US" sz="1200" b="0" i="1" dirty="0" smtClean="0"/>
                        <a:t>Boards</a:t>
                      </a:r>
                      <a:endParaRPr lang="en-US" sz="1200" b="0" i="1" dirty="0"/>
                    </a:p>
                  </a:txBody>
                  <a:tcPr/>
                </a:tc>
                <a:tc>
                  <a:txBody>
                    <a:bodyPr/>
                    <a:lstStyle/>
                    <a:p>
                      <a:pPr algn="ctr"/>
                      <a:r>
                        <a:rPr lang="en-US" sz="1200" b="0" i="1" dirty="0" smtClean="0"/>
                        <a:t>Links</a:t>
                      </a:r>
                      <a:endParaRPr lang="en-US" sz="1200" b="0" i="1" dirty="0"/>
                    </a:p>
                  </a:txBody>
                  <a:tcPr/>
                </a:tc>
              </a:tr>
              <a:tr h="142912">
                <a:tc>
                  <a:txBody>
                    <a:bodyPr/>
                    <a:lstStyle/>
                    <a:p>
                      <a:r>
                        <a:rPr lang="en-US" sz="1200" dirty="0" smtClean="0"/>
                        <a:t>1</a:t>
                      </a:r>
                      <a:endParaRPr lang="en-US" sz="1200" dirty="0"/>
                    </a:p>
                  </a:txBody>
                  <a:tcPr/>
                </a:tc>
                <a:tc>
                  <a:txBody>
                    <a:bodyPr/>
                    <a:lstStyle/>
                    <a:p>
                      <a:r>
                        <a:rPr lang="en-US" sz="1200" dirty="0" smtClean="0"/>
                        <a:t>1504</a:t>
                      </a:r>
                      <a:endParaRPr lang="en-US" sz="1200" dirty="0"/>
                    </a:p>
                  </a:txBody>
                  <a:tcPr/>
                </a:tc>
                <a:tc>
                  <a:txBody>
                    <a:bodyPr/>
                    <a:lstStyle/>
                    <a:p>
                      <a:r>
                        <a:rPr lang="en-US" sz="1200" dirty="0" smtClean="0"/>
                        <a:t>32</a:t>
                      </a:r>
                      <a:endParaRPr lang="en-US" sz="1200" dirty="0"/>
                    </a:p>
                  </a:txBody>
                  <a:tcPr/>
                </a:tc>
                <a:tc>
                  <a:txBody>
                    <a:bodyPr/>
                    <a:lstStyle/>
                    <a:p>
                      <a:r>
                        <a:rPr lang="en-US" sz="1200" dirty="0" smtClean="0"/>
                        <a:t>3</a:t>
                      </a:r>
                      <a:endParaRPr lang="en-US" sz="1200" dirty="0"/>
                    </a:p>
                  </a:txBody>
                  <a:tcPr/>
                </a:tc>
              </a:tr>
              <a:tr h="142912">
                <a:tc>
                  <a:txBody>
                    <a:bodyPr/>
                    <a:lstStyle/>
                    <a:p>
                      <a:r>
                        <a:rPr lang="en-US" sz="1200" dirty="0" smtClean="0"/>
                        <a:t>2</a:t>
                      </a:r>
                      <a:endParaRPr lang="en-US" sz="1200" dirty="0"/>
                    </a:p>
                  </a:txBody>
                  <a:tcPr/>
                </a:tc>
                <a:tc>
                  <a:txBody>
                    <a:bodyPr/>
                    <a:lstStyle/>
                    <a:p>
                      <a:r>
                        <a:rPr lang="en-US" sz="1200" dirty="0" smtClean="0"/>
                        <a:t>472</a:t>
                      </a:r>
                      <a:endParaRPr lang="en-US" sz="1200" dirty="0"/>
                    </a:p>
                  </a:txBody>
                  <a:tcPr/>
                </a:tc>
                <a:tc>
                  <a:txBody>
                    <a:bodyPr/>
                    <a:lstStyle/>
                    <a:p>
                      <a:r>
                        <a:rPr lang="en-US" sz="1200" dirty="0" smtClean="0"/>
                        <a:t>10</a:t>
                      </a:r>
                      <a:endParaRPr lang="en-US" sz="1200" dirty="0"/>
                    </a:p>
                  </a:txBody>
                  <a:tcPr/>
                </a:tc>
                <a:tc>
                  <a:txBody>
                    <a:bodyPr/>
                    <a:lstStyle/>
                    <a:p>
                      <a:r>
                        <a:rPr lang="en-US" sz="1200" dirty="0" smtClean="0"/>
                        <a:t>1</a:t>
                      </a:r>
                      <a:endParaRPr lang="en-US" sz="1200" dirty="0"/>
                    </a:p>
                  </a:txBody>
                  <a:tcPr/>
                </a:tc>
              </a:tr>
              <a:tr h="142912">
                <a:tc>
                  <a:txBody>
                    <a:bodyPr/>
                    <a:lstStyle/>
                    <a:p>
                      <a:r>
                        <a:rPr lang="en-US" sz="1200" dirty="0" smtClean="0"/>
                        <a:t>3</a:t>
                      </a:r>
                      <a:endParaRPr lang="en-US" sz="1200" dirty="0"/>
                    </a:p>
                  </a:txBody>
                  <a:tcPr/>
                </a:tc>
                <a:tc>
                  <a:txBody>
                    <a:bodyPr/>
                    <a:lstStyle/>
                    <a:p>
                      <a:r>
                        <a:rPr lang="en-US" sz="1200" dirty="0" smtClean="0"/>
                        <a:t>536</a:t>
                      </a:r>
                      <a:endParaRPr lang="en-US" sz="1200" dirty="0"/>
                    </a:p>
                  </a:txBody>
                  <a:tcPr/>
                </a:tc>
                <a:tc>
                  <a:txBody>
                    <a:bodyPr/>
                    <a:lstStyle/>
                    <a:p>
                      <a:r>
                        <a:rPr lang="en-US" sz="1200" dirty="0" smtClean="0"/>
                        <a:t>12</a:t>
                      </a:r>
                      <a:endParaRPr lang="en-US" sz="1200" dirty="0"/>
                    </a:p>
                  </a:txBody>
                  <a:tcPr/>
                </a:tc>
                <a:tc>
                  <a:txBody>
                    <a:bodyPr/>
                    <a:lstStyle/>
                    <a:p>
                      <a:r>
                        <a:rPr lang="en-US" sz="1200" dirty="0" smtClean="0"/>
                        <a:t>1</a:t>
                      </a:r>
                      <a:endParaRPr lang="en-US" sz="1200" dirty="0"/>
                    </a:p>
                  </a:txBody>
                  <a:tcPr/>
                </a:tc>
              </a:tr>
              <a:tr h="286281">
                <a:tc>
                  <a:txBody>
                    <a:bodyPr/>
                    <a:lstStyle/>
                    <a:p>
                      <a:r>
                        <a:rPr lang="en-US" sz="1200" dirty="0" smtClean="0"/>
                        <a:t>4</a:t>
                      </a:r>
                      <a:endParaRPr lang="en-US" sz="1200" dirty="0"/>
                    </a:p>
                  </a:txBody>
                  <a:tcPr/>
                </a:tc>
                <a:tc>
                  <a:txBody>
                    <a:bodyPr/>
                    <a:lstStyle/>
                    <a:p>
                      <a:r>
                        <a:rPr lang="en-US" sz="1200" dirty="0" smtClean="0"/>
                        <a:t>600</a:t>
                      </a:r>
                      <a:endParaRPr lang="en-US" sz="1200" dirty="0"/>
                    </a:p>
                  </a:txBody>
                  <a:tcPr/>
                </a:tc>
                <a:tc>
                  <a:txBody>
                    <a:bodyPr/>
                    <a:lstStyle/>
                    <a:p>
                      <a:r>
                        <a:rPr lang="en-US" sz="1200" dirty="0" smtClean="0"/>
                        <a:t>13</a:t>
                      </a:r>
                      <a:endParaRPr lang="en-US" sz="1200" dirty="0"/>
                    </a:p>
                  </a:txBody>
                  <a:tcPr/>
                </a:tc>
                <a:tc>
                  <a:txBody>
                    <a:bodyPr/>
                    <a:lstStyle/>
                    <a:p>
                      <a:r>
                        <a:rPr lang="en-US" sz="1200" dirty="0" smtClean="0"/>
                        <a:t>2</a:t>
                      </a:r>
                      <a:endParaRPr lang="en-US" sz="1200" dirty="0"/>
                    </a:p>
                  </a:txBody>
                  <a:tcPr/>
                </a:tc>
              </a:tr>
              <a:tr h="142912">
                <a:tc>
                  <a:txBody>
                    <a:bodyPr/>
                    <a:lstStyle/>
                    <a:p>
                      <a:r>
                        <a:rPr lang="en-US" sz="1200" dirty="0" smtClean="0"/>
                        <a:t>5</a:t>
                      </a:r>
                      <a:endParaRPr lang="en-US" sz="1200" dirty="0"/>
                    </a:p>
                  </a:txBody>
                  <a:tcPr/>
                </a:tc>
                <a:tc>
                  <a:txBody>
                    <a:bodyPr/>
                    <a:lstStyle/>
                    <a:p>
                      <a:r>
                        <a:rPr lang="en-US" sz="1200" dirty="0" smtClean="0"/>
                        <a:t>664</a:t>
                      </a:r>
                      <a:endParaRPr lang="en-US" sz="1200" dirty="0"/>
                    </a:p>
                  </a:txBody>
                  <a:tcPr/>
                </a:tc>
                <a:tc>
                  <a:txBody>
                    <a:bodyPr/>
                    <a:lstStyle/>
                    <a:p>
                      <a:r>
                        <a:rPr lang="en-US" sz="1200" dirty="0" smtClean="0"/>
                        <a:t>14</a:t>
                      </a:r>
                      <a:endParaRPr lang="en-US" sz="1200" dirty="0"/>
                    </a:p>
                  </a:txBody>
                  <a:tcPr/>
                </a:tc>
                <a:tc>
                  <a:txBody>
                    <a:bodyPr/>
                    <a:lstStyle/>
                    <a:p>
                      <a:r>
                        <a:rPr lang="en-US" sz="1200" dirty="0" smtClean="0"/>
                        <a:t>2</a:t>
                      </a:r>
                      <a:endParaRPr lang="en-US" sz="1200" dirty="0"/>
                    </a:p>
                  </a:txBody>
                  <a:tcPr/>
                </a:tc>
              </a:tr>
              <a:tr h="142912">
                <a:tc>
                  <a:txBody>
                    <a:bodyPr/>
                    <a:lstStyle/>
                    <a:p>
                      <a:r>
                        <a:rPr lang="en-US" sz="1200" dirty="0" smtClean="0"/>
                        <a:t>6</a:t>
                      </a:r>
                      <a:endParaRPr lang="en-US" sz="1200" dirty="0"/>
                    </a:p>
                  </a:txBody>
                  <a:tcPr/>
                </a:tc>
                <a:tc>
                  <a:txBody>
                    <a:bodyPr/>
                    <a:lstStyle/>
                    <a:p>
                      <a:r>
                        <a:rPr lang="en-US" sz="1200" dirty="0" smtClean="0"/>
                        <a:t>728</a:t>
                      </a:r>
                      <a:endParaRPr lang="en-US" sz="1200" dirty="0"/>
                    </a:p>
                  </a:txBody>
                  <a:tcPr/>
                </a:tc>
                <a:tc>
                  <a:txBody>
                    <a:bodyPr/>
                    <a:lstStyle/>
                    <a:p>
                      <a:r>
                        <a:rPr lang="en-US" sz="1200" dirty="0" smtClean="0"/>
                        <a:t>16</a:t>
                      </a:r>
                      <a:endParaRPr lang="en-US" sz="1200" dirty="0"/>
                    </a:p>
                  </a:txBody>
                  <a:tcPr/>
                </a:tc>
                <a:tc>
                  <a:txBody>
                    <a:bodyPr/>
                    <a:lstStyle/>
                    <a:p>
                      <a:r>
                        <a:rPr lang="en-US" sz="1200" dirty="0" smtClean="0"/>
                        <a:t>1</a:t>
                      </a:r>
                      <a:endParaRPr lang="en-US" sz="1200" dirty="0"/>
                    </a:p>
                  </a:txBody>
                  <a:tcPr/>
                </a:tc>
              </a:tr>
              <a:tr h="142912">
                <a:tc>
                  <a:txBody>
                    <a:bodyPr/>
                    <a:lstStyle/>
                    <a:p>
                      <a:r>
                        <a:rPr lang="en-US" sz="1200" dirty="0" smtClean="0"/>
                        <a:t>7</a:t>
                      </a:r>
                      <a:endParaRPr lang="en-US" sz="1200" dirty="0"/>
                    </a:p>
                  </a:txBody>
                  <a:tcPr/>
                </a:tc>
                <a:tc>
                  <a:txBody>
                    <a:bodyPr/>
                    <a:lstStyle/>
                    <a:p>
                      <a:r>
                        <a:rPr lang="en-US" sz="1200" dirty="0" smtClean="0"/>
                        <a:t>792</a:t>
                      </a:r>
                      <a:endParaRPr lang="en-US" sz="1200" dirty="0"/>
                    </a:p>
                  </a:txBody>
                  <a:tcPr/>
                </a:tc>
                <a:tc>
                  <a:txBody>
                    <a:bodyPr/>
                    <a:lstStyle/>
                    <a:p>
                      <a:r>
                        <a:rPr lang="en-US" sz="1200" dirty="0" smtClean="0"/>
                        <a:t>17</a:t>
                      </a:r>
                      <a:endParaRPr lang="en-US" sz="1200" dirty="0"/>
                    </a:p>
                  </a:txBody>
                  <a:tcPr/>
                </a:tc>
                <a:tc>
                  <a:txBody>
                    <a:bodyPr/>
                    <a:lstStyle/>
                    <a:p>
                      <a:r>
                        <a:rPr lang="en-US" sz="1200" dirty="0" smtClean="0"/>
                        <a:t>2</a:t>
                      </a:r>
                      <a:endParaRPr lang="en-US" sz="1200" dirty="0"/>
                    </a:p>
                  </a:txBody>
                  <a:tcPr/>
                </a:tc>
              </a:tr>
              <a:tr h="142912">
                <a:tc>
                  <a:txBody>
                    <a:bodyPr/>
                    <a:lstStyle/>
                    <a:p>
                      <a:r>
                        <a:rPr lang="en-US" sz="1200" dirty="0" smtClean="0"/>
                        <a:t>8</a:t>
                      </a:r>
                      <a:endParaRPr lang="en-US" sz="1200" dirty="0"/>
                    </a:p>
                  </a:txBody>
                  <a:tcPr/>
                </a:tc>
                <a:tc>
                  <a:txBody>
                    <a:bodyPr/>
                    <a:lstStyle/>
                    <a:p>
                      <a:r>
                        <a:rPr lang="en-US" sz="1200" dirty="0" smtClean="0"/>
                        <a:t>856</a:t>
                      </a:r>
                      <a:endParaRPr lang="en-US" sz="1200" dirty="0"/>
                    </a:p>
                  </a:txBody>
                  <a:tcPr/>
                </a:tc>
                <a:tc>
                  <a:txBody>
                    <a:bodyPr/>
                    <a:lstStyle/>
                    <a:p>
                      <a:r>
                        <a:rPr lang="en-US" sz="1200" dirty="0" smtClean="0"/>
                        <a:t>18</a:t>
                      </a:r>
                      <a:endParaRPr lang="en-US" sz="1200" dirty="0"/>
                    </a:p>
                  </a:txBody>
                  <a:tcPr/>
                </a:tc>
                <a:tc>
                  <a:txBody>
                    <a:bodyPr/>
                    <a:lstStyle/>
                    <a:p>
                      <a:r>
                        <a:rPr lang="en-US" sz="1200" dirty="0" smtClean="0"/>
                        <a:t>2</a:t>
                      </a:r>
                      <a:endParaRPr lang="en-US" sz="1200" dirty="0"/>
                    </a:p>
                  </a:txBody>
                  <a:tcPr/>
                </a:tc>
              </a:tr>
              <a:tr h="142912">
                <a:tc>
                  <a:txBody>
                    <a:bodyPr/>
                    <a:lstStyle/>
                    <a:p>
                      <a:r>
                        <a:rPr lang="en-US" sz="1200" dirty="0" smtClean="0"/>
                        <a:t>9</a:t>
                      </a:r>
                      <a:endParaRPr lang="en-US" sz="1200" dirty="0"/>
                    </a:p>
                  </a:txBody>
                  <a:tcPr/>
                </a:tc>
                <a:tc>
                  <a:txBody>
                    <a:bodyPr/>
                    <a:lstStyle/>
                    <a:p>
                      <a:r>
                        <a:rPr lang="en-US" sz="1200" dirty="0" smtClean="0"/>
                        <a:t>920</a:t>
                      </a:r>
                      <a:endParaRPr lang="en-US" sz="1200" dirty="0"/>
                    </a:p>
                  </a:txBody>
                  <a:tcPr/>
                </a:tc>
                <a:tc>
                  <a:txBody>
                    <a:bodyPr/>
                    <a:lstStyle/>
                    <a:p>
                      <a:r>
                        <a:rPr lang="en-US" sz="1200" dirty="0" smtClean="0"/>
                        <a:t>20</a:t>
                      </a:r>
                      <a:endParaRPr lang="en-US" sz="1200" dirty="0"/>
                    </a:p>
                  </a:txBody>
                  <a:tcPr/>
                </a:tc>
                <a:tc>
                  <a:txBody>
                    <a:bodyPr/>
                    <a:lstStyle/>
                    <a:p>
                      <a:r>
                        <a:rPr lang="en-US" sz="1200" dirty="0" smtClean="0"/>
                        <a:t>2</a:t>
                      </a:r>
                      <a:endParaRPr lang="en-US" sz="1200" dirty="0"/>
                    </a:p>
                  </a:txBody>
                  <a:tcPr/>
                </a:tc>
              </a:tr>
              <a:tr h="142912">
                <a:tc>
                  <a:txBody>
                    <a:bodyPr/>
                    <a:lstStyle/>
                    <a:p>
                      <a:r>
                        <a:rPr lang="en-US" sz="1200" dirty="0" smtClean="0"/>
                        <a:t>10</a:t>
                      </a:r>
                      <a:endParaRPr lang="en-US" sz="1200" dirty="0"/>
                    </a:p>
                  </a:txBody>
                  <a:tcPr/>
                </a:tc>
                <a:tc>
                  <a:txBody>
                    <a:bodyPr/>
                    <a:lstStyle/>
                    <a:p>
                      <a:r>
                        <a:rPr lang="en-US" sz="1200" dirty="0" smtClean="0"/>
                        <a:t>984</a:t>
                      </a:r>
                      <a:endParaRPr lang="en-US" sz="1200" dirty="0"/>
                    </a:p>
                  </a:txBody>
                  <a:tcPr/>
                </a:tc>
                <a:tc>
                  <a:txBody>
                    <a:bodyPr/>
                    <a:lstStyle/>
                    <a:p>
                      <a:r>
                        <a:rPr lang="en-US" sz="1200" dirty="0" smtClean="0"/>
                        <a:t>21</a:t>
                      </a:r>
                      <a:endParaRPr lang="en-US" sz="1200" dirty="0"/>
                    </a:p>
                  </a:txBody>
                  <a:tcPr/>
                </a:tc>
                <a:tc>
                  <a:txBody>
                    <a:bodyPr/>
                    <a:lstStyle/>
                    <a:p>
                      <a:r>
                        <a:rPr lang="en-US" sz="1200" dirty="0" smtClean="0"/>
                        <a:t>2</a:t>
                      </a:r>
                      <a:endParaRPr lang="en-US" sz="1200" dirty="0"/>
                    </a:p>
                  </a:txBody>
                  <a:tcPr/>
                </a:tc>
              </a:tr>
            </a:tbl>
          </a:graphicData>
        </a:graphic>
      </p:graphicFrame>
      <p:sp>
        <p:nvSpPr>
          <p:cNvPr id="46" name="Rectangle 45"/>
          <p:cNvSpPr/>
          <p:nvPr/>
        </p:nvSpPr>
        <p:spPr>
          <a:xfrm>
            <a:off x="4086559" y="5572457"/>
            <a:ext cx="4322015" cy="523220"/>
          </a:xfrm>
          <a:prstGeom prst="rect">
            <a:avLst/>
          </a:prstGeom>
          <a:solidFill>
            <a:schemeClr val="bg1"/>
          </a:solidFill>
        </p:spPr>
        <p:txBody>
          <a:bodyPr wrap="square">
            <a:spAutoFit/>
          </a:bodyPr>
          <a:lstStyle/>
          <a:p>
            <a:r>
              <a:rPr lang="en-US" sz="1400" i="1" dirty="0" smtClean="0">
                <a:solidFill>
                  <a:srgbClr val="FF0000"/>
                </a:solidFill>
              </a:rPr>
              <a:t>Super-layers structure is preserved in Data Conversion Boards (Trigger requirement)</a:t>
            </a:r>
            <a:endParaRPr lang="en-US" sz="1400" i="1" dirty="0">
              <a:solidFill>
                <a:srgbClr val="FF0000"/>
              </a:solidFill>
            </a:endParaRPr>
          </a:p>
        </p:txBody>
      </p:sp>
      <p:sp>
        <p:nvSpPr>
          <p:cNvPr id="47" name="Right Arrow 46"/>
          <p:cNvSpPr/>
          <p:nvPr/>
        </p:nvSpPr>
        <p:spPr>
          <a:xfrm>
            <a:off x="3794957" y="5785770"/>
            <a:ext cx="202758" cy="1132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ight Arrow 47"/>
          <p:cNvSpPr/>
          <p:nvPr/>
        </p:nvSpPr>
        <p:spPr>
          <a:xfrm rot="10800000">
            <a:off x="8258943" y="5767827"/>
            <a:ext cx="202758" cy="1132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0886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olo 11"/>
          <p:cNvSpPr>
            <a:spLocks noGrp="1"/>
          </p:cNvSpPr>
          <p:nvPr>
            <p:ph type="ctrTitle" idx="4294967295"/>
          </p:nvPr>
        </p:nvSpPr>
        <p:spPr>
          <a:xfrm>
            <a:off x="685799" y="288925"/>
            <a:ext cx="8458201" cy="449263"/>
          </a:xfrm>
        </p:spPr>
        <p:txBody>
          <a:bodyPr/>
          <a:lstStyle/>
          <a:p>
            <a:pPr eaLnBrk="1" hangingPunct="1">
              <a:spcBef>
                <a:spcPct val="50000"/>
              </a:spcBef>
            </a:pPr>
            <a:r>
              <a:rPr lang="en-GB" sz="1800" i="1" dirty="0">
                <a:solidFill>
                  <a:schemeClr val="bg1"/>
                </a:solidFill>
              </a:rPr>
              <a:t>Charge Measurement Option: </a:t>
            </a:r>
            <a:r>
              <a:rPr lang="en-GB" sz="1800" i="1" dirty="0" smtClean="0">
                <a:solidFill>
                  <a:schemeClr val="bg1"/>
                </a:solidFill>
              </a:rPr>
              <a:t>ON DETECTOR electronics (Preamplifiers &amp; HV distribution)</a:t>
            </a:r>
            <a:endParaRPr lang="en-GB" sz="1800" i="1" dirty="0">
              <a:solidFill>
                <a:schemeClr val="bg1"/>
              </a:solidFill>
            </a:endParaRPr>
          </a:p>
        </p:txBody>
      </p:sp>
      <p:sp>
        <p:nvSpPr>
          <p:cNvPr id="9" name="Footer Placeholder 8"/>
          <p:cNvSpPr>
            <a:spLocks noGrp="1"/>
          </p:cNvSpPr>
          <p:nvPr>
            <p:ph type="ftr" sz="quarter" idx="11"/>
          </p:nvPr>
        </p:nvSpPr>
        <p:spPr>
          <a:xfrm>
            <a:off x="2966885" y="6488113"/>
            <a:ext cx="3352063" cy="365125"/>
          </a:xfrm>
        </p:spPr>
        <p:txBody>
          <a:bodyPr/>
          <a:lstStyle/>
          <a:p>
            <a:pPr>
              <a:defRPr/>
            </a:pPr>
            <a:r>
              <a:rPr lang="en-US" dirty="0">
                <a:solidFill>
                  <a:srgbClr val="0044A4"/>
                </a:solidFill>
              </a:rPr>
              <a:t>LNF SuperB Workshop – December 11</a:t>
            </a:r>
          </a:p>
        </p:txBody>
      </p:sp>
      <p:sp>
        <p:nvSpPr>
          <p:cNvPr id="10" name="Slide Number Placeholder 9"/>
          <p:cNvSpPr>
            <a:spLocks noGrp="1"/>
          </p:cNvSpPr>
          <p:nvPr>
            <p:ph type="sldNum" sz="quarter" idx="12"/>
          </p:nvPr>
        </p:nvSpPr>
        <p:spPr/>
        <p:txBody>
          <a:bodyPr/>
          <a:lstStyle/>
          <a:p>
            <a:pPr>
              <a:defRPr/>
            </a:pPr>
            <a:fld id="{2E678CAE-FF7B-C547-833C-063E512C664A}" type="slidenum">
              <a:rPr lang="it-IT" smtClean="0">
                <a:solidFill>
                  <a:srgbClr val="0044A4"/>
                </a:solidFill>
              </a:rPr>
              <a:pPr>
                <a:defRPr/>
              </a:pPr>
              <a:t>9</a:t>
            </a:fld>
            <a:endParaRPr lang="it-IT" dirty="0">
              <a:solidFill>
                <a:srgbClr val="0044A4"/>
              </a:solidFill>
            </a:endParaRPr>
          </a:p>
        </p:txBody>
      </p:sp>
      <p:sp>
        <p:nvSpPr>
          <p:cNvPr id="11" name="Date Placeholder 10"/>
          <p:cNvSpPr>
            <a:spLocks noGrp="1"/>
          </p:cNvSpPr>
          <p:nvPr>
            <p:ph type="dt" sz="half" idx="10"/>
          </p:nvPr>
        </p:nvSpPr>
        <p:spPr/>
        <p:txBody>
          <a:bodyPr/>
          <a:lstStyle/>
          <a:p>
            <a:pPr>
              <a:defRPr/>
            </a:pPr>
            <a:r>
              <a:rPr lang="en-US" dirty="0" smtClean="0">
                <a:solidFill>
                  <a:srgbClr val="0044A4"/>
                </a:solidFill>
              </a:rPr>
              <a:t>G. Felici</a:t>
            </a:r>
            <a:endParaRPr lang="it-IT" dirty="0">
              <a:solidFill>
                <a:srgbClr val="0044A4"/>
              </a:solidFill>
            </a:endParaRPr>
          </a:p>
        </p:txBody>
      </p:sp>
      <p:sp>
        <p:nvSpPr>
          <p:cNvPr id="46" name="Rectangle 45"/>
          <p:cNvSpPr/>
          <p:nvPr/>
        </p:nvSpPr>
        <p:spPr>
          <a:xfrm>
            <a:off x="2319574" y="3032650"/>
            <a:ext cx="4543369" cy="1318310"/>
          </a:xfrm>
          <a:prstGeom prst="rect">
            <a:avLst/>
          </a:prstGeom>
        </p:spPr>
        <p:txBody>
          <a:bodyPr wrap="none">
            <a:spAutoFit/>
          </a:bodyPr>
          <a:lstStyle/>
          <a:p>
            <a:pPr algn="ctr">
              <a:spcBef>
                <a:spcPts val="1000"/>
              </a:spcBef>
              <a:spcAft>
                <a:spcPts val="400"/>
              </a:spcAft>
            </a:pPr>
            <a:r>
              <a:rPr lang="en-US" sz="3600" b="1" i="1" dirty="0" smtClean="0">
                <a:solidFill>
                  <a:srgbClr val="000090"/>
                </a:solidFill>
                <a:ea typeface="ヒラギノ角ゴ Pro W3" charset="0"/>
                <a:cs typeface="ヒラギノ角ゴ Pro W3" charset="0"/>
              </a:rPr>
              <a:t>Charge Measurement</a:t>
            </a:r>
          </a:p>
          <a:p>
            <a:pPr algn="ctr">
              <a:spcBef>
                <a:spcPts val="1000"/>
              </a:spcBef>
              <a:spcAft>
                <a:spcPts val="400"/>
              </a:spcAft>
            </a:pPr>
            <a:r>
              <a:rPr lang="en-US" sz="3200" i="1" dirty="0" smtClean="0">
                <a:solidFill>
                  <a:srgbClr val="000090"/>
                </a:solidFill>
                <a:ea typeface="ヒラギノ角ゴ Pro W3" charset="0"/>
                <a:cs typeface="ヒラギノ角ゴ Pro W3" charset="0"/>
              </a:rPr>
              <a:t>ON DETECTOR electronics</a:t>
            </a:r>
            <a:endParaRPr lang="en-US" sz="3200" i="1" dirty="0">
              <a:solidFill>
                <a:srgbClr val="000090"/>
              </a:solidFill>
              <a:ea typeface="ヒラギノ角ゴ Pro W3" charset="0"/>
              <a:cs typeface="ヒラギノ角ゴ Pro W3" charset="0"/>
            </a:endParaRPr>
          </a:p>
        </p:txBody>
      </p:sp>
    </p:spTree>
    <p:extLst>
      <p:ext uri="{BB962C8B-B14F-4D97-AF65-F5344CB8AC3E}">
        <p14:creationId xmlns:p14="http://schemas.microsoft.com/office/powerpoint/2010/main" val="3118952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75000"/>
              <a:lumOff val="25000"/>
            </a:schemeClr>
          </a:solidFill>
          <a:headEnd type="none" w="lg" len="med"/>
          <a:tailEnd type="none" w="lg"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32494</TotalTime>
  <Words>4801</Words>
  <Application>Microsoft Macintosh PowerPoint</Application>
  <PresentationFormat>On-screen Show (4:3)</PresentationFormat>
  <Paragraphs>860</Paragraphs>
  <Slides>42</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Tema di Office</vt:lpstr>
      <vt:lpstr>Equation</vt:lpstr>
      <vt:lpstr>PowerPoint Presentation</vt:lpstr>
      <vt:lpstr>Outline</vt:lpstr>
      <vt:lpstr>PowerPoint Presentation</vt:lpstr>
      <vt:lpstr>Design goals </vt:lpstr>
      <vt:lpstr>PowerPoint Presentation</vt:lpstr>
      <vt:lpstr>Charge Measurement Option: Specifications for charge measurements</vt:lpstr>
      <vt:lpstr>Charge Measurement Option: Specifications for time measurements</vt:lpstr>
      <vt:lpstr>Charge Measurement Option: Block diagram</vt:lpstr>
      <vt:lpstr>Charge Measurement Option: ON DETECTOR electronics (Preamplifiers &amp; HV distribution)</vt:lpstr>
      <vt:lpstr>Charge Measurement Option: On Detector Electronics - Preamplifiers</vt:lpstr>
      <vt:lpstr>Charge Measurement Option: On Detector Electronics - Preamplifier Simulation</vt:lpstr>
      <vt:lpstr>Charge Measurement Option: On Detector Electronics – Preamplifier Boards</vt:lpstr>
      <vt:lpstr>Charge Measurement Option: On Detector Electronics – Cabling</vt:lpstr>
      <vt:lpstr>Charge Measurement Option: On Detector Electronics – HV distribution boards</vt:lpstr>
      <vt:lpstr>Charge Measurement Option: Off Detector Electronics</vt:lpstr>
      <vt:lpstr>PowerPoint Presentation</vt:lpstr>
      <vt:lpstr>Cluster Counting option </vt:lpstr>
      <vt:lpstr>Cluster Counting Option: Block diagram</vt:lpstr>
      <vt:lpstr>Charge Measurement Option: ON DETECTOR electronics (Preamplifiers &amp; HV distribution)</vt:lpstr>
      <vt:lpstr>Cluster Counting Option: Preamplifiers and Cabling</vt:lpstr>
      <vt:lpstr>Cluster Counting Option: Off Detector Electronics</vt:lpstr>
      <vt:lpstr>Cluster Counting Option: On Detector Electronics – HV distribution boards</vt:lpstr>
      <vt:lpstr>TDR outline</vt:lpstr>
      <vt:lpstr>Conclusions</vt:lpstr>
      <vt:lpstr>PowerPoint Presentation</vt:lpstr>
      <vt:lpstr>Outline</vt:lpstr>
      <vt:lpstr>Preamplifier Features</vt:lpstr>
      <vt:lpstr>Preamplifier Impulse Response Fitting </vt:lpstr>
      <vt:lpstr>Preamplifier response convolution example #1 </vt:lpstr>
      <vt:lpstr>Preamplifier response convolution example #2 </vt:lpstr>
      <vt:lpstr>Preamplifier response convolution example #3 </vt:lpstr>
      <vt:lpstr>Cluster counting algorithm </vt:lpstr>
      <vt:lpstr>Counting Algorithm applied to example #1 </vt:lpstr>
      <vt:lpstr>Garfield waveform samples </vt:lpstr>
      <vt:lpstr>Counting Algorithm @  different impact parameters </vt:lpstr>
      <vt:lpstr>Counting Algorithm @  different impact parameters </vt:lpstr>
      <vt:lpstr>Noise Effect on Convolved Signal </vt:lpstr>
      <vt:lpstr>Threshold effect on cluster counting at constant SNR</vt:lpstr>
      <vt:lpstr>Detected Clusters vs SNR at 1.5* sigma threshold</vt:lpstr>
      <vt:lpstr>Detected Clusters vs SNR at 1.5* sigma threshold</vt:lpstr>
      <vt:lpstr>Conclusions</vt:lpstr>
      <vt:lpstr>DCH - 1 page x Dominique</vt:lpstr>
    </vt:vector>
  </TitlesOfParts>
  <Company>INFN-LNF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Giulietto Felici</dc:creator>
  <cp:lastModifiedBy>giulietto felici</cp:lastModifiedBy>
  <cp:revision>730</cp:revision>
  <cp:lastPrinted>2011-04-03T20:17:25Z</cp:lastPrinted>
  <dcterms:created xsi:type="dcterms:W3CDTF">2010-09-27T06:54:37Z</dcterms:created>
  <dcterms:modified xsi:type="dcterms:W3CDTF">2011-12-14T23:55:43Z</dcterms:modified>
</cp:coreProperties>
</file>