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sldIdLst>
    <p:sldId id="256" r:id="rId2"/>
    <p:sldId id="265" r:id="rId3"/>
    <p:sldId id="284" r:id="rId4"/>
    <p:sldId id="277" r:id="rId5"/>
    <p:sldId id="285" r:id="rId6"/>
    <p:sldId id="287" r:id="rId7"/>
    <p:sldId id="286" r:id="rId8"/>
    <p:sldId id="289" r:id="rId9"/>
    <p:sldId id="291" r:id="rId10"/>
    <p:sldId id="292" r:id="rId11"/>
    <p:sldId id="293" r:id="rId12"/>
    <p:sldId id="278" r:id="rId13"/>
    <p:sldId id="280" r:id="rId14"/>
    <p:sldId id="295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8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4C2F-01A9-41AF-B439-9EA2E3D2B5B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FC51-8682-41DD-95AE-924242E2E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FC51-8682-41DD-95AE-924242E2E5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1193-4AF6-465E-A97E-D2C8BA962C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53200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53200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Mauro Citterio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53200"/>
            <a:ext cx="1605600" cy="229624"/>
          </a:xfrm>
        </p:spPr>
        <p:txBody>
          <a:bodyPr/>
          <a:lstStyle>
            <a:lvl1pPr>
              <a:defRPr/>
            </a:lvl1pPr>
          </a:lstStyle>
          <a:p>
            <a:fld id="{2D3987E1-1984-4004-A157-5EDCC4F6C74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E35532-50E0-4C2C-8603-5444BF9ED37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63520" cy="6127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801" y="0"/>
            <a:ext cx="6055200" cy="6127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D54935-FBF8-47F4-9EB8-AA17499220D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480" y="1604330"/>
            <a:ext cx="822528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A603C271-5393-4AA9-B3EA-726625D744F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4A74B44B-8484-47BA-802C-E09A1E13150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40911"/>
            <a:ext cx="1605600" cy="317089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i-FI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57B991-4CC5-4D63-A83A-BCD27369A75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B1792-BE1C-49F4-9A81-DC305BED51B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C5F15-1577-489B-81FE-3EB01CF4A8A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7E3602-BCC4-4F3D-A88B-7D90C7A216A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FB84A1-9CAB-4865-BB6E-E176473BB4F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B4C747-38E2-46B7-B570-748D840A8F3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004C42-0A22-4F95-A3C4-98043ED20B5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06218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31086"/>
            <a:ext cx="9144000" cy="326914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0"/>
            <a:ext cx="8225280" cy="130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62720" y="6597333"/>
            <a:ext cx="21196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smtClean="0"/>
              <a:t>Frascati, Dec 2011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947680" y="6597333"/>
            <a:ext cx="2895840" cy="324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0000" y="5521540"/>
            <a:ext cx="864000" cy="84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89651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"/>
            <a:ext cx="9144000" cy="816566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53829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4881" y="6247376"/>
            <a:ext cx="160560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295FB122-BA10-4BC4-A089-5A0CEF8A27C6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/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on the activities in Milano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Citterio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and N.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Neri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behalf of INFN and University of Milan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SuperB</a:t>
            </a:r>
            <a:r>
              <a:rPr lang="en-US" sz="2800" dirty="0" smtClean="0">
                <a:solidFill>
                  <a:srgbClr val="FFFF00"/>
                </a:solidFill>
              </a:rPr>
              <a:t> Meeting: SVT Parallel Session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Picture 6" descr="in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008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169664" y="3682008"/>
            <a:ext cx="1616273" cy="2794992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0070C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15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87546"/>
              </p:ext>
            </p:extLst>
          </p:nvPr>
        </p:nvGraphicFramePr>
        <p:xfrm>
          <a:off x="325934" y="1295400"/>
          <a:ext cx="7908355" cy="2316585"/>
        </p:xfrm>
        <a:graphic>
          <a:graphicData uri="http://schemas.openxmlformats.org/drawingml/2006/table">
            <a:tbl>
              <a:tblPr/>
              <a:tblGrid>
                <a:gridCol w="1737941"/>
                <a:gridCol w="1823889"/>
                <a:gridCol w="2504777"/>
                <a:gridCol w="1841748"/>
              </a:tblGrid>
              <a:tr h="487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Material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X</a:t>
                      </a:r>
                      <a:r>
                        <a:rPr kumimoji="0" lang="en-US" sz="25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(cm)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Lucida Grande" charset="0"/>
                          <a:cs typeface="Lucida Grande" charset="0"/>
                          <a:sym typeface="Gill Sans" charset="0"/>
                        </a:rPr>
                        <a:t>Thickness (μm)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X</a:t>
                      </a:r>
                      <a:r>
                        <a:rPr kumimoji="0" lang="en-US" sz="25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(%)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Glue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40x2=80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0.0286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Kapton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28.6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20x2=40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0.0140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8.897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10x1=20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0.0112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4FE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Total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4FE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0.0538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2" name="Rectangle 72"/>
          <p:cNvSpPr>
            <a:spLocks/>
          </p:cNvSpPr>
          <p:nvPr/>
        </p:nvSpPr>
        <p:spPr bwMode="auto">
          <a:xfrm>
            <a:off x="1482328" y="285095"/>
            <a:ext cx="60337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Gill Sans" charset="0"/>
                <a:cs typeface="Gill Sans" charset="0"/>
              </a:rPr>
              <a:t>Amount of material for Layer side</a:t>
            </a:r>
          </a:p>
        </p:txBody>
      </p:sp>
      <p:sp>
        <p:nvSpPr>
          <p:cNvPr id="15433" name="Rectangle 73"/>
          <p:cNvSpPr>
            <a:spLocks/>
          </p:cNvSpPr>
          <p:nvPr/>
        </p:nvSpPr>
        <p:spPr bwMode="auto">
          <a:xfrm>
            <a:off x="1973461" y="4935736"/>
            <a:ext cx="4259461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4" name="Rectangle 74"/>
          <p:cNvSpPr>
            <a:spLocks/>
          </p:cNvSpPr>
          <p:nvPr/>
        </p:nvSpPr>
        <p:spPr bwMode="auto">
          <a:xfrm>
            <a:off x="1973461" y="5409009"/>
            <a:ext cx="4259461" cy="491133"/>
          </a:xfrm>
          <a:prstGeom prst="rect">
            <a:avLst/>
          </a:prstGeom>
          <a:solidFill>
            <a:srgbClr val="CFB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5" name="Rectangle 75"/>
          <p:cNvSpPr>
            <a:spLocks/>
          </p:cNvSpPr>
          <p:nvPr/>
        </p:nvSpPr>
        <p:spPr bwMode="auto">
          <a:xfrm>
            <a:off x="1973461" y="5096470"/>
            <a:ext cx="4259461" cy="312539"/>
          </a:xfrm>
          <a:prstGeom prst="rect">
            <a:avLst/>
          </a:prstGeom>
          <a:solidFill>
            <a:srgbClr val="FFA49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1973461" y="3962400"/>
            <a:ext cx="4259461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1973461" y="4435673"/>
            <a:ext cx="4259461" cy="491133"/>
          </a:xfrm>
          <a:prstGeom prst="rect">
            <a:avLst/>
          </a:prstGeom>
          <a:solidFill>
            <a:srgbClr val="CFB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1973461" y="4123135"/>
            <a:ext cx="4259461" cy="312539"/>
          </a:xfrm>
          <a:prstGeom prst="rect">
            <a:avLst/>
          </a:prstGeom>
          <a:solidFill>
            <a:srgbClr val="FFA49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926381" y="3810000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47CCFC"/>
                </a:solidFill>
                <a:ea typeface="Gill Sans" charset="0"/>
                <a:cs typeface="Gill Sans" charset="0"/>
              </a:rPr>
              <a:t>Al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534590" y="4167188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FFA49F"/>
                </a:solidFill>
                <a:ea typeface="Gill Sans" charset="0"/>
                <a:cs typeface="Gill Sans" charset="0"/>
              </a:rPr>
              <a:t>Kapton</a:t>
            </a:r>
            <a:endParaRPr lang="en-US" dirty="0">
              <a:solidFill>
                <a:srgbClr val="FFA49F"/>
              </a:solidFill>
              <a:ea typeface="Gill Sans" charset="0"/>
              <a:cs typeface="Gill Sans" charset="0"/>
            </a:endParaRPr>
          </a:p>
        </p:txBody>
      </p:sp>
      <p:sp>
        <p:nvSpPr>
          <p:cNvPr id="15441" name="Rectangle 81"/>
          <p:cNvSpPr>
            <a:spLocks/>
          </p:cNvSpPr>
          <p:nvPr/>
        </p:nvSpPr>
        <p:spPr bwMode="auto">
          <a:xfrm>
            <a:off x="729927" y="456902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CFBBFE"/>
                </a:solidFill>
                <a:ea typeface="Gill Sans" charset="0"/>
                <a:cs typeface="Gill Sans" charset="0"/>
              </a:rPr>
              <a:t>Glue</a:t>
            </a:r>
          </a:p>
        </p:txBody>
      </p:sp>
      <p:sp>
        <p:nvSpPr>
          <p:cNvPr id="15442" name="Rectangle 82"/>
          <p:cNvSpPr>
            <a:spLocks/>
          </p:cNvSpPr>
          <p:nvPr/>
        </p:nvSpPr>
        <p:spPr bwMode="auto">
          <a:xfrm>
            <a:off x="994469" y="492621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47CCFC"/>
                </a:solidFill>
                <a:ea typeface="Gill Sans" charset="0"/>
                <a:cs typeface="Gill Sans" charset="0"/>
              </a:rPr>
              <a:t>Al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610492" y="5283399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A49F"/>
                </a:solidFill>
                <a:ea typeface="Gill Sans" charset="0"/>
                <a:cs typeface="Gill Sans" charset="0"/>
              </a:rPr>
              <a:t>Kapton</a:t>
            </a:r>
          </a:p>
        </p:txBody>
      </p:sp>
      <p:sp>
        <p:nvSpPr>
          <p:cNvPr id="15444" name="Rectangle 84"/>
          <p:cNvSpPr>
            <a:spLocks/>
          </p:cNvSpPr>
          <p:nvPr/>
        </p:nvSpPr>
        <p:spPr bwMode="auto">
          <a:xfrm>
            <a:off x="798016" y="5685235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CFBBFE"/>
                </a:solidFill>
                <a:ea typeface="Gill Sans" charset="0"/>
                <a:cs typeface="Gill Sans" charset="0"/>
              </a:rPr>
              <a:t>Glue</a:t>
            </a:r>
          </a:p>
        </p:txBody>
      </p:sp>
      <p:sp>
        <p:nvSpPr>
          <p:cNvPr id="15445" name="Rectangle 85"/>
          <p:cNvSpPr>
            <a:spLocks/>
          </p:cNvSpPr>
          <p:nvPr/>
        </p:nvSpPr>
        <p:spPr bwMode="auto">
          <a:xfrm>
            <a:off x="1973461" y="5900142"/>
            <a:ext cx="4259461" cy="491133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6" name="Rectangle 86"/>
          <p:cNvSpPr>
            <a:spLocks/>
          </p:cNvSpPr>
          <p:nvPr/>
        </p:nvSpPr>
        <p:spPr bwMode="auto">
          <a:xfrm>
            <a:off x="640631" y="6087071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CADBFE"/>
                </a:solidFill>
                <a:ea typeface="Gill Sans" charset="0"/>
                <a:cs typeface="Gill Sans" charset="0"/>
              </a:rPr>
              <a:t>Sensor</a:t>
            </a:r>
          </a:p>
        </p:txBody>
      </p:sp>
      <p:sp>
        <p:nvSpPr>
          <p:cNvPr id="15447" name="Rectangle 87"/>
          <p:cNvSpPr>
            <a:spLocks/>
          </p:cNvSpPr>
          <p:nvPr/>
        </p:nvSpPr>
        <p:spPr bwMode="auto">
          <a:xfrm>
            <a:off x="6629400" y="4132659"/>
            <a:ext cx="1616273" cy="330398"/>
          </a:xfrm>
          <a:prstGeom prst="rect">
            <a:avLst/>
          </a:prstGeom>
          <a:solidFill>
            <a:srgbClr val="FFA49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8" name="Rectangle 88"/>
          <p:cNvSpPr>
            <a:spLocks/>
          </p:cNvSpPr>
          <p:nvPr/>
        </p:nvSpPr>
        <p:spPr bwMode="auto">
          <a:xfrm>
            <a:off x="6754416" y="3980854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9" name="Rectangle 89"/>
          <p:cNvSpPr>
            <a:spLocks/>
          </p:cNvSpPr>
          <p:nvPr/>
        </p:nvSpPr>
        <p:spPr bwMode="auto">
          <a:xfrm>
            <a:off x="7084814" y="3971925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0" name="Rectangle 90"/>
          <p:cNvSpPr>
            <a:spLocks/>
          </p:cNvSpPr>
          <p:nvPr/>
        </p:nvSpPr>
        <p:spPr bwMode="auto">
          <a:xfrm>
            <a:off x="7442002" y="3971925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7817049" y="3971925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2" name="Rectangle 92"/>
          <p:cNvSpPr>
            <a:spLocks/>
          </p:cNvSpPr>
          <p:nvPr/>
        </p:nvSpPr>
        <p:spPr bwMode="auto">
          <a:xfrm>
            <a:off x="6629400" y="4454127"/>
            <a:ext cx="1616273" cy="491133"/>
          </a:xfrm>
          <a:prstGeom prst="rect">
            <a:avLst/>
          </a:prstGeom>
          <a:solidFill>
            <a:srgbClr val="CFB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6656189" y="5105995"/>
            <a:ext cx="1616273" cy="330398"/>
          </a:xfrm>
          <a:prstGeom prst="rect">
            <a:avLst/>
          </a:prstGeom>
          <a:solidFill>
            <a:srgbClr val="FFA49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4" name="Rectangle 94"/>
          <p:cNvSpPr>
            <a:spLocks/>
          </p:cNvSpPr>
          <p:nvPr/>
        </p:nvSpPr>
        <p:spPr bwMode="auto">
          <a:xfrm>
            <a:off x="6924080" y="4945261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5" name="Rectangle 95"/>
          <p:cNvSpPr>
            <a:spLocks/>
          </p:cNvSpPr>
          <p:nvPr/>
        </p:nvSpPr>
        <p:spPr bwMode="auto">
          <a:xfrm>
            <a:off x="7254478" y="4945261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6" name="Rectangle 96"/>
          <p:cNvSpPr>
            <a:spLocks/>
          </p:cNvSpPr>
          <p:nvPr/>
        </p:nvSpPr>
        <p:spPr bwMode="auto">
          <a:xfrm>
            <a:off x="7620596" y="4945261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7" name="Rectangle 97"/>
          <p:cNvSpPr>
            <a:spLocks/>
          </p:cNvSpPr>
          <p:nvPr/>
        </p:nvSpPr>
        <p:spPr bwMode="auto">
          <a:xfrm>
            <a:off x="7995642" y="4945261"/>
            <a:ext cx="160734" cy="160734"/>
          </a:xfrm>
          <a:prstGeom prst="rect">
            <a:avLst/>
          </a:prstGeom>
          <a:solidFill>
            <a:srgbClr val="84DDF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8" name="Rectangle 98"/>
          <p:cNvSpPr>
            <a:spLocks/>
          </p:cNvSpPr>
          <p:nvPr/>
        </p:nvSpPr>
        <p:spPr bwMode="auto">
          <a:xfrm>
            <a:off x="6656189" y="5427463"/>
            <a:ext cx="1616273" cy="491133"/>
          </a:xfrm>
          <a:prstGeom prst="rect">
            <a:avLst/>
          </a:prstGeom>
          <a:solidFill>
            <a:srgbClr val="CFB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59" name="Rectangle 99"/>
          <p:cNvSpPr>
            <a:spLocks/>
          </p:cNvSpPr>
          <p:nvPr/>
        </p:nvSpPr>
        <p:spPr bwMode="auto">
          <a:xfrm>
            <a:off x="6656189" y="5909667"/>
            <a:ext cx="1616273" cy="491133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60" name="Rectangle 100"/>
          <p:cNvSpPr>
            <a:spLocks/>
          </p:cNvSpPr>
          <p:nvPr/>
        </p:nvSpPr>
        <p:spPr bwMode="auto">
          <a:xfrm rot="5400000">
            <a:off x="7897416" y="4496591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Cross section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267200" y="1828800"/>
            <a:ext cx="16764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9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/>
          <p:cNvGraphicFramePr>
            <a:graphicFrameLocks noGrp="1"/>
          </p:cNvGraphicFramePr>
          <p:nvPr/>
        </p:nvGraphicFramePr>
        <p:xfrm>
          <a:off x="160735" y="1791519"/>
          <a:ext cx="3705821" cy="1225600"/>
        </p:xfrm>
        <a:graphic>
          <a:graphicData uri="http://schemas.openxmlformats.org/drawingml/2006/table">
            <a:tbl>
              <a:tblPr/>
              <a:tblGrid>
                <a:gridCol w="1808262"/>
                <a:gridCol w="1897559"/>
              </a:tblGrid>
              <a:tr h="6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Fanout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X</a:t>
                      </a:r>
                      <a:r>
                        <a:rPr kumimoji="0" 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(%)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side     (x 2.0)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0.1076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Rectangle 18"/>
          <p:cNvSpPr>
            <a:spLocks/>
          </p:cNvSpPr>
          <p:nvPr/>
        </p:nvSpPr>
        <p:spPr bwMode="auto">
          <a:xfrm>
            <a:off x="495598" y="302955"/>
            <a:ext cx="7716280" cy="492443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Gill Sans" charset="0"/>
                <a:cs typeface="Gill Sans" charset="0"/>
              </a:rPr>
              <a:t>Total amount of </a:t>
            </a:r>
            <a:r>
              <a:rPr lang="en-US" sz="3200" dirty="0" err="1">
                <a:solidFill>
                  <a:schemeClr val="bg1"/>
                </a:solidFill>
                <a:ea typeface="Gill Sans" charset="0"/>
                <a:cs typeface="Gill Sans" charset="0"/>
              </a:rPr>
              <a:t>Fanout</a:t>
            </a:r>
            <a:r>
              <a:rPr lang="en-US" sz="3200" dirty="0">
                <a:solidFill>
                  <a:schemeClr val="bg1"/>
                </a:solidFill>
                <a:ea typeface="Gill Sans" charset="0"/>
                <a:cs typeface="Gill Sans" charset="0"/>
              </a:rPr>
              <a:t> material for Layer0</a:t>
            </a: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53" y="1303019"/>
            <a:ext cx="5186167" cy="39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04" name="Group 20"/>
          <p:cNvGraphicFramePr>
            <a:graphicFrameLocks noGrp="1"/>
          </p:cNvGraphicFramePr>
          <p:nvPr/>
        </p:nvGraphicFramePr>
        <p:xfrm>
          <a:off x="241102" y="4944815"/>
          <a:ext cx="3705821" cy="1240111"/>
        </p:xfrm>
        <a:graphic>
          <a:graphicData uri="http://schemas.openxmlformats.org/drawingml/2006/table">
            <a:tbl>
              <a:tblPr/>
              <a:tblGrid>
                <a:gridCol w="1808262"/>
                <a:gridCol w="1897559"/>
              </a:tblGrid>
              <a:tr h="525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Material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X</a:t>
                      </a:r>
                      <a:r>
                        <a:rPr kumimoji="0" 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(%)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overlap (x 2.0 ) 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0.1076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1" name="Rectangle 37"/>
          <p:cNvSpPr>
            <a:spLocks/>
          </p:cNvSpPr>
          <p:nvPr/>
        </p:nvSpPr>
        <p:spPr bwMode="auto">
          <a:xfrm>
            <a:off x="98227" y="4040684"/>
            <a:ext cx="4277320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ea typeface="Gill Sans" charset="0"/>
                <a:cs typeface="Gill Sans" charset="0"/>
              </a:rPr>
              <a:t>Overlap material is at larger radius wrt L0 sensor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H="1">
            <a:off x="1833935" y="3546203"/>
            <a:ext cx="2937867" cy="452065"/>
          </a:xfrm>
          <a:prstGeom prst="lin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23" name="Oval 39"/>
          <p:cNvSpPr>
            <a:spLocks/>
          </p:cNvSpPr>
          <p:nvPr/>
        </p:nvSpPr>
        <p:spPr bwMode="auto">
          <a:xfrm rot="2704834">
            <a:off x="5536406" y="2513707"/>
            <a:ext cx="223242" cy="848320"/>
          </a:xfrm>
          <a:prstGeom prst="ellipse">
            <a:avLst/>
          </a:prstGeom>
          <a:noFill/>
          <a:ln w="25400" cap="flat">
            <a:solidFill>
              <a:srgbClr val="2E6FF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24" name="Oval 40"/>
          <p:cNvSpPr>
            <a:spLocks/>
          </p:cNvSpPr>
          <p:nvPr/>
        </p:nvSpPr>
        <p:spPr bwMode="auto">
          <a:xfrm rot="2704834">
            <a:off x="5023583" y="3235125"/>
            <a:ext cx="160734" cy="696516"/>
          </a:xfrm>
          <a:prstGeom prst="ellipse">
            <a:avLst/>
          </a:prstGeom>
          <a:noFill/>
          <a:ln w="254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rot="10800000">
            <a:off x="3339704" y="2794992"/>
            <a:ext cx="2079501" cy="133945"/>
          </a:xfrm>
          <a:prstGeom prst="line">
            <a:avLst/>
          </a:prstGeom>
          <a:noFill/>
          <a:ln w="25400" cap="flat">
            <a:solidFill>
              <a:srgbClr val="2E6FFD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8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5117" t="25739" r="20499" b="24989"/>
          <a:stretch>
            <a:fillRect/>
          </a:stretch>
        </p:blipFill>
        <p:spPr bwMode="auto">
          <a:xfrm>
            <a:off x="7042150" y="152400"/>
            <a:ext cx="2025650" cy="14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16241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810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HDI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22300"/>
              </p:ext>
            </p:extLst>
          </p:nvPr>
        </p:nvGraphicFramePr>
        <p:xfrm>
          <a:off x="228600" y="1447800"/>
          <a:ext cx="79247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11"/>
                <a:gridCol w="5438588"/>
              </a:tblGrid>
              <a:tr h="46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Some Open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9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systematic impedance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Limited possibility to change the dielectric layer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the standard process.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By print screening company prefers a standard “3 pass” procedure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~ 50 um.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Some avenue to be pursued: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evaluate the usage of dielectric in tape (predefined thickness)  limited choices of  thick film materials compatible with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endParaRPr lang="en-US" sz="140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Mix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and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Al2O3 materials. Possible after the first power/ground layer.</a:t>
                      </a:r>
                      <a:endParaRPr lang="en-US" sz="1400" b="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65377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Clock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lines were “qualified” by try and test in Babar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 prediction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Z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constant usually not well specified by material manufacturer (ex. in next slide)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Some prototypes</a:t>
                      </a:r>
                      <a:r>
                        <a:rPr lang="en-US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were produced to master the technology</a:t>
                      </a:r>
                      <a:endParaRPr lang="en-US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Same approach to be pursued.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Of particular interest is the implementation of differential lines (digital signal ~ 150-250 MHz) </a:t>
                      </a:r>
                    </a:p>
                    <a:p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Prototype: small substrate (length counts), two layer (plane and one signal), array of lines of minimum size (number to be defined)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2286000" y="3886200"/>
            <a:ext cx="60198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600" y="3276600"/>
            <a:ext cx="1750738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955009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AUREL INTEREST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9871358">
            <a:off x="-432" y="609998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Update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Bent-Up Arrow 13"/>
          <p:cNvSpPr/>
          <p:nvPr/>
        </p:nvSpPr>
        <p:spPr>
          <a:xfrm>
            <a:off x="8382000" y="1676400"/>
            <a:ext cx="381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19575"/>
            <a:ext cx="6362700" cy="233362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2645" y="1447800"/>
            <a:ext cx="88392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AUREL is ready to produce 20 test structure on standard alumina and on AlNi to measure characteristics of various transmission lines</a:t>
            </a:r>
            <a:endParaRPr lang="it-IT" sz="2000" b="1" kern="0" dirty="0" smtClean="0">
              <a:solidFill>
                <a:srgbClr val="000000"/>
              </a:solidFill>
              <a:latin typeface="+mn-lt"/>
            </a:endParaRP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Layout is simple, parallel lines with lenght similar to HDI lenght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Signal integrity tests will be performed both at AUREL production site (Modigliana) and in Milan</a:t>
            </a:r>
            <a:endParaRPr lang="it-IT" sz="2000" kern="0" dirty="0">
              <a:solidFill>
                <a:srgbClr val="000000"/>
              </a:solidFill>
            </a:endParaRP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Alumina structrure will be used as reference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0848" y="304800"/>
            <a:ext cx="63023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HDI Impedance Test Structures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Read-out chain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71148"/>
            <a:ext cx="8814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real activities on going on the transition </a:t>
            </a:r>
            <a:r>
              <a:rPr lang="en-US" dirty="0" smtClean="0"/>
              <a:t>card and power distribution card</a:t>
            </a:r>
            <a:endParaRPr lang="en-US" dirty="0" smtClean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Some measurements on the copper </a:t>
            </a:r>
            <a:r>
              <a:rPr lang="en-US" dirty="0" smtClean="0">
                <a:sym typeface="Wingdings" pitchFamily="2" charset="2"/>
              </a:rPr>
              <a:t>tails  on-going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Power lines </a:t>
            </a:r>
            <a:r>
              <a:rPr lang="en-US" dirty="0" smtClean="0">
                <a:sym typeface="Wingdings" pitchFamily="2" charset="2"/>
              </a:rPr>
              <a:t>gauges and drops will be revisited a soon as we have a nominal power consumption for the FE and HDIs  next two months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7" descr="Ca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44401"/>
            <a:ext cx="6858000" cy="23229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4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2625" indent="-681038" eaLnBrk="1">
              <a:lnSpc>
                <a:spcPct val="83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Data/Clock and Control Cables</a:t>
            </a:r>
          </a:p>
        </p:txBody>
      </p:sp>
      <p:pic>
        <p:nvPicPr>
          <p:cNvPr id="10" name="Picture 9" descr="Stefano_c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514600"/>
            <a:ext cx="3580209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1447800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Signal: 39 AWG, Bifilar magnet wires (Cu)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Differential Impedance: to be measured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Capacitance: 75 pF/m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Propagation Delay: to be measured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Dielectric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costant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: 2.1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Twisting is not needed for such a small wire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It can not be purchased in tape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- grouping of individual wires could 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introduce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signal degradation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NSQP 	project at CERN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Electrical test on individual pair is starting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- on individual wires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- on few (up to 10 couples) wires with or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	without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braid around the bundle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3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status (1 of 2)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8839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Production of BUS is finally starting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The layout is final and «single» layers are at the beginning of the production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Opening on the ground/power planes have been agreed upon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>
                <a:solidFill>
                  <a:srgbClr val="000000"/>
                </a:solidFill>
              </a:rPr>
              <a:t>Production will </a:t>
            </a:r>
            <a:r>
              <a:rPr lang="it-IT" sz="2000" kern="0" dirty="0" smtClean="0">
                <a:solidFill>
                  <a:srgbClr val="000000"/>
                </a:solidFill>
              </a:rPr>
              <a:t>take approximately 5 weeks</a:t>
            </a:r>
            <a:endParaRPr lang="it-IT" sz="2000" kern="0" dirty="0">
              <a:solidFill>
                <a:srgbClr val="000000"/>
              </a:solidFill>
            </a:endParaRP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Bonding Scheme (Bus to Sensor and FE chip) </a:t>
            </a:r>
            <a:r>
              <a:rPr lang="it-IT" sz="2000" kern="0" dirty="0" smtClean="0">
                <a:solidFill>
                  <a:srgbClr val="000000"/>
                </a:solidFill>
              </a:rPr>
              <a:t>.... We really </a:t>
            </a:r>
            <a:r>
              <a:rPr lang="it-IT" sz="2000" kern="0" dirty="0" smtClean="0">
                <a:solidFill>
                  <a:srgbClr val="000000"/>
                </a:solidFill>
              </a:rPr>
              <a:t>hope </a:t>
            </a:r>
            <a:r>
              <a:rPr lang="it-IT" sz="2000" kern="0" dirty="0" smtClean="0">
                <a:solidFill>
                  <a:srgbClr val="000000"/>
                </a:solidFill>
              </a:rPr>
              <a:t>is it acceptable to </a:t>
            </a: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Pisa </a:t>
            </a:r>
            <a:r>
              <a:rPr lang="it-IT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 see next slide</a:t>
            </a:r>
            <a:endParaRPr lang="it-IT" sz="200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bonding Scheme (2 of 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" y="1447800"/>
            <a:ext cx="4017772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82561"/>
            <a:ext cx="4405007" cy="36166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1524000" y="4495800"/>
            <a:ext cx="2895600" cy="609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021903" y="1835153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could be feasible at least for the prototype phase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938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Fan-out layer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8839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First exercise made using CERN information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Two layer of Kapton + Aluminum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Kapton thickness ~ 20 um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Aluminum thickness ~ 10 um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Glue ~ 10 um</a:t>
            </a:r>
          </a:p>
          <a:p>
            <a:pPr marL="1998663" lvl="3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</a:rPr>
              <a:t>Pitch ~ 70 um</a:t>
            </a:r>
          </a:p>
          <a:p>
            <a:pPr marL="2455863" lvl="4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It could maybe be reduced if the results on prototypes are encouraging. Real limit could be 60 um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599" y="1"/>
            <a:ext cx="564038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hangingPunct="1"/>
            <a:r>
              <a:rPr lang="en-US" sz="2800" dirty="0" err="1" smtClean="0"/>
              <a:t>Striplets</a:t>
            </a:r>
            <a:r>
              <a:rPr lang="en-US" sz="2800" dirty="0" smtClean="0"/>
              <a:t> L0 </a:t>
            </a:r>
            <a:br>
              <a:rPr lang="en-US" sz="2800" dirty="0" smtClean="0"/>
            </a:br>
            <a:r>
              <a:rPr lang="en-US" sz="2800" dirty="0" smtClean="0"/>
              <a:t>detector and fan-out: case study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1675" y="2420938"/>
            <a:ext cx="7740650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-5400000">
            <a:off x="-277018" y="3198018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W=12.9 mm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92500" y="1916113"/>
            <a:ext cx="133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L=97.0 mm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719138" y="3429000"/>
            <a:ext cx="7740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2000" y="2420938"/>
            <a:ext cx="0" cy="20526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3563938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708400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3851275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995738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 rot="2257355">
            <a:off x="5435600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 rot="2257355">
            <a:off x="5580063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 rot="2257355">
            <a:off x="5724525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 rot="2257355">
            <a:off x="5867400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6443663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 rot="2257355">
            <a:off x="8315325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6588125" y="2565400"/>
            <a:ext cx="1871663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6732588" y="2708275"/>
            <a:ext cx="172720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6877050" y="2852738"/>
            <a:ext cx="15827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7021513" y="2997200"/>
            <a:ext cx="1438275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V="1">
            <a:off x="7165975" y="3141663"/>
            <a:ext cx="129381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 rot="2257355">
            <a:off x="6731000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 rot="2257355">
            <a:off x="6588125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 rot="2257355">
            <a:off x="6877050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 rot="2257355">
            <a:off x="7019925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 rot="2257355">
            <a:off x="7162800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6300788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 rot="2257355">
            <a:off x="8172450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038975" y="23415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399338" y="41417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 rot="2257355">
            <a:off x="6300788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 rot="2257355">
            <a:off x="6443663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4572000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 rot="2257355">
            <a:off x="6443663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 rot="2257355">
            <a:off x="4572000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3419475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 rot="2257355">
            <a:off x="3419475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V="1">
            <a:off x="3276600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 rot="2257355">
            <a:off x="3275013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2555875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 rot="2257355">
            <a:off x="2554288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 rot="2257355">
            <a:off x="4427538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flipV="1">
            <a:off x="755650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 rot="2257355">
            <a:off x="755650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Oval 50"/>
          <p:cNvSpPr>
            <a:spLocks noChangeArrowheads="1"/>
          </p:cNvSpPr>
          <p:nvPr/>
        </p:nvSpPr>
        <p:spPr bwMode="auto">
          <a:xfrm rot="2257355">
            <a:off x="2627313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V="1">
            <a:off x="755650" y="2420938"/>
            <a:ext cx="1871663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755650" y="2420938"/>
            <a:ext cx="17287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Oval 53"/>
          <p:cNvSpPr>
            <a:spLocks noChangeArrowheads="1"/>
          </p:cNvSpPr>
          <p:nvPr/>
        </p:nvSpPr>
        <p:spPr bwMode="auto">
          <a:xfrm rot="2257355">
            <a:off x="2484438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Oval 54"/>
          <p:cNvSpPr>
            <a:spLocks noChangeArrowheads="1"/>
          </p:cNvSpPr>
          <p:nvPr/>
        </p:nvSpPr>
        <p:spPr bwMode="auto">
          <a:xfrm rot="2257355">
            <a:off x="2338388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5940425" y="23415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5167313" y="41417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5867400" y="198913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595 full length strips</a:t>
            </a: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5508625" y="21320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8388350" y="21320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6588125" y="44370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6227763" y="471805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173 shorter strips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7575550" y="510540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900 um</a:t>
            </a:r>
          </a:p>
          <a:p>
            <a:r>
              <a:rPr lang="en-US"/>
              <a:t>shortest strip</a:t>
            </a: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4140200" y="1341438"/>
            <a:ext cx="4968875" cy="4176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879475" y="17922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TOP-view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107950" y="58674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BACKWARD</a:t>
            </a:r>
          </a:p>
          <a:p>
            <a:r>
              <a:rPr lang="en-US" dirty="0"/>
              <a:t>side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7162800" y="58674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FORWARD</a:t>
            </a:r>
          </a:p>
          <a:p>
            <a:r>
              <a:rPr lang="en-US" dirty="0"/>
              <a:t>            side</a:t>
            </a: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4716463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 rot="2257355">
            <a:off x="6588125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V="1">
            <a:off x="4860925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 rot="2257355">
            <a:off x="6732588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 rot="2257355">
            <a:off x="4716463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 rot="2257355">
            <a:off x="4859338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 flipV="1">
            <a:off x="6156325" y="24209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 rot="2257355">
            <a:off x="8027988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 rot="2257355">
            <a:off x="6156325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" name="Text Box 80"/>
          <p:cNvSpPr txBox="1">
            <a:spLocks noChangeArrowheads="1"/>
          </p:cNvSpPr>
          <p:nvPr/>
        </p:nvSpPr>
        <p:spPr bwMode="auto">
          <a:xfrm>
            <a:off x="8367713" y="4051300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Dead-A</a:t>
            </a:r>
          </a:p>
          <a:p>
            <a:r>
              <a:rPr lang="en-US" sz="1000"/>
              <a:t>0.2 mm2</a:t>
            </a:r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 flipH="1">
            <a:off x="2339975" y="4437063"/>
            <a:ext cx="15113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 flipH="1">
            <a:off x="2484438" y="4437063"/>
            <a:ext cx="15113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2555875" y="5014913"/>
            <a:ext cx="2873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 flipH="1" flipV="1">
            <a:off x="2916238" y="544512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Box 85"/>
          <p:cNvSpPr txBox="1">
            <a:spLocks noChangeArrowheads="1"/>
          </p:cNvSpPr>
          <p:nvPr/>
        </p:nvSpPr>
        <p:spPr bwMode="auto">
          <a:xfrm>
            <a:off x="2889250" y="522287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 um pitch</a:t>
            </a:r>
          </a:p>
        </p:txBody>
      </p:sp>
      <p:sp>
        <p:nvSpPr>
          <p:cNvPr id="85" name="Text Box 86"/>
          <p:cNvSpPr txBox="1">
            <a:spLocks noChangeArrowheads="1"/>
          </p:cNvSpPr>
          <p:nvPr/>
        </p:nvSpPr>
        <p:spPr bwMode="auto">
          <a:xfrm>
            <a:off x="6084888" y="3141663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ACTIVE</a:t>
            </a:r>
          </a:p>
          <a:p>
            <a:r>
              <a:rPr lang="en-US">
                <a:solidFill>
                  <a:srgbClr val="FFFF00"/>
                </a:solidFill>
              </a:rPr>
              <a:t>AREA</a:t>
            </a:r>
          </a:p>
        </p:txBody>
      </p:sp>
      <p:sp>
        <p:nvSpPr>
          <p:cNvPr id="86" name="AutoShape 87"/>
          <p:cNvSpPr>
            <a:spLocks noChangeArrowheads="1"/>
          </p:cNvSpPr>
          <p:nvPr/>
        </p:nvSpPr>
        <p:spPr bwMode="auto">
          <a:xfrm rot="-5400000">
            <a:off x="7885113" y="3933825"/>
            <a:ext cx="574675" cy="574675"/>
          </a:xfrm>
          <a:prstGeom prst="rtTriangle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 flipV="1">
            <a:off x="7958138" y="3933825"/>
            <a:ext cx="5016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Oval 27"/>
          <p:cNvSpPr>
            <a:spLocks noChangeArrowheads="1"/>
          </p:cNvSpPr>
          <p:nvPr/>
        </p:nvSpPr>
        <p:spPr bwMode="auto">
          <a:xfrm rot="2257355">
            <a:off x="7954963" y="4292600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" name="Line 63"/>
          <p:cNvSpPr>
            <a:spLocks noChangeShapeType="1"/>
          </p:cNvSpPr>
          <p:nvPr/>
        </p:nvSpPr>
        <p:spPr bwMode="auto">
          <a:xfrm>
            <a:off x="7956550" y="44370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79"/>
          <p:cNvSpPr>
            <a:spLocks noChangeShapeType="1"/>
          </p:cNvSpPr>
          <p:nvPr/>
        </p:nvSpPr>
        <p:spPr bwMode="auto">
          <a:xfrm flipV="1">
            <a:off x="8243888" y="42211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" name="AutoShape 88"/>
          <p:cNvSpPr>
            <a:spLocks noChangeArrowheads="1"/>
          </p:cNvSpPr>
          <p:nvPr/>
        </p:nvSpPr>
        <p:spPr bwMode="auto">
          <a:xfrm rot="-5400000" flipH="1" flipV="1">
            <a:off x="685006" y="2421732"/>
            <a:ext cx="646113" cy="647700"/>
          </a:xfrm>
          <a:prstGeom prst="rtTriangle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" name="Line 55"/>
          <p:cNvSpPr>
            <a:spLocks noChangeShapeType="1"/>
          </p:cNvSpPr>
          <p:nvPr/>
        </p:nvSpPr>
        <p:spPr bwMode="auto">
          <a:xfrm flipV="1">
            <a:off x="755650" y="2420938"/>
            <a:ext cx="5762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Oval 56"/>
          <p:cNvSpPr>
            <a:spLocks noChangeArrowheads="1"/>
          </p:cNvSpPr>
          <p:nvPr/>
        </p:nvSpPr>
        <p:spPr bwMode="auto">
          <a:xfrm rot="2257355">
            <a:off x="1187450" y="2420938"/>
            <a:ext cx="730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4" name="Picture 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337300" y="44450"/>
            <a:ext cx="27717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Line 90"/>
          <p:cNvSpPr>
            <a:spLocks noChangeShapeType="1"/>
          </p:cNvSpPr>
          <p:nvPr/>
        </p:nvSpPr>
        <p:spPr bwMode="auto">
          <a:xfrm flipH="1">
            <a:off x="5867400" y="836613"/>
            <a:ext cx="259238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91"/>
          <p:cNvSpPr>
            <a:spLocks noChangeShapeType="1"/>
          </p:cNvSpPr>
          <p:nvPr/>
        </p:nvSpPr>
        <p:spPr bwMode="auto">
          <a:xfrm>
            <a:off x="8459788" y="836613"/>
            <a:ext cx="0" cy="11525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92"/>
          <p:cNvSpPr>
            <a:spLocks noChangeShapeType="1"/>
          </p:cNvSpPr>
          <p:nvPr/>
        </p:nvSpPr>
        <p:spPr bwMode="auto">
          <a:xfrm flipV="1">
            <a:off x="8459788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Text Box 93"/>
          <p:cNvSpPr txBox="1">
            <a:spLocks noChangeArrowheads="1"/>
          </p:cNvSpPr>
          <p:nvPr/>
        </p:nvSpPr>
        <p:spPr bwMode="auto">
          <a:xfrm>
            <a:off x="3924300" y="5638800"/>
            <a:ext cx="2647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F.B.design</a:t>
            </a:r>
            <a:r>
              <a:rPr lang="en-US" dirty="0"/>
              <a:t>: </a:t>
            </a:r>
          </a:p>
          <a:p>
            <a:r>
              <a:rPr lang="en-US" dirty="0"/>
              <a:t>L=104.0mm-W=12.9mm</a:t>
            </a:r>
          </a:p>
          <a:p>
            <a:r>
              <a:rPr lang="en-US" dirty="0"/>
              <a:t>R=15.0mm</a:t>
            </a:r>
          </a:p>
        </p:txBody>
      </p:sp>
      <p:sp>
        <p:nvSpPr>
          <p:cNvPr id="99" name="Line 94"/>
          <p:cNvSpPr>
            <a:spLocks noChangeShapeType="1"/>
          </p:cNvSpPr>
          <p:nvPr/>
        </p:nvSpPr>
        <p:spPr bwMode="auto">
          <a:xfrm>
            <a:off x="0" y="3429000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8656638" y="31416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01" name="Line 96"/>
          <p:cNvSpPr>
            <a:spLocks noChangeShapeType="1"/>
          </p:cNvSpPr>
          <p:nvPr/>
        </p:nvSpPr>
        <p:spPr bwMode="auto">
          <a:xfrm>
            <a:off x="4572000" y="1052513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Date Placeholder 10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00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1" y="76200"/>
            <a:ext cx="533567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hangingPunct="1"/>
            <a:r>
              <a:rPr lang="en-US" sz="2400" dirty="0" smtClean="0"/>
              <a:t>Detector not yet optimized</a:t>
            </a:r>
          </a:p>
          <a:p>
            <a:pPr hangingPunct="1"/>
            <a:r>
              <a:rPr lang="en-US" sz="2400" dirty="0" smtClean="0"/>
              <a:t>Reasonable for this exercise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-5400000">
            <a:off x="-1102467" y="4227104"/>
            <a:ext cx="3063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W=12.9 </a:t>
            </a:r>
            <a:r>
              <a:rPr lang="en-US" b="1" dirty="0" smtClean="0"/>
              <a:t>mm of  active area</a:t>
            </a:r>
            <a:endParaRPr lang="en-US" b="1" dirty="0"/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3660718" y="5949409"/>
            <a:ext cx="216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173 </a:t>
            </a:r>
            <a:r>
              <a:rPr lang="en-US" dirty="0"/>
              <a:t>shorter strips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6646" y="3580953"/>
            <a:ext cx="5243082" cy="2166937"/>
            <a:chOff x="972128" y="2736944"/>
            <a:chExt cx="5243082" cy="2166937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972128" y="2816319"/>
              <a:ext cx="5241494" cy="20875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72128" y="3824381"/>
              <a:ext cx="5243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19360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1463822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1606697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1751160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 rot="2257355">
              <a:off x="3191022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 rot="2257355">
              <a:off x="3335485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 rot="2257355">
              <a:off x="3479947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 rot="2257355">
              <a:off x="3622822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4199085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 rot="2257355">
              <a:off x="6070747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4343547" y="2960781"/>
              <a:ext cx="1871663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4488010" y="3103656"/>
              <a:ext cx="1727200" cy="172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4632472" y="3248119"/>
              <a:ext cx="1582738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4776935" y="3392581"/>
              <a:ext cx="1438275" cy="1439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4921397" y="3537044"/>
              <a:ext cx="1293813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 rot="2257355">
              <a:off x="4486422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 rot="2257355">
              <a:off x="4343547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 rot="2257355">
              <a:off x="4632472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 rot="2257355">
              <a:off x="4775347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 rot="2257355">
              <a:off x="4918222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4056210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 rot="2257355">
              <a:off x="5927872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4794397" y="2736944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5154760" y="4537169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 rot="2257355">
              <a:off x="4056210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 rot="2257355">
              <a:off x="4199085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2327422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 rot="2257355">
              <a:off x="4199085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 rot="2257355">
              <a:off x="2327422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1174897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 rot="2257355">
              <a:off x="1174897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1032022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 rot="2257355">
              <a:off x="1030435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3695847" y="2736944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2922735" y="4537169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V="1">
              <a:off x="2471885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 rot="2257355">
              <a:off x="4343547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2616347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 rot="2257355">
              <a:off x="4488010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 rot="2257355">
              <a:off x="2471885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 rot="2257355">
              <a:off x="2614760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3911747" y="2816319"/>
              <a:ext cx="2016125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 rot="2257355">
              <a:off x="5783410" y="2816319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 rot="2257355">
              <a:off x="3911747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AutoShape 87"/>
            <p:cNvSpPr>
              <a:spLocks noChangeArrowheads="1"/>
            </p:cNvSpPr>
            <p:nvPr/>
          </p:nvSpPr>
          <p:spPr bwMode="auto">
            <a:xfrm rot="16200000">
              <a:off x="5640535" y="4329206"/>
              <a:ext cx="574675" cy="574675"/>
            </a:xfrm>
            <a:prstGeom prst="rtTriangl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" name="Line 24"/>
            <p:cNvSpPr>
              <a:spLocks noChangeShapeType="1"/>
            </p:cNvSpPr>
            <p:nvPr/>
          </p:nvSpPr>
          <p:spPr bwMode="auto">
            <a:xfrm flipV="1">
              <a:off x="5713560" y="4329206"/>
              <a:ext cx="50165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27"/>
            <p:cNvSpPr>
              <a:spLocks noChangeArrowheads="1"/>
            </p:cNvSpPr>
            <p:nvPr/>
          </p:nvSpPr>
          <p:spPr bwMode="auto">
            <a:xfrm rot="2257355">
              <a:off x="5710385" y="4687981"/>
              <a:ext cx="73025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8" name="Text Box 93"/>
          <p:cNvSpPr txBox="1">
            <a:spLocks noChangeArrowheads="1"/>
          </p:cNvSpPr>
          <p:nvPr/>
        </p:nvSpPr>
        <p:spPr bwMode="auto">
          <a:xfrm>
            <a:off x="6477000" y="3657600"/>
            <a:ext cx="2647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F.B.design</a:t>
            </a:r>
            <a:r>
              <a:rPr lang="en-US" dirty="0"/>
              <a:t>: </a:t>
            </a:r>
          </a:p>
          <a:p>
            <a:r>
              <a:rPr lang="en-US" dirty="0"/>
              <a:t>L=104.0mm-W=12.9mm</a:t>
            </a:r>
          </a:p>
          <a:p>
            <a:r>
              <a:rPr lang="en-US" dirty="0"/>
              <a:t>R=15.0mm</a:t>
            </a:r>
          </a:p>
        </p:txBody>
      </p:sp>
      <p:sp>
        <p:nvSpPr>
          <p:cNvPr id="102" name="Text Box 59"/>
          <p:cNvSpPr txBox="1">
            <a:spLocks noChangeArrowheads="1"/>
          </p:cNvSpPr>
          <p:nvPr/>
        </p:nvSpPr>
        <p:spPr bwMode="auto">
          <a:xfrm>
            <a:off x="3736918" y="3220497"/>
            <a:ext cx="2435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595 </a:t>
            </a:r>
            <a:r>
              <a:rPr lang="en-US" dirty="0"/>
              <a:t>full length strips</a:t>
            </a:r>
          </a:p>
        </p:txBody>
      </p:sp>
      <p:pic>
        <p:nvPicPr>
          <p:cNvPr id="99" name="Picture 98" descr="modulo_isome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390" y="76200"/>
            <a:ext cx="3366884" cy="2340512"/>
          </a:xfrm>
          <a:prstGeom prst="rect">
            <a:avLst/>
          </a:prstGeom>
        </p:spPr>
      </p:pic>
      <p:sp>
        <p:nvSpPr>
          <p:cNvPr id="100" name="Text Box 93"/>
          <p:cNvSpPr txBox="1">
            <a:spLocks noChangeArrowheads="1"/>
          </p:cNvSpPr>
          <p:nvPr/>
        </p:nvSpPr>
        <p:spPr bwMode="auto">
          <a:xfrm>
            <a:off x="533400" y="1751013"/>
            <a:ext cx="473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Goal: fan-out </a:t>
            </a:r>
            <a:r>
              <a:rPr lang="en-US" dirty="0" err="1" smtClean="0"/>
              <a:t>widtht</a:t>
            </a:r>
            <a:r>
              <a:rPr lang="en-US" dirty="0"/>
              <a:t> </a:t>
            </a:r>
            <a:r>
              <a:rPr lang="en-US" dirty="0" smtClean="0"/>
              <a:t>~ 31 mm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3962060" y="1447800"/>
            <a:ext cx="2438740" cy="4878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Date Placeholder 5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15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599" y="1"/>
            <a:ext cx="8686801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 b="1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hangingPunct="1"/>
            <a:r>
              <a:rPr lang="en-US" sz="2800" dirty="0" smtClean="0"/>
              <a:t>Fan out made of two layers: case study</a:t>
            </a:r>
          </a:p>
        </p:txBody>
      </p:sp>
      <p:grpSp>
        <p:nvGrpSpPr>
          <p:cNvPr id="250" name="Group 249"/>
          <p:cNvGrpSpPr/>
          <p:nvPr/>
        </p:nvGrpSpPr>
        <p:grpSpPr>
          <a:xfrm>
            <a:off x="76200" y="1752600"/>
            <a:ext cx="8461177" cy="4648200"/>
            <a:chOff x="152400" y="1295400"/>
            <a:chExt cx="8461177" cy="4648200"/>
          </a:xfrm>
        </p:grpSpPr>
        <p:grpSp>
          <p:nvGrpSpPr>
            <p:cNvPr id="2" name="Group 1"/>
            <p:cNvGrpSpPr/>
            <p:nvPr/>
          </p:nvGrpSpPr>
          <p:grpSpPr>
            <a:xfrm>
              <a:off x="457200" y="1447800"/>
              <a:ext cx="5243082" cy="2166937"/>
              <a:chOff x="3216706" y="2341563"/>
              <a:chExt cx="5243082" cy="2166937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3216706" y="2420938"/>
                <a:ext cx="5241494" cy="20875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3216706" y="3429000"/>
                <a:ext cx="52430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4572000" y="2420938"/>
                <a:ext cx="0" cy="20526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3563938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3708400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3851275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3995738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 rot="2257355">
                <a:off x="5435600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auto">
              <a:xfrm rot="2257355">
                <a:off x="5580063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 rot="2257355">
                <a:off x="5724525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 rot="2257355">
                <a:off x="5867400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6443663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 rot="2257355">
                <a:off x="8315325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6588125" y="2565400"/>
                <a:ext cx="1871663" cy="1871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6732588" y="2708275"/>
                <a:ext cx="1727200" cy="1728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6877050" y="2852738"/>
                <a:ext cx="1582738" cy="1584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V="1">
                <a:off x="7021513" y="2997200"/>
                <a:ext cx="1438275" cy="1439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flipV="1">
                <a:off x="7165975" y="3141663"/>
                <a:ext cx="1293813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 rot="2257355">
                <a:off x="6731000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 rot="2257355">
                <a:off x="6588125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 rot="2257355">
                <a:off x="6877050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 rot="2257355">
                <a:off x="7019925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 rot="2257355">
                <a:off x="7162800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flipV="1">
                <a:off x="6300788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 rot="2257355">
                <a:off x="8172450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7038975" y="2341563"/>
                <a:ext cx="412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7399338" y="4141788"/>
                <a:ext cx="412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 rot="2257355">
                <a:off x="6300788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Oval 37"/>
              <p:cNvSpPr>
                <a:spLocks noChangeArrowheads="1"/>
              </p:cNvSpPr>
              <p:nvPr/>
            </p:nvSpPr>
            <p:spPr bwMode="auto">
              <a:xfrm rot="2257355">
                <a:off x="6443663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V="1">
                <a:off x="4572000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39"/>
              <p:cNvSpPr>
                <a:spLocks noChangeArrowheads="1"/>
              </p:cNvSpPr>
              <p:nvPr/>
            </p:nvSpPr>
            <p:spPr bwMode="auto">
              <a:xfrm rot="2257355">
                <a:off x="6443663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Oval 40"/>
              <p:cNvSpPr>
                <a:spLocks noChangeArrowheads="1"/>
              </p:cNvSpPr>
              <p:nvPr/>
            </p:nvSpPr>
            <p:spPr bwMode="auto">
              <a:xfrm rot="2257355">
                <a:off x="4572000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 flipV="1">
                <a:off x="3419475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 rot="2257355">
                <a:off x="3419475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 flipV="1">
                <a:off x="3276600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 rot="2257355">
                <a:off x="3275013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" name="Text Box 57"/>
              <p:cNvSpPr txBox="1">
                <a:spLocks noChangeArrowheads="1"/>
              </p:cNvSpPr>
              <p:nvPr/>
            </p:nvSpPr>
            <p:spPr bwMode="auto">
              <a:xfrm>
                <a:off x="5940425" y="2341563"/>
                <a:ext cx="412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59" name="Text Box 58"/>
              <p:cNvSpPr txBox="1">
                <a:spLocks noChangeArrowheads="1"/>
              </p:cNvSpPr>
              <p:nvPr/>
            </p:nvSpPr>
            <p:spPr bwMode="auto">
              <a:xfrm>
                <a:off x="5167313" y="4141788"/>
                <a:ext cx="4127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70" name="Line 70"/>
              <p:cNvSpPr>
                <a:spLocks noChangeShapeType="1"/>
              </p:cNvSpPr>
              <p:nvPr/>
            </p:nvSpPr>
            <p:spPr bwMode="auto">
              <a:xfrm flipV="1">
                <a:off x="4716463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71"/>
              <p:cNvSpPr>
                <a:spLocks noChangeArrowheads="1"/>
              </p:cNvSpPr>
              <p:nvPr/>
            </p:nvSpPr>
            <p:spPr bwMode="auto">
              <a:xfrm rot="2257355">
                <a:off x="6588125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Line 72"/>
              <p:cNvSpPr>
                <a:spLocks noChangeShapeType="1"/>
              </p:cNvSpPr>
              <p:nvPr/>
            </p:nvSpPr>
            <p:spPr bwMode="auto">
              <a:xfrm flipV="1">
                <a:off x="4860925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 rot="2257355">
                <a:off x="6732588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Oval 74"/>
              <p:cNvSpPr>
                <a:spLocks noChangeArrowheads="1"/>
              </p:cNvSpPr>
              <p:nvPr/>
            </p:nvSpPr>
            <p:spPr bwMode="auto">
              <a:xfrm rot="2257355">
                <a:off x="4716463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Oval 75"/>
              <p:cNvSpPr>
                <a:spLocks noChangeArrowheads="1"/>
              </p:cNvSpPr>
              <p:nvPr/>
            </p:nvSpPr>
            <p:spPr bwMode="auto">
              <a:xfrm rot="2257355">
                <a:off x="4859338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 flipV="1">
                <a:off x="6156325" y="2420938"/>
                <a:ext cx="2016125" cy="2016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77"/>
              <p:cNvSpPr>
                <a:spLocks noChangeArrowheads="1"/>
              </p:cNvSpPr>
              <p:nvPr/>
            </p:nvSpPr>
            <p:spPr bwMode="auto">
              <a:xfrm rot="2257355">
                <a:off x="8027988" y="2420938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8" name="Oval 78"/>
              <p:cNvSpPr>
                <a:spLocks noChangeArrowheads="1"/>
              </p:cNvSpPr>
              <p:nvPr/>
            </p:nvSpPr>
            <p:spPr bwMode="auto">
              <a:xfrm rot="2257355">
                <a:off x="6156325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AutoShape 87"/>
              <p:cNvSpPr>
                <a:spLocks noChangeArrowheads="1"/>
              </p:cNvSpPr>
              <p:nvPr/>
            </p:nvSpPr>
            <p:spPr bwMode="auto">
              <a:xfrm rot="-5400000">
                <a:off x="7885113" y="3933825"/>
                <a:ext cx="574675" cy="574675"/>
              </a:xfrm>
              <a:prstGeom prst="rtTriangl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 flipV="1">
                <a:off x="7958138" y="3933825"/>
                <a:ext cx="501650" cy="503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27"/>
              <p:cNvSpPr>
                <a:spLocks noChangeArrowheads="1"/>
              </p:cNvSpPr>
              <p:nvPr/>
            </p:nvSpPr>
            <p:spPr bwMode="auto">
              <a:xfrm rot="2257355">
                <a:off x="7954963" y="4292600"/>
                <a:ext cx="73025" cy="2159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381000" y="1773237"/>
              <a:ext cx="7620000" cy="4170363"/>
              <a:chOff x="304799" y="1752600"/>
              <a:chExt cx="7696201" cy="4170363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304799" y="1752600"/>
                <a:ext cx="7696201" cy="4170363"/>
                <a:chOff x="457200" y="2666999"/>
                <a:chExt cx="7391400" cy="4170363"/>
              </a:xfrm>
              <a:solidFill>
                <a:srgbClr val="C3833D"/>
              </a:solidFill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1752600" y="2667000"/>
                  <a:ext cx="3657600" cy="1554162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457200" y="2667000"/>
                  <a:ext cx="2881312" cy="4170362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1752600" y="4508500"/>
                  <a:ext cx="4191000" cy="2328862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5410200" y="2666999"/>
                  <a:ext cx="2438400" cy="417036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>
                <a:off x="2742622" y="1768539"/>
                <a:ext cx="991178" cy="212661"/>
                <a:chOff x="2742622" y="1997139"/>
                <a:chExt cx="991178" cy="212661"/>
              </a:xfrm>
            </p:grpSpPr>
            <p:sp>
              <p:nvSpPr>
                <p:cNvPr id="237" name="Rectangle 236"/>
                <p:cNvSpPr/>
                <p:nvPr/>
              </p:nvSpPr>
              <p:spPr bwMode="auto">
                <a:xfrm>
                  <a:off x="2742622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 bwMode="auto">
                <a:xfrm>
                  <a:off x="3047422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342844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647644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3504622" y="3621024"/>
                <a:ext cx="991178" cy="212661"/>
                <a:chOff x="2742622" y="1997139"/>
                <a:chExt cx="991178" cy="212661"/>
              </a:xfrm>
            </p:grpSpPr>
            <p:sp>
              <p:nvSpPr>
                <p:cNvPr id="233" name="Rectangle 232"/>
                <p:cNvSpPr/>
                <p:nvPr/>
              </p:nvSpPr>
              <p:spPr bwMode="auto">
                <a:xfrm>
                  <a:off x="2742622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047422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 bwMode="auto">
                <a:xfrm>
                  <a:off x="3342844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 bwMode="auto">
                <a:xfrm>
                  <a:off x="3647644" y="1997139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685801" y="1752600"/>
                <a:ext cx="7315199" cy="3896157"/>
                <a:chOff x="533400" y="1981200"/>
                <a:chExt cx="7315199" cy="3896157"/>
              </a:xfrm>
            </p:grpSpPr>
            <p:sp>
              <p:nvSpPr>
                <p:cNvPr id="197" name="Rectangle 196"/>
                <p:cNvSpPr/>
                <p:nvPr/>
              </p:nvSpPr>
              <p:spPr bwMode="auto">
                <a:xfrm>
                  <a:off x="3352800" y="384962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022" y="384962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953022" y="384962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4257244" y="384962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721247" y="4038601"/>
                  <a:ext cx="850753" cy="848611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4000500" y="4038600"/>
                  <a:ext cx="647700" cy="629492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4305300" y="4038600"/>
                  <a:ext cx="459150" cy="424306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403453" y="4038601"/>
                  <a:ext cx="1092347" cy="1082675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642616" y="2193925"/>
                  <a:ext cx="1092347" cy="1054100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2908594" y="2193925"/>
                  <a:ext cx="850753" cy="826214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238500" y="2193924"/>
                  <a:ext cx="647700" cy="612878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57016" y="2193924"/>
                  <a:ext cx="459150" cy="413107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011610" y="2607031"/>
                  <a:ext cx="3624327" cy="13855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875370" y="2806802"/>
                  <a:ext cx="3760567" cy="0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742887" y="3020139"/>
                  <a:ext cx="3893050" cy="17904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3721961" y="3248025"/>
                  <a:ext cx="3913976" cy="0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754879" y="4462678"/>
                  <a:ext cx="2881058" cy="15583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633968" y="4654702"/>
                  <a:ext cx="3001968" cy="9475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567" y="4877514"/>
                  <a:ext cx="3091370" cy="0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480559" y="5093614"/>
                  <a:ext cx="3155378" cy="11786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 rot="5400000">
                  <a:off x="7699191" y="2505456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 rot="5400000">
                  <a:off x="7699191" y="2697480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 rot="5400000">
                  <a:off x="7699191" y="293522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 rot="5400000">
                  <a:off x="7699191" y="3136392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 rot="5400000">
                  <a:off x="7683253" y="4356348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 rot="5400000">
                  <a:off x="7683253" y="4548372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 rot="5400000">
                  <a:off x="7683253" y="4773168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 rot="5400000">
                  <a:off x="7683253" y="4987284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533400" y="1981200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837622" y="1981200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585215" y="2177986"/>
                  <a:ext cx="3663660" cy="3689414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851192" y="2177983"/>
                  <a:ext cx="3473158" cy="3506059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191000" y="5840170"/>
                  <a:ext cx="3444938" cy="5893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 rot="5400000">
                  <a:off x="7699191" y="5727948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257244" y="5669937"/>
                  <a:ext cx="3394631" cy="1984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 rot="5400000">
                  <a:off x="7699191" y="5565591"/>
                  <a:ext cx="86156" cy="21266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6227763" y="5500687"/>
              <a:ext cx="1949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173 shorter strips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352800" y="3849624"/>
              <a:ext cx="990600" cy="212661"/>
              <a:chOff x="2590800" y="1997139"/>
              <a:chExt cx="990600" cy="212661"/>
            </a:xfrm>
          </p:grpSpPr>
          <p:sp>
            <p:nvSpPr>
              <p:cNvPr id="130" name="Rectangle 129"/>
              <p:cNvSpPr/>
              <p:nvPr/>
            </p:nvSpPr>
            <p:spPr bwMode="auto">
              <a:xfrm>
                <a:off x="2590800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895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3191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34952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465364" y="1997139"/>
              <a:ext cx="7391400" cy="3946461"/>
              <a:chOff x="465364" y="1997139"/>
              <a:chExt cx="7391400" cy="3946461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465364" y="1997139"/>
                <a:ext cx="7391400" cy="3946461"/>
                <a:chOff x="465364" y="1997139"/>
                <a:chExt cx="7391400" cy="3946461"/>
              </a:xfrm>
            </p:grpSpPr>
            <p:sp>
              <p:nvSpPr>
                <p:cNvPr id="109" name="Rectangle 108"/>
                <p:cNvSpPr/>
                <p:nvPr/>
              </p:nvSpPr>
              <p:spPr bwMode="auto">
                <a:xfrm>
                  <a:off x="1760764" y="1997140"/>
                  <a:ext cx="3657600" cy="12954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465364" y="1997139"/>
                  <a:ext cx="2871216" cy="3946461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1760764" y="3825939"/>
                  <a:ext cx="4191000" cy="2117661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5418364" y="1997139"/>
                  <a:ext cx="2438400" cy="3946461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38" name="Line 43"/>
              <p:cNvSpPr>
                <a:spLocks noChangeShapeType="1"/>
              </p:cNvSpPr>
              <p:nvPr/>
            </p:nvSpPr>
            <p:spPr bwMode="auto">
              <a:xfrm flipH="1" flipV="1">
                <a:off x="3733799" y="4038599"/>
                <a:ext cx="773975" cy="78038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3"/>
              <p:cNvSpPr>
                <a:spLocks noChangeShapeType="1"/>
              </p:cNvSpPr>
              <p:nvPr/>
            </p:nvSpPr>
            <p:spPr bwMode="auto">
              <a:xfrm flipH="1" flipV="1">
                <a:off x="4000500" y="4038600"/>
                <a:ext cx="571500" cy="541338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3"/>
              <p:cNvSpPr>
                <a:spLocks noChangeShapeType="1"/>
              </p:cNvSpPr>
              <p:nvPr/>
            </p:nvSpPr>
            <p:spPr bwMode="auto">
              <a:xfrm flipH="1" flipV="1">
                <a:off x="4305300" y="4038600"/>
                <a:ext cx="334532" cy="312591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590800" y="1997139"/>
              <a:ext cx="990600" cy="212661"/>
              <a:chOff x="2590800" y="1997139"/>
              <a:chExt cx="990600" cy="212661"/>
            </a:xfrm>
          </p:grpSpPr>
          <p:sp>
            <p:nvSpPr>
              <p:cNvPr id="114" name="Rectangle 113"/>
              <p:cNvSpPr/>
              <p:nvPr/>
            </p:nvSpPr>
            <p:spPr bwMode="auto">
              <a:xfrm>
                <a:off x="2590800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2895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191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34952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7" name="Line 43"/>
            <p:cNvSpPr>
              <a:spLocks noChangeShapeType="1"/>
            </p:cNvSpPr>
            <p:nvPr/>
          </p:nvSpPr>
          <p:spPr bwMode="auto">
            <a:xfrm flipH="1" flipV="1">
              <a:off x="3403453" y="4038598"/>
              <a:ext cx="997823" cy="963169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2642616" y="2193925"/>
              <a:ext cx="983234" cy="93027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3"/>
            <p:cNvSpPr>
              <a:spLocks noChangeShapeType="1"/>
            </p:cNvSpPr>
            <p:nvPr/>
          </p:nvSpPr>
          <p:spPr bwMode="auto">
            <a:xfrm flipH="1" flipV="1">
              <a:off x="2908594" y="2193925"/>
              <a:ext cx="748428" cy="717321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3"/>
            <p:cNvSpPr>
              <a:spLocks noChangeShapeType="1"/>
            </p:cNvSpPr>
            <p:nvPr/>
          </p:nvSpPr>
          <p:spPr bwMode="auto">
            <a:xfrm flipH="1" flipV="1">
              <a:off x="3238500" y="2193923"/>
              <a:ext cx="531812" cy="514351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3"/>
            <p:cNvSpPr>
              <a:spLocks noChangeShapeType="1"/>
            </p:cNvSpPr>
            <p:nvPr/>
          </p:nvSpPr>
          <p:spPr bwMode="auto">
            <a:xfrm flipH="1" flipV="1">
              <a:off x="3557016" y="2193924"/>
              <a:ext cx="338272" cy="307099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 flipH="1">
              <a:off x="3902363" y="2487168"/>
              <a:ext cx="3733573" cy="1385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3"/>
            <p:cNvSpPr>
              <a:spLocks noChangeShapeType="1"/>
            </p:cNvSpPr>
            <p:nvPr/>
          </p:nvSpPr>
          <p:spPr bwMode="auto">
            <a:xfrm flipH="1" flipV="1">
              <a:off x="3770311" y="2720975"/>
              <a:ext cx="3865625" cy="3937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43"/>
            <p:cNvSpPr>
              <a:spLocks noChangeShapeType="1"/>
            </p:cNvSpPr>
            <p:nvPr/>
          </p:nvSpPr>
          <p:spPr bwMode="auto">
            <a:xfrm flipH="1" flipV="1">
              <a:off x="3657021" y="2913504"/>
              <a:ext cx="3978915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3"/>
            <p:cNvSpPr>
              <a:spLocks noChangeShapeType="1"/>
            </p:cNvSpPr>
            <p:nvPr/>
          </p:nvSpPr>
          <p:spPr bwMode="auto">
            <a:xfrm flipH="1" flipV="1">
              <a:off x="3593669" y="3112414"/>
              <a:ext cx="4042268" cy="11786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43"/>
            <p:cNvSpPr>
              <a:spLocks noChangeShapeType="1"/>
            </p:cNvSpPr>
            <p:nvPr/>
          </p:nvSpPr>
          <p:spPr bwMode="auto">
            <a:xfrm flipH="1">
              <a:off x="4648201" y="4343400"/>
              <a:ext cx="2987736" cy="15583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43"/>
            <p:cNvSpPr>
              <a:spLocks noChangeShapeType="1"/>
            </p:cNvSpPr>
            <p:nvPr/>
          </p:nvSpPr>
          <p:spPr bwMode="auto">
            <a:xfrm flipH="1">
              <a:off x="4572000" y="4562526"/>
              <a:ext cx="3063936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43"/>
            <p:cNvSpPr>
              <a:spLocks noChangeShapeType="1"/>
            </p:cNvSpPr>
            <p:nvPr/>
          </p:nvSpPr>
          <p:spPr bwMode="auto">
            <a:xfrm flipH="1" flipV="1">
              <a:off x="4485844" y="4800600"/>
              <a:ext cx="3150093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 flipH="1" flipV="1">
              <a:off x="4365314" y="5001767"/>
              <a:ext cx="3270623" cy="1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3374136" y="3840480"/>
              <a:ext cx="991178" cy="212661"/>
              <a:chOff x="2742622" y="1997139"/>
              <a:chExt cx="991178" cy="212661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27426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0474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33428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6476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 bwMode="auto">
            <a:xfrm rot="5400000">
              <a:off x="7699191" y="237514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 rot="5400000">
              <a:off x="7699191" y="260374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 rot="5400000">
              <a:off x="7699191" y="2804916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 rot="5400000">
              <a:off x="7699191" y="3006084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7683253" y="4248855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 rot="5400000">
              <a:off x="7683253" y="4440879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 rot="5400000">
              <a:off x="7683253" y="468172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5400000">
              <a:off x="7683253" y="4879791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33400" y="198120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837622" y="198120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Line 43"/>
            <p:cNvSpPr>
              <a:spLocks noChangeShapeType="1"/>
            </p:cNvSpPr>
            <p:nvPr/>
          </p:nvSpPr>
          <p:spPr bwMode="auto">
            <a:xfrm flipH="1" flipV="1">
              <a:off x="585214" y="2177984"/>
              <a:ext cx="3535571" cy="355190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43"/>
            <p:cNvSpPr>
              <a:spLocks noChangeShapeType="1"/>
            </p:cNvSpPr>
            <p:nvPr/>
          </p:nvSpPr>
          <p:spPr bwMode="auto">
            <a:xfrm flipH="1" flipV="1">
              <a:off x="851192" y="2177983"/>
              <a:ext cx="3350920" cy="339170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43"/>
            <p:cNvSpPr>
              <a:spLocks noChangeShapeType="1"/>
            </p:cNvSpPr>
            <p:nvPr/>
          </p:nvSpPr>
          <p:spPr bwMode="auto">
            <a:xfrm flipH="1">
              <a:off x="4117544" y="5736234"/>
              <a:ext cx="3518394" cy="2947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84"/>
            <p:cNvSpPr/>
            <p:nvPr/>
          </p:nvSpPr>
          <p:spPr bwMode="auto">
            <a:xfrm rot="5400000">
              <a:off x="7699191" y="562356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Line 43"/>
            <p:cNvSpPr>
              <a:spLocks noChangeShapeType="1"/>
            </p:cNvSpPr>
            <p:nvPr/>
          </p:nvSpPr>
          <p:spPr bwMode="auto">
            <a:xfrm flipH="1">
              <a:off x="4202111" y="5568696"/>
              <a:ext cx="3449763" cy="1984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186"/>
            <p:cNvSpPr/>
            <p:nvPr/>
          </p:nvSpPr>
          <p:spPr bwMode="auto">
            <a:xfrm rot="5400000">
              <a:off x="7699191" y="545896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Text Box 59"/>
            <p:cNvSpPr txBox="1">
              <a:spLocks noChangeArrowheads="1"/>
            </p:cNvSpPr>
            <p:nvPr/>
          </p:nvSpPr>
          <p:spPr bwMode="auto">
            <a:xfrm>
              <a:off x="381000" y="5119688"/>
              <a:ext cx="2595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Drawing not to scale !!!!</a:t>
              </a:r>
              <a:endParaRPr lang="en-US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7486358" y="2087530"/>
              <a:ext cx="690855" cy="14192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xt Box 59"/>
            <p:cNvSpPr txBox="1">
              <a:spLocks noChangeArrowheads="1"/>
            </p:cNvSpPr>
            <p:nvPr/>
          </p:nvSpPr>
          <p:spPr bwMode="auto">
            <a:xfrm rot="5400000">
              <a:off x="6393557" y="3360044"/>
              <a:ext cx="4132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Staggering</a:t>
              </a:r>
              <a:r>
                <a:rPr lang="en-US" sz="1400" dirty="0"/>
                <a:t> </a:t>
              </a:r>
              <a:r>
                <a:rPr lang="en-US" sz="1400" dirty="0" smtClean="0"/>
                <a:t>to compensate pitch towards ICs</a:t>
              </a:r>
              <a:endParaRPr lang="en-US" sz="1400" dirty="0"/>
            </a:p>
          </p:txBody>
        </p:sp>
        <p:sp>
          <p:nvSpPr>
            <p:cNvPr id="248" name="Oval 247"/>
            <p:cNvSpPr/>
            <p:nvPr/>
          </p:nvSpPr>
          <p:spPr>
            <a:xfrm>
              <a:off x="7467600" y="3990942"/>
              <a:ext cx="690855" cy="19526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52400" y="1295400"/>
              <a:ext cx="4688250" cy="12549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Text Box 59"/>
          <p:cNvSpPr txBox="1">
            <a:spLocks noChangeArrowheads="1"/>
          </p:cNvSpPr>
          <p:nvPr/>
        </p:nvSpPr>
        <p:spPr bwMode="auto">
          <a:xfrm>
            <a:off x="228599" y="1371600"/>
            <a:ext cx="5021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Staggering</a:t>
            </a:r>
            <a:r>
              <a:rPr lang="en-US" sz="1400" dirty="0"/>
              <a:t> </a:t>
            </a:r>
            <a:r>
              <a:rPr lang="en-US" sz="1400" dirty="0" smtClean="0"/>
              <a:t>to compensate different pitch in bonding</a:t>
            </a:r>
            <a:endParaRPr lang="en-US" sz="1400" dirty="0"/>
          </a:p>
        </p:txBody>
      </p:sp>
      <p:sp>
        <p:nvSpPr>
          <p:cNvPr id="254" name="Date Placeholder 25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874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Outermost layer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352800" y="3849624"/>
            <a:ext cx="990600" cy="212661"/>
            <a:chOff x="2590800" y="1997139"/>
            <a:chExt cx="990600" cy="212661"/>
          </a:xfrm>
        </p:grpSpPr>
        <p:sp>
          <p:nvSpPr>
            <p:cNvPr id="86" name="Rectangle 85"/>
            <p:cNvSpPr/>
            <p:nvPr/>
          </p:nvSpPr>
          <p:spPr bwMode="auto">
            <a:xfrm>
              <a:off x="2590800" y="1997139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895022" y="1997139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191022" y="1997139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495244" y="1997139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364" y="1997139"/>
            <a:ext cx="7391400" cy="3946461"/>
            <a:chOff x="465364" y="1997139"/>
            <a:chExt cx="7391400" cy="3946461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760764" y="1997140"/>
              <a:ext cx="3657600" cy="12954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65364" y="1997139"/>
              <a:ext cx="2871216" cy="39464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760764" y="3825939"/>
              <a:ext cx="4191000" cy="21176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418364" y="1997139"/>
              <a:ext cx="2438400" cy="39464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Line 43"/>
          <p:cNvSpPr>
            <a:spLocks noChangeShapeType="1"/>
          </p:cNvSpPr>
          <p:nvPr/>
        </p:nvSpPr>
        <p:spPr bwMode="auto">
          <a:xfrm flipH="1" flipV="1">
            <a:off x="3721247" y="4038601"/>
            <a:ext cx="850753" cy="848611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 flipV="1">
            <a:off x="4000500" y="4038600"/>
            <a:ext cx="647700" cy="629492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/>
        </p:nvSpPr>
        <p:spPr bwMode="auto">
          <a:xfrm flipH="1" flipV="1">
            <a:off x="4305300" y="4038600"/>
            <a:ext cx="459150" cy="424306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1981200"/>
            <a:ext cx="7315199" cy="3896157"/>
            <a:chOff x="533400" y="1981200"/>
            <a:chExt cx="7315199" cy="3896157"/>
          </a:xfrm>
        </p:grpSpPr>
        <p:grpSp>
          <p:nvGrpSpPr>
            <p:cNvPr id="38" name="Group 37"/>
            <p:cNvGrpSpPr/>
            <p:nvPr/>
          </p:nvGrpSpPr>
          <p:grpSpPr>
            <a:xfrm>
              <a:off x="2590800" y="1997139"/>
              <a:ext cx="990600" cy="212661"/>
              <a:chOff x="2590800" y="1997139"/>
              <a:chExt cx="990600" cy="212661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2590800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2895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1910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4952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 flipV="1">
              <a:off x="3403453" y="4038601"/>
              <a:ext cx="1092347" cy="108267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642616" y="2193924"/>
              <a:ext cx="1373550" cy="1054101"/>
              <a:chOff x="2642616" y="2193924"/>
              <a:chExt cx="1373550" cy="1054101"/>
            </a:xfrm>
          </p:grpSpPr>
          <p:sp>
            <p:nvSpPr>
              <p:cNvPr id="70" name="Line 43"/>
              <p:cNvSpPr>
                <a:spLocks noChangeShapeType="1"/>
              </p:cNvSpPr>
              <p:nvPr/>
            </p:nvSpPr>
            <p:spPr bwMode="auto">
              <a:xfrm flipH="1" flipV="1">
                <a:off x="2642616" y="2193925"/>
                <a:ext cx="1092347" cy="105410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43"/>
              <p:cNvSpPr>
                <a:spLocks noChangeShapeType="1"/>
              </p:cNvSpPr>
              <p:nvPr/>
            </p:nvSpPr>
            <p:spPr bwMode="auto">
              <a:xfrm flipH="1" flipV="1">
                <a:off x="2908594" y="2193925"/>
                <a:ext cx="850753" cy="826214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43"/>
              <p:cNvSpPr>
                <a:spLocks noChangeShapeType="1"/>
              </p:cNvSpPr>
              <p:nvPr/>
            </p:nvSpPr>
            <p:spPr bwMode="auto">
              <a:xfrm flipH="1" flipV="1">
                <a:off x="3238500" y="2193924"/>
                <a:ext cx="647700" cy="612878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flipH="1" flipV="1">
                <a:off x="3557016" y="2193924"/>
                <a:ext cx="459150" cy="413107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H="1">
              <a:off x="4011610" y="2607031"/>
              <a:ext cx="3624327" cy="1385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 flipV="1">
              <a:off x="3875370" y="2806802"/>
              <a:ext cx="3760567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 flipV="1">
              <a:off x="3742887" y="3020139"/>
              <a:ext cx="3893050" cy="17904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 flipV="1">
              <a:off x="3721961" y="3248025"/>
              <a:ext cx="3913976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4754879" y="4462678"/>
              <a:ext cx="2881058" cy="15583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>
              <a:off x="4633968" y="4654702"/>
              <a:ext cx="3001968" cy="9475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4544567" y="4877514"/>
              <a:ext cx="3091370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H="1">
              <a:off x="4480559" y="5093614"/>
              <a:ext cx="3155378" cy="11786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374136" y="3840480"/>
              <a:ext cx="991178" cy="212661"/>
              <a:chOff x="2742622" y="1997139"/>
              <a:chExt cx="991178" cy="212661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27426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0474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3428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6476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 bwMode="auto">
            <a:xfrm rot="5400000">
              <a:off x="7699191" y="2505456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 rot="5400000">
              <a:off x="7699191" y="269748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5400000">
              <a:off x="7699191" y="2935224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rot="5400000">
              <a:off x="7699191" y="3136392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rot="5400000">
              <a:off x="7683253" y="435634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5400000">
              <a:off x="7683253" y="4548372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 rot="5400000">
              <a:off x="7683253" y="477316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5400000">
              <a:off x="7683253" y="4987284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33400" y="198120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37622" y="1981200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 flipH="1" flipV="1">
              <a:off x="585215" y="2177986"/>
              <a:ext cx="3663660" cy="3689414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H="1" flipV="1">
              <a:off x="851192" y="2177983"/>
              <a:ext cx="3473158" cy="3506059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 flipH="1">
              <a:off x="4191000" y="5840170"/>
              <a:ext cx="3444938" cy="5893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 rot="5400000">
              <a:off x="7699191" y="5727948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H="1">
              <a:off x="4257244" y="5669937"/>
              <a:ext cx="3394631" cy="1984"/>
            </a:xfrm>
            <a:prstGeom prst="line">
              <a:avLst/>
            </a:prstGeom>
            <a:noFill/>
            <a:ln w="635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 rot="5400000">
              <a:off x="7699191" y="5565591"/>
              <a:ext cx="86156" cy="21266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2" name="Straight Arrow Connector 91"/>
          <p:cNvCxnSpPr/>
          <p:nvPr/>
        </p:nvCxnSpPr>
        <p:spPr bwMode="auto">
          <a:xfrm>
            <a:off x="8077200" y="1997140"/>
            <a:ext cx="0" cy="39464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3" name="Text Box 59"/>
          <p:cNvSpPr txBox="1">
            <a:spLocks noChangeArrowheads="1"/>
          </p:cNvSpPr>
          <p:nvPr/>
        </p:nvSpPr>
        <p:spPr bwMode="auto">
          <a:xfrm>
            <a:off x="3834017" y="1524000"/>
            <a:ext cx="269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drives half of the strips</a:t>
            </a:r>
            <a:endParaRPr lang="en-US" dirty="0"/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 rot="5400000">
            <a:off x="7849906" y="3808694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30.1 mm</a:t>
            </a:r>
            <a:endParaRPr lang="en-US" dirty="0"/>
          </a:p>
        </p:txBody>
      </p:sp>
      <p:sp>
        <p:nvSpPr>
          <p:cNvPr id="97" name="Date Placeholder 9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40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Innermost Layer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304799" y="1752600"/>
            <a:ext cx="7696201" cy="4170363"/>
            <a:chOff x="304799" y="1752600"/>
            <a:chExt cx="7696201" cy="4170363"/>
          </a:xfrm>
        </p:grpSpPr>
        <p:grpSp>
          <p:nvGrpSpPr>
            <p:cNvPr id="20" name="Group 19"/>
            <p:cNvGrpSpPr/>
            <p:nvPr/>
          </p:nvGrpSpPr>
          <p:grpSpPr>
            <a:xfrm>
              <a:off x="304799" y="1752600"/>
              <a:ext cx="7696201" cy="4170363"/>
              <a:chOff x="457200" y="2666999"/>
              <a:chExt cx="7391400" cy="4170363"/>
            </a:xfrm>
            <a:solidFill>
              <a:srgbClr val="C3833D"/>
            </a:solidFill>
          </p:grpSpPr>
          <p:sp>
            <p:nvSpPr>
              <p:cNvPr id="21" name="Rectangle 20"/>
              <p:cNvSpPr/>
              <p:nvPr/>
            </p:nvSpPr>
            <p:spPr bwMode="auto">
              <a:xfrm>
                <a:off x="1752600" y="2667000"/>
                <a:ext cx="3657600" cy="155416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57200" y="2667000"/>
                <a:ext cx="2881312" cy="417036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752600" y="4508500"/>
                <a:ext cx="4191000" cy="232886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410200" y="2666999"/>
                <a:ext cx="2438400" cy="4170363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742622" y="1768539"/>
              <a:ext cx="991178" cy="212661"/>
              <a:chOff x="2742622" y="1997139"/>
              <a:chExt cx="991178" cy="212661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27426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0474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3428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476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4622" y="3621024"/>
              <a:ext cx="991178" cy="212661"/>
              <a:chOff x="2742622" y="1997139"/>
              <a:chExt cx="991178" cy="212661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27426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047422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3428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647644" y="1997139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85801" y="1752600"/>
              <a:ext cx="7315199" cy="3896157"/>
              <a:chOff x="533400" y="1981200"/>
              <a:chExt cx="7315199" cy="3896157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3352800" y="384962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022" y="384962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953022" y="384962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4257244" y="384962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Line 43"/>
              <p:cNvSpPr>
                <a:spLocks noChangeShapeType="1"/>
              </p:cNvSpPr>
              <p:nvPr/>
            </p:nvSpPr>
            <p:spPr bwMode="auto">
              <a:xfrm flipH="1" flipV="1">
                <a:off x="3721247" y="4038601"/>
                <a:ext cx="850753" cy="848611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3"/>
              <p:cNvSpPr>
                <a:spLocks noChangeShapeType="1"/>
              </p:cNvSpPr>
              <p:nvPr/>
            </p:nvSpPr>
            <p:spPr bwMode="auto">
              <a:xfrm flipH="1" flipV="1">
                <a:off x="4000500" y="4038600"/>
                <a:ext cx="647700" cy="629492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 flipH="1" flipV="1">
                <a:off x="4305300" y="4038600"/>
                <a:ext cx="459150" cy="424306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 flipH="1" flipV="1">
                <a:off x="3403453" y="4038601"/>
                <a:ext cx="1092347" cy="1082675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 flipV="1">
                <a:off x="2642616" y="2193925"/>
                <a:ext cx="1092347" cy="105410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 flipH="1" flipV="1">
                <a:off x="2908594" y="2193925"/>
                <a:ext cx="850753" cy="826214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 flipH="1" flipV="1">
                <a:off x="3238500" y="2193924"/>
                <a:ext cx="647700" cy="612878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 flipH="1" flipV="1">
                <a:off x="3557016" y="2193924"/>
                <a:ext cx="459150" cy="413107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H="1">
                <a:off x="4011610" y="2607031"/>
                <a:ext cx="3624327" cy="13855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flipH="1" flipV="1">
                <a:off x="3875370" y="2806802"/>
                <a:ext cx="3760567" cy="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H="1" flipV="1">
                <a:off x="3742887" y="3020139"/>
                <a:ext cx="3893050" cy="17904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 flipH="1" flipV="1">
                <a:off x="3721961" y="3248025"/>
                <a:ext cx="3913976" cy="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H="1">
                <a:off x="4754879" y="4462678"/>
                <a:ext cx="2881058" cy="15583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H="1">
                <a:off x="4633968" y="4654702"/>
                <a:ext cx="3001968" cy="9475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 flipH="1" flipV="1">
                <a:off x="4544567" y="4877514"/>
                <a:ext cx="3091370" cy="0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H="1">
                <a:off x="4480559" y="5093614"/>
                <a:ext cx="3155378" cy="11786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 rot="5400000">
                <a:off x="7699191" y="2505456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 rot="5400000">
                <a:off x="7699191" y="2697480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rot="5400000">
                <a:off x="7699191" y="293522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 rot="5400000">
                <a:off x="7699191" y="3136392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 rot="5400000">
                <a:off x="7683253" y="4356348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 rot="5400000">
                <a:off x="7683253" y="4548372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rot="5400000">
                <a:off x="7683253" y="4773168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 rot="5400000">
                <a:off x="7683253" y="4987284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33400" y="1981200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837622" y="1981200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ine 43"/>
              <p:cNvSpPr>
                <a:spLocks noChangeShapeType="1"/>
              </p:cNvSpPr>
              <p:nvPr/>
            </p:nvSpPr>
            <p:spPr bwMode="auto">
              <a:xfrm flipH="1" flipV="1">
                <a:off x="585215" y="2177986"/>
                <a:ext cx="3663660" cy="3689414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3"/>
              <p:cNvSpPr>
                <a:spLocks noChangeShapeType="1"/>
              </p:cNvSpPr>
              <p:nvPr/>
            </p:nvSpPr>
            <p:spPr bwMode="auto">
              <a:xfrm flipH="1" flipV="1">
                <a:off x="851192" y="2177983"/>
                <a:ext cx="3473158" cy="3506059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3"/>
              <p:cNvSpPr>
                <a:spLocks noChangeShapeType="1"/>
              </p:cNvSpPr>
              <p:nvPr/>
            </p:nvSpPr>
            <p:spPr bwMode="auto">
              <a:xfrm flipH="1">
                <a:off x="4191000" y="5840170"/>
                <a:ext cx="3444938" cy="5893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 rot="5400000">
                <a:off x="7699191" y="5727948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Line 43"/>
              <p:cNvSpPr>
                <a:spLocks noChangeShapeType="1"/>
              </p:cNvSpPr>
              <p:nvPr/>
            </p:nvSpPr>
            <p:spPr bwMode="auto">
              <a:xfrm flipH="1">
                <a:off x="4257244" y="5669937"/>
                <a:ext cx="3394631" cy="1984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 rot="5400000">
                <a:off x="7699191" y="5565591"/>
                <a:ext cx="86156" cy="21266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72" name="Straight Arrow Connector 71"/>
          <p:cNvCxnSpPr/>
          <p:nvPr/>
        </p:nvCxnSpPr>
        <p:spPr bwMode="auto">
          <a:xfrm>
            <a:off x="8077200" y="1768539"/>
            <a:ext cx="0" cy="41750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3" name="Text Box 59"/>
          <p:cNvSpPr txBox="1">
            <a:spLocks noChangeArrowheads="1"/>
          </p:cNvSpPr>
          <p:nvPr/>
        </p:nvSpPr>
        <p:spPr bwMode="auto">
          <a:xfrm>
            <a:off x="4772893" y="1373970"/>
            <a:ext cx="269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drives half of the strips</a:t>
            </a:r>
            <a:endParaRPr lang="en-US" dirty="0"/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 rot="5400000">
            <a:off x="7849906" y="3808694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~ 31.9 mm</a:t>
            </a:r>
            <a:endParaRPr lang="en-US" dirty="0"/>
          </a:p>
        </p:txBody>
      </p:sp>
      <p:sp>
        <p:nvSpPr>
          <p:cNvPr id="78" name="Date Placeholder 7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Frascati, Dec 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0879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761</Words>
  <Application>Microsoft Office PowerPoint</Application>
  <PresentationFormat>On-screen Show (4:3)</PresentationFormat>
  <Paragraphs>173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Update on the activities in Milano</vt:lpstr>
      <vt:lpstr>Bus status (1 of 2)</vt:lpstr>
      <vt:lpstr>Bus bonding Scheme (2 of 2</vt:lpstr>
      <vt:lpstr>Fan-out layer 0</vt:lpstr>
      <vt:lpstr>PowerPoint Presentation</vt:lpstr>
      <vt:lpstr>PowerPoint Presentation</vt:lpstr>
      <vt:lpstr>PowerPoint Presentation</vt:lpstr>
      <vt:lpstr>Outermost layer</vt:lpstr>
      <vt:lpstr>Innermost Layer</vt:lpstr>
      <vt:lpstr>PowerPoint Presentation</vt:lpstr>
      <vt:lpstr>PowerPoint Presentation</vt:lpstr>
      <vt:lpstr>PowerPoint Presentation</vt:lpstr>
      <vt:lpstr>PowerPoint Presentation</vt:lpstr>
      <vt:lpstr>Read-out chain</vt:lpstr>
      <vt:lpstr>Data/Clock and Control Cables</vt:lpstr>
    </vt:vector>
  </TitlesOfParts>
  <Company>INFN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Mauro</cp:lastModifiedBy>
  <cp:revision>96</cp:revision>
  <dcterms:created xsi:type="dcterms:W3CDTF">2011-04-04T07:36:19Z</dcterms:created>
  <dcterms:modified xsi:type="dcterms:W3CDTF">2011-12-13T14:22:32Z</dcterms:modified>
</cp:coreProperties>
</file>