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heme/theme18.xml" ContentType="application/vnd.openxmlformats-officedocument.theme+xml"/>
  <Override PartName="/ppt/slideLayouts/slideLayout1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theme/theme21.xml" ContentType="application/vnd.openxmlformats-officedocument.theme+xml"/>
  <Override PartName="/ppt/notesSlides/notesSlide7.xml" ContentType="application/vnd.openxmlformats-officedocument.presentationml.notes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12.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theme/theme24.xml" ContentType="application/vnd.openxmlformats-officedocument.them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theme/theme20.xml" ContentType="application/vnd.openxmlformats-officedocument.theme+xml"/>
  <Override PartName="/ppt/slideLayouts/slideLayout1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theme/theme11.xml" ContentType="application/vnd.openxmlformats-officedocument.theme+xml"/>
  <Override PartName="/ppt/slideLayouts/slideLayout88.xml" ContentType="application/vnd.openxmlformats-officedocument.presentationml.slideLayout+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 id="2147483931" r:id="rId2"/>
    <p:sldMasterId id="2147484006" r:id="rId3"/>
    <p:sldMasterId id="2147484013" r:id="rId4"/>
    <p:sldMasterId id="2147484034" r:id="rId5"/>
    <p:sldMasterId id="2147484042" r:id="rId6"/>
    <p:sldMasterId id="2147484049" r:id="rId7"/>
    <p:sldMasterId id="2147484070" r:id="rId8"/>
    <p:sldMasterId id="2147484073" r:id="rId9"/>
    <p:sldMasterId id="2147484083" r:id="rId10"/>
    <p:sldMasterId id="2147484098" r:id="rId11"/>
    <p:sldMasterId id="2147484108" r:id="rId12"/>
    <p:sldMasterId id="2147484118" r:id="rId13"/>
    <p:sldMasterId id="2147484126" r:id="rId14"/>
    <p:sldMasterId id="2147484136" r:id="rId15"/>
    <p:sldMasterId id="2147484157" r:id="rId16"/>
    <p:sldMasterId id="2147484177" r:id="rId17"/>
    <p:sldMasterId id="2147484187" r:id="rId18"/>
    <p:sldMasterId id="2147484207" r:id="rId19"/>
    <p:sldMasterId id="2147484217" r:id="rId20"/>
    <p:sldMasterId id="2147484224" r:id="rId21"/>
    <p:sldMasterId id="2147484232" r:id="rId22"/>
  </p:sldMasterIdLst>
  <p:notesMasterIdLst>
    <p:notesMasterId r:id="rId87"/>
  </p:notesMasterIdLst>
  <p:handoutMasterIdLst>
    <p:handoutMasterId r:id="rId88"/>
  </p:handoutMasterIdLst>
  <p:sldIdLst>
    <p:sldId id="617" r:id="rId23"/>
    <p:sldId id="649" r:id="rId24"/>
    <p:sldId id="650" r:id="rId25"/>
    <p:sldId id="622" r:id="rId26"/>
    <p:sldId id="648" r:id="rId27"/>
    <p:sldId id="652" r:id="rId28"/>
    <p:sldId id="651" r:id="rId29"/>
    <p:sldId id="621" r:id="rId30"/>
    <p:sldId id="611" r:id="rId31"/>
    <p:sldId id="470" r:id="rId32"/>
    <p:sldId id="619" r:id="rId33"/>
    <p:sldId id="538" r:id="rId34"/>
    <p:sldId id="647" r:id="rId35"/>
    <p:sldId id="613" r:id="rId36"/>
    <p:sldId id="541" r:id="rId37"/>
    <p:sldId id="660" r:id="rId38"/>
    <p:sldId id="585" r:id="rId39"/>
    <p:sldId id="583" r:id="rId40"/>
    <p:sldId id="586" r:id="rId41"/>
    <p:sldId id="587" r:id="rId42"/>
    <p:sldId id="591" r:id="rId43"/>
    <p:sldId id="592" r:id="rId44"/>
    <p:sldId id="594" r:id="rId45"/>
    <p:sldId id="593" r:id="rId46"/>
    <p:sldId id="595" r:id="rId47"/>
    <p:sldId id="467" r:id="rId48"/>
    <p:sldId id="626" r:id="rId49"/>
    <p:sldId id="638" r:id="rId50"/>
    <p:sldId id="625" r:id="rId51"/>
    <p:sldId id="618" r:id="rId52"/>
    <p:sldId id="640" r:id="rId53"/>
    <p:sldId id="639" r:id="rId54"/>
    <p:sldId id="631" r:id="rId55"/>
    <p:sldId id="636" r:id="rId56"/>
    <p:sldId id="641" r:id="rId57"/>
    <p:sldId id="633" r:id="rId58"/>
    <p:sldId id="634" r:id="rId59"/>
    <p:sldId id="635" r:id="rId60"/>
    <p:sldId id="643" r:id="rId61"/>
    <p:sldId id="629" r:id="rId62"/>
    <p:sldId id="645" r:id="rId63"/>
    <p:sldId id="627" r:id="rId64"/>
    <p:sldId id="599" r:id="rId65"/>
    <p:sldId id="600" r:id="rId66"/>
    <p:sldId id="602" r:id="rId67"/>
    <p:sldId id="614" r:id="rId68"/>
    <p:sldId id="603" r:id="rId69"/>
    <p:sldId id="604" r:id="rId70"/>
    <p:sldId id="605" r:id="rId71"/>
    <p:sldId id="608" r:id="rId72"/>
    <p:sldId id="610" r:id="rId73"/>
    <p:sldId id="576" r:id="rId74"/>
    <p:sldId id="659" r:id="rId75"/>
    <p:sldId id="577" r:id="rId76"/>
    <p:sldId id="578" r:id="rId77"/>
    <p:sldId id="579" r:id="rId78"/>
    <p:sldId id="581" r:id="rId79"/>
    <p:sldId id="584" r:id="rId80"/>
    <p:sldId id="574" r:id="rId81"/>
    <p:sldId id="653" r:id="rId82"/>
    <p:sldId id="654" r:id="rId83"/>
    <p:sldId id="655" r:id="rId84"/>
    <p:sldId id="656" r:id="rId85"/>
    <p:sldId id="657" r:id="rId8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398" autoAdjust="0"/>
    <p:restoredTop sz="92110" autoAdjust="0"/>
  </p:normalViewPr>
  <p:slideViewPr>
    <p:cSldViewPr showGuides="1">
      <p:cViewPr varScale="1">
        <p:scale>
          <a:sx n="58" d="100"/>
          <a:sy n="58" d="100"/>
        </p:scale>
        <p:origin x="-90" y="-114"/>
      </p:cViewPr>
      <p:guideLst>
        <p:guide orient="horz" pos="144"/>
        <p:guide orient="horz" pos="4176"/>
        <p:guide pos="3120"/>
        <p:guide pos="5657"/>
      </p:guideLst>
    </p:cSldViewPr>
  </p:slideViewPr>
  <p:notesTextViewPr>
    <p:cViewPr>
      <p:scale>
        <a:sx n="100" d="100"/>
        <a:sy n="100" d="100"/>
      </p:scale>
      <p:origin x="0" y="0"/>
    </p:cViewPr>
  </p:notesTextViewPr>
  <p:sorterViewPr>
    <p:cViewPr>
      <p:scale>
        <a:sx n="76" d="100"/>
        <a:sy n="76" d="100"/>
      </p:scale>
      <p:origin x="0" y="7188"/>
    </p:cViewPr>
  </p:sorterViewPr>
  <p:notesViewPr>
    <p:cSldViewPr>
      <p:cViewPr varScale="1">
        <p:scale>
          <a:sx n="57" d="100"/>
          <a:sy n="57" d="100"/>
        </p:scale>
        <p:origin x="-1908" y="120"/>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6" Type="http://schemas.openxmlformats.org/officeDocument/2006/relationships/slide" Target="slides/slide54.xml"/><Relationship Id="rId84" Type="http://schemas.openxmlformats.org/officeDocument/2006/relationships/slide" Target="slides/slide62.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slide" Target="slides/slide57.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9.xml"/><Relationship Id="rId82" Type="http://schemas.openxmlformats.org/officeDocument/2006/relationships/slide" Target="slides/slide60.xml"/><Relationship Id="rId90"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image" Target="../media/image1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097715C-38C6-4DD4-A328-F145C3EF03AA}" type="datetimeFigureOut">
              <a:rPr lang="en-US" smtClean="0"/>
              <a:pPr/>
              <a:t>12/14/2011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64AA289-01B6-4721-8F43-E1F0FEF6AC94}" type="slidenum">
              <a:rPr lang="en-US" smtClean="0"/>
              <a:pPr/>
              <a:t>‹#›</a:t>
            </a:fld>
            <a:endParaRPr lang="en-US"/>
          </a:p>
        </p:txBody>
      </p:sp>
    </p:spTree>
    <p:extLst>
      <p:ext uri="{BB962C8B-B14F-4D97-AF65-F5344CB8AC3E}">
        <p14:creationId xmlns:p14="http://schemas.microsoft.com/office/powerpoint/2010/main" xmlns="" val="3312667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1431" tIns="45715" rIns="91431" bIns="45715" rtlCol="0"/>
          <a:lstStyle>
            <a:lvl1pPr algn="r">
              <a:defRPr sz="1200"/>
            </a:lvl1pPr>
          </a:lstStyle>
          <a:p>
            <a:fld id="{46194303-0DCD-4CC1-9FA3-668ACE78C438}" type="datetimeFigureOut">
              <a:rPr lang="en-US" smtClean="0"/>
              <a:pPr/>
              <a:t>12/14/2011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1" tIns="45715" rIns="91431" bIns="45715" rtlCol="0" anchor="ctr"/>
          <a:lstStyle/>
          <a:p>
            <a:endParaRPr lang="en-US"/>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1431" tIns="45715" rIns="91431"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675"/>
            <a:ext cx="3038475" cy="465138"/>
          </a:xfrm>
          <a:prstGeom prst="rect">
            <a:avLst/>
          </a:prstGeom>
        </p:spPr>
        <p:txBody>
          <a:bodyPr vert="horz" lIns="91431" tIns="45715" rIns="91431"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1431" tIns="45715" rIns="91431" bIns="45715" rtlCol="0" anchor="b"/>
          <a:lstStyle>
            <a:lvl1pPr algn="r">
              <a:defRPr sz="1200"/>
            </a:lvl1pPr>
          </a:lstStyle>
          <a:p>
            <a:fld id="{CE6B9300-9A15-4A6F-80F4-186937E7871E}" type="slidenum">
              <a:rPr lang="en-US" smtClean="0"/>
              <a:pPr/>
              <a:t>‹#›</a:t>
            </a:fld>
            <a:endParaRPr lang="en-US"/>
          </a:p>
        </p:txBody>
      </p:sp>
    </p:spTree>
    <p:extLst>
      <p:ext uri="{BB962C8B-B14F-4D97-AF65-F5344CB8AC3E}">
        <p14:creationId xmlns:p14="http://schemas.microsoft.com/office/powerpoint/2010/main" xmlns="" val="155804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arxiv.org/abs/1103.2564v2"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xfrm>
            <a:off x="1168400" y="685800"/>
            <a:ext cx="4673600" cy="35052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p:cNvSpPr>
          <p:nvPr>
            <p:ph type="body" idx="1"/>
          </p:nvPr>
        </p:nvSpPr>
        <p:spPr>
          <a:xfrm>
            <a:off x="914400" y="4419600"/>
            <a:ext cx="5181600" cy="4191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smtClean="0">
              <a:ea typeface="ＭＳ Ｐゴシック" pitchFamily="34" charset="-128"/>
            </a:endParaRPr>
          </a:p>
          <a:p>
            <a:r>
              <a:rPr lang="en-US" b="1" dirty="0" smtClean="0"/>
              <a:t>The origin of the superconducting state in the recently</a:t>
            </a:r>
          </a:p>
          <a:p>
            <a:r>
              <a:rPr lang="en-US" b="1" dirty="0" smtClean="0"/>
              <a:t>discovered Fe-based materials1–3 is the subject of intense</a:t>
            </a:r>
          </a:p>
          <a:p>
            <a:r>
              <a:rPr lang="en-US" b="1" dirty="0" smtClean="0"/>
              <a:t>scrutiny. Neutron scattering4–7 and NMR (ref. 8) measurements</a:t>
            </a:r>
          </a:p>
          <a:p>
            <a:r>
              <a:rPr lang="en-US" b="1" dirty="0" smtClean="0"/>
              <a:t>have already demonstrated a strong correlation between</a:t>
            </a:r>
          </a:p>
          <a:p>
            <a:r>
              <a:rPr lang="en-US" b="1" dirty="0" smtClean="0"/>
              <a:t>magnetism and superconductivity. A central unanswered question</a:t>
            </a:r>
          </a:p>
          <a:p>
            <a:r>
              <a:rPr lang="en-US" b="1" dirty="0" smtClean="0"/>
              <a:t>concerns the nature of the normal-state spin fluctuations</a:t>
            </a:r>
          </a:p>
          <a:p>
            <a:r>
              <a:rPr lang="en-US" b="1" dirty="0" smtClean="0"/>
              <a:t>that may be responsible for the pairing. Here we</a:t>
            </a:r>
          </a:p>
          <a:p>
            <a:r>
              <a:rPr lang="en-US" b="1" dirty="0" smtClean="0"/>
              <a:t>present inelastic neutron scattering measurements from large</a:t>
            </a:r>
          </a:p>
          <a:p>
            <a:r>
              <a:rPr lang="en-US" b="1" dirty="0" smtClean="0"/>
              <a:t>single crystals of superconducting and non-superconducting</a:t>
            </a:r>
          </a:p>
          <a:p>
            <a:r>
              <a:rPr lang="en-US" b="1" dirty="0" smtClean="0"/>
              <a:t>Fe1C</a:t>
            </a:r>
            <a:r>
              <a:rPr lang="en-US" b="1" i="1" dirty="0" smtClean="0"/>
              <a:t>yTe1􀀀</a:t>
            </a:r>
            <a:r>
              <a:rPr lang="en-US" b="1" i="1" dirty="0" err="1" smtClean="0"/>
              <a:t>xSex</a:t>
            </a:r>
            <a:r>
              <a:rPr lang="en-US" b="1" i="1" dirty="0" smtClean="0"/>
              <a:t>. These measurements indicate a spin fluctuation</a:t>
            </a:r>
          </a:p>
          <a:p>
            <a:r>
              <a:rPr lang="en-US" b="1" dirty="0" smtClean="0"/>
              <a:t>spectrum dominated by two-dimensional incommensurate excitations</a:t>
            </a:r>
          </a:p>
          <a:p>
            <a:r>
              <a:rPr lang="en-US" b="1" dirty="0" smtClean="0"/>
              <a:t>extending to energies greater than 250meV. Most</a:t>
            </a:r>
          </a:p>
          <a:p>
            <a:r>
              <a:rPr lang="en-US" b="1" dirty="0" smtClean="0"/>
              <a:t>importantly, the spin excitations in Fe1C</a:t>
            </a:r>
            <a:r>
              <a:rPr lang="en-US" b="1" i="1" dirty="0" smtClean="0"/>
              <a:t>yTe1􀀀</a:t>
            </a:r>
            <a:r>
              <a:rPr lang="en-US" b="1" i="1" dirty="0" err="1" smtClean="0"/>
              <a:t>xSex</a:t>
            </a:r>
            <a:r>
              <a:rPr lang="en-US" b="1" i="1" dirty="0" smtClean="0"/>
              <a:t> have four-fold</a:t>
            </a:r>
          </a:p>
          <a:p>
            <a:r>
              <a:rPr lang="en-US" b="1" dirty="0" smtClean="0"/>
              <a:t>symmetry about the (1, 0) </a:t>
            </a:r>
            <a:r>
              <a:rPr lang="en-US" b="1" dirty="0" err="1" smtClean="0"/>
              <a:t>wavevector</a:t>
            </a:r>
            <a:r>
              <a:rPr lang="en-US" b="1" dirty="0" smtClean="0"/>
              <a:t> (square-lattice (;)</a:t>
            </a:r>
          </a:p>
          <a:p>
            <a:r>
              <a:rPr lang="en-US" b="1" dirty="0" smtClean="0"/>
              <a:t>point). Moreover, the excitations are described by the identical</a:t>
            </a:r>
          </a:p>
          <a:p>
            <a:r>
              <a:rPr lang="en-US" b="1" dirty="0" err="1" smtClean="0"/>
              <a:t>wavevector</a:t>
            </a:r>
            <a:r>
              <a:rPr lang="en-US" b="1" dirty="0" smtClean="0"/>
              <a:t> and can be characterized by the same model as the</a:t>
            </a:r>
          </a:p>
          <a:p>
            <a:r>
              <a:rPr lang="en-US" b="1" dirty="0" smtClean="0"/>
              <a:t>normal-state spin excitations in the high-</a:t>
            </a:r>
            <a:r>
              <a:rPr lang="en-US" b="1" i="1" dirty="0" smtClean="0"/>
              <a:t>TC cuprates9–11. These</a:t>
            </a:r>
          </a:p>
          <a:p>
            <a:r>
              <a:rPr lang="en-US" b="1" dirty="0" smtClean="0"/>
              <a:t>results demonstrate commonality between the magnetism in</a:t>
            </a:r>
          </a:p>
          <a:p>
            <a:r>
              <a:rPr lang="en-US" b="1" dirty="0" smtClean="0"/>
              <a:t>these classes of materials, which perhaps extends to a common</a:t>
            </a:r>
          </a:p>
          <a:p>
            <a:r>
              <a:rPr lang="en-US" b="1" dirty="0" smtClean="0"/>
              <a:t>origin for superconductivity.</a:t>
            </a:r>
          </a:p>
          <a:p>
            <a:endParaRPr lang="en-US" b="1" dirty="0" smtClean="0"/>
          </a:p>
          <a:p>
            <a:pPr>
              <a:spcBef>
                <a:spcPts val="400"/>
              </a:spcBef>
            </a:pPr>
            <a:r>
              <a:rPr lang="en-US" sz="1200" dirty="0" smtClean="0">
                <a:latin typeface="Arial Narrow" pitchFamily="34" charset="0"/>
              </a:rPr>
              <a:t>The penetration power of neutron scattering enabled a systematic, detailed in situ investigation of the morphology of the active layer of a bulk </a:t>
            </a:r>
            <a:r>
              <a:rPr lang="en-US" sz="1200" dirty="0" err="1" smtClean="0">
                <a:latin typeface="Arial Narrow" pitchFamily="34" charset="0"/>
              </a:rPr>
              <a:t>heterojunction</a:t>
            </a:r>
            <a:r>
              <a:rPr lang="en-US" sz="1200" dirty="0" smtClean="0">
                <a:latin typeface="Arial Narrow" pitchFamily="34" charset="0"/>
              </a:rPr>
              <a:t> organic photovoltaic device and of the structure at the interfaces under various processing conditions.</a:t>
            </a:r>
          </a:p>
          <a:p>
            <a:pPr>
              <a:spcBef>
                <a:spcPts val="400"/>
              </a:spcBef>
            </a:pPr>
            <a:r>
              <a:rPr lang="en-US" sz="1200" dirty="0" smtClean="0">
                <a:latin typeface="Arial Narrow" pitchFamily="34" charset="0"/>
              </a:rPr>
              <a:t>Neutron reflectivity (NR) measured using MAGICS (Magnetic Advanced Grazing </a:t>
            </a:r>
            <a:r>
              <a:rPr lang="en-US" sz="1200" dirty="0" err="1" smtClean="0">
                <a:latin typeface="Arial Narrow" pitchFamily="34" charset="0"/>
              </a:rPr>
              <a:t>InCidence</a:t>
            </a:r>
            <a:r>
              <a:rPr lang="en-US" sz="1200" dirty="0" smtClean="0">
                <a:latin typeface="Arial Narrow" pitchFamily="34" charset="0"/>
              </a:rPr>
              <a:t> Spectrometer, BL-4A) at SNS provided a detailed depth profile of components in the active layer of bulk </a:t>
            </a:r>
            <a:r>
              <a:rPr lang="en-US" sz="1200" dirty="0" err="1" smtClean="0">
                <a:latin typeface="Arial Narrow" pitchFamily="34" charset="0"/>
              </a:rPr>
              <a:t>heterojunction</a:t>
            </a:r>
            <a:r>
              <a:rPr lang="en-US" sz="1200" dirty="0" smtClean="0">
                <a:latin typeface="Arial Narrow" pitchFamily="34" charset="0"/>
              </a:rPr>
              <a:t> organic photovoltaic devices.</a:t>
            </a:r>
          </a:p>
          <a:p>
            <a:pPr>
              <a:spcBef>
                <a:spcPts val="400"/>
              </a:spcBef>
            </a:pPr>
            <a:r>
              <a:rPr lang="en-US" sz="1200" dirty="0" smtClean="0">
                <a:latin typeface="Arial Narrow" pitchFamily="34" charset="0"/>
              </a:rPr>
              <a:t>Small-angle neutron scattering at HFIR (CG-2) showed segregation of PCBM (an electron transporter) after solution casting, and a slight domain purification with thermal annealing.</a:t>
            </a:r>
          </a:p>
          <a:p>
            <a:pPr>
              <a:spcBef>
                <a:spcPts val="400"/>
              </a:spcBef>
            </a:pPr>
            <a:r>
              <a:rPr lang="de-DE" sz="1200" dirty="0" smtClean="0">
                <a:latin typeface="Arial Narrow" pitchFamily="34" charset="0"/>
              </a:rPr>
              <a:t>NR provided evidence that PCBM can diffuse only along the boundaries between the ordered region within the active layer and that it aggregates within the disordered regions of the polymer.</a:t>
            </a:r>
            <a:endParaRPr lang="en-US" sz="1200" dirty="0" smtClean="0">
              <a:latin typeface="Arial Narrow" pitchFamily="34" charset="0"/>
            </a:endParaRPr>
          </a:p>
          <a:p>
            <a:pPr>
              <a:spcBef>
                <a:spcPts val="400"/>
              </a:spcBef>
            </a:pPr>
            <a:r>
              <a:rPr lang="en-US" sz="1200" dirty="0" smtClean="0">
                <a:latin typeface="Arial Narrow" pitchFamily="34" charset="0"/>
              </a:rPr>
              <a:t>These studies are key to improving the performance of polymer-based solar cells.</a:t>
            </a:r>
          </a:p>
          <a:p>
            <a:r>
              <a:rPr lang="en-US" sz="1200" b="0" i="0" u="none" strike="noStrike" kern="1200" baseline="0" dirty="0" smtClean="0">
                <a:solidFill>
                  <a:schemeClr val="tx1"/>
                </a:solidFill>
                <a:latin typeface="+mn-lt"/>
                <a:ea typeface="+mn-ea"/>
                <a:cs typeface="+mn-cs"/>
              </a:rPr>
              <a:t>We report here the results of inelastic neutron scattering measurements performed on exchange</a:t>
            </a:r>
          </a:p>
          <a:p>
            <a:r>
              <a:rPr lang="en-US" sz="1200" b="0" i="0" u="none" strike="noStrike" kern="1200" baseline="0" dirty="0" smtClean="0">
                <a:solidFill>
                  <a:schemeClr val="tx1"/>
                </a:solidFill>
                <a:latin typeface="+mn-lt"/>
                <a:ea typeface="+mn-ea"/>
                <a:cs typeface="+mn-cs"/>
              </a:rPr>
              <a:t>biased Co core/</a:t>
            </a:r>
            <a:r>
              <a:rPr lang="en-US" sz="1200" b="0" i="0" u="none" strike="noStrike" kern="1200" baseline="0" dirty="0" err="1" smtClean="0">
                <a:solidFill>
                  <a:schemeClr val="tx1"/>
                </a:solidFill>
                <a:latin typeface="+mn-lt"/>
                <a:ea typeface="+mn-ea"/>
                <a:cs typeface="+mn-cs"/>
              </a:rPr>
              <a:t>CoO</a:t>
            </a:r>
            <a:r>
              <a:rPr lang="en-US" sz="1200" b="0" i="0" u="none" strike="noStrike" kern="1200" baseline="0" dirty="0" smtClean="0">
                <a:solidFill>
                  <a:schemeClr val="tx1"/>
                </a:solidFill>
                <a:latin typeface="+mn-lt"/>
                <a:ea typeface="+mn-ea"/>
                <a:cs typeface="+mn-cs"/>
              </a:rPr>
              <a:t> shell nanoparticles. </a:t>
            </a:r>
            <a:r>
              <a:rPr lang="en-US" sz="1200" b="0" i="0" u="none" strike="noStrike" kern="1200" baseline="0" dirty="0" err="1" smtClean="0">
                <a:solidFill>
                  <a:schemeClr val="tx1"/>
                </a:solidFill>
                <a:latin typeface="+mn-lt"/>
                <a:ea typeface="+mn-ea"/>
                <a:cs typeface="+mn-cs"/>
              </a:rPr>
              <a:t>Superparamagnetic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uctuations</a:t>
            </a:r>
            <a:r>
              <a:rPr lang="en-US" sz="1200" b="0" i="0" u="none" strike="noStrike" kern="1200" baseline="0" dirty="0" smtClean="0">
                <a:solidFill>
                  <a:schemeClr val="tx1"/>
                </a:solidFill>
                <a:latin typeface="+mn-lt"/>
                <a:ea typeface="+mn-ea"/>
                <a:cs typeface="+mn-cs"/>
              </a:rPr>
              <a:t> of the core are observed</a:t>
            </a:r>
          </a:p>
          <a:p>
            <a:r>
              <a:rPr lang="en-US" sz="1200" b="0" i="0" u="none" strike="noStrike" kern="1200" baseline="0" dirty="0" smtClean="0">
                <a:solidFill>
                  <a:schemeClr val="tx1"/>
                </a:solidFill>
                <a:latin typeface="+mn-lt"/>
                <a:ea typeface="+mn-ea"/>
                <a:cs typeface="+mn-cs"/>
              </a:rPr>
              <a:t>above the 200 K blocking temperature, but at lower temperatures dispersing spin waves originating</a:t>
            </a:r>
          </a:p>
          <a:p>
            <a:r>
              <a:rPr lang="en-US" sz="1200" b="0" i="0" u="none" strike="noStrike" kern="1200" baseline="0" dirty="0" smtClean="0">
                <a:solidFill>
                  <a:schemeClr val="tx1"/>
                </a:solidFill>
                <a:latin typeface="+mn-lt"/>
                <a:ea typeface="+mn-ea"/>
                <a:cs typeface="+mn-cs"/>
              </a:rPr>
              <a:t>in the </a:t>
            </a:r>
            <a:r>
              <a:rPr lang="en-US" sz="1200" b="0" i="0" u="none" strike="noStrike" kern="1200" baseline="0" dirty="0" err="1" smtClean="0">
                <a:solidFill>
                  <a:schemeClr val="tx1"/>
                </a:solidFill>
                <a:latin typeface="+mn-lt"/>
                <a:ea typeface="+mn-ea"/>
                <a:cs typeface="+mn-cs"/>
              </a:rPr>
              <a:t>CoO</a:t>
            </a:r>
            <a:r>
              <a:rPr lang="en-US" sz="1200" b="0" i="0" u="none" strike="noStrike" kern="1200" baseline="0" dirty="0" smtClean="0">
                <a:solidFill>
                  <a:schemeClr val="tx1"/>
                </a:solidFill>
                <a:latin typeface="+mn-lt"/>
                <a:ea typeface="+mn-ea"/>
                <a:cs typeface="+mn-cs"/>
              </a:rPr>
              <a:t> shells are found, the ¯</a:t>
            </a:r>
            <a:r>
              <a:rPr lang="en-US" sz="1200" b="0" i="0" u="none" strike="noStrike" kern="1200" baseline="0" dirty="0" err="1" smtClean="0">
                <a:solidFill>
                  <a:schemeClr val="tx1"/>
                </a:solidFill>
                <a:latin typeface="+mn-lt"/>
                <a:ea typeface="+mn-ea"/>
                <a:cs typeface="+mn-cs"/>
              </a:rPr>
              <a:t>rst</a:t>
            </a:r>
            <a:r>
              <a:rPr lang="en-US" sz="1200" b="0" i="0" u="none" strike="noStrike" kern="1200" baseline="0" dirty="0" smtClean="0">
                <a:solidFill>
                  <a:schemeClr val="tx1"/>
                </a:solidFill>
                <a:latin typeface="+mn-lt"/>
                <a:ea typeface="+mn-ea"/>
                <a:cs typeface="+mn-cs"/>
              </a:rPr>
              <a:t> such observation in any </a:t>
            </a:r>
            <a:r>
              <a:rPr lang="en-US" sz="1200" b="0" i="0" u="none" strike="noStrike" kern="1200" baseline="0" dirty="0" err="1" smtClean="0">
                <a:solidFill>
                  <a:schemeClr val="tx1"/>
                </a:solidFill>
                <a:latin typeface="+mn-lt"/>
                <a:ea typeface="+mn-ea"/>
                <a:cs typeface="+mn-cs"/>
              </a:rPr>
              <a:t>nanoscaled</a:t>
            </a:r>
            <a:r>
              <a:rPr lang="en-US" sz="1200" b="0" i="0" u="none" strike="noStrike" kern="1200" baseline="0" dirty="0" smtClean="0">
                <a:solidFill>
                  <a:schemeClr val="tx1"/>
                </a:solidFill>
                <a:latin typeface="+mn-lt"/>
                <a:ea typeface="+mn-ea"/>
                <a:cs typeface="+mn-cs"/>
              </a:rPr>
              <a:t> system. The spin wave</a:t>
            </a:r>
          </a:p>
          <a:p>
            <a:r>
              <a:rPr lang="en-US" sz="1200" b="0" i="0" u="none" strike="noStrike" kern="1200" baseline="0" dirty="0" smtClean="0">
                <a:solidFill>
                  <a:schemeClr val="tx1"/>
                </a:solidFill>
                <a:latin typeface="+mn-lt"/>
                <a:ea typeface="+mn-ea"/>
                <a:cs typeface="+mn-cs"/>
              </a:rPr>
              <a:t>dispersion is similar to that of bulk </a:t>
            </a:r>
            <a:r>
              <a:rPr lang="en-US" sz="1200" b="0" i="0" u="none" strike="noStrike" kern="1200" baseline="0" dirty="0" err="1" smtClean="0">
                <a:solidFill>
                  <a:schemeClr val="tx1"/>
                </a:solidFill>
                <a:latin typeface="+mn-lt"/>
                <a:ea typeface="+mn-ea"/>
                <a:cs typeface="+mn-cs"/>
              </a:rPr>
              <a:t>CoO</a:t>
            </a:r>
            <a:r>
              <a:rPr lang="en-US" sz="1200" b="0" i="0" u="none" strike="noStrike" kern="1200" baseline="0" dirty="0" smtClean="0">
                <a:solidFill>
                  <a:schemeClr val="tx1"/>
                </a:solidFill>
                <a:latin typeface="+mn-lt"/>
                <a:ea typeface="+mn-ea"/>
                <a:cs typeface="+mn-cs"/>
              </a:rPr>
              <a:t>, although ¯</a:t>
            </a:r>
            <a:r>
              <a:rPr lang="en-US" sz="1200" b="0" i="0" u="none" strike="noStrike" kern="1200" baseline="0" dirty="0" err="1" smtClean="0">
                <a:solidFill>
                  <a:schemeClr val="tx1"/>
                </a:solidFill>
                <a:latin typeface="+mn-lt"/>
                <a:ea typeface="+mn-ea"/>
                <a:cs typeface="+mn-cs"/>
              </a:rPr>
              <a:t>nite</a:t>
            </a:r>
            <a:r>
              <a:rPr lang="en-US" sz="1200" b="0" i="0" u="none" strike="noStrike" kern="1200" baseline="0" dirty="0" smtClean="0">
                <a:solidFill>
                  <a:schemeClr val="tx1"/>
                </a:solidFill>
                <a:latin typeface="+mn-lt"/>
                <a:ea typeface="+mn-ea"/>
                <a:cs typeface="+mn-cs"/>
              </a:rPr>
              <a:t> size </a:t>
            </a:r>
            <a:r>
              <a:rPr lang="en-US" sz="1200" b="0" i="0" u="none" strike="noStrike" kern="1200" baseline="0" dirty="0" err="1" smtClean="0">
                <a:solidFill>
                  <a:schemeClr val="tx1"/>
                </a:solidFill>
                <a:latin typeface="+mn-lt"/>
                <a:ea typeface="+mn-ea"/>
                <a:cs typeface="+mn-cs"/>
              </a:rPr>
              <a:t>e®ects</a:t>
            </a:r>
            <a:r>
              <a:rPr lang="en-US" sz="1200" b="0" i="0" u="none" strike="noStrike" kern="1200" baseline="0" dirty="0" smtClean="0">
                <a:solidFill>
                  <a:schemeClr val="tx1"/>
                </a:solidFill>
                <a:latin typeface="+mn-lt"/>
                <a:ea typeface="+mn-ea"/>
                <a:cs typeface="+mn-cs"/>
              </a:rPr>
              <a:t> dramatically shift the spin waves</a:t>
            </a:r>
          </a:p>
          <a:p>
            <a:r>
              <a:rPr lang="en-US" sz="1200" b="0" i="0" u="none" strike="noStrike" kern="1200" baseline="0" dirty="0" smtClean="0">
                <a:solidFill>
                  <a:schemeClr val="tx1"/>
                </a:solidFill>
                <a:latin typeface="+mn-lt"/>
                <a:ea typeface="+mn-ea"/>
                <a:cs typeface="+mn-cs"/>
              </a:rPr>
              <a:t>populations to higher energies and shorter wavelengths. Exchange coupling to the °</a:t>
            </a:r>
            <a:r>
              <a:rPr lang="en-US" sz="1200" b="0" i="0" u="none" strike="noStrike" kern="1200" baseline="0" dirty="0" err="1" smtClean="0">
                <a:solidFill>
                  <a:schemeClr val="tx1"/>
                </a:solidFill>
                <a:latin typeface="+mn-lt"/>
                <a:ea typeface="+mn-ea"/>
                <a:cs typeface="+mn-cs"/>
              </a:rPr>
              <a:t>uctuating</a:t>
            </a:r>
            <a:r>
              <a:rPr lang="en-US" sz="1200" b="0" i="0" u="none" strike="noStrike" kern="1200" baseline="0" dirty="0" smtClean="0">
                <a:solidFill>
                  <a:schemeClr val="tx1"/>
                </a:solidFill>
                <a:latin typeface="+mn-lt"/>
                <a:ea typeface="+mn-ea"/>
                <a:cs typeface="+mn-cs"/>
              </a:rPr>
              <a:t> Co</a:t>
            </a:r>
          </a:p>
          <a:p>
            <a:r>
              <a:rPr lang="en-US" sz="1200" b="0" i="0" u="none" strike="noStrike" kern="1200" baseline="0" dirty="0" smtClean="0">
                <a:solidFill>
                  <a:schemeClr val="tx1"/>
                </a:solidFill>
                <a:latin typeface="+mn-lt"/>
                <a:ea typeface="+mn-ea"/>
                <a:cs typeface="+mn-cs"/>
              </a:rPr>
              <a:t>core increases the spin wave population in the </a:t>
            </a:r>
            <a:r>
              <a:rPr lang="en-US" sz="1200" b="0" i="0" u="none" strike="noStrike" kern="1200" baseline="0" dirty="0" err="1" smtClean="0">
                <a:solidFill>
                  <a:schemeClr val="tx1"/>
                </a:solidFill>
                <a:latin typeface="+mn-lt"/>
                <a:ea typeface="+mn-ea"/>
                <a:cs typeface="+mn-cs"/>
              </a:rPr>
              <a:t>CoO</a:t>
            </a:r>
            <a:r>
              <a:rPr lang="en-US" sz="1200" b="0" i="0" u="none" strike="noStrike" kern="1200" baseline="0" dirty="0" smtClean="0">
                <a:solidFill>
                  <a:schemeClr val="tx1"/>
                </a:solidFill>
                <a:latin typeface="+mn-lt"/>
                <a:ea typeface="+mn-ea"/>
                <a:cs typeface="+mn-cs"/>
              </a:rPr>
              <a:t> shell, suggesting a new mechanism for dissipating</a:t>
            </a:r>
          </a:p>
          <a:p>
            <a:r>
              <a:rPr lang="en-US" sz="1200" b="0" i="0" u="none" strike="noStrike" kern="1200" baseline="0" dirty="0" smtClean="0">
                <a:solidFill>
                  <a:schemeClr val="tx1"/>
                </a:solidFill>
                <a:latin typeface="+mn-lt"/>
                <a:ea typeface="+mn-ea"/>
                <a:cs typeface="+mn-cs"/>
              </a:rPr>
              <a:t>the energy released by reversal of the core magnetization.</a:t>
            </a:r>
            <a:endParaRPr lang="en-US" sz="1200" dirty="0" smtClean="0">
              <a:latin typeface="Arial Narrow" pitchFamily="34" charset="0"/>
            </a:endParaRPr>
          </a:p>
          <a:p>
            <a:pPr>
              <a:spcBef>
                <a:spcPts val="400"/>
              </a:spcBef>
            </a:pPr>
            <a:endParaRPr lang="en-US" sz="1200" dirty="0" smtClean="0">
              <a:latin typeface="Arial Narrow" pitchFamily="34" charset="0"/>
            </a:endParaRPr>
          </a:p>
          <a:p>
            <a:pPr>
              <a:spcBef>
                <a:spcPts val="400"/>
              </a:spcBef>
            </a:pPr>
            <a:endParaRPr lang="en-US" sz="1200" dirty="0" smtClean="0">
              <a:latin typeface="Arial Narrow" pitchFamily="34" charset="0"/>
            </a:endParaRPr>
          </a:p>
          <a:p>
            <a:pPr defTabSz="914350">
              <a:defRPr/>
            </a:pPr>
            <a:r>
              <a:rPr lang="en-US" dirty="0" smtClean="0"/>
              <a:t>Titanium and its alloys are an important class of engineering materials for applications in aerospace, marine and biomedical industries, owing to their unique properties such as high strength/density ratio, high corrosion resistance and outstanding biocompatibility. The </a:t>
            </a:r>
            <a:r>
              <a:rPr lang="en-US" dirty="0" smtClean="0">
                <a:sym typeface="Symbol" pitchFamily="18" charset="2"/>
              </a:rPr>
              <a:t></a:t>
            </a:r>
            <a:r>
              <a:rPr lang="en-US" dirty="0" smtClean="0"/>
              <a:t>(</a:t>
            </a:r>
            <a:r>
              <a:rPr lang="en-US" dirty="0" err="1" smtClean="0"/>
              <a:t>hcp</a:t>
            </a:r>
            <a:r>
              <a:rPr lang="en-US" dirty="0" smtClean="0"/>
              <a:t>)-to-</a:t>
            </a:r>
            <a:r>
              <a:rPr lang="en-US" dirty="0" smtClean="0">
                <a:sym typeface="Symbol" pitchFamily="18" charset="2"/>
              </a:rPr>
              <a:t></a:t>
            </a:r>
            <a:r>
              <a:rPr lang="en-US" dirty="0" smtClean="0"/>
              <a:t>(bcc) phase transformation in titanium at </a:t>
            </a:r>
            <a:r>
              <a:rPr lang="en-US" dirty="0" smtClean="0">
                <a:sym typeface="Symbol" pitchFamily="18" charset="2"/>
              </a:rPr>
              <a:t></a:t>
            </a:r>
            <a:r>
              <a:rPr lang="en-US" dirty="0" smtClean="0"/>
              <a:t>882</a:t>
            </a:r>
            <a:r>
              <a:rPr lang="en-US" dirty="0" smtClean="0">
                <a:sym typeface="Symbol" pitchFamily="18" charset="2"/>
              </a:rPr>
              <a:t></a:t>
            </a:r>
            <a:r>
              <a:rPr lang="en-US" dirty="0" smtClean="0"/>
              <a:t>C is of technical importance for refining microstructures and achieving desirable mechanical and physical properties. However, the high temperature </a:t>
            </a:r>
            <a:r>
              <a:rPr lang="en-US" dirty="0" smtClean="0">
                <a:sym typeface="Symbol" pitchFamily="18" charset="2"/>
              </a:rPr>
              <a:t></a:t>
            </a:r>
            <a:r>
              <a:rPr lang="en-US" dirty="0" smtClean="0"/>
              <a:t>-phase can not be retained by quenching to room temperature for ex-situ examinations. As such, there is a lack of knowledge of the </a:t>
            </a:r>
            <a:r>
              <a:rPr lang="en-US" dirty="0" smtClean="0">
                <a:sym typeface="Symbol" pitchFamily="18" charset="2"/>
              </a:rPr>
              <a:t></a:t>
            </a:r>
            <a:r>
              <a:rPr lang="en-US" dirty="0" smtClean="0"/>
              <a:t> phase and, in turn, the mechanism for the </a:t>
            </a:r>
            <a:r>
              <a:rPr lang="en-US" dirty="0" smtClean="0">
                <a:sym typeface="Symbol" pitchFamily="18" charset="2"/>
              </a:rPr>
              <a:t></a:t>
            </a:r>
            <a:r>
              <a:rPr lang="en-US" dirty="0" smtClean="0"/>
              <a:t>↔ </a:t>
            </a:r>
            <a:r>
              <a:rPr lang="en-US" dirty="0" smtClean="0">
                <a:sym typeface="Symbol" pitchFamily="18" charset="2"/>
              </a:rPr>
              <a:t> </a:t>
            </a:r>
            <a:r>
              <a:rPr lang="en-US" dirty="0" smtClean="0"/>
              <a:t>transformation. Here we present in-situ neutron diffraction data of commercially pure titanium upon continuous heating and cooling, showing the interplay between the phase transformation and texture evolution in titanium.</a:t>
            </a:r>
          </a:p>
          <a:p>
            <a:endParaRPr lang="en-US" dirty="0"/>
          </a:p>
        </p:txBody>
      </p:sp>
      <p:sp>
        <p:nvSpPr>
          <p:cNvPr id="4" name="Slide Number Placeholder 3"/>
          <p:cNvSpPr>
            <a:spLocks noGrp="1"/>
          </p:cNvSpPr>
          <p:nvPr>
            <p:ph type="sldNum" sz="quarter" idx="10"/>
          </p:nvPr>
        </p:nvSpPr>
        <p:spPr/>
        <p:txBody>
          <a:bodyPr/>
          <a:lstStyle/>
          <a:p>
            <a:fld id="{CE6B9300-9A15-4A6F-80F4-186937E7871E}"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46A6E3-6806-484C-8D77-3537EDC7E6E7}"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2688" y="696913"/>
            <a:ext cx="4646612" cy="348456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pPr marL="0" marR="0" indent="0" algn="l" defTabSz="922264" rtl="0" eaLnBrk="0" fontAlgn="base" latinLnBrk="0" hangingPunct="0">
              <a:lnSpc>
                <a:spcPct val="100000"/>
              </a:lnSpc>
              <a:spcBef>
                <a:spcPct val="30000"/>
              </a:spcBef>
              <a:spcAft>
                <a:spcPct val="0"/>
              </a:spcAft>
              <a:buClrTx/>
              <a:buSzTx/>
              <a:buFontTx/>
              <a:buNone/>
              <a:tabLst/>
              <a:defRPr/>
            </a:pPr>
            <a:r>
              <a:rPr lang="en-US" dirty="0" smtClean="0"/>
              <a:t>In several neurodegenerative disorders, including Huntington's disease, aspects concerning the earliest of protein structures that form along the aggregation pathway have increasingly gained attention because these particular species are likely to be </a:t>
            </a:r>
            <a:r>
              <a:rPr lang="en-US" dirty="0" err="1" smtClean="0"/>
              <a:t>neurotoxic</a:t>
            </a:r>
            <a:r>
              <a:rPr lang="en-US" dirty="0" smtClean="0"/>
              <a:t>. We used time-resolved small-angle neutron scattering to probe in solution these transient structures formed by peptides having the N-terminal sequence context of mutant </a:t>
            </a:r>
            <a:r>
              <a:rPr lang="en-US" dirty="0" err="1" smtClean="0"/>
              <a:t>huntingtin</a:t>
            </a:r>
            <a:r>
              <a:rPr lang="en-US" dirty="0" smtClean="0"/>
              <a:t> </a:t>
            </a:r>
            <a:r>
              <a:rPr lang="en-US" dirty="0" err="1" smtClean="0"/>
              <a:t>exon</a:t>
            </a:r>
            <a:r>
              <a:rPr lang="en-US" dirty="0" smtClean="0"/>
              <a:t> 1. We obtained snapshots of the formed aggregates as the kinetic reaction ensued to yield quantitative information on their size and mass. At the early stage, small precursor species with an initial radius of gyration of 16.1 5.9 Å and average mass of a </a:t>
            </a:r>
            <a:r>
              <a:rPr lang="en-US" dirty="0" err="1" smtClean="0"/>
              <a:t>dimer</a:t>
            </a:r>
            <a:r>
              <a:rPr lang="en-US" dirty="0" smtClean="0"/>
              <a:t> to </a:t>
            </a:r>
            <a:r>
              <a:rPr lang="en-US" dirty="0" err="1" smtClean="0"/>
              <a:t>trimer</a:t>
            </a:r>
            <a:r>
              <a:rPr lang="en-US" dirty="0" smtClean="0"/>
              <a:t> were monitored. Structural growth was treated as two modes with a transition from three-dimensional early aggregate formation to two-dimensional fibril growth and association. Our small-angle neutron scattering results on the internal structure of the mature fibrils demonstrate loose packing with 1 peptide per 4.75 Å </a:t>
            </a:r>
            <a:r>
              <a:rPr lang="en-US" i="1" dirty="0" smtClean="0"/>
              <a:t>β</a:t>
            </a:r>
            <a:r>
              <a:rPr lang="en-US" dirty="0" smtClean="0"/>
              <a:t>-sheet repeat distance, which is shown to be quantitatively consistent with a </a:t>
            </a:r>
            <a:r>
              <a:rPr lang="en-US" i="1" dirty="0" smtClean="0"/>
              <a:t>β</a:t>
            </a:r>
            <a:r>
              <a:rPr lang="en-US" dirty="0" smtClean="0"/>
              <a:t>-helix model. This research provides what we believe to be new insights into the structures forming along the pathway of </a:t>
            </a:r>
            <a:r>
              <a:rPr lang="en-US" dirty="0" err="1" smtClean="0"/>
              <a:t>huntingtin</a:t>
            </a:r>
            <a:r>
              <a:rPr lang="en-US" dirty="0" smtClean="0"/>
              <a:t> </a:t>
            </a:r>
            <a:r>
              <a:rPr lang="en-US" dirty="0" err="1" smtClean="0"/>
              <a:t>exon</a:t>
            </a:r>
            <a:r>
              <a:rPr lang="en-US" dirty="0" smtClean="0"/>
              <a:t> 1 aggregation and should assist in determining the role that precursors play in neuronal toxicity.</a:t>
            </a:r>
          </a:p>
          <a:p>
            <a:pPr defTabSz="922264" eaLnBrk="0" fontAlgn="base" hangingPunct="0">
              <a:spcBef>
                <a:spcPct val="30000"/>
              </a:spcBef>
              <a:spcAft>
                <a:spcPct val="0"/>
              </a:spcAft>
              <a:defRPr/>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E6B9300-9A15-4A6F-80F4-186937E7871E}"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970940" y="8829967"/>
            <a:ext cx="3037840" cy="464820"/>
          </a:xfrm>
          <a:prstGeom prst="rect">
            <a:avLst/>
          </a:prstGeom>
          <a:noFill/>
          <a:ln w="9525">
            <a:noFill/>
            <a:miter lim="800000"/>
            <a:headEnd/>
            <a:tailEnd/>
          </a:ln>
        </p:spPr>
        <p:txBody>
          <a:bodyPr lIns="93120" tIns="46561" rIns="93120" bIns="46561" anchor="b"/>
          <a:lstStyle/>
          <a:p>
            <a:pPr algn="r" defTabSz="928398"/>
            <a:fld id="{5856F883-CDB1-49CB-973A-004ED9A82E45}" type="slidenum">
              <a:rPr lang="en-US" sz="1200">
                <a:solidFill>
                  <a:srgbClr val="000000"/>
                </a:solidFill>
              </a:rPr>
              <a:pPr algn="r" defTabSz="928398"/>
              <a:t>19</a:t>
            </a:fld>
            <a:endParaRPr lang="en-US" sz="1200">
              <a:solidFill>
                <a:srgbClr val="000000"/>
              </a:solidFill>
            </a:endParaRPr>
          </a:p>
        </p:txBody>
      </p:sp>
      <p:sp>
        <p:nvSpPr>
          <p:cNvPr id="276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651" name="Rectangle 3"/>
          <p:cNvSpPr>
            <a:spLocks noGrp="1" noChangeArrowheads="1"/>
          </p:cNvSpPr>
          <p:nvPr>
            <p:ph type="body" idx="1"/>
          </p:nvPr>
        </p:nvSpPr>
        <p:spPr>
          <a:solidFill>
            <a:srgbClr val="FFFFFF"/>
          </a:solidFill>
          <a:ln>
            <a:solidFill>
              <a:srgbClr val="000000"/>
            </a:solidFill>
          </a:ln>
        </p:spPr>
        <p:txBody>
          <a:bodyPr lIns="93120" tIns="46561" rIns="93120" bIns="46561"/>
          <a:lstStyle/>
          <a:p>
            <a:endParaRPr lang="en-US" dirty="0"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6B9300-9A15-4A6F-80F4-186937E7871E}"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A new sample environment and advances in data collection speed at VULCAN allowed users to heat a sample to over 1100</a:t>
            </a:r>
            <a:r>
              <a:rPr lang="en-US" sz="1200" kern="1200" dirty="0" smtClean="0">
                <a:solidFill>
                  <a:schemeClr val="tx1"/>
                </a:solidFill>
                <a:latin typeface="Arial" charset="0"/>
                <a:ea typeface="+mn-ea"/>
                <a:cs typeface="+mn-cs"/>
                <a:sym typeface="Symbol"/>
              </a:rPr>
              <a:t></a:t>
            </a:r>
            <a:r>
              <a:rPr lang="en-US" sz="1200" kern="1200" dirty="0" smtClean="0">
                <a:solidFill>
                  <a:schemeClr val="tx1"/>
                </a:solidFill>
                <a:latin typeface="Arial" charset="0"/>
                <a:ea typeface="+mn-ea"/>
                <a:cs typeface="+mn-cs"/>
              </a:rPr>
              <a:t>C in 5 minutes and capture diffraction patterns at times of less than 1 second. The experiment demonstrates that VULCAN can heat a sample to an extreme temperature and collect data fast enough that the sample does not settle into equilibrium, allowing investigation of the material behavior in real time. A new resistive heating furnace built in-house was used to heat a sample of advanced high-strength steel at a nominal rate of 3</a:t>
            </a:r>
            <a:r>
              <a:rPr lang="en-US" sz="1200" kern="1200" dirty="0" smtClean="0">
                <a:solidFill>
                  <a:schemeClr val="tx1"/>
                </a:solidFill>
                <a:latin typeface="Arial" charset="0"/>
                <a:ea typeface="+mn-ea"/>
                <a:cs typeface="+mn-cs"/>
                <a:sym typeface="Symbol"/>
              </a:rPr>
              <a:t></a:t>
            </a:r>
            <a:r>
              <a:rPr lang="en-US" sz="1200" kern="1200" dirty="0" smtClean="0">
                <a:solidFill>
                  <a:schemeClr val="tx1"/>
                </a:solidFill>
                <a:latin typeface="Arial" charset="0"/>
                <a:ea typeface="+mn-ea"/>
                <a:cs typeface="+mn-cs"/>
              </a:rPr>
              <a:t>C per second, bringing it from room temperature to 1100</a:t>
            </a:r>
            <a:r>
              <a:rPr lang="en-US" sz="1200" kern="1200" dirty="0" smtClean="0">
                <a:solidFill>
                  <a:schemeClr val="tx1"/>
                </a:solidFill>
                <a:latin typeface="Arial" charset="0"/>
                <a:ea typeface="+mn-ea"/>
                <a:cs typeface="+mn-cs"/>
                <a:sym typeface="Symbol"/>
              </a:rPr>
              <a:t></a:t>
            </a:r>
            <a:r>
              <a:rPr lang="en-US" sz="1200" kern="1200" dirty="0" smtClean="0">
                <a:solidFill>
                  <a:schemeClr val="tx1"/>
                </a:solidFill>
                <a:latin typeface="Arial" charset="0"/>
                <a:ea typeface="+mn-ea"/>
                <a:cs typeface="+mn-cs"/>
              </a:rPr>
              <a:t>C in a nitrogen/argon atmosphere in 320 seconds. The material passed through a phase transformation as its lattice planes expanded with the steady rise in temperature. The high neutron flux at SNS allowed direct resolution of the neutron diffraction patterns in less than a second. Heating and data collection operate independently in asynchronous fast data collection: data are collected continuously as the sample heats and cools; and afterward, VDRIVE, a software package created in-house, analyzes the data as functions of time and temperature. Using the newly developed asynchronous stroboscopic technology at SNS, VULCAN instrument scientists expect to be able to improve temporal resolution by another order of magnitude (to ~30</a:t>
            </a:r>
            <a:r>
              <a:rPr lang="en-US" sz="1200" kern="1200" dirty="0" smtClean="0">
                <a:solidFill>
                  <a:schemeClr val="tx1"/>
                </a:solidFill>
                <a:latin typeface="Arial" charset="0"/>
                <a:ea typeface="+mn-ea"/>
                <a:cs typeface="+mn-cs"/>
                <a:sym typeface="Symbol"/>
              </a:rPr>
              <a:t></a:t>
            </a:r>
            <a:r>
              <a:rPr lang="en-US" sz="1200" kern="1200" dirty="0" smtClean="0">
                <a:solidFill>
                  <a:schemeClr val="tx1"/>
                </a:solidFill>
                <a:latin typeface="Arial" charset="0"/>
                <a:ea typeface="+mn-ea"/>
                <a:cs typeface="+mn-cs"/>
              </a:rPr>
              <a:t>C per second). Non-equilibrium materials research is pertinent to numerous applications, including turbines and high-speed engines. Already, two industry partners, GM and Alcoa, are interested in follow-on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Arial" charset="0"/>
              <a:ea typeface="+mn-ea"/>
              <a:cs typeface="+mn-cs"/>
            </a:endParaRPr>
          </a:p>
          <a:p>
            <a:r>
              <a:rPr lang="en-US" sz="1200" b="1" dirty="0" smtClean="0"/>
              <a:t>Contact:</a:t>
            </a:r>
            <a:r>
              <a:rPr lang="en-US" sz="1200" dirty="0" smtClean="0"/>
              <a:t> Ke An, kean@ornl.gov</a:t>
            </a:r>
          </a:p>
          <a:p>
            <a:r>
              <a:rPr lang="en-US" sz="1200" b="1" dirty="0" smtClean="0"/>
              <a:t>Funding source:</a:t>
            </a:r>
            <a:r>
              <a:rPr lang="en-US" sz="1200" dirty="0" smtClean="0"/>
              <a:t> Both</a:t>
            </a:r>
            <a:r>
              <a:rPr lang="en-US" sz="1200" baseline="0" dirty="0" smtClean="0"/>
              <a:t> the user proposal and the development of asynchronous data collection are funded under LDRD.</a:t>
            </a:r>
            <a:endParaRPr lang="en-US" sz="1200" dirty="0" smtClean="0"/>
          </a:p>
          <a:p>
            <a:r>
              <a:rPr lang="en-US" sz="1200" b="1" dirty="0" smtClean="0"/>
              <a:t>Resources:</a:t>
            </a:r>
            <a:r>
              <a:rPr lang="en-US" sz="1200" dirty="0" smtClean="0"/>
              <a:t> Spallation Neutron Source; Materials Science and Technology Division, ORNL.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Research</a:t>
            </a:r>
            <a:r>
              <a:rPr lang="en-US" sz="1200" b="1" baseline="0" dirty="0" smtClean="0"/>
              <a:t> team:</a:t>
            </a:r>
            <a:r>
              <a:rPr lang="en-US" sz="1200" b="1" dirty="0" smtClean="0"/>
              <a:t> </a:t>
            </a:r>
            <a:r>
              <a:rPr lang="en-US" sz="1200" kern="1200" dirty="0" smtClean="0">
                <a:solidFill>
                  <a:schemeClr val="tx1"/>
                </a:solidFill>
                <a:latin typeface="Arial" charset="0"/>
                <a:ea typeface="+mn-ea"/>
                <a:cs typeface="+mn-cs"/>
              </a:rPr>
              <a:t>Zhili Feng, Zhenzhen Yu, Wei Zhang, and Elliot Specht, MSTD; Ke An, Rebecca Mills, Harley Skorpenske, and Xun-Li Wang, Neutron</a:t>
            </a:r>
            <a:r>
              <a:rPr lang="en-US" sz="1200" kern="1200" baseline="0" dirty="0" smtClean="0">
                <a:solidFill>
                  <a:schemeClr val="tx1"/>
                </a:solidFill>
                <a:latin typeface="Arial" charset="0"/>
                <a:ea typeface="+mn-ea"/>
                <a:cs typeface="+mn-cs"/>
              </a:rPr>
              <a:t> Scattering Sciences Division</a:t>
            </a:r>
            <a:r>
              <a:rPr lang="en-US" sz="1200" kern="1200" dirty="0" smtClean="0">
                <a:solidFill>
                  <a:schemeClr val="tx1"/>
                </a:solidFill>
                <a:latin typeface="Arial" charset="0"/>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55EEA2E2-9DC0-4E93-8604-1D6C53448880}"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xmlns="" val="494423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85973B-8B35-4E0B-8E8A-EB9CF7B0C742}"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1179" indent="-291179">
              <a:buFont typeface="Arial" pitchFamily="34" charset="0"/>
              <a:buChar char="•"/>
            </a:pPr>
            <a:r>
              <a:rPr lang="en-US" dirty="0">
                <a:latin typeface="Arial" pitchFamily="34" charset="0"/>
                <a:cs typeface="Arial" pitchFamily="34" charset="0"/>
              </a:rPr>
              <a:t>This experiment demonstrates the feasibility of asynchronous data collection technique to probe fast material phenomena. Time-resolution of </a:t>
            </a:r>
            <a:r>
              <a:rPr lang="en-US" b="1" dirty="0">
                <a:solidFill>
                  <a:srgbClr val="FF0000"/>
                </a:solidFill>
                <a:latin typeface="Arial" pitchFamily="34" charset="0"/>
                <a:cs typeface="Arial" pitchFamily="34" charset="0"/>
              </a:rPr>
              <a:t>200 us (</a:t>
            </a:r>
            <a:r>
              <a:rPr lang="en-US" dirty="0">
                <a:solidFill>
                  <a:srgbClr val="FF0000"/>
                </a:solidFill>
                <a:latin typeface="Arial" pitchFamily="34" charset="0"/>
                <a:cs typeface="Arial" pitchFamily="34" charset="0"/>
              </a:rPr>
              <a:t>2x10</a:t>
            </a:r>
            <a:r>
              <a:rPr lang="en-US" baseline="30000" dirty="0">
                <a:solidFill>
                  <a:srgbClr val="FF0000"/>
                </a:solidFill>
                <a:latin typeface="Arial" pitchFamily="34" charset="0"/>
                <a:cs typeface="Arial" pitchFamily="34" charset="0"/>
              </a:rPr>
              <a:t>-4</a:t>
            </a:r>
            <a:r>
              <a:rPr lang="en-US" dirty="0">
                <a:solidFill>
                  <a:srgbClr val="FF0000"/>
                </a:solidFill>
                <a:latin typeface="Arial" pitchFamily="34" charset="0"/>
                <a:cs typeface="Arial" pitchFamily="34" charset="0"/>
              </a:rPr>
              <a:t>s</a:t>
            </a:r>
            <a:r>
              <a:rPr lang="en-US" b="1" dirty="0">
                <a:solidFill>
                  <a:srgbClr val="FF0000"/>
                </a:solidFill>
                <a:latin typeface="Arial" pitchFamily="34" charset="0"/>
                <a:cs typeface="Arial" pitchFamily="34" charset="0"/>
              </a:rPr>
              <a:t>) </a:t>
            </a:r>
            <a:r>
              <a:rPr lang="en-US" dirty="0">
                <a:latin typeface="Arial" pitchFamily="34" charset="0"/>
                <a:cs typeface="Arial" pitchFamily="34" charset="0"/>
              </a:rPr>
              <a:t>is shown in the figure for 480.1 Hz.</a:t>
            </a:r>
          </a:p>
          <a:p>
            <a:pPr marL="291179" indent="-291179">
              <a:buFont typeface="Arial" pitchFamily="34" charset="0"/>
              <a:buChar char="•"/>
            </a:pPr>
            <a:r>
              <a:rPr lang="en-US" dirty="0">
                <a:latin typeface="Arial" pitchFamily="34" charset="0"/>
                <a:cs typeface="Arial" pitchFamily="34" charset="0"/>
              </a:rPr>
              <a:t>Neutron diffraction measurement shows extrinsic contributions to enhanced piezoelectric properties of domain-engineered BaTiO</a:t>
            </a:r>
            <a:r>
              <a:rPr lang="en-US" baseline="-25000" dirty="0">
                <a:latin typeface="Arial" pitchFamily="34" charset="0"/>
                <a:cs typeface="Arial" pitchFamily="34" charset="0"/>
              </a:rPr>
              <a:t>3</a:t>
            </a:r>
            <a:r>
              <a:rPr lang="en-US" dirty="0">
                <a:latin typeface="Arial" pitchFamily="34" charset="0"/>
                <a:cs typeface="Arial" pitchFamily="34" charset="0"/>
              </a:rPr>
              <a:t> single crystals</a:t>
            </a:r>
          </a:p>
          <a:p>
            <a:pPr marL="291179" indent="-291179">
              <a:buFont typeface="Arial" pitchFamily="34" charset="0"/>
              <a:buChar char="•"/>
            </a:pPr>
            <a:r>
              <a:rPr lang="en-US" dirty="0">
                <a:latin typeface="Arial" pitchFamily="34" charset="0"/>
                <a:cs typeface="Arial" pitchFamily="34" charset="0"/>
              </a:rPr>
              <a:t>Relaxation effects evident in time-dependence of peak area changes. This probably arises due to domain wall broadening</a:t>
            </a:r>
          </a:p>
          <a:p>
            <a:endParaRPr lang="en-US" dirty="0"/>
          </a:p>
        </p:txBody>
      </p:sp>
      <p:sp>
        <p:nvSpPr>
          <p:cNvPr id="4" name="Slide Number Placeholder 3"/>
          <p:cNvSpPr>
            <a:spLocks noGrp="1"/>
          </p:cNvSpPr>
          <p:nvPr>
            <p:ph type="sldNum" sz="quarter" idx="10"/>
          </p:nvPr>
        </p:nvSpPr>
        <p:spPr/>
        <p:txBody>
          <a:bodyPr/>
          <a:lstStyle/>
          <a:p>
            <a:fld id="{60DB3D65-EF1F-4C84-AFA7-389F80D17532}"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B9300-9A15-4A6F-80F4-186937E7871E}" type="slidenum">
              <a:rPr lang="en-US" smtClean="0"/>
              <a:pPr/>
              <a:t>26</a:t>
            </a:fld>
            <a:endParaRPr lang="en-US"/>
          </a:p>
        </p:txBody>
      </p:sp>
    </p:spTree>
    <p:extLst>
      <p:ext uri="{BB962C8B-B14F-4D97-AF65-F5344CB8AC3E}">
        <p14:creationId xmlns:p14="http://schemas.microsoft.com/office/powerpoint/2010/main" xmlns="" val="355523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2" name="Rectangle 3"/>
          <p:cNvSpPr>
            <a:spLocks noGrp="1" noChangeArrowheads="1"/>
          </p:cNvSpPr>
          <p:nvPr>
            <p:ph type="body" idx="1"/>
          </p:nvPr>
        </p:nvSpPr>
        <p:spPr>
          <a:noFill/>
          <a:ln/>
        </p:spPr>
        <p:txBody>
          <a:bodyPr/>
          <a:lstStyle/>
          <a:p>
            <a:pPr eaLnBrk="1" hangingPunct="1"/>
            <a:r>
              <a:rPr lang="en-US" smtClean="0"/>
              <a:t>The Oak Ridge area was selected as a site for the World War II Manhattan Project to develop the atomic bomb for its remoteness, the ready availability of power and water (thanks to the presence of the Tennessee Valley Authority), and the climate, which allowed construction close to year round. </a:t>
            </a:r>
          </a:p>
          <a:p>
            <a:pPr eaLnBrk="1" hangingPunct="1"/>
            <a:r>
              <a:rPr lang="en-US" smtClean="0"/>
              <a:t>To support the three facilities constructed as part of the “Clinton Engineer Works” (K-25: gaseous diffusion of uranium; Y-12: electromagnetic separation of uranium; X-10: production and separation of plutonium), the area went from sparsely populated farmland to a city of 70,000 in about 18 months. The Clinton Pile (later known as the Graphite Reactor) was built in about 11 months – construction started in February 1943, and the reactor went critical on November 4. It operated for 20 years and today is a National Historic Landmark. (in this photo, it is the black building just to the left of center. Several of these buildings are still standing.) </a:t>
            </a:r>
          </a:p>
          <a:p>
            <a:pPr eaLnBrk="1" hangingPunct="1"/>
            <a:r>
              <a:rPr lang="en-US" smtClean="0"/>
              <a:t>R&amp;D conducted in Oak Ridge was critical in the development of the first atomic weapons. The plutonium production methods used at Hanford were piloted at Clinton Laboratories (the name “ORNL” was not used until 1948). </a:t>
            </a:r>
          </a:p>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rPr>
              <a:t>Survey</a:t>
            </a:r>
            <a:r>
              <a:rPr lang="en-US" baseline="0" dirty="0" smtClean="0">
                <a:latin typeface="Arial" charset="0"/>
              </a:rPr>
              <a:t> distributed by Bryant Research – it’s legit!  If you get an invite, we’d really appreciate </a:t>
            </a:r>
            <a:r>
              <a:rPr lang="en-US" baseline="0" smtClean="0">
                <a:latin typeface="Arial" charset="0"/>
              </a:rPr>
              <a:t>your participation.</a:t>
            </a:r>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970338" y="8828089"/>
            <a:ext cx="3038475" cy="466725"/>
          </a:xfrm>
          <a:prstGeom prst="rect">
            <a:avLst/>
          </a:prstGeom>
          <a:noFill/>
          <a:ln w="9525">
            <a:noFill/>
            <a:miter lim="800000"/>
            <a:headEnd/>
            <a:tailEnd/>
          </a:ln>
        </p:spPr>
        <p:txBody>
          <a:bodyPr lIns="92712" tIns="46358" rIns="92712" bIns="46358" anchor="b"/>
          <a:lstStyle/>
          <a:p>
            <a:pPr algn="r" defTabSz="923828"/>
            <a:fld id="{3E848452-B0D4-47FF-9DAE-B73097935979}" type="slidenum">
              <a:rPr lang="en-US" sz="1100">
                <a:solidFill>
                  <a:prstClr val="black"/>
                </a:solidFill>
              </a:rPr>
              <a:pPr algn="r" defTabSz="923828"/>
              <a:t>28</a:t>
            </a:fld>
            <a:endParaRPr lang="en-US" sz="1100">
              <a:solidFill>
                <a:prstClr val="black"/>
              </a:solidFill>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a:xfrm>
            <a:off x="701676" y="4414838"/>
            <a:ext cx="5607050" cy="4186237"/>
          </a:xfrm>
          <a:noFill/>
          <a:ln/>
        </p:spPr>
        <p:txBody>
          <a:bodyPr lIns="92712" tIns="46358" rIns="92712" bIns="46358"/>
          <a:lstStyle/>
          <a:p>
            <a:pPr eaLnBrk="1" hangingPunct="1"/>
            <a:endParaRPr lang="en-US" smtClean="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182688" y="696913"/>
            <a:ext cx="4648200" cy="3486150"/>
          </a:xfrm>
          <a:noFill/>
          <a:ln>
            <a:solidFill>
              <a:srgbClr val="000000"/>
            </a:solidFill>
            <a:miter lim="800000"/>
            <a:headEnd/>
            <a:tailEnd/>
          </a:ln>
        </p:spPr>
      </p:sp>
      <p:sp>
        <p:nvSpPr>
          <p:cNvPr id="65539" name="Notes Placeholder 2"/>
          <p:cNvSpPr>
            <a:spLocks noGrp="1"/>
          </p:cNvSpPr>
          <p:nvPr>
            <p:ph type="body" idx="1"/>
          </p:nvPr>
        </p:nvSpPr>
        <p:spPr>
          <a:noFill/>
          <a:ln/>
        </p:spPr>
        <p:txBody>
          <a:bodyPr lIns="91418" tIns="45708" rIns="91418" bIns="45708"/>
          <a:lstStyle/>
          <a:p>
            <a:endParaRPr lang="en-US" smtClean="0"/>
          </a:p>
        </p:txBody>
      </p:sp>
      <p:sp>
        <p:nvSpPr>
          <p:cNvPr id="65540"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1418" tIns="45708" rIns="91418" bIns="45708" anchor="b"/>
          <a:lstStyle/>
          <a:p>
            <a:pPr algn="r"/>
            <a:fld id="{D9FFD53D-11BF-4B1E-8AB3-520C0B82536B}" type="slidenum">
              <a:rPr lang="en-US" sz="1200">
                <a:solidFill>
                  <a:prstClr val="black"/>
                </a:solidFill>
              </a:rPr>
              <a:pPr algn="r"/>
              <a:t>32</a:t>
            </a:fld>
            <a:endParaRPr lang="en-US" sz="120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ln>
        </p:spPr>
        <p:txBody>
          <a:bodyPr lIns="89752" tIns="44876" rIns="89752" bIns="44876"/>
          <a:lstStyle/>
          <a:p>
            <a:pPr eaLnBrk="1" hangingPunct="1"/>
            <a:r>
              <a:rPr lang="en-US" smtClean="0"/>
              <a:t>The national laboratory system, created over a half-century ago, represents the most comprehensive research system of its kind in the world. </a:t>
            </a:r>
          </a:p>
          <a:p>
            <a:pPr eaLnBrk="1" hangingPunct="1"/>
            <a:r>
              <a:rPr lang="en-US" smtClean="0"/>
              <a:t>University research tends to be discipline-focused; industrial development tends to be needs-focused. In contrast, national labs uniquely combine a discipline orientation and a mission orientation. </a:t>
            </a:r>
          </a:p>
          <a:p>
            <a:pPr eaLnBrk="1" hangingPunct="1"/>
            <a:r>
              <a:rPr lang="en-US" smtClean="0"/>
              <a:t>These laboratories perform research and development that is not well suited to university or private-sector research facilities because of its scope, infrastructure, or multidisciplinary nature, but for which there is a strong public and national purpose: high-risk/high-payoff research, mainly for DOE but also for other federal agencies and the private sector. </a:t>
            </a:r>
          </a:p>
          <a:p>
            <a:pPr eaLnBrk="1" hangingPunct="1"/>
            <a:r>
              <a:rPr lang="en-US" smtClean="0"/>
              <a:t>The labs excel in the development and application of world-class scientific equipment (including supercomputers), facilities, and multidisciplinary teams of scientists. </a:t>
            </a:r>
          </a:p>
          <a:p>
            <a:pPr eaLnBrk="1" hangingPunct="1"/>
            <a:r>
              <a:rPr lang="en-US" smtClean="0"/>
              <a:t>Technology transfer was established as an explicit national laboratory mission by the 1980 Stevenson-Wydler Act; additional authority and mechanisms were granted by the 1986 Federal Technology Transfer Act and the 1989 National Competitiveness Technology Transfer Act. </a:t>
            </a:r>
          </a:p>
          <a:p>
            <a:pPr eaLnBrk="1" hangingPunct="1"/>
            <a:r>
              <a:rPr lang="en-US" smtClean="0"/>
              <a:t>Education: The national labs are a resource for mentoring teachers and students.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txBox="1">
            <a:spLocks noGrp="1" noChangeArrowheads="1"/>
          </p:cNvSpPr>
          <p:nvPr/>
        </p:nvSpPr>
        <p:spPr bwMode="auto">
          <a:xfrm>
            <a:off x="3970338" y="8828089"/>
            <a:ext cx="3038475" cy="466725"/>
          </a:xfrm>
          <a:prstGeom prst="rect">
            <a:avLst/>
          </a:prstGeom>
          <a:noFill/>
          <a:ln w="9525">
            <a:noFill/>
            <a:miter lim="800000"/>
            <a:headEnd/>
            <a:tailEnd/>
          </a:ln>
        </p:spPr>
        <p:txBody>
          <a:bodyPr lIns="92712" tIns="46358" rIns="92712" bIns="46358" anchor="b"/>
          <a:lstStyle/>
          <a:p>
            <a:pPr algn="r" defTabSz="923828"/>
            <a:fld id="{5894FE9F-FDAF-470A-B75B-BD8FCF0C9A42}" type="slidenum">
              <a:rPr lang="en-US" sz="1100">
                <a:solidFill>
                  <a:prstClr val="black"/>
                </a:solidFill>
              </a:rPr>
              <a:pPr algn="r" defTabSz="923828"/>
              <a:t>34</a:t>
            </a:fld>
            <a:endParaRPr lang="en-US" sz="1100">
              <a:solidFill>
                <a:prstClr val="black"/>
              </a:solidFill>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5" name="Rectangle 3"/>
          <p:cNvSpPr>
            <a:spLocks noGrp="1" noChangeArrowheads="1"/>
          </p:cNvSpPr>
          <p:nvPr>
            <p:ph type="body" idx="1"/>
          </p:nvPr>
        </p:nvSpPr>
        <p:spPr>
          <a:xfrm>
            <a:off x="701676" y="4414838"/>
            <a:ext cx="5607050" cy="4186237"/>
          </a:xfrm>
          <a:noFill/>
          <a:ln/>
        </p:spPr>
        <p:txBody>
          <a:bodyPr lIns="92712" tIns="46358" rIns="92712" bIns="46358"/>
          <a:lstStyle/>
          <a:p>
            <a:pPr eaLnBrk="1" hangingPunct="1"/>
            <a:endParaRPr lang="en-US" smtClean="0">
              <a:latin typeface="Arial"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970338" y="8828089"/>
            <a:ext cx="3038475" cy="466725"/>
          </a:xfrm>
          <a:prstGeom prst="rect">
            <a:avLst/>
          </a:prstGeom>
          <a:noFill/>
          <a:ln w="9525">
            <a:noFill/>
            <a:miter lim="800000"/>
            <a:headEnd/>
            <a:tailEnd/>
          </a:ln>
        </p:spPr>
        <p:txBody>
          <a:bodyPr lIns="92716" tIns="46360" rIns="92716" bIns="46360" anchor="b"/>
          <a:lstStyle/>
          <a:p>
            <a:pPr algn="r" defTabSz="923828"/>
            <a:fld id="{3F1600EF-14B9-45B2-9398-583EAF3F0390}" type="slidenum">
              <a:rPr lang="en-US" sz="1100" b="1">
                <a:solidFill>
                  <a:prstClr val="black"/>
                </a:solidFill>
              </a:rPr>
              <a:pPr algn="r" defTabSz="923828"/>
              <a:t>35</a:t>
            </a:fld>
            <a:endParaRPr lang="en-US" sz="1100" b="1" dirty="0">
              <a:solidFill>
                <a:prstClr val="black"/>
              </a:solidFill>
            </a:endParaRPr>
          </a:p>
        </p:txBody>
      </p:sp>
      <p:sp>
        <p:nvSpPr>
          <p:cNvPr id="60419" name="Rectangle 2"/>
          <p:cNvSpPr>
            <a:spLocks noGrp="1" noRot="1" noChangeAspect="1" noChangeArrowheads="1" noTextEdit="1"/>
          </p:cNvSpPr>
          <p:nvPr>
            <p:ph type="sldImg"/>
          </p:nvPr>
        </p:nvSpPr>
        <p:spPr bwMode="auto">
          <a:xfrm>
            <a:off x="1175836" y="696276"/>
            <a:ext cx="4658729" cy="3486151"/>
          </a:xfrm>
          <a:noFill/>
          <a:ln>
            <a:solidFill>
              <a:srgbClr val="000000"/>
            </a:solidFill>
            <a:miter lim="800000"/>
            <a:headEnd/>
            <a:tailEnd/>
          </a:ln>
        </p:spPr>
      </p:sp>
      <p:sp>
        <p:nvSpPr>
          <p:cNvPr id="60420" name="Rectangle 3"/>
          <p:cNvSpPr>
            <a:spLocks noGrp="1" noChangeArrowheads="1"/>
          </p:cNvSpPr>
          <p:nvPr>
            <p:ph type="body" idx="1"/>
          </p:nvPr>
        </p:nvSpPr>
        <p:spPr>
          <a:xfrm>
            <a:off x="701676" y="4414838"/>
            <a:ext cx="5607050" cy="4186237"/>
          </a:xfrm>
          <a:noFill/>
          <a:ln/>
        </p:spPr>
        <p:txBody>
          <a:bodyPr lIns="92716" tIns="46360" rIns="92716" bIns="46360"/>
          <a:lstStyle/>
          <a:p>
            <a:pPr eaLnBrk="1" hangingPunct="1"/>
            <a:endParaRPr lang="en-US" dirty="0" smtClean="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Rot="1" noChangeAspect="1" noTextEdit="1"/>
          </p:cNvSpPr>
          <p:nvPr>
            <p:ph type="sldImg"/>
          </p:nvPr>
        </p:nvSpPr>
        <p:spPr bwMode="auto">
          <a:xfrm>
            <a:off x="1182688" y="696913"/>
            <a:ext cx="4648200" cy="3486150"/>
          </a:xfrm>
          <a:noFill/>
          <a:ln>
            <a:solidFill>
              <a:srgbClr val="000000"/>
            </a:solidFill>
            <a:miter lim="800000"/>
            <a:headEnd/>
            <a:tailEnd/>
          </a:ln>
        </p:spPr>
      </p:sp>
      <p:sp>
        <p:nvSpPr>
          <p:cNvPr id="36867" name="Rectangle 6"/>
          <p:cNvSpPr>
            <a:spLocks noGrp="1"/>
          </p:cNvSpPr>
          <p:nvPr>
            <p:ph type="body" idx="1"/>
          </p:nvPr>
        </p:nvSpPr>
        <p:spPr>
          <a:xfrm>
            <a:off x="1168400" y="4415790"/>
            <a:ext cx="4600576" cy="4183380"/>
          </a:xfrm>
          <a:noFill/>
          <a:ln/>
        </p:spPr>
        <p:txBody>
          <a:bodyPr lIns="91422" tIns="45710" rIns="91422" bIns="45710"/>
          <a:lstStyle/>
          <a:p>
            <a:endParaRPr lang="en-US" dirty="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970938" y="8828352"/>
            <a:ext cx="3037840" cy="466434"/>
          </a:xfrm>
          <a:prstGeom prst="rect">
            <a:avLst/>
          </a:prstGeom>
          <a:noFill/>
          <a:ln w="9525">
            <a:noFill/>
            <a:miter lim="800000"/>
            <a:headEnd/>
            <a:tailEnd/>
          </a:ln>
        </p:spPr>
        <p:txBody>
          <a:bodyPr lIns="92731" tIns="46367" rIns="92731" bIns="46367" anchor="b"/>
          <a:lstStyle/>
          <a:p>
            <a:pPr algn="r" defTabSz="925252"/>
            <a:fld id="{2E0C92E4-51E9-4784-800C-8E2FF1F8539C}" type="slidenum">
              <a:rPr lang="en-US" sz="1100" b="1">
                <a:solidFill>
                  <a:prstClr val="black"/>
                </a:solidFill>
              </a:rPr>
              <a:pPr algn="r" defTabSz="925252"/>
              <a:t>38</a:t>
            </a:fld>
            <a:endParaRPr lang="en-US" sz="1100" b="1" dirty="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6" name="Rectangle 3"/>
          <p:cNvSpPr>
            <a:spLocks noGrp="1" noChangeArrowheads="1"/>
          </p:cNvSpPr>
          <p:nvPr>
            <p:ph type="body" idx="1"/>
          </p:nvPr>
        </p:nvSpPr>
        <p:spPr>
          <a:xfrm>
            <a:off x="701040" y="4414177"/>
            <a:ext cx="5608320" cy="4186608"/>
          </a:xfrm>
          <a:noFill/>
          <a:ln/>
        </p:spPr>
        <p:txBody>
          <a:bodyPr lIns="92731" tIns="46367" rIns="92731" bIns="46367"/>
          <a:lstStyle/>
          <a:p>
            <a:pPr eaLnBrk="1" hangingPunct="1"/>
            <a:endParaRPr lang="en-US" dirty="0"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a:noFill/>
          <a:ln/>
        </p:spPr>
        <p:txBody>
          <a:bodyPr/>
          <a:lstStyle/>
          <a:p>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970338" y="8828088"/>
            <a:ext cx="303847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61" tIns="46582" rIns="93161" bIns="46582" anchor="b"/>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r" eaLnBrk="1" hangingPunct="1"/>
            <a:fld id="{A84F0AA1-DF62-49BF-8769-B3E55D636CCA}" type="slidenum">
              <a:rPr lang="en-US" sz="1100">
                <a:solidFill>
                  <a:prstClr val="black"/>
                </a:solidFill>
              </a:rPr>
              <a:pPr algn="r" eaLnBrk="1" hangingPunct="1"/>
              <a:t>40</a:t>
            </a:fld>
            <a:endParaRPr lang="en-US" sz="1100">
              <a:solidFill>
                <a:prstClr val="black"/>
              </a:solidFill>
            </a:endParaRPr>
          </a:p>
        </p:txBody>
      </p:sp>
      <p:sp>
        <p:nvSpPr>
          <p:cNvPr id="48131" name="Rectangle 2"/>
          <p:cNvSpPr>
            <a:spLocks noGrp="1" noRot="1" noChangeAspect="1" noChangeArrowheads="1" noTextEdit="1"/>
          </p:cNvSpPr>
          <p:nvPr>
            <p:ph type="sldImg"/>
          </p:nvPr>
        </p:nvSpPr>
        <p:spPr bwMode="auto">
          <a:xfrm>
            <a:off x="1182688" y="696913"/>
            <a:ext cx="4645025" cy="3484562"/>
          </a:xfrm>
          <a:solidFill>
            <a:srgbClr val="FFFFFF"/>
          </a:solidFill>
          <a:ln>
            <a:solidFill>
              <a:srgbClr val="000000"/>
            </a:solidFill>
            <a:miter lim="800000"/>
            <a:headEnd/>
            <a:tailEnd/>
          </a:ln>
        </p:spPr>
      </p:sp>
      <p:sp>
        <p:nvSpPr>
          <p:cNvPr id="48132" name="Rectangle 3"/>
          <p:cNvSpPr>
            <a:spLocks noGrp="1" noChangeArrowheads="1"/>
          </p:cNvSpPr>
          <p:nvPr>
            <p:ph type="body" idx="1"/>
          </p:nvPr>
        </p:nvSpPr>
        <p:spPr>
          <a:xfrm>
            <a:off x="936625" y="4416425"/>
            <a:ext cx="5137150" cy="4183063"/>
          </a:xfrm>
          <a:solidFill>
            <a:srgbClr val="FFFFFF"/>
          </a:solidFill>
          <a:ln>
            <a:solidFill>
              <a:srgbClr val="000000"/>
            </a:solidFill>
          </a:ln>
        </p:spPr>
        <p:txBody>
          <a:bodyPr lIns="91315" tIns="45656" rIns="91315" bIns="45656"/>
          <a:lstStyle/>
          <a:p>
            <a:pPr eaLnBrk="1" hangingPunct="1"/>
            <a:endParaRPr 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970338" y="8828088"/>
            <a:ext cx="303847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61" tIns="46582" rIns="93161" bIns="46582" anchor="b"/>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r" eaLnBrk="1" hangingPunct="1"/>
            <a:fld id="{A84F0AA1-DF62-49BF-8769-B3E55D636CCA}" type="slidenum">
              <a:rPr lang="en-US" sz="1100">
                <a:solidFill>
                  <a:prstClr val="black"/>
                </a:solidFill>
              </a:rPr>
              <a:pPr algn="r" eaLnBrk="1" hangingPunct="1"/>
              <a:t>41</a:t>
            </a:fld>
            <a:endParaRPr lang="en-US" sz="1100">
              <a:solidFill>
                <a:prstClr val="black"/>
              </a:solidFill>
            </a:endParaRPr>
          </a:p>
        </p:txBody>
      </p:sp>
      <p:sp>
        <p:nvSpPr>
          <p:cNvPr id="48131" name="Rectangle 2"/>
          <p:cNvSpPr>
            <a:spLocks noGrp="1" noRot="1" noChangeAspect="1" noChangeArrowheads="1" noTextEdit="1"/>
          </p:cNvSpPr>
          <p:nvPr>
            <p:ph type="sldImg"/>
          </p:nvPr>
        </p:nvSpPr>
        <p:spPr bwMode="auto">
          <a:xfrm>
            <a:off x="1182688" y="696913"/>
            <a:ext cx="4645025" cy="3484562"/>
          </a:xfrm>
          <a:solidFill>
            <a:srgbClr val="FFFFFF"/>
          </a:solidFill>
          <a:ln>
            <a:solidFill>
              <a:srgbClr val="000000"/>
            </a:solidFill>
            <a:miter lim="800000"/>
            <a:headEnd/>
            <a:tailEnd/>
          </a:ln>
        </p:spPr>
      </p:sp>
      <p:sp>
        <p:nvSpPr>
          <p:cNvPr id="48132" name="Rectangle 3"/>
          <p:cNvSpPr>
            <a:spLocks noGrp="1" noChangeArrowheads="1"/>
          </p:cNvSpPr>
          <p:nvPr>
            <p:ph type="body" idx="1"/>
          </p:nvPr>
        </p:nvSpPr>
        <p:spPr>
          <a:xfrm>
            <a:off x="936625" y="4416425"/>
            <a:ext cx="5137150" cy="4183063"/>
          </a:xfrm>
          <a:solidFill>
            <a:srgbClr val="FFFFFF"/>
          </a:solidFill>
          <a:ln>
            <a:solidFill>
              <a:srgbClr val="000000"/>
            </a:solidFill>
          </a:ln>
        </p:spPr>
        <p:txBody>
          <a:bodyPr lIns="91315" tIns="45656" rIns="91315" bIns="45656"/>
          <a:lstStyle/>
          <a:p>
            <a:pPr eaLnBrk="1" hangingPunct="1"/>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74820" y="696910"/>
            <a:ext cx="4662366" cy="348455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TextEdit="1"/>
          </p:cNvSpPr>
          <p:nvPr>
            <p:ph type="sldImg"/>
          </p:nvPr>
        </p:nvSpPr>
        <p:spPr>
          <a:xfrm>
            <a:off x="1182688" y="696913"/>
            <a:ext cx="4646612" cy="3484562"/>
          </a:xfrm>
          <a:ln/>
        </p:spPr>
      </p:sp>
      <p:sp>
        <p:nvSpPr>
          <p:cNvPr id="6146" name="Rectangle 3"/>
          <p:cNvSpPr>
            <a:spLocks noGrp="1"/>
          </p:cNvSpPr>
          <p:nvPr>
            <p:ph type="body" idx="1"/>
          </p:nvPr>
        </p:nvSpPr>
        <p:spPr>
          <a:xfrm>
            <a:off x="935684" y="4416430"/>
            <a:ext cx="5139034" cy="4183060"/>
          </a:xfrm>
          <a:noFill/>
          <a:ln/>
        </p:spPr>
        <p:txBody>
          <a:bodyPr/>
          <a:lstStyle/>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2688" y="696913"/>
            <a:ext cx="4646612" cy="3484562"/>
          </a:xfrm>
          <a:noFill/>
          <a:ln>
            <a:solidFill>
              <a:srgbClr val="000000"/>
            </a:solidFill>
            <a:miter lim="800000"/>
            <a:headEnd/>
            <a:tailEnd/>
          </a:ln>
        </p:spPr>
      </p:sp>
      <p:sp>
        <p:nvSpPr>
          <p:cNvPr id="10242" name="Rectangle 3"/>
          <p:cNvSpPr>
            <a:spLocks noGrp="1"/>
          </p:cNvSpPr>
          <p:nvPr>
            <p:ph type="body" idx="1"/>
          </p:nvPr>
        </p:nvSpPr>
        <p:spPr bwMode="auto">
          <a:xfrm>
            <a:off x="935039" y="4416427"/>
            <a:ext cx="5140325" cy="4183062"/>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2688" y="696913"/>
            <a:ext cx="4646612" cy="3484562"/>
          </a:xfrm>
          <a:noFill/>
          <a:ln>
            <a:solidFill>
              <a:srgbClr val="000000"/>
            </a:solidFill>
            <a:miter lim="800000"/>
            <a:headEnd/>
            <a:tailEnd/>
          </a:ln>
        </p:spPr>
      </p:sp>
      <p:sp>
        <p:nvSpPr>
          <p:cNvPr id="10242" name="Rectangle 3"/>
          <p:cNvSpPr>
            <a:spLocks noGrp="1"/>
          </p:cNvSpPr>
          <p:nvPr>
            <p:ph type="body" idx="1"/>
          </p:nvPr>
        </p:nvSpPr>
        <p:spPr bwMode="auto">
          <a:xfrm>
            <a:off x="935039" y="4416427"/>
            <a:ext cx="5140325" cy="4183062"/>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2688" y="696913"/>
            <a:ext cx="4646612" cy="3484562"/>
          </a:xfrm>
          <a:noFill/>
          <a:ln>
            <a:solidFill>
              <a:srgbClr val="000000"/>
            </a:solidFill>
            <a:miter lim="800000"/>
            <a:headEnd/>
            <a:tailEnd/>
          </a:ln>
        </p:spPr>
      </p:sp>
      <p:sp>
        <p:nvSpPr>
          <p:cNvPr id="10242" name="Rectangle 3"/>
          <p:cNvSpPr>
            <a:spLocks noGrp="1"/>
          </p:cNvSpPr>
          <p:nvPr>
            <p:ph type="body" idx="1"/>
          </p:nvPr>
        </p:nvSpPr>
        <p:spPr bwMode="auto">
          <a:xfrm>
            <a:off x="935039" y="4416427"/>
            <a:ext cx="5140325" cy="4183062"/>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0683" y="696271"/>
            <a:ext cx="4650637" cy="3484549"/>
          </a:xfrm>
          <a:noFill/>
          <a:ln>
            <a:solidFill>
              <a:srgbClr val="000000"/>
            </a:solidFill>
            <a:miter lim="800000"/>
            <a:headEnd/>
            <a:tailEnd/>
          </a:ln>
        </p:spPr>
      </p:sp>
      <p:sp>
        <p:nvSpPr>
          <p:cNvPr id="10242" name="Rectangle 3"/>
          <p:cNvSpPr>
            <a:spLocks noGrp="1"/>
          </p:cNvSpPr>
          <p:nvPr>
            <p:ph type="body" idx="1"/>
          </p:nvPr>
        </p:nvSpPr>
        <p:spPr bwMode="auto">
          <a:xfrm>
            <a:off x="935039" y="4416427"/>
            <a:ext cx="5140325" cy="4183062"/>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0683" y="696271"/>
            <a:ext cx="4650637" cy="3484549"/>
          </a:xfrm>
          <a:noFill/>
          <a:ln>
            <a:solidFill>
              <a:srgbClr val="000000"/>
            </a:solidFill>
            <a:miter lim="800000"/>
            <a:headEnd/>
            <a:tailEnd/>
          </a:ln>
        </p:spPr>
      </p:sp>
      <p:sp>
        <p:nvSpPr>
          <p:cNvPr id="10242" name="Rectangle 3"/>
          <p:cNvSpPr>
            <a:spLocks noGrp="1"/>
          </p:cNvSpPr>
          <p:nvPr>
            <p:ph type="body" idx="1"/>
          </p:nvPr>
        </p:nvSpPr>
        <p:spPr bwMode="auto">
          <a:xfrm>
            <a:off x="935039" y="4416427"/>
            <a:ext cx="5140325" cy="4183062"/>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74820" y="696910"/>
            <a:ext cx="4662366" cy="348455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R. L. Doan From: E.O. </a:t>
            </a:r>
            <a:r>
              <a:rPr lang="en-US" dirty="0" err="1" smtClean="0"/>
              <a:t>Wollan</a:t>
            </a:r>
            <a:r>
              <a:rPr lang="en-US" dirty="0" smtClean="0"/>
              <a:t>.  May 25, 1944. I would like to attempt to measure the diffraction of neutrons by single crystals. I have brought some equipment with me from </a:t>
            </a:r>
            <a:r>
              <a:rPr lang="en-US" dirty="0" err="1" smtClean="0"/>
              <a:t>chicago</a:t>
            </a:r>
            <a:r>
              <a:rPr lang="en-US" dirty="0" smtClean="0"/>
              <a:t>, and Dr. </a:t>
            </a:r>
            <a:r>
              <a:rPr lang="en-US" dirty="0" err="1" smtClean="0"/>
              <a:t>Boret</a:t>
            </a:r>
            <a:r>
              <a:rPr lang="en-US" dirty="0" smtClean="0"/>
              <a:t> has</a:t>
            </a:r>
            <a:r>
              <a:rPr lang="en-US" baseline="0" dirty="0" smtClean="0"/>
              <a:t> shown me an opening in the pile at which this work could be done.  I would appreciate obtaining approval to go ahead with this experiment.  A </a:t>
            </a:r>
            <a:r>
              <a:rPr lang="en-US" baseline="0" dirty="0" err="1" smtClean="0"/>
              <a:t>prolem</a:t>
            </a:r>
            <a:r>
              <a:rPr lang="en-US" baseline="0" dirty="0" smtClean="0"/>
              <a:t> assignment sheet for this work is enclosed.  E. O. </a:t>
            </a:r>
            <a:r>
              <a:rPr lang="en-US" baseline="0" dirty="0" err="1" smtClean="0"/>
              <a:t>Wollan</a:t>
            </a:r>
            <a:r>
              <a:rPr lang="en-US" baseline="0" dirty="0" smtClean="0"/>
              <a:t>.  May 25, 1944</a:t>
            </a:r>
            <a:endParaRPr lang="en-US" dirty="0"/>
          </a:p>
        </p:txBody>
      </p:sp>
      <p:sp>
        <p:nvSpPr>
          <p:cNvPr id="4" name="Slide Number Placeholder 3"/>
          <p:cNvSpPr>
            <a:spLocks noGrp="1"/>
          </p:cNvSpPr>
          <p:nvPr>
            <p:ph type="sldNum" sz="quarter" idx="10"/>
          </p:nvPr>
        </p:nvSpPr>
        <p:spPr/>
        <p:txBody>
          <a:bodyPr/>
          <a:lstStyle/>
          <a:p>
            <a:fld id="{E90250CA-B492-4E92-976F-2D0626F7B5C8}"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74820" y="696910"/>
            <a:ext cx="4662366" cy="348455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r>
              <a:rPr lang="en-US" dirty="0">
                <a:latin typeface="Calibri" pitchFamily="34" charset="0"/>
              </a:rPr>
              <a:t>SEQUOIA (the Fine Resolution Fermi Chopper Spectrometer) at SNS was used to map the dynamics of hydrogen in muscovite and relate them to the crystal structure. Vibrations and energies of hydrogen atoms in the 10 to 150 meV energy range were measured. Signatures of Al-O-H bending modes were found over the whole energy range but were more prominent in the 100 to 125 meV range. Infrared and Raman spectroscopy, often used to study hydrogen dynamics in micas, are largely restricted to the 375 to 450 meV energy range. Al-O-H bending modes at lower energies have previously been largely inaccessible to measurement. Neutron scattering results were compared with computer simulations using density functional theory; experimental data and theoretical predictions matched well, allowing the researchers to validate and refine the modeling approach. This experiment is part of a larger study of hydrogen behavior in micas as a class. It provides good preliminary data for further study of the less-ordered but technologically much more important sheet silicates. The overall study is of interest to the geophysical community. This is the first refereed paper published from research done at SEQUOIA.</a:t>
            </a:r>
          </a:p>
          <a:p>
            <a:endParaRPr lang="en-US" sz="1100" dirty="0"/>
          </a:p>
          <a:p>
            <a:r>
              <a:rPr lang="en-US" sz="1100" dirty="0"/>
              <a:t>Research conducted by </a:t>
            </a:r>
            <a:r>
              <a:rPr lang="en-US" dirty="0">
                <a:latin typeface="Calibri" pitchFamily="34" charset="0"/>
              </a:rPr>
              <a:t>L. Smrcok, M. Rieder, A. I. Kolesnikov, and G. Granroth.</a:t>
            </a:r>
            <a:endParaRPr lang="en-US" sz="1100" dirty="0"/>
          </a:p>
          <a:p>
            <a:pPr defTabSz="922264" eaLnBrk="0" fontAlgn="base" hangingPunct="0">
              <a:spcBef>
                <a:spcPct val="30000"/>
              </a:spcBef>
              <a:spcAft>
                <a:spcPct val="0"/>
              </a:spcAft>
              <a:defRPr/>
            </a:pPr>
            <a:r>
              <a:rPr lang="en-US" sz="1100" dirty="0"/>
              <a:t>Research funding: </a:t>
            </a:r>
            <a:r>
              <a:rPr lang="en-US" dirty="0">
                <a:latin typeface="Calibri" pitchFamily="34" charset="0"/>
              </a:rPr>
              <a:t>DOE Office of Basic Energy Sciences; Slovak Grant Agency VEGA, Czech Grant Agency, Slovak Academy </a:t>
            </a:r>
            <a:r>
              <a:rPr lang="en-US">
                <a:latin typeface="Calibri" pitchFamily="34" charset="0"/>
              </a:rPr>
              <a:t>of Sciences</a:t>
            </a:r>
          </a:p>
          <a:p>
            <a:pPr defTabSz="922264" eaLnBrk="0" fontAlgn="base" hangingPunct="0">
              <a:spcBef>
                <a:spcPct val="30000"/>
              </a:spcBef>
              <a:spcAft>
                <a:spcPct val="0"/>
              </a:spcAft>
              <a:defRPr/>
            </a:pPr>
            <a:r>
              <a:rPr lang="en-US">
                <a:latin typeface="Calibri" pitchFamily="34" charset="0"/>
              </a:rPr>
              <a:t> </a:t>
            </a:r>
            <a:endParaRPr lang="en-US" dirty="0">
              <a:latin typeface="Arial" pitchFamily="34" charset="0"/>
              <a:cs typeface="Arial" pitchFamily="34" charset="0"/>
            </a:endParaRPr>
          </a:p>
          <a:p>
            <a:pPr defTabSz="922264" eaLnBrk="0" fontAlgn="base" hangingPunct="0">
              <a:spcBef>
                <a:spcPct val="30000"/>
              </a:spcBef>
              <a:spcAft>
                <a:spcPct val="0"/>
              </a:spcAft>
              <a:defRPr/>
            </a:pPr>
            <a:r>
              <a:rPr lang="en-US" dirty="0">
                <a:latin typeface="Arial" pitchFamily="34" charset="0"/>
                <a:cs typeface="Arial" pitchFamily="34" charset="0"/>
              </a:rPr>
              <a:t>Resources: Neutron scattering: </a:t>
            </a:r>
            <a:r>
              <a:rPr lang="en-US" dirty="0">
                <a:latin typeface="Calibri" pitchFamily="34" charset="0"/>
              </a:rPr>
              <a:t>SNS at Oak Ridge National Laboratory; computational calculations: VASP, aClimax, PLATON, MOLEKEL programs</a:t>
            </a:r>
            <a:endParaRPr lang="en-US" dirty="0">
              <a:latin typeface="Arial" pitchFamily="34" charset="0"/>
              <a:cs typeface="Arial" pitchFamily="34" charset="0"/>
            </a:endParaRPr>
          </a:p>
          <a:p>
            <a:r>
              <a:rPr lang="en-US" dirty="0">
                <a:latin typeface="Arial" pitchFamily="34" charset="0"/>
                <a:cs typeface="Arial" pitchFamily="34" charset="0"/>
              </a:rPr>
              <a:t>Publication about this research: </a:t>
            </a:r>
            <a:r>
              <a:rPr lang="en-US" dirty="0">
                <a:latin typeface="Calibri" pitchFamily="34" charset="0"/>
              </a:rPr>
              <a:t>L. Smrcok, M. Rieder, A. I. Kolesnikov, and G. Granroth, “Combined inelastic neutron scattering and solid-state density functional theory study of dynamics of hydrogen atoms in muscovite 2</a:t>
            </a:r>
            <a:r>
              <a:rPr lang="en-US" i="1" dirty="0">
                <a:latin typeface="Calibri" pitchFamily="34" charset="0"/>
              </a:rPr>
              <a:t>M</a:t>
            </a:r>
            <a:r>
              <a:rPr lang="en-US" baseline="-25000" dirty="0">
                <a:latin typeface="Calibri" pitchFamily="34" charset="0"/>
              </a:rPr>
              <a:t>1</a:t>
            </a:r>
            <a:r>
              <a:rPr lang="en-US" dirty="0">
                <a:latin typeface="Calibri" pitchFamily="34" charset="0"/>
              </a:rPr>
              <a:t>,” </a:t>
            </a:r>
            <a:r>
              <a:rPr lang="en-US" i="1" dirty="0">
                <a:latin typeface="Calibri" pitchFamily="34" charset="0"/>
              </a:rPr>
              <a:t>American Mineralologist</a:t>
            </a:r>
            <a:r>
              <a:rPr lang="en-US" dirty="0">
                <a:latin typeface="Calibri" pitchFamily="34" charset="0"/>
              </a:rPr>
              <a:t>  </a:t>
            </a:r>
            <a:r>
              <a:rPr lang="en-US" b="1" dirty="0">
                <a:latin typeface="Calibri" pitchFamily="34" charset="0"/>
              </a:rPr>
              <a:t>96</a:t>
            </a:r>
            <a:r>
              <a:rPr lang="en-US" dirty="0">
                <a:latin typeface="Calibri" pitchFamily="34" charset="0"/>
              </a:rPr>
              <a:t>, 301 (2011).</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2688" y="696913"/>
            <a:ext cx="4646612" cy="348456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2688" y="696913"/>
            <a:ext cx="4646612" cy="348456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have shown that sharp features in how electrons are arranged in a crystalline solid can have a surprisingly strong effect on the way the atoms in a solid vibrate.  This insight should help us understand better how heat is transported in a solid, and may provide guidance on how to make better superconductors for the lossless transmission of electricity over large distances. Inelastic neutron scattering measurements of Fe</a:t>
            </a:r>
            <a:r>
              <a:rPr lang="en-US" sz="1200" kern="1200" baseline="-25000" dirty="0" smtClean="0">
                <a:solidFill>
                  <a:schemeClr val="tx1"/>
                </a:solidFill>
                <a:latin typeface="+mn-lt"/>
                <a:ea typeface="+mn-ea"/>
                <a:cs typeface="+mn-cs"/>
              </a:rPr>
              <a:t>1-x</a:t>
            </a:r>
            <a:r>
              <a:rPr lang="en-US" sz="1200" kern="1200" dirty="0" smtClean="0">
                <a:solidFill>
                  <a:schemeClr val="tx1"/>
                </a:solidFill>
                <a:latin typeface="+mn-lt"/>
                <a:ea typeface="+mn-ea"/>
                <a:cs typeface="+mn-cs"/>
              </a:rPr>
              <a:t>Co</a:t>
            </a:r>
            <a:r>
              <a:rPr lang="en-US" sz="1200" kern="1200" baseline="-25000" dirty="0" smtClean="0">
                <a:solidFill>
                  <a:schemeClr val="tx1"/>
                </a:solidFill>
                <a:latin typeface="+mn-lt"/>
                <a:ea typeface="+mn-ea"/>
                <a:cs typeface="+mn-cs"/>
              </a:rPr>
              <a:t>x</a:t>
            </a:r>
            <a:r>
              <a:rPr lang="en-US" sz="1200" kern="1200" dirty="0" smtClean="0">
                <a:solidFill>
                  <a:schemeClr val="tx1"/>
                </a:solidFill>
                <a:latin typeface="+mn-lt"/>
                <a:ea typeface="+mn-ea"/>
                <a:cs typeface="+mn-cs"/>
              </a:rPr>
              <a:t>Si alloys were combined with first principles calculations to show why the alloys exhibit unusual softening as the temperature is increased.  Our results show that for alloys with a rapidly changing concentration of electrons near the chemical potential, there are likely to be strong temperature-dependent interactions between the atom vibrations and electrons.</a:t>
            </a:r>
          </a:p>
          <a:p>
            <a:endParaRPr lang="en-US" dirty="0" smtClean="0"/>
          </a:p>
          <a:p>
            <a:r>
              <a:rPr lang="en-US" dirty="0" smtClean="0"/>
              <a:t>ARCS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74820" y="696910"/>
            <a:ext cx="4662366" cy="348455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r>
              <a:rPr lang="en-US" b="1" dirty="0" smtClean="0"/>
              <a:t>Paper: </a:t>
            </a:r>
            <a:r>
              <a:rPr lang="en-US" dirty="0" smtClean="0"/>
              <a:t>Delaire, O., Ma, J., Marty, K., May, A.F., McGuire, M.A., Du, M.-H., Singh, D. J., Podlesnyak, A., Ehlers, G., Lumsden, M.D., and Sales, B.C.. “Giant </a:t>
            </a:r>
            <a:r>
              <a:rPr lang="en-US" dirty="0" err="1" smtClean="0"/>
              <a:t>Anharmonic</a:t>
            </a:r>
            <a:r>
              <a:rPr lang="en-US" dirty="0" smtClean="0"/>
              <a:t> Phonon Scattering in </a:t>
            </a:r>
            <a:r>
              <a:rPr lang="en-US" dirty="0" err="1" smtClean="0"/>
              <a:t>PbTe</a:t>
            </a:r>
            <a:r>
              <a:rPr lang="en-US" dirty="0" smtClean="0"/>
              <a:t>.” </a:t>
            </a:r>
            <a:r>
              <a:rPr lang="en-US" u="sng" dirty="0" smtClean="0">
                <a:hlinkClick r:id="rId3"/>
              </a:rPr>
              <a:t>arXiv:1103.2564v2</a:t>
            </a:r>
            <a:r>
              <a:rPr lang="en-US" u="sng" dirty="0" smtClean="0"/>
              <a:t> (Nature Materials, Published online June 5, 2011.)</a:t>
            </a:r>
            <a:r>
              <a:rPr lang="en-US" dirty="0" smtClean="0"/>
              <a:t> </a:t>
            </a:r>
          </a:p>
          <a:p>
            <a:r>
              <a:rPr lang="en-US" b="1" dirty="0" smtClean="0"/>
              <a:t>Contact:</a:t>
            </a:r>
            <a:r>
              <a:rPr lang="en-US" dirty="0" smtClean="0"/>
              <a:t> Oliver Delaire, delaireoa@ornl.gov</a:t>
            </a:r>
          </a:p>
          <a:p>
            <a:r>
              <a:rPr lang="en-US" b="1" dirty="0" smtClean="0"/>
              <a:t>Funding sources:</a:t>
            </a:r>
            <a:r>
              <a:rPr lang="en-US" dirty="0" smtClean="0"/>
              <a:t> The neutron scattering and theory work was supported by the Office of Basic Energy Sciences, DOE, as part of the S3TEC Energy Frontier Research Center (DOE DE-SC0001299). Research at ORNL’s Spallation Neutron Source and High Flux Isotope Reactor was sponsored by the Scientific User Facilities Division, Office of Basic Energy Sciences, DOE. BS acknowledges funding from DOE Materials Sciences and Engineering Division for sample synthesis and characterization.</a:t>
            </a:r>
          </a:p>
          <a:p>
            <a:r>
              <a:rPr lang="en-US" b="1" dirty="0" smtClean="0"/>
              <a:t>Resources:</a:t>
            </a:r>
            <a:r>
              <a:rPr lang="en-US" dirty="0" smtClean="0"/>
              <a:t> CNCS instrument (BL-5), SNS; Triple Axis Spectrometer HB-3, HFIR; Computation at the Oak Ridge Institutional Cluster and the National Energy Research Scientific Computing Center; Correlated Electron Materials Group, Materials Science and Technology Division, ORNL.</a:t>
            </a:r>
          </a:p>
          <a:p>
            <a:endParaRPr lang="en-US" dirty="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2688" y="696913"/>
            <a:ext cx="4646612" cy="348456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use neutron scattering to show that spin waves in the iron </a:t>
            </a:r>
            <a:r>
              <a:rPr lang="en-US" dirty="0" err="1" smtClean="0"/>
              <a:t>chalcogenide</a:t>
            </a:r>
            <a:r>
              <a:rPr lang="en-US" dirty="0" smtClean="0"/>
              <a:t> Fe</a:t>
            </a:r>
            <a:r>
              <a:rPr lang="en-US" baseline="-25000" dirty="0" smtClean="0"/>
              <a:t>1.05</a:t>
            </a:r>
            <a:r>
              <a:rPr lang="en-US" dirty="0" smtClean="0"/>
              <a:t>Te display novel dispersion clearly different from both the first principles density functional calculations and recent observations in the related iron </a:t>
            </a:r>
            <a:r>
              <a:rPr lang="en-US" dirty="0" err="1" smtClean="0"/>
              <a:t>pnictide</a:t>
            </a:r>
            <a:r>
              <a:rPr lang="en-US" dirty="0" smtClean="0"/>
              <a:t> CaFe</a:t>
            </a:r>
            <a:r>
              <a:rPr lang="en-US" baseline="-25000" dirty="0" smtClean="0"/>
              <a:t>2</a:t>
            </a:r>
            <a:r>
              <a:rPr lang="en-US" dirty="0" smtClean="0"/>
              <a:t>As</a:t>
            </a:r>
            <a:r>
              <a:rPr lang="en-US" baseline="-25000" dirty="0" smtClean="0"/>
              <a:t>2</a:t>
            </a:r>
            <a:r>
              <a:rPr lang="en-US" dirty="0" smtClean="0"/>
              <a:t>. By fitting to a Heisenberg Hamiltonian, we find that although the nearest-neighbor exchange couplings in the two systems are quite different, their next-nearest-neighbor (NNN) couplings are similar. This suggests that superconductivity in the </a:t>
            </a:r>
            <a:r>
              <a:rPr lang="en-US" dirty="0" err="1" smtClean="0"/>
              <a:t>pnictides</a:t>
            </a:r>
            <a:r>
              <a:rPr lang="en-US" dirty="0" smtClean="0"/>
              <a:t> and </a:t>
            </a:r>
            <a:r>
              <a:rPr lang="en-US" dirty="0" err="1" smtClean="0"/>
              <a:t>chalcogenides</a:t>
            </a:r>
            <a:r>
              <a:rPr lang="en-US" dirty="0" smtClean="0"/>
              <a:t> share a common magnetic origin that is intimately associated with the NNN magnetic coupling between the irons.</a:t>
            </a:r>
          </a:p>
          <a:p>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TextEdit="1"/>
          </p:cNvSpPr>
          <p:nvPr>
            <p:ph type="sldImg"/>
          </p:nvPr>
        </p:nvSpPr>
        <p:spPr bwMode="auto">
          <a:noFill/>
          <a:ln>
            <a:solidFill>
              <a:srgbClr val="000000"/>
            </a:solidFill>
            <a:miter lim="800000"/>
            <a:headEnd/>
            <a:tailEnd/>
          </a:ln>
        </p:spPr>
      </p:sp>
      <p:sp>
        <p:nvSpPr>
          <p:cNvPr id="92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Scattering volume used: 2x2x30 mm3, so we can already probe spatial changes</a:t>
            </a:r>
          </a:p>
          <a:p>
            <a:r>
              <a:rPr lang="en-US" dirty="0" smtClean="0"/>
              <a:t>Data obtained over 4 cycles using stroboscopic technique</a:t>
            </a:r>
          </a:p>
          <a:p>
            <a:r>
              <a:rPr lang="en-US" dirty="0" smtClean="0"/>
              <a:t>Taking advantage of the event-based data acquisition, unique at the SNS</a:t>
            </a:r>
          </a:p>
          <a:p>
            <a:r>
              <a:rPr lang="en-US" dirty="0" smtClean="0"/>
              <a:t>Time resolution ~ 2.5 min, but this could easily be reduced to seconds regime, if averaged over 100 cycles.  Besides, the measurements were carried out with chopper at 30 Hz in order to cover a broad Q-range.  4x better if (1) Chopper at 60 Hz (2) left and right detectors can be added.  Note the differences between left and right detector banks gave texture information</a:t>
            </a:r>
          </a:p>
          <a:p>
            <a:endParaRPr lang="en-US" dirty="0" smtClean="0"/>
          </a:p>
          <a:p>
            <a:r>
              <a:rPr lang="en-US" dirty="0" smtClean="0"/>
              <a:t>Why neutrons</a:t>
            </a:r>
          </a:p>
          <a:p>
            <a:r>
              <a:rPr lang="en-US" dirty="0" smtClean="0"/>
              <a:t>LiCoO2 a popular anode material</a:t>
            </a:r>
          </a:p>
          <a:p>
            <a:r>
              <a:rPr lang="en-US" dirty="0" smtClean="0"/>
              <a:t>Li – small atom</a:t>
            </a:r>
          </a:p>
          <a:p>
            <a:r>
              <a:rPr lang="en-US" dirty="0" smtClean="0"/>
              <a:t>O – small atom</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48E009-CD76-4FC3-9D84-76F0D35BB05F}" type="slidenum">
              <a:rPr lang="en-US">
                <a:solidFill>
                  <a:prstClr val="black"/>
                </a:solidFill>
              </a:rPr>
              <a:pPr/>
              <a:t>57</a:t>
            </a:fld>
            <a:endParaRPr lang="en-US">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dirty="0"/>
              <a:t>Epitaxial complex metal-oxide films exhibit electronic and magnetic behaviors that are radically different from bulk materials. In particular, recent advances have shown the strong influence of interfaces on the properties of </a:t>
            </a:r>
            <a:r>
              <a:rPr lang="en-US" dirty="0" err="1"/>
              <a:t>manganite</a:t>
            </a:r>
            <a:r>
              <a:rPr lang="en-US" dirty="0"/>
              <a:t> films. Our work on </a:t>
            </a:r>
            <a:r>
              <a:rPr lang="en-US" dirty="0" err="1"/>
              <a:t>superlattices</a:t>
            </a:r>
            <a:r>
              <a:rPr lang="en-US" dirty="0"/>
              <a:t> formed of paramagnetic SrTiO3 and </a:t>
            </a:r>
            <a:r>
              <a:rPr lang="en-US" dirty="0" err="1"/>
              <a:t>antiferromagnetic</a:t>
            </a:r>
            <a:r>
              <a:rPr lang="en-US" dirty="0"/>
              <a:t> LaMnO3 has demonstrated the occurrence of interface-induced ferromagnetism in </a:t>
            </a:r>
            <a:r>
              <a:rPr lang="en-US" dirty="0" err="1"/>
              <a:t>superlattice</a:t>
            </a:r>
            <a:r>
              <a:rPr lang="en-US" dirty="0"/>
              <a:t> structures. Our ongoing neutron </a:t>
            </a:r>
            <a:r>
              <a:rPr lang="en-US" dirty="0" err="1"/>
              <a:t>reflectometry</a:t>
            </a:r>
            <a:r>
              <a:rPr lang="en-US" dirty="0"/>
              <a:t> measurements aim at understanding the properties at a single SrTiO3/LaMnO3.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2688" y="696913"/>
            <a:ext cx="4646612" cy="348456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pPr marL="0" marR="0" indent="0" algn="just" defTabSz="914400" rtl="0" eaLnBrk="0" fontAlgn="base" latinLnBrk="0" hangingPunct="0">
              <a:lnSpc>
                <a:spcPct val="90000"/>
              </a:lnSpc>
              <a:spcBef>
                <a:spcPct val="30000"/>
              </a:spcBef>
              <a:spcAft>
                <a:spcPct val="0"/>
              </a:spcAft>
              <a:buClrTx/>
              <a:buSzTx/>
              <a:buFontTx/>
              <a:buNone/>
              <a:tabLst/>
              <a:defRPr/>
            </a:pPr>
            <a:r>
              <a:rPr lang="en-US" sz="1200" kern="1200" dirty="0" smtClean="0">
                <a:solidFill>
                  <a:schemeClr val="tx1"/>
                </a:solidFill>
                <a:latin typeface="Calibri" pitchFamily="34" charset="0"/>
                <a:ea typeface="+mn-ea"/>
                <a:cs typeface="+mn-cs"/>
              </a:rPr>
              <a:t>When </a:t>
            </a:r>
            <a:r>
              <a:rPr lang="en-US" sz="1200" kern="1200" dirty="0" err="1" smtClean="0">
                <a:solidFill>
                  <a:schemeClr val="tx1"/>
                </a:solidFill>
                <a:latin typeface="Calibri" pitchFamily="34" charset="0"/>
                <a:ea typeface="+mn-ea"/>
                <a:cs typeface="+mn-cs"/>
              </a:rPr>
              <a:t>polyamidoamine</a:t>
            </a:r>
            <a:r>
              <a:rPr lang="en-US" sz="1200" kern="1200" dirty="0" smtClean="0">
                <a:solidFill>
                  <a:schemeClr val="tx1"/>
                </a:solidFill>
                <a:latin typeface="Calibri" pitchFamily="34" charset="0"/>
                <a:ea typeface="+mn-ea"/>
                <a:cs typeface="+mn-cs"/>
              </a:rPr>
              <a:t> (PAMAM) </a:t>
            </a:r>
            <a:r>
              <a:rPr lang="en-US" sz="1200" kern="1200" dirty="0" err="1" smtClean="0">
                <a:solidFill>
                  <a:schemeClr val="tx1"/>
                </a:solidFill>
                <a:latin typeface="Calibri" pitchFamily="34" charset="0"/>
                <a:ea typeface="+mn-ea"/>
                <a:cs typeface="+mn-cs"/>
              </a:rPr>
              <a:t>dendrimers</a:t>
            </a:r>
            <a:r>
              <a:rPr lang="en-US" sz="1200" kern="1200" dirty="0" smtClean="0">
                <a:solidFill>
                  <a:schemeClr val="tx1"/>
                </a:solidFill>
                <a:latin typeface="Calibri" pitchFamily="34" charset="0"/>
                <a:ea typeface="+mn-ea"/>
                <a:cs typeface="+mn-cs"/>
              </a:rPr>
              <a:t> (man-made macromolecules that carry amino groups) are dissolved in water, the association of the amines and free protons causes the macromolecules to become charged. Small-angle neutron scattering (SANS) at HFIR reveals that as the </a:t>
            </a:r>
            <a:r>
              <a:rPr lang="en-US" sz="1200" kern="1200" dirty="0" err="1" smtClean="0">
                <a:solidFill>
                  <a:schemeClr val="tx1"/>
                </a:solidFill>
                <a:latin typeface="Calibri" pitchFamily="34" charset="0"/>
                <a:ea typeface="+mn-ea"/>
                <a:cs typeface="+mn-cs"/>
              </a:rPr>
              <a:t>dendrimers</a:t>
            </a:r>
            <a:r>
              <a:rPr lang="en-US" sz="1200" kern="1200" dirty="0" smtClean="0">
                <a:solidFill>
                  <a:schemeClr val="tx1"/>
                </a:solidFill>
                <a:latin typeface="Calibri" pitchFamily="34" charset="0"/>
                <a:ea typeface="+mn-ea"/>
                <a:cs typeface="+mn-cs"/>
              </a:rPr>
              <a:t> become more </a:t>
            </a:r>
            <a:r>
              <a:rPr lang="en-US" sz="1200" kern="1200" dirty="0" err="1" smtClean="0">
                <a:solidFill>
                  <a:schemeClr val="tx1"/>
                </a:solidFill>
                <a:latin typeface="Calibri" pitchFamily="34" charset="0"/>
                <a:ea typeface="+mn-ea"/>
                <a:cs typeface="+mn-cs"/>
              </a:rPr>
              <a:t>protonated</a:t>
            </a:r>
            <a:r>
              <a:rPr lang="en-US" sz="1200" kern="1200" dirty="0" smtClean="0">
                <a:solidFill>
                  <a:schemeClr val="tx1"/>
                </a:solidFill>
                <a:latin typeface="Calibri" pitchFamily="34" charset="0"/>
                <a:ea typeface="+mn-ea"/>
                <a:cs typeface="+mn-cs"/>
              </a:rPr>
              <a:t>, the molecular size increases and the </a:t>
            </a:r>
            <a:r>
              <a:rPr lang="en-US" sz="1200" kern="1200" dirty="0" err="1" smtClean="0">
                <a:solidFill>
                  <a:schemeClr val="tx1"/>
                </a:solidFill>
                <a:latin typeface="Calibri" pitchFamily="34" charset="0"/>
                <a:ea typeface="+mn-ea"/>
                <a:cs typeface="+mn-cs"/>
              </a:rPr>
              <a:t>intramolecular</a:t>
            </a:r>
            <a:r>
              <a:rPr lang="en-US" sz="1200" kern="1200" dirty="0" smtClean="0">
                <a:solidFill>
                  <a:schemeClr val="tx1"/>
                </a:solidFill>
                <a:latin typeface="Calibri" pitchFamily="34" charset="0"/>
                <a:ea typeface="+mn-ea"/>
                <a:cs typeface="+mn-cs"/>
              </a:rPr>
              <a:t> density is continuously redistributed. Neutron backscattering spectroscopy on BASIS at SNS shows that local dynamics in the </a:t>
            </a:r>
            <a:r>
              <a:rPr lang="en-US" sz="1200" kern="1200" dirty="0" err="1" smtClean="0">
                <a:solidFill>
                  <a:schemeClr val="tx1"/>
                </a:solidFill>
                <a:latin typeface="Calibri" pitchFamily="34" charset="0"/>
                <a:ea typeface="+mn-ea"/>
                <a:cs typeface="+mn-cs"/>
              </a:rPr>
              <a:t>dendrimers</a:t>
            </a:r>
            <a:r>
              <a:rPr lang="en-US" sz="1200" kern="1200" dirty="0" smtClean="0">
                <a:solidFill>
                  <a:schemeClr val="tx1"/>
                </a:solidFill>
                <a:latin typeface="Calibri" pitchFamily="34" charset="0"/>
                <a:ea typeface="+mn-ea"/>
                <a:cs typeface="+mn-cs"/>
              </a:rPr>
              <a:t> are enhanced when the molecular charge increases. The findings are contrary to computational predictions and are the first conclusive evidence that </a:t>
            </a:r>
            <a:r>
              <a:rPr lang="en-US" sz="1200" kern="1200" dirty="0" err="1" smtClean="0">
                <a:solidFill>
                  <a:schemeClr val="tx1"/>
                </a:solidFill>
                <a:latin typeface="Calibri" pitchFamily="34" charset="0"/>
                <a:ea typeface="+mn-ea"/>
                <a:cs typeface="+mn-cs"/>
              </a:rPr>
              <a:t>protonation</a:t>
            </a:r>
            <a:r>
              <a:rPr lang="en-US" sz="1200" kern="1200" dirty="0" smtClean="0">
                <a:solidFill>
                  <a:schemeClr val="tx1"/>
                </a:solidFill>
                <a:latin typeface="Calibri" pitchFamily="34" charset="0"/>
                <a:ea typeface="+mn-ea"/>
                <a:cs typeface="+mn-cs"/>
              </a:rPr>
              <a:t> induces size increases in PAMAM </a:t>
            </a:r>
            <a:r>
              <a:rPr lang="en-US" sz="1200" kern="1200" dirty="0" err="1" smtClean="0">
                <a:solidFill>
                  <a:schemeClr val="tx1"/>
                </a:solidFill>
                <a:latin typeface="Calibri" pitchFamily="34" charset="0"/>
                <a:ea typeface="+mn-ea"/>
                <a:cs typeface="+mn-cs"/>
              </a:rPr>
              <a:t>dendrimers</a:t>
            </a:r>
            <a:r>
              <a:rPr lang="en-US" sz="1200" kern="1200" dirty="0" smtClean="0">
                <a:solidFill>
                  <a:schemeClr val="tx1"/>
                </a:solidFill>
                <a:latin typeface="Calibri" pitchFamily="34" charset="0"/>
                <a:ea typeface="+mn-ea"/>
                <a:cs typeface="+mn-cs"/>
              </a:rPr>
              <a:t> and </a:t>
            </a:r>
            <a:r>
              <a:rPr lang="en-US" sz="1200" kern="1200" dirty="0" err="1" smtClean="0">
                <a:solidFill>
                  <a:schemeClr val="tx1"/>
                </a:solidFill>
                <a:latin typeface="Calibri" pitchFamily="34" charset="0"/>
                <a:ea typeface="+mn-ea"/>
                <a:cs typeface="+mn-cs"/>
              </a:rPr>
              <a:t>intramolecular</a:t>
            </a:r>
            <a:r>
              <a:rPr lang="en-US" sz="1200" kern="1200" dirty="0" smtClean="0">
                <a:solidFill>
                  <a:schemeClr val="tx1"/>
                </a:solidFill>
                <a:latin typeface="Calibri" pitchFamily="34" charset="0"/>
                <a:ea typeface="+mn-ea"/>
                <a:cs typeface="+mn-cs"/>
              </a:rPr>
              <a:t> rearrangement. This responsiveness to charge has potential applications ranging from biomedicine to sustainable energy. The findings provide data that are critical to developing polyelectrolyte </a:t>
            </a:r>
            <a:r>
              <a:rPr lang="en-US" sz="1200" kern="1200" dirty="0" err="1" smtClean="0">
                <a:solidFill>
                  <a:schemeClr val="tx1"/>
                </a:solidFill>
                <a:latin typeface="Calibri" pitchFamily="34" charset="0"/>
                <a:ea typeface="+mn-ea"/>
                <a:cs typeface="+mn-cs"/>
              </a:rPr>
              <a:t>dendrimers</a:t>
            </a:r>
            <a:r>
              <a:rPr lang="en-US" sz="1200" kern="1200" dirty="0" smtClean="0">
                <a:solidFill>
                  <a:schemeClr val="tx1"/>
                </a:solidFill>
                <a:latin typeface="Calibri" pitchFamily="34" charset="0"/>
                <a:ea typeface="+mn-ea"/>
                <a:cs typeface="+mn-cs"/>
              </a:rPr>
              <a:t> to achieve specific targeted functions and valuable in theoretical and computational </a:t>
            </a:r>
            <a:r>
              <a:rPr lang="en-US" sz="1200" kern="1200" dirty="0" err="1" smtClean="0">
                <a:solidFill>
                  <a:schemeClr val="tx1"/>
                </a:solidFill>
                <a:latin typeface="Calibri" pitchFamily="34" charset="0"/>
                <a:ea typeface="+mn-ea"/>
                <a:cs typeface="+mn-cs"/>
              </a:rPr>
              <a:t>dendrimer</a:t>
            </a:r>
            <a:r>
              <a:rPr lang="en-US" sz="1200" kern="1200" dirty="0" smtClean="0">
                <a:solidFill>
                  <a:schemeClr val="tx1"/>
                </a:solidFill>
                <a:latin typeface="Calibri" pitchFamily="34" charset="0"/>
                <a:ea typeface="+mn-ea"/>
                <a:cs typeface="+mn-cs"/>
              </a:rPr>
              <a:t> science.</a:t>
            </a:r>
          </a:p>
          <a:p>
            <a:pPr algn="just">
              <a:lnSpc>
                <a:spcPct val="90000"/>
              </a:lnSpc>
            </a:pPr>
            <a:r>
              <a:rPr lang="en-US" sz="1200" b="1" kern="1200" dirty="0" smtClean="0">
                <a:solidFill>
                  <a:schemeClr val="tx1"/>
                </a:solidFill>
                <a:latin typeface="+mn-lt"/>
                <a:ea typeface="+mn-ea"/>
                <a:cs typeface="Times New Roman" pitchFamily="18" charset="0"/>
              </a:rPr>
              <a:t>Funding sources: </a:t>
            </a:r>
            <a:r>
              <a:rPr lang="en-US" sz="1200" dirty="0" smtClean="0">
                <a:latin typeface="+mn-lt"/>
                <a:cs typeface="Times New Roman" pitchFamily="18" charset="0"/>
              </a:rPr>
              <a:t>DOE Office of Basic Energy Sciences, Scientific User Facilities Division; ORNL Laboratory Directed Research and Development Program; city University of New York</a:t>
            </a:r>
          </a:p>
          <a:p>
            <a:pPr algn="just">
              <a:lnSpc>
                <a:spcPct val="90000"/>
              </a:lnSpc>
            </a:pPr>
            <a:r>
              <a:rPr lang="en-US" sz="1200" b="1" kern="1200" dirty="0" smtClean="0">
                <a:solidFill>
                  <a:schemeClr val="tx1"/>
                </a:solidFill>
                <a:latin typeface="+mn-lt"/>
                <a:ea typeface="+mn-ea"/>
                <a:cs typeface="Times New Roman" pitchFamily="18" charset="0"/>
              </a:rPr>
              <a:t>Resources: </a:t>
            </a:r>
            <a:r>
              <a:rPr lang="en-US" sz="1200" dirty="0" smtClean="0">
                <a:latin typeface="+mn-lt"/>
                <a:cs typeface="Times New Roman" pitchFamily="18" charset="0"/>
              </a:rPr>
              <a:t>High Flux Isotope Reactor, Spallation Neutron Source, and Center for </a:t>
            </a:r>
            <a:r>
              <a:rPr lang="en-US" sz="1200" dirty="0" err="1" smtClean="0">
                <a:latin typeface="+mn-lt"/>
                <a:cs typeface="Times New Roman" pitchFamily="18" charset="0"/>
              </a:rPr>
              <a:t>Nanomaterials</a:t>
            </a:r>
            <a:r>
              <a:rPr lang="en-US" sz="1200" dirty="0" smtClean="0">
                <a:latin typeface="+mn-lt"/>
                <a:cs typeface="Times New Roman" pitchFamily="18" charset="0"/>
              </a:rPr>
              <a:t> Science, ORNL; Joint Institute for Neutron Sciences, ORNL and University of Tennessee; National Institute of Standards and Technology; National Synchrotron Radiation Research Center, Taiwan</a:t>
            </a:r>
          </a:p>
          <a:p>
            <a:r>
              <a:rPr lang="en-US" sz="1200" b="1" dirty="0" smtClean="0">
                <a:latin typeface="+mn-lt"/>
                <a:cs typeface="Times New Roman" pitchFamily="18" charset="0"/>
              </a:rPr>
              <a:t>Related publications</a:t>
            </a:r>
            <a:r>
              <a:rPr lang="en-US" sz="1200" dirty="0" smtClean="0">
                <a:latin typeface="+mn-lt"/>
                <a:cs typeface="Times New Roman" pitchFamily="18" charset="0"/>
              </a:rPr>
              <a:t>:  “Electrostatic swelling and conformational variation observed in high-generation polyelectrolyte </a:t>
            </a:r>
            <a:r>
              <a:rPr lang="en-US" sz="1200" dirty="0" err="1" smtClean="0">
                <a:latin typeface="+mn-lt"/>
                <a:cs typeface="Times New Roman" pitchFamily="18" charset="0"/>
              </a:rPr>
              <a:t>dendrimers</a:t>
            </a:r>
            <a:r>
              <a:rPr lang="en-US" sz="1200" dirty="0" smtClean="0">
                <a:latin typeface="+mn-lt"/>
                <a:cs typeface="Times New Roman" pitchFamily="18" charset="0"/>
              </a:rPr>
              <a:t>,” Y. Liu, C.-Y. Chen, H.-L. Chen, K. Hong, C.-Y. </a:t>
            </a:r>
            <a:r>
              <a:rPr lang="en-US" sz="1200" dirty="0" err="1" smtClean="0">
                <a:latin typeface="+mn-lt"/>
                <a:cs typeface="Times New Roman" pitchFamily="18" charset="0"/>
              </a:rPr>
              <a:t>Shew</a:t>
            </a:r>
            <a:r>
              <a:rPr lang="en-US" sz="1200" dirty="0" smtClean="0">
                <a:latin typeface="+mn-lt"/>
                <a:cs typeface="Times New Roman" pitchFamily="18" charset="0"/>
              </a:rPr>
              <a:t>, X. Li, L. Liu, Y. B. Melnichenko, G. S. Smith, K. W. Herwig, L. </a:t>
            </a:r>
            <a:r>
              <a:rPr lang="en-US" sz="1200" dirty="0" err="1" smtClean="0">
                <a:latin typeface="+mn-lt"/>
                <a:cs typeface="Times New Roman" pitchFamily="18" charset="0"/>
              </a:rPr>
              <a:t>Porcar</a:t>
            </a:r>
            <a:r>
              <a:rPr lang="en-US" sz="1200" dirty="0" smtClean="0">
                <a:latin typeface="+mn-lt"/>
                <a:cs typeface="Times New Roman" pitchFamily="18" charset="0"/>
              </a:rPr>
              <a:t>, and W.-R. Chen, Journal of Physical Chemistry Letters 1, 2020–2024 (2010).</a:t>
            </a:r>
          </a:p>
          <a:p>
            <a:r>
              <a:rPr lang="en-US" sz="1200" kern="1200" dirty="0" smtClean="0">
                <a:solidFill>
                  <a:schemeClr val="tx1"/>
                </a:solidFill>
                <a:latin typeface="Calibri" pitchFamily="34" charset="0"/>
                <a:ea typeface="+mn-ea"/>
                <a:cs typeface="+mn-cs"/>
              </a:rPr>
              <a:t>“pH responsiveness of polyelectrolyte </a:t>
            </a:r>
            <a:r>
              <a:rPr lang="en-US" sz="1200" kern="1200" dirty="0" err="1" smtClean="0">
                <a:solidFill>
                  <a:schemeClr val="tx1"/>
                </a:solidFill>
                <a:latin typeface="Calibri" pitchFamily="34" charset="0"/>
                <a:ea typeface="+mn-ea"/>
                <a:cs typeface="+mn-cs"/>
              </a:rPr>
              <a:t>dendrimers</a:t>
            </a:r>
            <a:r>
              <a:rPr lang="en-US" sz="1200" kern="1200" dirty="0" smtClean="0">
                <a:solidFill>
                  <a:schemeClr val="tx1"/>
                </a:solidFill>
                <a:latin typeface="Calibri" pitchFamily="34" charset="0"/>
                <a:ea typeface="+mn-ea"/>
                <a:cs typeface="+mn-cs"/>
              </a:rPr>
              <a:t>: A dynamical perspective,” X. Li, M. </a:t>
            </a:r>
            <a:r>
              <a:rPr lang="en-US" sz="1200" kern="1200" dirty="0" err="1" smtClean="0">
                <a:solidFill>
                  <a:schemeClr val="tx1"/>
                </a:solidFill>
                <a:latin typeface="Calibri" pitchFamily="34" charset="0"/>
                <a:ea typeface="+mn-ea"/>
                <a:cs typeface="+mn-cs"/>
              </a:rPr>
              <a:t>Zamponi</a:t>
            </a:r>
            <a:r>
              <a:rPr lang="en-US" sz="1200" kern="1200" dirty="0" smtClean="0">
                <a:solidFill>
                  <a:schemeClr val="tx1"/>
                </a:solidFill>
                <a:latin typeface="Calibri" pitchFamily="34" charset="0"/>
                <a:ea typeface="+mn-ea"/>
                <a:cs typeface="+mn-cs"/>
              </a:rPr>
              <a:t>, K. Hong, L. </a:t>
            </a:r>
            <a:r>
              <a:rPr lang="en-US" sz="1200" kern="1200" dirty="0" err="1" smtClean="0">
                <a:solidFill>
                  <a:schemeClr val="tx1"/>
                </a:solidFill>
                <a:latin typeface="Calibri" pitchFamily="34" charset="0"/>
                <a:ea typeface="+mn-ea"/>
                <a:cs typeface="+mn-cs"/>
              </a:rPr>
              <a:t>Porcar</a:t>
            </a:r>
            <a:r>
              <a:rPr lang="en-US" sz="1200" kern="1200" dirty="0" smtClean="0">
                <a:solidFill>
                  <a:schemeClr val="tx1"/>
                </a:solidFill>
                <a:latin typeface="Calibri" pitchFamily="34" charset="0"/>
                <a:ea typeface="+mn-ea"/>
                <a:cs typeface="+mn-cs"/>
              </a:rPr>
              <a:t>, C.-Y. </a:t>
            </a:r>
            <a:r>
              <a:rPr lang="en-US" sz="1200" kern="1200" dirty="0" err="1" smtClean="0">
                <a:solidFill>
                  <a:schemeClr val="tx1"/>
                </a:solidFill>
                <a:latin typeface="Calibri" pitchFamily="34" charset="0"/>
                <a:ea typeface="+mn-ea"/>
                <a:cs typeface="+mn-cs"/>
              </a:rPr>
              <a:t>Shew</a:t>
            </a:r>
            <a:r>
              <a:rPr lang="en-US" sz="1200" kern="1200" dirty="0" smtClean="0">
                <a:solidFill>
                  <a:schemeClr val="tx1"/>
                </a:solidFill>
                <a:latin typeface="Calibri" pitchFamily="34" charset="0"/>
                <a:ea typeface="+mn-ea"/>
                <a:cs typeface="+mn-cs"/>
              </a:rPr>
              <a:t>, T. Jenkins, L. Liu, G. S. Smith, K. W. Herwig, Y. Liu, and W.-R. Chen, </a:t>
            </a:r>
            <a:r>
              <a:rPr lang="en-US" sz="1200" i="1" kern="1200" dirty="0" smtClean="0">
                <a:solidFill>
                  <a:schemeClr val="tx1"/>
                </a:solidFill>
                <a:latin typeface="Calibri" pitchFamily="34" charset="0"/>
                <a:ea typeface="+mn-ea"/>
                <a:cs typeface="+mn-cs"/>
              </a:rPr>
              <a:t>Soft Matter</a:t>
            </a:r>
            <a:r>
              <a:rPr lang="en-US" sz="1200" kern="1200" dirty="0" smtClean="0">
                <a:solidFill>
                  <a:schemeClr val="tx1"/>
                </a:solidFill>
                <a:latin typeface="Calibri" pitchFamily="34" charset="0"/>
                <a:ea typeface="+mn-ea"/>
                <a:cs typeface="+mn-cs"/>
              </a:rPr>
              <a:t> DOI: 10.1039/C0SM00671H (2010).</a:t>
            </a:r>
          </a:p>
          <a:p>
            <a:pPr algn="just">
              <a:lnSpc>
                <a:spcPct val="90000"/>
              </a:lnSpc>
            </a:pPr>
            <a:endParaRPr lang="en-US" sz="1200" dirty="0" smtClean="0">
              <a:latin typeface="Times New Roman" pitchFamily="18" charset="0"/>
              <a:cs typeface="Times New Roman" pitchFamily="18" charset="0"/>
            </a:endParaRPr>
          </a:p>
          <a:p>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smtClean="0">
              <a:ea typeface="ＭＳ Ｐゴシック" pitchFamily="34" charset="-128"/>
            </a:endParaRPr>
          </a:p>
          <a:p>
            <a:r>
              <a:rPr lang="en-US" b="1" dirty="0" smtClean="0"/>
              <a:t>The origin of the superconducting state in the recently</a:t>
            </a:r>
          </a:p>
          <a:p>
            <a:r>
              <a:rPr lang="en-US" b="1" dirty="0" smtClean="0"/>
              <a:t>discovered Fe-based materials1–3 is the subject of intense</a:t>
            </a:r>
          </a:p>
          <a:p>
            <a:r>
              <a:rPr lang="en-US" b="1" dirty="0" smtClean="0"/>
              <a:t>scrutiny. Neutron scattering4–7 and NMR (ref. 8) measurements</a:t>
            </a:r>
          </a:p>
          <a:p>
            <a:r>
              <a:rPr lang="en-US" b="1" dirty="0" smtClean="0"/>
              <a:t>have already demonstrated a strong correlation between</a:t>
            </a:r>
          </a:p>
          <a:p>
            <a:r>
              <a:rPr lang="en-US" b="1" dirty="0" smtClean="0"/>
              <a:t>magnetism and superconductivity. A central unanswered question</a:t>
            </a:r>
          </a:p>
          <a:p>
            <a:r>
              <a:rPr lang="en-US" b="1" dirty="0" smtClean="0"/>
              <a:t>concerns the nature of the normal-state spin fluctuations</a:t>
            </a:r>
          </a:p>
          <a:p>
            <a:r>
              <a:rPr lang="en-US" b="1" dirty="0" smtClean="0"/>
              <a:t>that may be responsible for the pairing. Here we</a:t>
            </a:r>
          </a:p>
          <a:p>
            <a:r>
              <a:rPr lang="en-US" b="1" dirty="0" smtClean="0"/>
              <a:t>present inelastic neutron scattering measurements from large</a:t>
            </a:r>
          </a:p>
          <a:p>
            <a:r>
              <a:rPr lang="en-US" b="1" dirty="0" smtClean="0"/>
              <a:t>single crystals of superconducting and non-superconducting</a:t>
            </a:r>
          </a:p>
          <a:p>
            <a:r>
              <a:rPr lang="en-US" b="1" dirty="0" smtClean="0"/>
              <a:t>Fe1C</a:t>
            </a:r>
            <a:r>
              <a:rPr lang="en-US" b="1" i="1" dirty="0" smtClean="0"/>
              <a:t>yTe1􀀀</a:t>
            </a:r>
            <a:r>
              <a:rPr lang="en-US" b="1" i="1" dirty="0" err="1" smtClean="0"/>
              <a:t>xSex</a:t>
            </a:r>
            <a:r>
              <a:rPr lang="en-US" b="1" i="1" dirty="0" smtClean="0"/>
              <a:t>. These measurements indicate a spin fluctuation</a:t>
            </a:r>
          </a:p>
          <a:p>
            <a:r>
              <a:rPr lang="en-US" b="1" dirty="0" smtClean="0"/>
              <a:t>spectrum dominated by two-dimensional incommensurate excitations</a:t>
            </a:r>
          </a:p>
          <a:p>
            <a:r>
              <a:rPr lang="en-US" b="1" dirty="0" smtClean="0"/>
              <a:t>extending to energies greater than 250meV. Most</a:t>
            </a:r>
          </a:p>
          <a:p>
            <a:r>
              <a:rPr lang="en-US" b="1" dirty="0" smtClean="0"/>
              <a:t>importantly, the spin excitations in Fe1C</a:t>
            </a:r>
            <a:r>
              <a:rPr lang="en-US" b="1" i="1" dirty="0" smtClean="0"/>
              <a:t>yTe1􀀀</a:t>
            </a:r>
            <a:r>
              <a:rPr lang="en-US" b="1" i="1" dirty="0" err="1" smtClean="0"/>
              <a:t>xSex</a:t>
            </a:r>
            <a:r>
              <a:rPr lang="en-US" b="1" i="1" dirty="0" smtClean="0"/>
              <a:t> have four-fold</a:t>
            </a:r>
          </a:p>
          <a:p>
            <a:r>
              <a:rPr lang="en-US" b="1" dirty="0" smtClean="0"/>
              <a:t>symmetry about the (1, 0) </a:t>
            </a:r>
            <a:r>
              <a:rPr lang="en-US" b="1" dirty="0" err="1" smtClean="0"/>
              <a:t>wavevector</a:t>
            </a:r>
            <a:r>
              <a:rPr lang="en-US" b="1" dirty="0" smtClean="0"/>
              <a:t> (square-lattice (;)</a:t>
            </a:r>
          </a:p>
          <a:p>
            <a:r>
              <a:rPr lang="en-US" b="1" dirty="0" smtClean="0"/>
              <a:t>point). Moreover, the excitations are described by the identical</a:t>
            </a:r>
          </a:p>
          <a:p>
            <a:r>
              <a:rPr lang="en-US" b="1" dirty="0" err="1" smtClean="0"/>
              <a:t>wavevector</a:t>
            </a:r>
            <a:r>
              <a:rPr lang="en-US" b="1" dirty="0" smtClean="0"/>
              <a:t> and can be characterized by the same model as the</a:t>
            </a:r>
          </a:p>
          <a:p>
            <a:r>
              <a:rPr lang="en-US" b="1" dirty="0" smtClean="0"/>
              <a:t>normal-state spin excitations in the high-</a:t>
            </a:r>
            <a:r>
              <a:rPr lang="en-US" b="1" i="1" dirty="0" smtClean="0"/>
              <a:t>TC cuprates9–11. These</a:t>
            </a:r>
          </a:p>
          <a:p>
            <a:r>
              <a:rPr lang="en-US" b="1" dirty="0" smtClean="0"/>
              <a:t>results demonstrate commonality between the magnetism in</a:t>
            </a:r>
          </a:p>
          <a:p>
            <a:r>
              <a:rPr lang="en-US" b="1" dirty="0" smtClean="0"/>
              <a:t>these classes of materials, which perhaps extends to a common</a:t>
            </a:r>
          </a:p>
          <a:p>
            <a:r>
              <a:rPr lang="en-US" b="1" dirty="0" smtClean="0"/>
              <a:t>origin for superconductivity.</a:t>
            </a:r>
          </a:p>
          <a:p>
            <a:endParaRPr lang="en-US" b="1" dirty="0" smtClean="0"/>
          </a:p>
          <a:p>
            <a:pPr defTabSz="914350">
              <a:defRPr/>
            </a:pPr>
            <a:r>
              <a:rPr lang="en-US" dirty="0" smtClean="0"/>
              <a:t>Titanium and its alloys are an important class of engineering materials for applications in aerospace, marine and biomedical industries, owing to their unique properties such as high strength/density ratio, high corrosion resistance and outstanding biocompatibility. The </a:t>
            </a:r>
            <a:r>
              <a:rPr lang="en-US" dirty="0" smtClean="0">
                <a:sym typeface="Symbol" pitchFamily="18" charset="2"/>
              </a:rPr>
              <a:t></a:t>
            </a:r>
            <a:r>
              <a:rPr lang="en-US" dirty="0" smtClean="0"/>
              <a:t>(</a:t>
            </a:r>
            <a:r>
              <a:rPr lang="en-US" dirty="0" err="1" smtClean="0"/>
              <a:t>hcp</a:t>
            </a:r>
            <a:r>
              <a:rPr lang="en-US" dirty="0" smtClean="0"/>
              <a:t>)-to-</a:t>
            </a:r>
            <a:r>
              <a:rPr lang="en-US" dirty="0" smtClean="0">
                <a:sym typeface="Symbol" pitchFamily="18" charset="2"/>
              </a:rPr>
              <a:t></a:t>
            </a:r>
            <a:r>
              <a:rPr lang="en-US" dirty="0" smtClean="0"/>
              <a:t>(bcc) phase transformation in titanium at </a:t>
            </a:r>
            <a:r>
              <a:rPr lang="en-US" dirty="0" smtClean="0">
                <a:sym typeface="Symbol" pitchFamily="18" charset="2"/>
              </a:rPr>
              <a:t></a:t>
            </a:r>
            <a:r>
              <a:rPr lang="en-US" dirty="0" smtClean="0"/>
              <a:t>882</a:t>
            </a:r>
            <a:r>
              <a:rPr lang="en-US" dirty="0" smtClean="0">
                <a:sym typeface="Symbol" pitchFamily="18" charset="2"/>
              </a:rPr>
              <a:t></a:t>
            </a:r>
            <a:r>
              <a:rPr lang="en-US" dirty="0" smtClean="0"/>
              <a:t>C is of technical importance for refining microstructures and achieving desirable mechanical and physical properties. However, the high temperature </a:t>
            </a:r>
            <a:r>
              <a:rPr lang="en-US" dirty="0" smtClean="0">
                <a:sym typeface="Symbol" pitchFamily="18" charset="2"/>
              </a:rPr>
              <a:t></a:t>
            </a:r>
            <a:r>
              <a:rPr lang="en-US" dirty="0" smtClean="0"/>
              <a:t>-phase can not be retained by quenching to room temperature for ex-situ examinations. As such, there is a lack of knowledge of the </a:t>
            </a:r>
            <a:r>
              <a:rPr lang="en-US" dirty="0" smtClean="0">
                <a:sym typeface="Symbol" pitchFamily="18" charset="2"/>
              </a:rPr>
              <a:t></a:t>
            </a:r>
            <a:r>
              <a:rPr lang="en-US" dirty="0" smtClean="0"/>
              <a:t> phase and, in turn, the mechanism for the </a:t>
            </a:r>
            <a:r>
              <a:rPr lang="en-US" dirty="0" smtClean="0">
                <a:sym typeface="Symbol" pitchFamily="18" charset="2"/>
              </a:rPr>
              <a:t></a:t>
            </a:r>
            <a:r>
              <a:rPr lang="en-US" dirty="0" smtClean="0"/>
              <a:t>↔ </a:t>
            </a:r>
            <a:r>
              <a:rPr lang="en-US" dirty="0" smtClean="0">
                <a:sym typeface="Symbol" pitchFamily="18" charset="2"/>
              </a:rPr>
              <a:t> </a:t>
            </a:r>
            <a:r>
              <a:rPr lang="en-US" dirty="0" smtClean="0"/>
              <a:t>transformation. Here we present in-situ neutron diffraction data of commercially pure titanium upon continuous heating and cooling, showing the interplay between the phase transformation and texture evolution in titanium.</a:t>
            </a:r>
          </a:p>
          <a:p>
            <a:endParaRPr lang="en-US" dirty="0"/>
          </a:p>
        </p:txBody>
      </p:sp>
      <p:sp>
        <p:nvSpPr>
          <p:cNvPr id="4" name="Slide Number Placeholder 3"/>
          <p:cNvSpPr>
            <a:spLocks noGrp="1"/>
          </p:cNvSpPr>
          <p:nvPr>
            <p:ph type="sldNum" sz="quarter" idx="10"/>
          </p:nvPr>
        </p:nvSpPr>
        <p:spPr/>
        <p:txBody>
          <a:bodyPr/>
          <a:lstStyle/>
          <a:p>
            <a:fld id="{CE6B9300-9A15-4A6F-80F4-186937E7871E}"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2688" y="696913"/>
            <a:ext cx="4646612" cy="348456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81100" y="693738"/>
            <a:ext cx="4648200" cy="3486150"/>
          </a:xfrm>
          <a:ln/>
        </p:spPr>
      </p:sp>
      <p:sp>
        <p:nvSpPr>
          <p:cNvPr id="70659" name="Rectangle 3"/>
          <p:cNvSpPr>
            <a:spLocks noGrp="1" noChangeArrowheads="1"/>
          </p:cNvSpPr>
          <p:nvPr>
            <p:ph type="body" idx="1"/>
          </p:nvPr>
        </p:nvSpPr>
        <p:spPr>
          <a:xfrm>
            <a:off x="935357" y="4431174"/>
            <a:ext cx="5139688" cy="4133853"/>
          </a:xfrm>
          <a:noFill/>
          <a:ln/>
        </p:spPr>
        <p:txBody>
          <a:bodyPr/>
          <a:lstStyle/>
          <a:p>
            <a:endParaRPr lang="en-GB"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74820" y="696910"/>
            <a:ext cx="4662366" cy="348455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82688" y="696913"/>
            <a:ext cx="4646612" cy="348456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TextEdit="1"/>
          </p:cNvSpPr>
          <p:nvPr>
            <p:ph type="sldImg"/>
          </p:nvPr>
        </p:nvSpPr>
        <p:spPr bwMode="auto">
          <a:xfrm>
            <a:off x="1174820" y="696910"/>
            <a:ext cx="4662366" cy="3484552"/>
          </a:xfrm>
          <a:noFill/>
          <a:ln>
            <a:solidFill>
              <a:srgbClr val="000000"/>
            </a:solidFill>
            <a:miter lim="800000"/>
            <a:headEnd/>
            <a:tailEnd/>
          </a:ln>
        </p:spPr>
      </p:sp>
      <p:sp>
        <p:nvSpPr>
          <p:cNvPr id="10242" name="Rectangle 3"/>
          <p:cNvSpPr>
            <a:spLocks noGrp="1"/>
          </p:cNvSpPr>
          <p:nvPr>
            <p:ph type="body" idx="1"/>
          </p:nvPr>
        </p:nvSpPr>
        <p:spPr bwMode="auto">
          <a:xfrm>
            <a:off x="935039" y="4416426"/>
            <a:ext cx="5140325" cy="4183063"/>
          </a:xfrm>
          <a:noFill/>
        </p:spPr>
        <p:txBody>
          <a:bodyPr wrap="square" numCol="1" anchor="t" anchorCtr="0" compatLnSpc="1">
            <a:prstTxWarp prst="textNoShape">
              <a:avLst/>
            </a:prstTxWarp>
          </a:bodyPr>
          <a:lstStyle/>
          <a:p>
            <a:pPr defTabSz="922264" eaLnBrk="0" fontAlgn="base" hangingPunct="0">
              <a:spcBef>
                <a:spcPct val="30000"/>
              </a:spcBef>
              <a:spcAft>
                <a:spcPct val="0"/>
              </a:spcAft>
              <a:defRPr/>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B9300-9A15-4A6F-80F4-186937E7871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xmlns="" val="281398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txBox="1">
            <a:spLocks noGrp="1" noChangeArrowheads="1"/>
          </p:cNvSpPr>
          <p:nvPr/>
        </p:nvSpPr>
        <p:spPr bwMode="auto">
          <a:xfrm>
            <a:off x="3970735" y="8827584"/>
            <a:ext cx="3038145" cy="467280"/>
          </a:xfrm>
          <a:prstGeom prst="rect">
            <a:avLst/>
          </a:prstGeom>
          <a:noFill/>
          <a:ln w="9525">
            <a:noFill/>
            <a:miter lim="800000"/>
            <a:headEnd/>
            <a:tailEnd/>
          </a:ln>
        </p:spPr>
        <p:txBody>
          <a:bodyPr lIns="93092" tIns="46546" rIns="93092" bIns="46546" anchor="b"/>
          <a:lstStyle/>
          <a:p>
            <a:pPr algn="r" defTabSz="922717"/>
            <a:fld id="{1B3D5F87-1DEA-48EF-988A-A5DCD2F36BB9}" type="slidenum">
              <a:rPr lang="en-US" sz="1100"/>
              <a:pPr algn="r" defTabSz="922717"/>
              <a:t>8</a:t>
            </a:fld>
            <a:endParaRPr lang="en-US" sz="1100" dirty="0"/>
          </a:p>
        </p:txBody>
      </p:sp>
      <p:sp>
        <p:nvSpPr>
          <p:cNvPr id="133122" name="Rectangle 6"/>
          <p:cNvSpPr>
            <a:spLocks noGrp="1" noRot="1" noChangeAspect="1" noTextEdit="1"/>
          </p:cNvSpPr>
          <p:nvPr>
            <p:ph type="sldImg"/>
          </p:nvPr>
        </p:nvSpPr>
        <p:spPr bwMode="auto">
          <a:xfrm>
            <a:off x="1182688" y="695325"/>
            <a:ext cx="4648200" cy="3486150"/>
          </a:xfrm>
          <a:noFill/>
          <a:ln>
            <a:solidFill>
              <a:srgbClr val="000000"/>
            </a:solidFill>
            <a:miter lim="800000"/>
            <a:headEnd/>
            <a:tailEnd/>
          </a:ln>
        </p:spPr>
      </p:sp>
      <p:sp>
        <p:nvSpPr>
          <p:cNvPr id="133123" name="Rectangle 7"/>
          <p:cNvSpPr>
            <a:spLocks noGrp="1"/>
          </p:cNvSpPr>
          <p:nvPr>
            <p:ph type="body" idx="1"/>
          </p:nvPr>
        </p:nvSpPr>
        <p:spPr>
          <a:xfrm>
            <a:off x="701345" y="4416099"/>
            <a:ext cx="5607712" cy="4183995"/>
          </a:xfrm>
          <a:noFill/>
          <a:ln/>
        </p:spPr>
        <p:txBody>
          <a:bodyPr lIns="91421" tIns="45709" rIns="91421" bIns="45709"/>
          <a:lstStyle/>
          <a:p>
            <a:pPr eaLnBrk="1" hangingPunct="1">
              <a:spcBef>
                <a:spcPct val="0"/>
              </a:spcBef>
            </a:pPr>
            <a:r>
              <a:rPr lang="en-US" dirty="0" smtClean="0"/>
              <a:t>FY09 users: 2358 at HFIR, 307 at SNS</a:t>
            </a:r>
          </a:p>
          <a:p>
            <a:pPr eaLnBrk="1" hangingPunct="1">
              <a:spcBef>
                <a:spcPct val="0"/>
              </a:spcBef>
            </a:pPr>
            <a:r>
              <a:rPr lang="en-US" dirty="0" smtClean="0"/>
              <a:t>SNS construction began in 1999 and was officially completed when the first neutrons were produced in April 2006 (ahead of schedule). </a:t>
            </a:r>
          </a:p>
          <a:p>
            <a:pPr eaLnBrk="1" hangingPunct="1">
              <a:spcBef>
                <a:spcPct val="0"/>
              </a:spcBef>
            </a:pPr>
            <a:r>
              <a:rPr lang="en-US" dirty="0" smtClean="0"/>
              <a:t>As the world’s most powerful source of pulsed neutrons, SNS is being used to explore the structure and function of materials. When it is fully operational, we expect SNS to bring 1000–2000 researchers from around the world to East Tennessee every year.  A well-developed upgrade path (power upgrade, long-wavelength target station) will keep SNS at the forefront during its 40-year operating life.</a:t>
            </a:r>
          </a:p>
          <a:p>
            <a:pPr eaLnBrk="1" hangingPunct="1">
              <a:spcBef>
                <a:spcPct val="0"/>
              </a:spcBef>
            </a:pPr>
            <a:r>
              <a:rPr lang="en-US" dirty="0" smtClean="0"/>
              <a:t>HFIR provides a continuous cold neutron source of unsurpassed brightness, with two new world-class SANS instruments providing the ability to determine </a:t>
            </a:r>
            <a:r>
              <a:rPr lang="en-US" dirty="0" err="1" smtClean="0"/>
              <a:t>nanoscale</a:t>
            </a:r>
            <a:r>
              <a:rPr lang="en-US" dirty="0" smtClean="0"/>
              <a:t> structures in a vast array of materials (polymers, biological macromolecules, solids).</a:t>
            </a:r>
          </a:p>
          <a:p>
            <a:pPr eaLnBrk="1" hangingPunct="1">
              <a:spcBef>
                <a:spcPct val="0"/>
              </a:spcBef>
            </a:pPr>
            <a:r>
              <a:rPr lang="en-US" dirty="0" smtClean="0"/>
              <a:t>The Joint Institute for Neutron Sciences will be housed on Chestnut Ridge in a facility constructed with State of Tennessee funding.</a:t>
            </a:r>
          </a:p>
          <a:p>
            <a:pPr eaLnBrk="1" hangingPunct="1">
              <a:spcBef>
                <a:spcPct val="0"/>
              </a:spcBef>
            </a:pPr>
            <a:endParaRPr lang="en-US" dirty="0" smtClean="0"/>
          </a:p>
          <a:p>
            <a:pPr eaLnBrk="1" hangingPunct="1">
              <a:spcBef>
                <a:spcPct val="0"/>
              </a:spcBef>
            </a:pPr>
            <a:r>
              <a:rPr lang="en-US" dirty="0" smtClean="0"/>
              <a:t>IMAGE: This is a “lightly enhanced” photograph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85973B-8B35-4E0B-8E8A-EB9CF7B0C742}"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0935567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5142116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52552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244475" y="177800"/>
            <a:ext cx="8229600" cy="877888"/>
          </a:xfrm>
          <a:prstGeom prst="rect">
            <a:avLst/>
          </a:prstGeom>
        </p:spPr>
        <p:txBody>
          <a:bodyPr>
            <a:spAutoFit/>
          </a:bodyPr>
          <a:lstStyle/>
          <a:p>
            <a:pPr eaLnBrk="0" hangingPunct="0">
              <a:lnSpc>
                <a:spcPct val="85000"/>
              </a:lnSpc>
              <a:defRPr/>
            </a:pPr>
            <a:endParaRPr lang="en-US" sz="3000" dirty="0">
              <a:solidFill>
                <a:srgbClr val="006C3A"/>
              </a:solidFill>
              <a:latin typeface="Arial Black" pitchFamily="34" charset="0"/>
            </a:endParaRPr>
          </a:p>
        </p:txBody>
      </p:sp>
      <p:sp>
        <p:nvSpPr>
          <p:cNvPr id="3" name="Rectangle 3"/>
          <p:cNvSpPr>
            <a:spLocks noGrp="1"/>
          </p:cNvSpPr>
          <p:nvPr/>
        </p:nvSpPr>
        <p:spPr bwMode="auto">
          <a:xfrm>
            <a:off x="238125" y="1516063"/>
            <a:ext cx="8229600" cy="1955800"/>
          </a:xfrm>
          <a:prstGeom prst="rect">
            <a:avLst/>
          </a:prstGeom>
        </p:spPr>
        <p:txBody>
          <a:bodyPr>
            <a:spAutoFit/>
          </a:bodyPr>
          <a:lstStyle/>
          <a:p>
            <a:pPr marL="230188" indent="-230188" eaLnBrk="0" hangingPunct="0">
              <a:lnSpc>
                <a:spcPct val="90000"/>
              </a:lnSpc>
              <a:spcBef>
                <a:spcPts val="1400"/>
              </a:spcBef>
              <a:buClr>
                <a:srgbClr val="006C3A"/>
              </a:buClr>
              <a:buFont typeface="Arial" charset="0"/>
              <a:buChar char="•"/>
              <a:defRPr/>
            </a:pPr>
            <a:endParaRPr lang="en-US" sz="2800" dirty="0">
              <a:solidFill>
                <a:prstClr val="black"/>
              </a:solidFill>
              <a:latin typeface="Arial Narrow" pitchFamily="34" charset="0"/>
            </a:endParaRPr>
          </a:p>
        </p:txBody>
      </p:sp>
    </p:spTree>
    <p:extLst>
      <p:ext uri="{BB962C8B-B14F-4D97-AF65-F5344CB8AC3E}">
        <p14:creationId xmlns:p14="http://schemas.microsoft.com/office/powerpoint/2010/main" xmlns="" val="40716044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11650" y="1354138"/>
            <a:ext cx="4038600" cy="4533900"/>
          </a:xfrm>
        </p:spPr>
        <p:txBody>
          <a:bodyPr/>
          <a:lstStyle/>
          <a:p>
            <a:pPr lvl="0"/>
            <a:endParaRPr lang="en-US" noProof="0" dirty="0"/>
          </a:p>
        </p:txBody>
      </p:sp>
    </p:spTree>
    <p:extLst>
      <p:ext uri="{BB962C8B-B14F-4D97-AF65-F5344CB8AC3E}">
        <p14:creationId xmlns:p14="http://schemas.microsoft.com/office/powerpoint/2010/main" xmlns="" val="24888636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extLst>
      <p:ext uri="{BB962C8B-B14F-4D97-AF65-F5344CB8AC3E}">
        <p14:creationId xmlns:p14="http://schemas.microsoft.com/office/powerpoint/2010/main" xmlns="" val="26798754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8998385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482758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9503625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177827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24700" y="6572250"/>
            <a:ext cx="1905000" cy="457200"/>
          </a:xfrm>
          <a:prstGeom prst="rect">
            <a:avLst/>
          </a:prstGeom>
          <a:ln/>
        </p:spPr>
        <p:txBody>
          <a:bodyPr/>
          <a:lstStyle>
            <a:lvl1pPr>
              <a:defRPr/>
            </a:lvl1pPr>
          </a:lstStyle>
          <a:p>
            <a:pPr>
              <a:defRPr/>
            </a:pPr>
            <a:fld id="{95DED038-2044-4A71-8037-4A37701FC4E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4267075432"/>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1"/>
          <p:cNvSpPr>
            <a:spLocks noGrp="1"/>
          </p:cNvSpPr>
          <p:nvPr>
            <p:ph type="title"/>
          </p:nvPr>
        </p:nvSpPr>
        <p:spPr>
          <a:xfrm>
            <a:off x="111204" y="177114"/>
            <a:ext cx="8229600" cy="484748"/>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xmlns="" val="5929366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6865898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31142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8816763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734743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554969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0650" y="153988"/>
            <a:ext cx="8775700" cy="573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3124200" y="6662738"/>
            <a:ext cx="2895600" cy="182562"/>
          </a:xfrm>
          <a:prstGeom prst="rect">
            <a:avLst/>
          </a:prstGeom>
        </p:spPr>
        <p:txBody>
          <a:bodyPr/>
          <a:lstStyle>
            <a:lvl1pPr>
              <a:defRPr/>
            </a:lvl1pPr>
          </a:lstStyle>
          <a:p>
            <a:pPr>
              <a:defRPr/>
            </a:pPr>
            <a:r>
              <a:rPr lang="en-US">
                <a:solidFill>
                  <a:prstClr val="black"/>
                </a:solidFill>
              </a:rPr>
              <a:t>Neutron Sciences Advisory Board Meeting, February 20, 2008</a:t>
            </a:r>
          </a:p>
        </p:txBody>
      </p:sp>
    </p:spTree>
    <p:extLst>
      <p:ext uri="{BB962C8B-B14F-4D97-AF65-F5344CB8AC3E}">
        <p14:creationId xmlns:p14="http://schemas.microsoft.com/office/powerpoint/2010/main" xmlns="" val="40011283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361950"/>
            <a:ext cx="7391400" cy="781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52600"/>
            <a:ext cx="41529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86300" y="1752600"/>
            <a:ext cx="4152900" cy="4419600"/>
          </a:xfrm>
        </p:spPr>
        <p:txBody>
          <a:bodyPr/>
          <a:lstStyle/>
          <a:p>
            <a:pPr lvl="0"/>
            <a:endParaRPr lang="en-US" noProof="0"/>
          </a:p>
        </p:txBody>
      </p:sp>
    </p:spTree>
    <p:extLst>
      <p:ext uri="{BB962C8B-B14F-4D97-AF65-F5344CB8AC3E}">
        <p14:creationId xmlns:p14="http://schemas.microsoft.com/office/powerpoint/2010/main" xmlns="" val="4049054519"/>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0650" y="153988"/>
            <a:ext cx="8775700" cy="504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0650" y="135413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11650" y="135413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0650" y="369728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311650" y="369728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124200" y="6662738"/>
            <a:ext cx="2895600" cy="182562"/>
          </a:xfrm>
          <a:prstGeom prst="rect">
            <a:avLst/>
          </a:prstGeom>
        </p:spPr>
        <p:txBody>
          <a:bodyPr/>
          <a:lstStyle>
            <a:lvl1pPr>
              <a:defRPr/>
            </a:lvl1pPr>
          </a:lstStyle>
          <a:p>
            <a:r>
              <a:rPr lang="en-US">
                <a:solidFill>
                  <a:prstClr val="black"/>
                </a:solidFill>
              </a:rPr>
              <a:t>Presentation_name</a:t>
            </a:r>
          </a:p>
        </p:txBody>
      </p:sp>
    </p:spTree>
    <p:extLst>
      <p:ext uri="{BB962C8B-B14F-4D97-AF65-F5344CB8AC3E}">
        <p14:creationId xmlns:p14="http://schemas.microsoft.com/office/powerpoint/2010/main" xmlns="" val="125720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24700" y="6572250"/>
            <a:ext cx="1905000" cy="457200"/>
          </a:xfrm>
          <a:prstGeom prst="rect">
            <a:avLst/>
          </a:prstGeom>
          <a:ln/>
        </p:spPr>
        <p:txBody>
          <a:bodyPr/>
          <a:lstStyle>
            <a:lvl1pPr>
              <a:defRPr/>
            </a:lvl1pPr>
          </a:lstStyle>
          <a:p>
            <a:pPr>
              <a:defRPr/>
            </a:pPr>
            <a:fld id="{95DED038-2044-4A71-8037-4A37701FC4E2}" type="slidenum">
              <a:rPr lang="en-US" altLang="en-US">
                <a:solidFill>
                  <a:prstClr val="black"/>
                </a:solidFill>
              </a:rPr>
              <a:pPr>
                <a:defRPr/>
              </a:pPr>
              <a:t>‹#›</a:t>
            </a:fld>
            <a:endParaRPr lang="en-US" altLang="en-US">
              <a:solidFill>
                <a:prstClr val="black"/>
              </a:solidFill>
            </a:endParaRPr>
          </a:p>
        </p:txBody>
      </p:sp>
    </p:spTree>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916127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4690888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0961707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4899789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423656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cstate="print"/>
          <a:srcRect/>
          <a:stretch>
            <a:fillRect/>
          </a:stretch>
        </p:blipFill>
        <p:spPr bwMode="auto">
          <a:xfrm>
            <a:off x="355600" y="6384925"/>
            <a:ext cx="1577975" cy="396875"/>
          </a:xfrm>
          <a:prstGeom prst="rect">
            <a:avLst/>
          </a:prstGeom>
          <a:noFill/>
          <a:ln w="9525">
            <a:noFill/>
            <a:miter lim="800000"/>
            <a:headEnd/>
            <a:tailEnd/>
          </a:ln>
        </p:spPr>
      </p:pic>
      <p:pic>
        <p:nvPicPr>
          <p:cNvPr id="6" name="Picture 10" descr="ORNL_managed by.png"/>
          <p:cNvPicPr>
            <a:picLocks noChangeAspect="1"/>
          </p:cNvPicPr>
          <p:nvPr userDrawn="1"/>
        </p:nvPicPr>
        <p:blipFill>
          <a:blip r:embed="rId3" cstate="print"/>
          <a:srcRect/>
          <a:stretch>
            <a:fillRect/>
          </a:stretch>
        </p:blipFill>
        <p:spPr bwMode="auto">
          <a:xfrm>
            <a:off x="5794375" y="6356350"/>
            <a:ext cx="3119438" cy="403225"/>
          </a:xfrm>
          <a:prstGeom prst="rect">
            <a:avLst/>
          </a:prstGeom>
          <a:noFill/>
          <a:ln w="9525">
            <a:noFill/>
            <a:miter lim="800000"/>
            <a:headEnd/>
            <a:tailEnd/>
          </a:ln>
        </p:spPr>
      </p:pic>
      <p:pic>
        <p:nvPicPr>
          <p:cNvPr id="7" name="Picture 11" descr="template graphic_090l.png"/>
          <p:cNvPicPr>
            <a:picLocks noChangeAspect="1"/>
          </p:cNvPicPr>
          <p:nvPr userDrawn="1"/>
        </p:nvPicPr>
        <p:blipFill>
          <a:blip r:embed="rId4" cstate="print"/>
          <a:srcRect/>
          <a:stretch>
            <a:fillRect/>
          </a:stretch>
        </p:blipFill>
        <p:spPr bwMode="auto">
          <a:xfrm>
            <a:off x="4762500" y="1412875"/>
            <a:ext cx="4110038" cy="4044950"/>
          </a:xfrm>
          <a:prstGeom prst="rect">
            <a:avLst/>
          </a:prstGeom>
          <a:noFill/>
          <a:ln w="9525">
            <a:noFill/>
            <a:miter lim="800000"/>
            <a:headEnd/>
            <a:tailEnd/>
          </a:ln>
        </p:spPr>
      </p:pic>
      <p:sp>
        <p:nvSpPr>
          <p:cNvPr id="2" name="Title 1"/>
          <p:cNvSpPr>
            <a:spLocks noGrp="1"/>
          </p:cNvSpPr>
          <p:nvPr>
            <p:ph type="ctrTitle"/>
          </p:nvPr>
        </p:nvSpPr>
        <p:spPr>
          <a:xfrm>
            <a:off x="251190" y="179737"/>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190" y="1761403"/>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40768155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334428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676879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6350237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656259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0650" y="153988"/>
            <a:ext cx="8775700" cy="504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0650" y="135413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11650" y="135413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0650" y="369728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311650" y="369728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124200" y="6662738"/>
            <a:ext cx="2895600" cy="182562"/>
          </a:xfrm>
          <a:prstGeom prst="rect">
            <a:avLst/>
          </a:prstGeom>
        </p:spPr>
        <p:txBody>
          <a:bodyPr/>
          <a:lstStyle>
            <a:lvl1pPr>
              <a:defRPr/>
            </a:lvl1pPr>
          </a:lstStyle>
          <a:p>
            <a:r>
              <a:rPr lang="en-US">
                <a:solidFill>
                  <a:prstClr val="black"/>
                </a:solidFill>
              </a:rPr>
              <a:t>Presentation_name</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3518010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23660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244475" y="177800"/>
            <a:ext cx="8229600" cy="877888"/>
          </a:xfrm>
          <a:prstGeom prst="rect">
            <a:avLst/>
          </a:prstGeom>
        </p:spPr>
        <p:txBody>
          <a:bodyPr>
            <a:spAutoFit/>
          </a:bodyPr>
          <a:lstStyle/>
          <a:p>
            <a:pPr eaLnBrk="0" hangingPunct="0">
              <a:lnSpc>
                <a:spcPct val="85000"/>
              </a:lnSpc>
              <a:defRPr/>
            </a:pPr>
            <a:endParaRPr lang="en-US" sz="3000" dirty="0">
              <a:solidFill>
                <a:srgbClr val="006C3A"/>
              </a:solidFill>
              <a:latin typeface="Arial Black" pitchFamily="34" charset="0"/>
            </a:endParaRPr>
          </a:p>
        </p:txBody>
      </p:sp>
      <p:sp>
        <p:nvSpPr>
          <p:cNvPr id="3" name="Rectangle 3"/>
          <p:cNvSpPr>
            <a:spLocks noGrp="1"/>
          </p:cNvSpPr>
          <p:nvPr/>
        </p:nvSpPr>
        <p:spPr bwMode="auto">
          <a:xfrm>
            <a:off x="238125" y="1516063"/>
            <a:ext cx="8229600" cy="1955800"/>
          </a:xfrm>
          <a:prstGeom prst="rect">
            <a:avLst/>
          </a:prstGeom>
        </p:spPr>
        <p:txBody>
          <a:bodyPr>
            <a:spAutoFit/>
          </a:bodyPr>
          <a:lstStyle/>
          <a:p>
            <a:pPr marL="230188" indent="-230188" eaLnBrk="0" hangingPunct="0">
              <a:lnSpc>
                <a:spcPct val="90000"/>
              </a:lnSpc>
              <a:spcBef>
                <a:spcPts val="1400"/>
              </a:spcBef>
              <a:buClr>
                <a:srgbClr val="006C3A"/>
              </a:buClr>
              <a:buFont typeface="Arial" charset="0"/>
              <a:buChar char="•"/>
              <a:defRPr/>
            </a:pPr>
            <a:endParaRPr lang="en-US" sz="2800" dirty="0">
              <a:solidFill>
                <a:prstClr val="black"/>
              </a:solidFill>
              <a:latin typeface="Arial Narrow" pitchFamily="34" charset="0"/>
            </a:endParaRPr>
          </a:p>
        </p:txBody>
      </p:sp>
    </p:spTree>
    <p:extLst>
      <p:ext uri="{BB962C8B-B14F-4D97-AF65-F5344CB8AC3E}">
        <p14:creationId xmlns:p14="http://schemas.microsoft.com/office/powerpoint/2010/main" xmlns="" val="18513094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11650" y="1354138"/>
            <a:ext cx="4038600" cy="4533900"/>
          </a:xfrm>
        </p:spPr>
        <p:txBody>
          <a:bodyPr/>
          <a:lstStyle/>
          <a:p>
            <a:pPr lvl="0"/>
            <a:endParaRPr lang="en-US" noProof="0" dirty="0"/>
          </a:p>
        </p:txBody>
      </p:sp>
    </p:spTree>
    <p:extLst>
      <p:ext uri="{BB962C8B-B14F-4D97-AF65-F5344CB8AC3E}">
        <p14:creationId xmlns:p14="http://schemas.microsoft.com/office/powerpoint/2010/main" xmlns="" val="5810777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cstate="print"/>
          <a:srcRect/>
          <a:stretch>
            <a:fillRect/>
          </a:stretch>
        </p:blipFill>
        <p:spPr bwMode="auto">
          <a:xfrm>
            <a:off x="355600" y="6384925"/>
            <a:ext cx="1577975" cy="396875"/>
          </a:xfrm>
          <a:prstGeom prst="rect">
            <a:avLst/>
          </a:prstGeom>
          <a:noFill/>
          <a:ln w="9525">
            <a:noFill/>
            <a:miter lim="800000"/>
            <a:headEnd/>
            <a:tailEnd/>
          </a:ln>
        </p:spPr>
      </p:pic>
      <p:pic>
        <p:nvPicPr>
          <p:cNvPr id="6" name="Picture 10" descr="ORNL_managed by.png"/>
          <p:cNvPicPr>
            <a:picLocks noChangeAspect="1"/>
          </p:cNvPicPr>
          <p:nvPr userDrawn="1"/>
        </p:nvPicPr>
        <p:blipFill>
          <a:blip r:embed="rId3" cstate="print"/>
          <a:srcRect/>
          <a:stretch>
            <a:fillRect/>
          </a:stretch>
        </p:blipFill>
        <p:spPr bwMode="auto">
          <a:xfrm>
            <a:off x="5794375" y="6356350"/>
            <a:ext cx="3119438" cy="403225"/>
          </a:xfrm>
          <a:prstGeom prst="rect">
            <a:avLst/>
          </a:prstGeom>
          <a:noFill/>
          <a:ln w="9525">
            <a:noFill/>
            <a:miter lim="800000"/>
            <a:headEnd/>
            <a:tailEnd/>
          </a:ln>
        </p:spPr>
      </p:pic>
      <p:pic>
        <p:nvPicPr>
          <p:cNvPr id="7" name="Picture 11" descr="template graphic_090l.png"/>
          <p:cNvPicPr>
            <a:picLocks noChangeAspect="1"/>
          </p:cNvPicPr>
          <p:nvPr userDrawn="1"/>
        </p:nvPicPr>
        <p:blipFill>
          <a:blip r:embed="rId4" cstate="print"/>
          <a:srcRect/>
          <a:stretch>
            <a:fillRect/>
          </a:stretch>
        </p:blipFill>
        <p:spPr bwMode="auto">
          <a:xfrm>
            <a:off x="4762500" y="1412875"/>
            <a:ext cx="4110038" cy="4044950"/>
          </a:xfrm>
          <a:prstGeom prst="rect">
            <a:avLst/>
          </a:prstGeom>
          <a:noFill/>
          <a:ln w="9525">
            <a:noFill/>
            <a:miter lim="800000"/>
            <a:headEnd/>
            <a:tailEnd/>
          </a:ln>
        </p:spPr>
      </p:pic>
      <p:sp>
        <p:nvSpPr>
          <p:cNvPr id="2" name="Title 1"/>
          <p:cNvSpPr>
            <a:spLocks noGrp="1"/>
          </p:cNvSpPr>
          <p:nvPr>
            <p:ph type="ctrTitle"/>
          </p:nvPr>
        </p:nvSpPr>
        <p:spPr>
          <a:xfrm>
            <a:off x="251190" y="179737"/>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190" y="1761403"/>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12508495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56574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3344058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2622899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1896565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979170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1"/>
          <p:cNvSpPr>
            <a:spLocks noGrp="1"/>
          </p:cNvSpPr>
          <p:nvPr>
            <p:ph type="title"/>
          </p:nvPr>
        </p:nvSpPr>
        <p:spPr>
          <a:xfrm>
            <a:off x="111204" y="177114"/>
            <a:ext cx="8229600" cy="484748"/>
          </a:xfrm>
        </p:spPr>
        <p:txBody>
          <a:bodyPr/>
          <a:lstStyle/>
          <a:p>
            <a:r>
              <a:rPr lang="en-US" dirty="0" smtClean="0"/>
              <a:t>Click to edit Master title style</a:t>
            </a:r>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851754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244475" y="177800"/>
            <a:ext cx="8229600" cy="877888"/>
          </a:xfrm>
          <a:prstGeom prst="rect">
            <a:avLst/>
          </a:prstGeom>
        </p:spPr>
        <p:txBody>
          <a:bodyPr>
            <a:spAutoFit/>
          </a:bodyPr>
          <a:lstStyle/>
          <a:p>
            <a:pPr eaLnBrk="0" hangingPunct="0">
              <a:lnSpc>
                <a:spcPct val="85000"/>
              </a:lnSpc>
              <a:defRPr/>
            </a:pPr>
            <a:endParaRPr lang="en-US" sz="3000" dirty="0">
              <a:solidFill>
                <a:srgbClr val="006C3A"/>
              </a:solidFill>
              <a:latin typeface="Arial Black" pitchFamily="34" charset="0"/>
            </a:endParaRPr>
          </a:p>
        </p:txBody>
      </p:sp>
      <p:sp>
        <p:nvSpPr>
          <p:cNvPr id="3" name="Rectangle 3"/>
          <p:cNvSpPr>
            <a:spLocks noGrp="1"/>
          </p:cNvSpPr>
          <p:nvPr/>
        </p:nvSpPr>
        <p:spPr bwMode="auto">
          <a:xfrm>
            <a:off x="238125" y="1516063"/>
            <a:ext cx="8229600" cy="1955800"/>
          </a:xfrm>
          <a:prstGeom prst="rect">
            <a:avLst/>
          </a:prstGeom>
        </p:spPr>
        <p:txBody>
          <a:bodyPr>
            <a:spAutoFit/>
          </a:bodyPr>
          <a:lstStyle/>
          <a:p>
            <a:pPr marL="230188" indent="-230188" eaLnBrk="0" hangingPunct="0">
              <a:lnSpc>
                <a:spcPct val="90000"/>
              </a:lnSpc>
              <a:spcBef>
                <a:spcPts val="1400"/>
              </a:spcBef>
              <a:buClr>
                <a:srgbClr val="006C3A"/>
              </a:buClr>
              <a:buFont typeface="Arial" charset="0"/>
              <a:buChar char="•"/>
              <a:defRPr/>
            </a:pPr>
            <a:endParaRPr lang="en-US" sz="2800" dirty="0">
              <a:solidFill>
                <a:prstClr val="black"/>
              </a:solidFill>
              <a:latin typeface="Arial Narrow" pitchFamily="34" charset="0"/>
            </a:endParaRPr>
          </a:p>
        </p:txBody>
      </p:sp>
    </p:spTree>
    <p:extLst>
      <p:ext uri="{BB962C8B-B14F-4D97-AF65-F5344CB8AC3E}">
        <p14:creationId xmlns:p14="http://schemas.microsoft.com/office/powerpoint/2010/main" xmlns="" val="29860284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11650" y="1354138"/>
            <a:ext cx="4038600" cy="4533900"/>
          </a:xfrm>
        </p:spPr>
        <p:txBody>
          <a:bodyPr/>
          <a:lstStyle/>
          <a:p>
            <a:pPr lvl="0"/>
            <a:endParaRPr lang="en-US" noProof="0" dirty="0"/>
          </a:p>
        </p:txBody>
      </p:sp>
    </p:spTree>
    <p:extLst>
      <p:ext uri="{BB962C8B-B14F-4D97-AF65-F5344CB8AC3E}">
        <p14:creationId xmlns:p14="http://schemas.microsoft.com/office/powerpoint/2010/main" xmlns="" val="20051280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cstate="print"/>
          <a:srcRect/>
          <a:stretch>
            <a:fillRect/>
          </a:stretch>
        </p:blipFill>
        <p:spPr bwMode="auto">
          <a:xfrm>
            <a:off x="355600" y="6384925"/>
            <a:ext cx="1577975" cy="396875"/>
          </a:xfrm>
          <a:prstGeom prst="rect">
            <a:avLst/>
          </a:prstGeom>
          <a:noFill/>
          <a:ln w="9525">
            <a:noFill/>
            <a:miter lim="800000"/>
            <a:headEnd/>
            <a:tailEnd/>
          </a:ln>
        </p:spPr>
      </p:pic>
      <p:pic>
        <p:nvPicPr>
          <p:cNvPr id="6" name="Picture 10" descr="ORNL_managed by.png"/>
          <p:cNvPicPr>
            <a:picLocks noChangeAspect="1"/>
          </p:cNvPicPr>
          <p:nvPr userDrawn="1"/>
        </p:nvPicPr>
        <p:blipFill>
          <a:blip r:embed="rId3" cstate="print"/>
          <a:srcRect/>
          <a:stretch>
            <a:fillRect/>
          </a:stretch>
        </p:blipFill>
        <p:spPr bwMode="auto">
          <a:xfrm>
            <a:off x="5794375" y="6356350"/>
            <a:ext cx="3119438" cy="403225"/>
          </a:xfrm>
          <a:prstGeom prst="rect">
            <a:avLst/>
          </a:prstGeom>
          <a:noFill/>
          <a:ln w="9525">
            <a:noFill/>
            <a:miter lim="800000"/>
            <a:headEnd/>
            <a:tailEnd/>
          </a:ln>
        </p:spPr>
      </p:pic>
      <p:pic>
        <p:nvPicPr>
          <p:cNvPr id="7" name="Picture 11" descr="template graphic_090l.png"/>
          <p:cNvPicPr>
            <a:picLocks noChangeAspect="1"/>
          </p:cNvPicPr>
          <p:nvPr userDrawn="1"/>
        </p:nvPicPr>
        <p:blipFill>
          <a:blip r:embed="rId4" cstate="print"/>
          <a:srcRect/>
          <a:stretch>
            <a:fillRect/>
          </a:stretch>
        </p:blipFill>
        <p:spPr bwMode="auto">
          <a:xfrm>
            <a:off x="4762500" y="1412875"/>
            <a:ext cx="4110038" cy="4044950"/>
          </a:xfrm>
          <a:prstGeom prst="rect">
            <a:avLst/>
          </a:prstGeom>
          <a:noFill/>
          <a:ln w="9525">
            <a:noFill/>
            <a:miter lim="800000"/>
            <a:headEnd/>
            <a:tailEnd/>
          </a:ln>
        </p:spPr>
      </p:pic>
      <p:sp>
        <p:nvSpPr>
          <p:cNvPr id="2" name="Title 1"/>
          <p:cNvSpPr>
            <a:spLocks noGrp="1"/>
          </p:cNvSpPr>
          <p:nvPr>
            <p:ph type="ctrTitle"/>
          </p:nvPr>
        </p:nvSpPr>
        <p:spPr>
          <a:xfrm>
            <a:off x="251190" y="179737"/>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190" y="1761403"/>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2644204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6615485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8465182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6815950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8687448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6552941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7091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extLst>
      <p:ext uri="{BB962C8B-B14F-4D97-AF65-F5344CB8AC3E}">
        <p14:creationId xmlns:p14="http://schemas.microsoft.com/office/powerpoint/2010/main" xmlns="" val="2919838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244475" y="177800"/>
            <a:ext cx="8229600" cy="877888"/>
          </a:xfrm>
          <a:prstGeom prst="rect">
            <a:avLst/>
          </a:prstGeom>
        </p:spPr>
        <p:txBody>
          <a:bodyPr>
            <a:spAutoFit/>
          </a:bodyPr>
          <a:lstStyle/>
          <a:p>
            <a:pPr eaLnBrk="0" hangingPunct="0">
              <a:lnSpc>
                <a:spcPct val="85000"/>
              </a:lnSpc>
              <a:defRPr/>
            </a:pPr>
            <a:endParaRPr lang="en-US" sz="3000" dirty="0">
              <a:solidFill>
                <a:srgbClr val="006C3A"/>
              </a:solidFill>
              <a:latin typeface="Arial Black" pitchFamily="34" charset="0"/>
            </a:endParaRPr>
          </a:p>
        </p:txBody>
      </p:sp>
      <p:sp>
        <p:nvSpPr>
          <p:cNvPr id="3" name="Rectangle 3"/>
          <p:cNvSpPr>
            <a:spLocks noGrp="1"/>
          </p:cNvSpPr>
          <p:nvPr/>
        </p:nvSpPr>
        <p:spPr bwMode="auto">
          <a:xfrm>
            <a:off x="238125" y="1516063"/>
            <a:ext cx="8229600" cy="1955800"/>
          </a:xfrm>
          <a:prstGeom prst="rect">
            <a:avLst/>
          </a:prstGeom>
        </p:spPr>
        <p:txBody>
          <a:bodyPr>
            <a:spAutoFit/>
          </a:bodyPr>
          <a:lstStyle/>
          <a:p>
            <a:pPr marL="230188" indent="-230188" eaLnBrk="0" hangingPunct="0">
              <a:lnSpc>
                <a:spcPct val="90000"/>
              </a:lnSpc>
              <a:spcBef>
                <a:spcPts val="1400"/>
              </a:spcBef>
              <a:buClr>
                <a:srgbClr val="006C3A"/>
              </a:buClr>
              <a:buFont typeface="Arial" charset="0"/>
              <a:buChar char="•"/>
              <a:defRPr/>
            </a:pPr>
            <a:endParaRPr lang="en-US" sz="2800" dirty="0">
              <a:solidFill>
                <a:prstClr val="black"/>
              </a:solidFill>
              <a:latin typeface="Arial Narrow" pitchFamily="34" charset="0"/>
            </a:endParaRPr>
          </a:p>
        </p:txBody>
      </p:sp>
    </p:spTree>
    <p:extLst>
      <p:ext uri="{BB962C8B-B14F-4D97-AF65-F5344CB8AC3E}">
        <p14:creationId xmlns:p14="http://schemas.microsoft.com/office/powerpoint/2010/main" xmlns="" val="4613241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11650" y="1354138"/>
            <a:ext cx="4038600" cy="4533900"/>
          </a:xfrm>
        </p:spPr>
        <p:txBody>
          <a:bodyPr/>
          <a:lstStyle/>
          <a:p>
            <a:pPr lvl="0"/>
            <a:endParaRPr lang="en-US" noProof="0" dirty="0"/>
          </a:p>
        </p:txBody>
      </p:sp>
    </p:spTree>
    <p:extLst>
      <p:ext uri="{BB962C8B-B14F-4D97-AF65-F5344CB8AC3E}">
        <p14:creationId xmlns:p14="http://schemas.microsoft.com/office/powerpoint/2010/main" xmlns="" val="2858581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cstate="print"/>
          <a:srcRect/>
          <a:stretch>
            <a:fillRect/>
          </a:stretch>
        </p:blipFill>
        <p:spPr bwMode="auto">
          <a:xfrm>
            <a:off x="355600" y="6384925"/>
            <a:ext cx="1577975" cy="396875"/>
          </a:xfrm>
          <a:prstGeom prst="rect">
            <a:avLst/>
          </a:prstGeom>
          <a:noFill/>
          <a:ln w="9525">
            <a:noFill/>
            <a:miter lim="800000"/>
            <a:headEnd/>
            <a:tailEnd/>
          </a:ln>
        </p:spPr>
      </p:pic>
      <p:pic>
        <p:nvPicPr>
          <p:cNvPr id="6" name="Picture 10" descr="ORNL_managed by.png"/>
          <p:cNvPicPr>
            <a:picLocks noChangeAspect="1"/>
          </p:cNvPicPr>
          <p:nvPr userDrawn="1"/>
        </p:nvPicPr>
        <p:blipFill>
          <a:blip r:embed="rId3" cstate="print"/>
          <a:srcRect/>
          <a:stretch>
            <a:fillRect/>
          </a:stretch>
        </p:blipFill>
        <p:spPr bwMode="auto">
          <a:xfrm>
            <a:off x="5794375" y="6356350"/>
            <a:ext cx="3119438" cy="403225"/>
          </a:xfrm>
          <a:prstGeom prst="rect">
            <a:avLst/>
          </a:prstGeom>
          <a:noFill/>
          <a:ln w="9525">
            <a:noFill/>
            <a:miter lim="800000"/>
            <a:headEnd/>
            <a:tailEnd/>
          </a:ln>
        </p:spPr>
      </p:pic>
      <p:pic>
        <p:nvPicPr>
          <p:cNvPr id="7" name="Picture 11" descr="template graphic_090l.png"/>
          <p:cNvPicPr>
            <a:picLocks noChangeAspect="1"/>
          </p:cNvPicPr>
          <p:nvPr userDrawn="1"/>
        </p:nvPicPr>
        <p:blipFill>
          <a:blip r:embed="rId4" cstate="print"/>
          <a:srcRect/>
          <a:stretch>
            <a:fillRect/>
          </a:stretch>
        </p:blipFill>
        <p:spPr bwMode="auto">
          <a:xfrm>
            <a:off x="4762500" y="1412875"/>
            <a:ext cx="4110038" cy="4044950"/>
          </a:xfrm>
          <a:prstGeom prst="rect">
            <a:avLst/>
          </a:prstGeom>
          <a:noFill/>
          <a:ln w="9525">
            <a:noFill/>
            <a:miter lim="800000"/>
            <a:headEnd/>
            <a:tailEnd/>
          </a:ln>
        </p:spPr>
      </p:pic>
      <p:sp>
        <p:nvSpPr>
          <p:cNvPr id="2" name="Title 1"/>
          <p:cNvSpPr>
            <a:spLocks noGrp="1"/>
          </p:cNvSpPr>
          <p:nvPr>
            <p:ph type="ctrTitle"/>
          </p:nvPr>
        </p:nvSpPr>
        <p:spPr>
          <a:xfrm>
            <a:off x="251190" y="179737"/>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190" y="1761403"/>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32436715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5423501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0773752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4277951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1272690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2696943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647349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244475" y="177800"/>
            <a:ext cx="8229600" cy="877888"/>
          </a:xfrm>
          <a:prstGeom prst="rect">
            <a:avLst/>
          </a:prstGeom>
        </p:spPr>
        <p:txBody>
          <a:bodyPr>
            <a:spAutoFit/>
          </a:bodyPr>
          <a:lstStyle/>
          <a:p>
            <a:pPr eaLnBrk="0" hangingPunct="0">
              <a:lnSpc>
                <a:spcPct val="85000"/>
              </a:lnSpc>
              <a:defRPr/>
            </a:pPr>
            <a:endParaRPr lang="en-US" sz="3000" dirty="0">
              <a:solidFill>
                <a:srgbClr val="006C3A"/>
              </a:solidFill>
              <a:latin typeface="Arial Black" pitchFamily="34" charset="0"/>
            </a:endParaRPr>
          </a:p>
        </p:txBody>
      </p:sp>
      <p:sp>
        <p:nvSpPr>
          <p:cNvPr id="3" name="Rectangle 3"/>
          <p:cNvSpPr>
            <a:spLocks noGrp="1"/>
          </p:cNvSpPr>
          <p:nvPr/>
        </p:nvSpPr>
        <p:spPr bwMode="auto">
          <a:xfrm>
            <a:off x="238125" y="1516063"/>
            <a:ext cx="8229600" cy="1955800"/>
          </a:xfrm>
          <a:prstGeom prst="rect">
            <a:avLst/>
          </a:prstGeom>
        </p:spPr>
        <p:txBody>
          <a:bodyPr>
            <a:spAutoFit/>
          </a:bodyPr>
          <a:lstStyle/>
          <a:p>
            <a:pPr marL="230188" indent="-230188" eaLnBrk="0" hangingPunct="0">
              <a:lnSpc>
                <a:spcPct val="90000"/>
              </a:lnSpc>
              <a:spcBef>
                <a:spcPts val="1400"/>
              </a:spcBef>
              <a:buClr>
                <a:srgbClr val="006C3A"/>
              </a:buClr>
              <a:buFont typeface="Arial" charset="0"/>
              <a:buChar char="•"/>
              <a:defRPr/>
            </a:pPr>
            <a:endParaRPr lang="en-US" sz="2800" dirty="0">
              <a:solidFill>
                <a:prstClr val="black"/>
              </a:solidFill>
              <a:latin typeface="Arial Narrow" pitchFamily="34" charset="0"/>
            </a:endParaRPr>
          </a:p>
        </p:txBody>
      </p:sp>
    </p:spTree>
    <p:extLst>
      <p:ext uri="{BB962C8B-B14F-4D97-AF65-F5344CB8AC3E}">
        <p14:creationId xmlns:p14="http://schemas.microsoft.com/office/powerpoint/2010/main" xmlns="" val="85803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690323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11650" y="1354138"/>
            <a:ext cx="4038600" cy="4533900"/>
          </a:xfrm>
        </p:spPr>
        <p:txBody>
          <a:bodyPr/>
          <a:lstStyle/>
          <a:p>
            <a:pPr lvl="0"/>
            <a:endParaRPr lang="en-US" noProof="0" dirty="0"/>
          </a:p>
        </p:txBody>
      </p:sp>
    </p:spTree>
    <p:extLst>
      <p:ext uri="{BB962C8B-B14F-4D97-AF65-F5344CB8AC3E}">
        <p14:creationId xmlns:p14="http://schemas.microsoft.com/office/powerpoint/2010/main" xmlns="" val="28955819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extLst>
      <p:ext uri="{BB962C8B-B14F-4D97-AF65-F5344CB8AC3E}">
        <p14:creationId xmlns:p14="http://schemas.microsoft.com/office/powerpoint/2010/main" xmlns="" val="7973364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0768413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7358455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3405682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2732670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24700" y="6572250"/>
            <a:ext cx="1905000" cy="457200"/>
          </a:xfrm>
          <a:prstGeom prst="rect">
            <a:avLst/>
          </a:prstGeom>
          <a:ln/>
        </p:spPr>
        <p:txBody>
          <a:bodyPr/>
          <a:lstStyle>
            <a:lvl1pPr>
              <a:defRPr/>
            </a:lvl1pPr>
          </a:lstStyle>
          <a:p>
            <a:pPr>
              <a:defRPr/>
            </a:pPr>
            <a:fld id="{95DED038-2044-4A71-8037-4A37701FC4E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948114048"/>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extLst>
      <p:ext uri="{BB962C8B-B14F-4D97-AF65-F5344CB8AC3E}">
        <p14:creationId xmlns:p14="http://schemas.microsoft.com/office/powerpoint/2010/main" xmlns="" val="33487902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7089616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060942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3627761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5519760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7387883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24700" y="6572250"/>
            <a:ext cx="1905000" cy="457200"/>
          </a:xfrm>
          <a:prstGeom prst="rect">
            <a:avLst/>
          </a:prstGeom>
          <a:ln/>
        </p:spPr>
        <p:txBody>
          <a:bodyPr/>
          <a:lstStyle>
            <a:lvl1pPr>
              <a:defRPr/>
            </a:lvl1pPr>
          </a:lstStyle>
          <a:p>
            <a:pPr>
              <a:defRPr/>
            </a:pPr>
            <a:fld id="{95DED038-2044-4A71-8037-4A37701FC4E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698731331"/>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pic>
        <p:nvPicPr>
          <p:cNvPr id="5"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6" name="Picture 6" descr="ORNL_managed by.png"/>
          <p:cNvPicPr>
            <a:picLocks noChangeAspect="1"/>
          </p:cNvPicPr>
          <p:nvPr userDrawn="1"/>
        </p:nvPicPr>
        <p:blipFill>
          <a:blip r:embed="rId3" cstate="print"/>
          <a:srcRect/>
          <a:stretch>
            <a:fillRect/>
          </a:stretch>
        </p:blipFill>
        <p:spPr bwMode="auto">
          <a:xfrm>
            <a:off x="5646738" y="6202363"/>
            <a:ext cx="3505200" cy="452437"/>
          </a:xfrm>
          <a:prstGeom prst="rect">
            <a:avLst/>
          </a:prstGeom>
          <a:noFill/>
          <a:ln w="9525">
            <a:noFill/>
            <a:miter lim="800000"/>
            <a:headEnd/>
            <a:tailEnd/>
          </a:ln>
        </p:spPr>
      </p:pic>
      <p:pic>
        <p:nvPicPr>
          <p:cNvPr id="7" name="Picture 10" descr="template graphic_090l.png"/>
          <p:cNvPicPr>
            <a:picLocks noChangeAspect="1"/>
          </p:cNvPicPr>
          <p:nvPr userDrawn="1"/>
        </p:nvPicPr>
        <p:blipFill>
          <a:blip r:embed="rId4" cstate="print"/>
          <a:srcRect/>
          <a:stretch>
            <a:fillRect/>
          </a:stretch>
        </p:blipFill>
        <p:spPr bwMode="auto">
          <a:xfrm>
            <a:off x="4733925" y="1233488"/>
            <a:ext cx="4292600" cy="4224337"/>
          </a:xfrm>
          <a:prstGeom prst="rect">
            <a:avLst/>
          </a:prstGeom>
          <a:noFill/>
          <a:ln w="9525">
            <a:noFill/>
            <a:miter lim="800000"/>
            <a:headEnd/>
            <a:tailEnd/>
          </a:ln>
        </p:spPr>
      </p:pic>
      <p:sp>
        <p:nvSpPr>
          <p:cNvPr id="2" name="Title 1"/>
          <p:cNvSpPr>
            <a:spLocks noGrp="1"/>
          </p:cNvSpPr>
          <p:nvPr>
            <p:ph type="ctrTitle"/>
          </p:nvPr>
        </p:nvSpPr>
        <p:spPr>
          <a:xfrm>
            <a:off x="117378" y="1085334"/>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20572601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6364354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2394188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9276983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817303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490539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225314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573899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extLst>
      <p:ext uri="{BB962C8B-B14F-4D97-AF65-F5344CB8AC3E}">
        <p14:creationId xmlns:p14="http://schemas.microsoft.com/office/powerpoint/2010/main" xmlns="" val="493443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695869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048399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261291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062975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24700" y="6572250"/>
            <a:ext cx="1905000" cy="457200"/>
          </a:xfrm>
          <a:prstGeom prst="rect">
            <a:avLst/>
          </a:prstGeom>
          <a:ln/>
        </p:spPr>
        <p:txBody>
          <a:bodyPr/>
          <a:lstStyle>
            <a:lvl1pPr>
              <a:defRPr/>
            </a:lvl1pPr>
          </a:lstStyle>
          <a:p>
            <a:pPr>
              <a:defRPr/>
            </a:pPr>
            <a:fld id="{95DED038-2044-4A71-8037-4A37701FC4E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1368967307"/>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1"/>
          <p:cNvSpPr>
            <a:spLocks noGrp="1"/>
          </p:cNvSpPr>
          <p:nvPr>
            <p:ph type="title"/>
          </p:nvPr>
        </p:nvSpPr>
        <p:spPr>
          <a:xfrm>
            <a:off x="111204" y="177114"/>
            <a:ext cx="8229600" cy="484748"/>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xmlns="" val="3266912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512113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52245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139702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809149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0650" y="153988"/>
            <a:ext cx="8775700" cy="573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3124200" y="6662738"/>
            <a:ext cx="2895600" cy="182562"/>
          </a:xfrm>
          <a:prstGeom prst="rect">
            <a:avLst/>
          </a:prstGeom>
        </p:spPr>
        <p:txBody>
          <a:bodyPr/>
          <a:lstStyle>
            <a:lvl1pPr>
              <a:defRPr/>
            </a:lvl1pPr>
          </a:lstStyle>
          <a:p>
            <a:pPr>
              <a:defRPr/>
            </a:pPr>
            <a:r>
              <a:rPr lang="en-US">
                <a:solidFill>
                  <a:prstClr val="black"/>
                </a:solidFill>
              </a:rPr>
              <a:t>Neutron Sciences Advisory Board Meeting, February 20, 2008</a:t>
            </a:r>
          </a:p>
        </p:txBody>
      </p:sp>
    </p:spTree>
    <p:extLst>
      <p:ext uri="{BB962C8B-B14F-4D97-AF65-F5344CB8AC3E}">
        <p14:creationId xmlns:p14="http://schemas.microsoft.com/office/powerpoint/2010/main" xmlns="" val="579085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361950"/>
            <a:ext cx="7391400" cy="781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52600"/>
            <a:ext cx="41529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86300" y="1752600"/>
            <a:ext cx="4152900" cy="4419600"/>
          </a:xfrm>
        </p:spPr>
        <p:txBody>
          <a:bodyPr/>
          <a:lstStyle/>
          <a:p>
            <a:pPr lvl="0"/>
            <a:endParaRPr lang="en-US" noProof="0"/>
          </a:p>
        </p:txBody>
      </p:sp>
    </p:spTree>
    <p:extLst>
      <p:ext uri="{BB962C8B-B14F-4D97-AF65-F5344CB8AC3E}">
        <p14:creationId xmlns:p14="http://schemas.microsoft.com/office/powerpoint/2010/main" xmlns="" val="3912345427"/>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0650" y="153988"/>
            <a:ext cx="8775700" cy="504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0650" y="135413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11650" y="135413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0650" y="369728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311650" y="3697288"/>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124200" y="6662738"/>
            <a:ext cx="2895600" cy="182562"/>
          </a:xfrm>
          <a:prstGeom prst="rect">
            <a:avLst/>
          </a:prstGeom>
        </p:spPr>
        <p:txBody>
          <a:bodyPr/>
          <a:lstStyle>
            <a:lvl1pPr>
              <a:defRPr/>
            </a:lvl1pPr>
          </a:lstStyle>
          <a:p>
            <a:r>
              <a:rPr lang="en-US">
                <a:solidFill>
                  <a:prstClr val="black"/>
                </a:solidFill>
              </a:rPr>
              <a:t>Presentation_name</a:t>
            </a:r>
          </a:p>
        </p:txBody>
      </p:sp>
    </p:spTree>
    <p:extLst>
      <p:ext uri="{BB962C8B-B14F-4D97-AF65-F5344CB8AC3E}">
        <p14:creationId xmlns:p14="http://schemas.microsoft.com/office/powerpoint/2010/main" xmlns="" val="688436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35291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66010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92404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670527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490341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extLst>
      <p:ext uri="{BB962C8B-B14F-4D97-AF65-F5344CB8AC3E}">
        <p14:creationId xmlns:p14="http://schemas.microsoft.com/office/powerpoint/2010/main" xmlns="" val="1303956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970648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00525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567202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124118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24700" y="6572250"/>
            <a:ext cx="1905000" cy="457200"/>
          </a:xfrm>
          <a:prstGeom prst="rect">
            <a:avLst/>
          </a:prstGeom>
          <a:ln/>
        </p:spPr>
        <p:txBody>
          <a:bodyPr/>
          <a:lstStyle>
            <a:lvl1pPr>
              <a:defRPr/>
            </a:lvl1pPr>
          </a:lstStyle>
          <a:p>
            <a:pPr>
              <a:defRPr/>
            </a:pPr>
            <a:fld id="{95DED038-2044-4A71-8037-4A37701FC4E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1260944920"/>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117378" y="2667000"/>
            <a:ext cx="4170536" cy="757130"/>
          </a:xfrm>
        </p:spPr>
        <p:txBody>
          <a:bodyPr wrap="square">
            <a:spAutoFit/>
          </a:bodyPr>
          <a:lstStyle>
            <a:lvl1pPr marL="0" indent="0" algn="l">
              <a:buNone/>
              <a:defRPr sz="24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p:nvPicPr>
        <p:blipFill>
          <a:blip r:embed="rId4" cstate="print"/>
          <a:stretch>
            <a:fillRect/>
          </a:stretch>
        </p:blipFill>
        <p:spPr>
          <a:xfrm>
            <a:off x="4734314" y="1233948"/>
            <a:ext cx="4292392" cy="4224528"/>
          </a:xfrm>
          <a:prstGeom prst="rect">
            <a:avLst/>
          </a:prstGeom>
        </p:spPr>
      </p:pic>
    </p:spTree>
    <p:extLst>
      <p:ext uri="{BB962C8B-B14F-4D97-AF65-F5344CB8AC3E}">
        <p14:creationId xmlns:p14="http://schemas.microsoft.com/office/powerpoint/2010/main" xmlns="" val="4003955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406265"/>
          </a:xfrm>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304081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406265"/>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2249847"/>
          </a:xfrm>
        </p:spPr>
        <p:txBody>
          <a:bodyPr/>
          <a:lstStyle>
            <a:lvl1pPr>
              <a:defRPr sz="240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2249847"/>
          </a:xfrm>
        </p:spPr>
        <p:txBody>
          <a:bodyPr/>
          <a:lstStyle>
            <a:lvl1pPr>
              <a:defRPr sz="240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4191824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406265"/>
          </a:xfrm>
        </p:spPr>
        <p:txBody>
          <a:bodyPr/>
          <a:lstStyle>
            <a:lvl1pPr>
              <a:defRPr sz="24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757130"/>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2111347"/>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757130"/>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2111347"/>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80462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406265"/>
          </a:xfrm>
        </p:spPr>
        <p:txBody>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xmlns="" val="1020772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176830821"/>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latin typeface="Arial" pitchFamily="34" charset="0"/>
              <a:cs typeface="Arial" pitchFamily="34" charset="0"/>
            </a:endParaRPr>
          </a:p>
        </p:txBody>
      </p:sp>
      <p:pic>
        <p:nvPicPr>
          <p:cNvPr id="5" name="Picture 1034" descr="template graphic_090l"/>
          <p:cNvPicPr>
            <a:picLocks noChangeAspect="1" noChangeArrowheads="1"/>
          </p:cNvPicPr>
          <p:nvPr userDrawn="1"/>
        </p:nvPicPr>
        <p:blipFill>
          <a:blip r:embed="rId2" cstate="print"/>
          <a:srcRect/>
          <a:stretch>
            <a:fillRect/>
          </a:stretch>
        </p:blipFill>
        <p:spPr bwMode="auto">
          <a:xfrm>
            <a:off x="4699000" y="1295400"/>
            <a:ext cx="4322763" cy="4254500"/>
          </a:xfrm>
          <a:prstGeom prst="rect">
            <a:avLst/>
          </a:prstGeom>
          <a:noFill/>
          <a:ln w="9525">
            <a:noFill/>
            <a:miter lim="800000"/>
            <a:headEnd/>
            <a:tailEnd/>
          </a:ln>
        </p:spPr>
      </p:pic>
      <p:pic>
        <p:nvPicPr>
          <p:cNvPr id="6" name="Picture 8" descr="New_DOE_Logo_Color_042808.png"/>
          <p:cNvPicPr>
            <a:picLocks noChangeAspect="1"/>
          </p:cNvPicPr>
          <p:nvPr/>
        </p:nvPicPr>
        <p:blipFill>
          <a:blip r:embed="rId3"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10" descr="ORNL_managed by.png"/>
          <p:cNvPicPr>
            <a:picLocks noChangeAspect="1"/>
          </p:cNvPicPr>
          <p:nvPr/>
        </p:nvPicPr>
        <p:blipFill>
          <a:blip r:embed="rId4" cstate="print"/>
          <a:srcRect/>
          <a:stretch>
            <a:fillRect/>
          </a:stretch>
        </p:blipFill>
        <p:spPr bwMode="auto">
          <a:xfrm>
            <a:off x="5646738" y="6202363"/>
            <a:ext cx="3505200" cy="452437"/>
          </a:xfrm>
          <a:prstGeom prst="rect">
            <a:avLst/>
          </a:prstGeom>
          <a:noFill/>
          <a:ln w="9525">
            <a:noFill/>
            <a:miter lim="800000"/>
            <a:headEnd/>
            <a:tailEnd/>
          </a:ln>
        </p:spPr>
      </p:pic>
      <p:sp>
        <p:nvSpPr>
          <p:cNvPr id="12296" name="Title Placeholder 1"/>
          <p:cNvSpPr>
            <a:spLocks noGrp="1"/>
          </p:cNvSpPr>
          <p:nvPr>
            <p:ph type="ctrTitle"/>
          </p:nvPr>
        </p:nvSpPr>
        <p:spPr>
          <a:xfrm>
            <a:off x="114300" y="835025"/>
            <a:ext cx="5219700" cy="869950"/>
          </a:xfrm>
        </p:spPr>
        <p:txBody>
          <a:bodyPr/>
          <a:lstStyle>
            <a:lvl1pPr>
              <a:defRPr smtClean="0"/>
            </a:lvl1pPr>
          </a:lstStyle>
          <a:p>
            <a:r>
              <a:rPr lang="en-US" smtClean="0"/>
              <a:t>Click to edit Master title style</a:t>
            </a:r>
          </a:p>
        </p:txBody>
      </p:sp>
      <p:sp>
        <p:nvSpPr>
          <p:cNvPr id="12297" name="Text Placeholder 2"/>
          <p:cNvSpPr>
            <a:spLocks noGrp="1"/>
          </p:cNvSpPr>
          <p:nvPr>
            <p:ph type="subTitle" idx="1"/>
          </p:nvPr>
        </p:nvSpPr>
        <p:spPr>
          <a:xfrm>
            <a:off x="114300" y="2387600"/>
            <a:ext cx="4305300" cy="860425"/>
          </a:xfrm>
        </p:spPr>
        <p:txBody>
          <a:bodyPr/>
          <a:lstStyle>
            <a:lvl1pPr marL="0" indent="0">
              <a:buFont typeface="Arial" charset="0"/>
              <a:buNone/>
              <a:defRPr smtClean="0"/>
            </a:lvl1pPr>
          </a:lstStyle>
          <a:p>
            <a:r>
              <a:rPr lang="en-US" smtClean="0"/>
              <a:t>Click to edit Master subtitle style</a:t>
            </a:r>
          </a:p>
        </p:txBody>
      </p:sp>
    </p:spTree>
    <p:extLst>
      <p:ext uri="{BB962C8B-B14F-4D97-AF65-F5344CB8AC3E}">
        <p14:creationId xmlns:p14="http://schemas.microsoft.com/office/powerpoint/2010/main" xmlns="" val="3187687130"/>
      </p:ext>
    </p:extLst>
  </p:cSld>
  <p:clrMapOvr>
    <a:masterClrMapping/>
  </p:clrMapOvr>
  <p:transition/>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flipH="1">
            <a:off x="228600" y="6405563"/>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B9ADC280-5B46-4C23-8DB5-0A23D2545970}"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5" name="Content Placeholder 10" descr="ORNL emboss_2.png"/>
          <p:cNvPicPr>
            <a:picLocks noChangeAspect="1"/>
          </p:cNvPicPr>
          <p:nvPr userDrawn="1"/>
        </p:nvPicPr>
        <p:blipFill>
          <a:blip r:embed="rId2" cstate="print"/>
          <a:srcRect/>
          <a:stretch>
            <a:fillRect/>
          </a:stretch>
        </p:blipFill>
        <p:spPr bwMode="auto">
          <a:xfrm>
            <a:off x="8077200" y="6216650"/>
            <a:ext cx="890588" cy="457200"/>
          </a:xfrm>
          <a:prstGeom prst="rect">
            <a:avLst/>
          </a:prstGeom>
          <a:noFill/>
          <a:ln w="9525">
            <a:noFill/>
            <a:miter lim="800000"/>
            <a:headEnd/>
            <a:tailEnd/>
          </a:ln>
        </p:spPr>
      </p:pic>
      <p:sp>
        <p:nvSpPr>
          <p:cNvPr id="2" name="Title 1"/>
          <p:cNvSpPr>
            <a:spLocks noGrp="1"/>
          </p:cNvSpPr>
          <p:nvPr>
            <p:ph type="ctrTitle"/>
          </p:nvPr>
        </p:nvSpPr>
        <p:spPr>
          <a:xfrm>
            <a:off x="117378" y="1085334"/>
            <a:ext cx="5064222" cy="484748"/>
          </a:xfrm>
        </p:spPr>
        <p:txBody>
          <a:bodyPr/>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400226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15145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34986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extLst>
      <p:ext uri="{BB962C8B-B14F-4D97-AF65-F5344CB8AC3E}">
        <p14:creationId xmlns:p14="http://schemas.microsoft.com/office/powerpoint/2010/main" xmlns="" val="3327733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65141596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55187558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68442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71680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14292135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24739540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729214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927829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extLst>
      <p:ext uri="{BB962C8B-B14F-4D97-AF65-F5344CB8AC3E}">
        <p14:creationId xmlns:p14="http://schemas.microsoft.com/office/powerpoint/2010/main" xmlns="" val="413259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163168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137864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999233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2200220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469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0650" y="153988"/>
            <a:ext cx="8775700" cy="5734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171578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5610225" y="0"/>
            <a:ext cx="26988" cy="6858000"/>
          </a:xfrm>
          <a:prstGeom prst="rect">
            <a:avLst/>
          </a:prstGeom>
          <a:solidFill>
            <a:schemeClr val="tx2"/>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p>
            <a:pPr eaLnBrk="0" hangingPunct="0"/>
            <a:endParaRPr lang="en-US">
              <a:solidFill>
                <a:prstClr val="black"/>
              </a:solidFill>
            </a:endParaRPr>
          </a:p>
        </p:txBody>
      </p:sp>
      <p:pic>
        <p:nvPicPr>
          <p:cNvPr id="5" name="Picture 8" descr="New_DOE_Logo_Color_042808.png"/>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6238875"/>
            <a:ext cx="1743075"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descr="ORNL_managed by.png"/>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5646738" y="6202363"/>
            <a:ext cx="3505200" cy="45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descr="template graphic_090l.png"/>
          <p:cNvPicPr>
            <a:picLocks noChangeAspect="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806950" y="1233488"/>
            <a:ext cx="4292600" cy="422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17378" y="1085334"/>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800884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560677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52483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5829826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9922462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5670405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993653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11650" y="1354138"/>
            <a:ext cx="4038600" cy="4533900"/>
          </a:xfrm>
        </p:spPr>
        <p:txBody>
          <a:bodyPr/>
          <a:lstStyle/>
          <a:p>
            <a:pPr lvl="0"/>
            <a:endParaRPr lang="en-US" noProof="0" dirty="0"/>
          </a:p>
        </p:txBody>
      </p:sp>
      <p:sp>
        <p:nvSpPr>
          <p:cNvPr id="5" name="Footer Placeholder 4"/>
          <p:cNvSpPr>
            <a:spLocks noGrp="1"/>
          </p:cNvSpPr>
          <p:nvPr>
            <p:ph type="ftr" sz="quarter" idx="10"/>
          </p:nvPr>
        </p:nvSpPr>
        <p:spPr>
          <a:xfrm>
            <a:off x="3135313" y="6675438"/>
            <a:ext cx="2895600" cy="182562"/>
          </a:xfrm>
          <a:prstGeom prst="rect">
            <a:avLst/>
          </a:prstGeom>
        </p:spPr>
        <p:txBody>
          <a:bodyPr vert="horz" wrap="square" lIns="91440" tIns="45720" rIns="91440" bIns="45720" numCol="1" anchor="t" anchorCtr="0" compatLnSpc="1">
            <a:prstTxWarp prst="textNoShape">
              <a:avLst/>
            </a:prstTxWarp>
          </a:bodyPr>
          <a:lstStyle>
            <a:lvl1pPr>
              <a:defRPr>
                <a:latin typeface="Arial" pitchFamily="-112" charset="0"/>
                <a:ea typeface="Arial" pitchFamily="-112" charset="0"/>
                <a:cs typeface="Arial" pitchFamily="-112" charset="0"/>
              </a:defRPr>
            </a:lvl1pPr>
          </a:lstStyle>
          <a:p>
            <a:pPr>
              <a:defRPr/>
            </a:pPr>
            <a:r>
              <a:rPr lang="en-US" b="1">
                <a:solidFill>
                  <a:prstClr val="black"/>
                </a:solidFill>
              </a:rPr>
              <a:t>DOE_EPSCoR_0807</a:t>
            </a:r>
          </a:p>
        </p:txBody>
      </p:sp>
    </p:spTree>
    <p:extLst>
      <p:ext uri="{BB962C8B-B14F-4D97-AF65-F5344CB8AC3E}">
        <p14:creationId xmlns:p14="http://schemas.microsoft.com/office/powerpoint/2010/main" xmlns="" val="13832080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200841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cstate="print"/>
          <a:srcRect/>
          <a:stretch>
            <a:fillRect/>
          </a:stretch>
        </p:blipFill>
        <p:spPr bwMode="auto">
          <a:xfrm>
            <a:off x="355600" y="6384925"/>
            <a:ext cx="1577975" cy="396875"/>
          </a:xfrm>
          <a:prstGeom prst="rect">
            <a:avLst/>
          </a:prstGeom>
          <a:noFill/>
          <a:ln w="9525">
            <a:noFill/>
            <a:miter lim="800000"/>
            <a:headEnd/>
            <a:tailEnd/>
          </a:ln>
        </p:spPr>
      </p:pic>
      <p:pic>
        <p:nvPicPr>
          <p:cNvPr id="6" name="Picture 10" descr="ORNL_managed by.png"/>
          <p:cNvPicPr>
            <a:picLocks noChangeAspect="1"/>
          </p:cNvPicPr>
          <p:nvPr userDrawn="1"/>
        </p:nvPicPr>
        <p:blipFill>
          <a:blip r:embed="rId3" cstate="print"/>
          <a:srcRect/>
          <a:stretch>
            <a:fillRect/>
          </a:stretch>
        </p:blipFill>
        <p:spPr bwMode="auto">
          <a:xfrm>
            <a:off x="5794375" y="6356350"/>
            <a:ext cx="3119438" cy="403225"/>
          </a:xfrm>
          <a:prstGeom prst="rect">
            <a:avLst/>
          </a:prstGeom>
          <a:noFill/>
          <a:ln w="9525">
            <a:noFill/>
            <a:miter lim="800000"/>
            <a:headEnd/>
            <a:tailEnd/>
          </a:ln>
        </p:spPr>
      </p:pic>
      <p:pic>
        <p:nvPicPr>
          <p:cNvPr id="7" name="Picture 11" descr="template graphic_090l.png"/>
          <p:cNvPicPr>
            <a:picLocks noChangeAspect="1"/>
          </p:cNvPicPr>
          <p:nvPr userDrawn="1"/>
        </p:nvPicPr>
        <p:blipFill>
          <a:blip r:embed="rId4" cstate="print"/>
          <a:srcRect/>
          <a:stretch>
            <a:fillRect/>
          </a:stretch>
        </p:blipFill>
        <p:spPr bwMode="auto">
          <a:xfrm>
            <a:off x="4762500" y="1412875"/>
            <a:ext cx="4110038" cy="4044950"/>
          </a:xfrm>
          <a:prstGeom prst="rect">
            <a:avLst/>
          </a:prstGeom>
          <a:noFill/>
          <a:ln w="9525">
            <a:noFill/>
            <a:miter lim="800000"/>
            <a:headEnd/>
            <a:tailEnd/>
          </a:ln>
        </p:spPr>
      </p:pic>
      <p:sp>
        <p:nvSpPr>
          <p:cNvPr id="2" name="Title 1"/>
          <p:cNvSpPr>
            <a:spLocks noGrp="1"/>
          </p:cNvSpPr>
          <p:nvPr>
            <p:ph type="ctrTitle"/>
          </p:nvPr>
        </p:nvSpPr>
        <p:spPr>
          <a:xfrm>
            <a:off x="251190" y="179737"/>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190" y="1761403"/>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2126581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816582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3552534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4627305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8361028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3111546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31354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244475" y="177800"/>
            <a:ext cx="8229600" cy="877888"/>
          </a:xfrm>
          <a:prstGeom prst="rect">
            <a:avLst/>
          </a:prstGeom>
        </p:spPr>
        <p:txBody>
          <a:bodyPr>
            <a:spAutoFit/>
          </a:bodyPr>
          <a:lstStyle/>
          <a:p>
            <a:pPr eaLnBrk="0" hangingPunct="0">
              <a:lnSpc>
                <a:spcPct val="85000"/>
              </a:lnSpc>
              <a:defRPr/>
            </a:pPr>
            <a:endParaRPr lang="en-US" sz="3000" dirty="0">
              <a:solidFill>
                <a:srgbClr val="006C3A"/>
              </a:solidFill>
              <a:latin typeface="Arial Black" pitchFamily="34" charset="0"/>
            </a:endParaRPr>
          </a:p>
        </p:txBody>
      </p:sp>
      <p:sp>
        <p:nvSpPr>
          <p:cNvPr id="3" name="Rectangle 3"/>
          <p:cNvSpPr>
            <a:spLocks noGrp="1"/>
          </p:cNvSpPr>
          <p:nvPr/>
        </p:nvSpPr>
        <p:spPr bwMode="auto">
          <a:xfrm>
            <a:off x="238125" y="1516063"/>
            <a:ext cx="8229600" cy="1955800"/>
          </a:xfrm>
          <a:prstGeom prst="rect">
            <a:avLst/>
          </a:prstGeom>
        </p:spPr>
        <p:txBody>
          <a:bodyPr>
            <a:spAutoFit/>
          </a:bodyPr>
          <a:lstStyle/>
          <a:p>
            <a:pPr marL="230188" indent="-230188" eaLnBrk="0" hangingPunct="0">
              <a:lnSpc>
                <a:spcPct val="90000"/>
              </a:lnSpc>
              <a:spcBef>
                <a:spcPts val="1400"/>
              </a:spcBef>
              <a:buClr>
                <a:srgbClr val="006C3A"/>
              </a:buClr>
              <a:buFont typeface="Arial" charset="0"/>
              <a:buChar char="•"/>
              <a:defRPr/>
            </a:pPr>
            <a:endParaRPr lang="en-US" sz="2800" dirty="0">
              <a:solidFill>
                <a:prstClr val="black"/>
              </a:solidFill>
              <a:latin typeface="Arial Narrow" pitchFamily="34" charset="0"/>
            </a:endParaRPr>
          </a:p>
        </p:txBody>
      </p:sp>
    </p:spTree>
    <p:extLst>
      <p:ext uri="{BB962C8B-B14F-4D97-AF65-F5344CB8AC3E}">
        <p14:creationId xmlns:p14="http://schemas.microsoft.com/office/powerpoint/2010/main" xmlns="" val="19215489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0650" y="153988"/>
            <a:ext cx="87757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0650" y="1354138"/>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11650" y="1354138"/>
            <a:ext cx="4038600" cy="4533900"/>
          </a:xfrm>
        </p:spPr>
        <p:txBody>
          <a:bodyPr/>
          <a:lstStyle/>
          <a:p>
            <a:pPr lvl="0"/>
            <a:endParaRPr lang="en-US" noProof="0" dirty="0"/>
          </a:p>
        </p:txBody>
      </p:sp>
    </p:spTree>
    <p:extLst>
      <p:ext uri="{BB962C8B-B14F-4D97-AF65-F5344CB8AC3E}">
        <p14:creationId xmlns:p14="http://schemas.microsoft.com/office/powerpoint/2010/main" xmlns="" val="38132181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ctrTitle"/>
          </p:nvPr>
        </p:nvSpPr>
        <p:spPr>
          <a:xfrm>
            <a:off x="117378" y="1085334"/>
            <a:ext cx="4454622" cy="877163"/>
          </a:xfrm>
        </p:spPr>
        <p:txBody>
          <a:bodyPr wrap="square">
            <a:spAutoFit/>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7378" y="2667000"/>
            <a:ext cx="4170536" cy="424732"/>
          </a:xfrm>
        </p:spPr>
        <p:txBody>
          <a:bodyPr wrap="square">
            <a:sp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descr="New_DOE_Logo_Color_042808.png"/>
          <p:cNvPicPr>
            <a:picLocks noChangeAspect="1"/>
          </p:cNvPicPr>
          <p:nvPr userDrawn="1"/>
        </p:nvPicPr>
        <p:blipFill>
          <a:blip r:embed="rId2" cstate="print"/>
          <a:srcRect/>
          <a:stretch>
            <a:fillRect/>
          </a:stretch>
        </p:blipFill>
        <p:spPr bwMode="auto">
          <a:xfrm>
            <a:off x="228600" y="6238875"/>
            <a:ext cx="1743075" cy="438150"/>
          </a:xfrm>
          <a:prstGeom prst="rect">
            <a:avLst/>
          </a:prstGeom>
          <a:noFill/>
          <a:ln w="9525">
            <a:noFill/>
            <a:miter lim="800000"/>
            <a:headEnd/>
            <a:tailEnd/>
          </a:ln>
        </p:spPr>
      </p:pic>
      <p:pic>
        <p:nvPicPr>
          <p:cNvPr id="7" name="Picture 6" descr="ORNL_managed by.png"/>
          <p:cNvPicPr>
            <a:picLocks noChangeAspect="1"/>
          </p:cNvPicPr>
          <p:nvPr userDrawn="1"/>
        </p:nvPicPr>
        <p:blipFill>
          <a:blip r:embed="rId3" cstate="print"/>
          <a:stretch>
            <a:fillRect/>
          </a:stretch>
        </p:blipFill>
        <p:spPr>
          <a:xfrm>
            <a:off x="5647038" y="6201688"/>
            <a:ext cx="3505200" cy="452426"/>
          </a:xfrm>
          <a:prstGeom prst="rect">
            <a:avLst/>
          </a:prstGeom>
        </p:spPr>
      </p:pic>
      <p:pic>
        <p:nvPicPr>
          <p:cNvPr id="11" name="Picture 10" descr="template graphic_090l.png"/>
          <p:cNvPicPr>
            <a:picLocks noChangeAspect="1"/>
          </p:cNvPicPr>
          <p:nvPr userDrawn="1"/>
        </p:nvPicPr>
        <p:blipFill>
          <a:blip r:embed="rId4" cstate="print"/>
          <a:stretch>
            <a:fillRect/>
          </a:stretch>
        </p:blipFill>
        <p:spPr>
          <a:xfrm>
            <a:off x="4734314" y="1233948"/>
            <a:ext cx="4292392" cy="4224528"/>
          </a:xfrm>
          <a:prstGeom prst="rect">
            <a:avLst/>
          </a:prstGeom>
        </p:spPr>
      </p:pic>
    </p:spTree>
    <p:extLst>
      <p:ext uri="{BB962C8B-B14F-4D97-AF65-F5344CB8AC3E}">
        <p14:creationId xmlns:p14="http://schemas.microsoft.com/office/powerpoint/2010/main" xmlns="" val="148226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6579759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5408572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7157023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1683095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24700" y="6572250"/>
            <a:ext cx="1905000" cy="457200"/>
          </a:xfrm>
          <a:prstGeom prst="rect">
            <a:avLst/>
          </a:prstGeom>
          <a:ln/>
        </p:spPr>
        <p:txBody>
          <a:bodyPr/>
          <a:lstStyle>
            <a:lvl1pPr>
              <a:defRPr/>
            </a:lvl1pPr>
          </a:lstStyle>
          <a:p>
            <a:pPr>
              <a:defRPr/>
            </a:pPr>
            <a:fld id="{95DED038-2044-4A71-8037-4A37701FC4E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xmlns="" val="2598817083"/>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48418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344612"/>
            <a:ext cx="8305800" cy="36083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p:nvPr>
        </p:nvSpPr>
        <p:spPr>
          <a:xfrm>
            <a:off x="381000" y="5257800"/>
            <a:ext cx="8305800" cy="1015663"/>
          </a:xfrm>
        </p:spPr>
        <p:txBody>
          <a:bodyPr/>
          <a:lstStyle>
            <a:lvl1pPr marL="0" indent="0">
              <a:lnSpc>
                <a:spcPct val="100000"/>
              </a:lnSpc>
              <a:spcBef>
                <a:spcPts val="0"/>
              </a:spcBef>
              <a:buNone/>
              <a:defRPr sz="1200"/>
            </a:lvl1pPr>
            <a:lvl2pPr marL="0" indent="0">
              <a:lnSpc>
                <a:spcPct val="100000"/>
              </a:lnSpc>
              <a:spcBef>
                <a:spcPts val="0"/>
              </a:spcBef>
              <a:buNone/>
              <a:defRPr sz="1200"/>
            </a:lvl2pPr>
            <a:lvl3pPr marL="0" indent="0">
              <a:lnSpc>
                <a:spcPct val="100000"/>
              </a:lnSpc>
              <a:spcBef>
                <a:spcPts val="0"/>
              </a:spcBef>
              <a:buNone/>
              <a:defRPr sz="1200"/>
            </a:lvl3pPr>
            <a:lvl4pPr marL="0" indent="0">
              <a:lnSpc>
                <a:spcPct val="100000"/>
              </a:lnSpc>
              <a:spcBef>
                <a:spcPts val="0"/>
              </a:spcBef>
              <a:buNone/>
              <a:defRPr sz="1200"/>
            </a:lvl4pPr>
            <a:lvl5pPr marL="0" indent="0">
              <a:lnSpc>
                <a:spcPct val="100000"/>
              </a:lnSpc>
              <a:spcBef>
                <a:spcPts val="0"/>
              </a:spcBef>
              <a:buNone/>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4568434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cstate="print"/>
          <a:srcRect/>
          <a:stretch>
            <a:fillRect/>
          </a:stretch>
        </p:blipFill>
        <p:spPr bwMode="auto">
          <a:xfrm>
            <a:off x="355600" y="6384925"/>
            <a:ext cx="1577975" cy="396875"/>
          </a:xfrm>
          <a:prstGeom prst="rect">
            <a:avLst/>
          </a:prstGeom>
          <a:noFill/>
          <a:ln w="9525">
            <a:noFill/>
            <a:miter lim="800000"/>
            <a:headEnd/>
            <a:tailEnd/>
          </a:ln>
        </p:spPr>
      </p:pic>
      <p:pic>
        <p:nvPicPr>
          <p:cNvPr id="6" name="Picture 10" descr="ORNL_managed by.png"/>
          <p:cNvPicPr>
            <a:picLocks noChangeAspect="1"/>
          </p:cNvPicPr>
          <p:nvPr userDrawn="1"/>
        </p:nvPicPr>
        <p:blipFill>
          <a:blip r:embed="rId3" cstate="print"/>
          <a:srcRect/>
          <a:stretch>
            <a:fillRect/>
          </a:stretch>
        </p:blipFill>
        <p:spPr bwMode="auto">
          <a:xfrm>
            <a:off x="5794375" y="6356350"/>
            <a:ext cx="3119438" cy="403225"/>
          </a:xfrm>
          <a:prstGeom prst="rect">
            <a:avLst/>
          </a:prstGeom>
          <a:noFill/>
          <a:ln w="9525">
            <a:noFill/>
            <a:miter lim="800000"/>
            <a:headEnd/>
            <a:tailEnd/>
          </a:ln>
        </p:spPr>
      </p:pic>
      <p:pic>
        <p:nvPicPr>
          <p:cNvPr id="7" name="Picture 11" descr="template graphic_090l.png"/>
          <p:cNvPicPr>
            <a:picLocks noChangeAspect="1"/>
          </p:cNvPicPr>
          <p:nvPr userDrawn="1"/>
        </p:nvPicPr>
        <p:blipFill>
          <a:blip r:embed="rId4" cstate="print"/>
          <a:srcRect/>
          <a:stretch>
            <a:fillRect/>
          </a:stretch>
        </p:blipFill>
        <p:spPr bwMode="auto">
          <a:xfrm>
            <a:off x="4762500" y="1412875"/>
            <a:ext cx="4110038" cy="4044950"/>
          </a:xfrm>
          <a:prstGeom prst="rect">
            <a:avLst/>
          </a:prstGeom>
          <a:noFill/>
          <a:ln w="9525">
            <a:noFill/>
            <a:miter lim="800000"/>
            <a:headEnd/>
            <a:tailEnd/>
          </a:ln>
        </p:spPr>
      </p:pic>
      <p:sp>
        <p:nvSpPr>
          <p:cNvPr id="2" name="Title 1"/>
          <p:cNvSpPr>
            <a:spLocks noGrp="1"/>
          </p:cNvSpPr>
          <p:nvPr>
            <p:ph type="ctrTitle"/>
          </p:nvPr>
        </p:nvSpPr>
        <p:spPr>
          <a:xfrm>
            <a:off x="251190" y="179737"/>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190" y="1761403"/>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37562992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8802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5067789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584846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png"/><Relationship Id="rId5" Type="http://schemas.openxmlformats.org/officeDocument/2006/relationships/slideLayout" Target="../slideLayouts/slideLayout75.xml"/><Relationship Id="rId10" Type="http://schemas.openxmlformats.org/officeDocument/2006/relationships/theme" Target="../theme/theme11.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5.png"/><Relationship Id="rId5" Type="http://schemas.openxmlformats.org/officeDocument/2006/relationships/slideLayout" Target="../slideLayouts/slideLayout84.xml"/><Relationship Id="rId10" Type="http://schemas.openxmlformats.org/officeDocument/2006/relationships/theme" Target="../theme/theme12.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5.png"/><Relationship Id="rId5" Type="http://schemas.openxmlformats.org/officeDocument/2006/relationships/slideLayout" Target="../slideLayouts/slideLayout100.xml"/><Relationship Id="rId10" Type="http://schemas.openxmlformats.org/officeDocument/2006/relationships/theme" Target="../theme/theme14.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theme" Target="../theme/theme1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5.png"/><Relationship Id="rId5" Type="http://schemas.openxmlformats.org/officeDocument/2006/relationships/slideLayout" Target="../slideLayouts/slideLayout129.xml"/><Relationship Id="rId10" Type="http://schemas.openxmlformats.org/officeDocument/2006/relationships/theme" Target="../theme/theme16.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image" Target="../media/image5.png"/><Relationship Id="rId5" Type="http://schemas.openxmlformats.org/officeDocument/2006/relationships/slideLayout" Target="../slideLayouts/slideLayout138.xml"/><Relationship Id="rId10" Type="http://schemas.openxmlformats.org/officeDocument/2006/relationships/theme" Target="../theme/theme17.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image" Target="../media/image5.png"/><Relationship Id="rId5" Type="http://schemas.openxmlformats.org/officeDocument/2006/relationships/slideLayout" Target="../slideLayouts/slideLayout147.xml"/><Relationship Id="rId10" Type="http://schemas.openxmlformats.org/officeDocument/2006/relationships/theme" Target="../theme/theme18.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image" Target="../media/image5.png"/><Relationship Id="rId5" Type="http://schemas.openxmlformats.org/officeDocument/2006/relationships/slideLayout" Target="../slideLayouts/slideLayout156.xml"/><Relationship Id="rId10" Type="http://schemas.openxmlformats.org/officeDocument/2006/relationships/theme" Target="../theme/theme19.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3.xml"/><Relationship Id="rId7" Type="http://schemas.openxmlformats.org/officeDocument/2006/relationships/theme" Target="../theme/theme20.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5" Type="http://schemas.openxmlformats.org/officeDocument/2006/relationships/slideLayout" Target="../slideLayouts/slideLayout165.xml"/><Relationship Id="rId4" Type="http://schemas.openxmlformats.org/officeDocument/2006/relationships/slideLayout" Target="../slideLayouts/slideLayout164.xml"/></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9.xml"/><Relationship Id="rId7" Type="http://schemas.openxmlformats.org/officeDocument/2006/relationships/theme" Target="../theme/theme21.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4"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75.xml"/><Relationship Id="rId7" Type="http://schemas.openxmlformats.org/officeDocument/2006/relationships/image" Target="../media/image1.png"/><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theme" Target="../theme/theme22.xml"/><Relationship Id="rId5" Type="http://schemas.openxmlformats.org/officeDocument/2006/relationships/slideLayout" Target="../slideLayouts/slideLayout177.xml"/><Relationship Id="rId4" Type="http://schemas.openxmlformats.org/officeDocument/2006/relationships/slideLayout" Target="../slideLayouts/slideLayout17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png"/><Relationship Id="rId4" Type="http://schemas.openxmlformats.org/officeDocument/2006/relationships/slideLayout" Target="../slideLayouts/slideLayout5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algn="l" defTabSz="173038" eaLnBrk="1" hangingPunct="1">
              <a:lnSpc>
                <a:spcPct val="90000"/>
              </a:lnSpc>
              <a:tabLst>
                <a:tab pos="230188" algn="l"/>
              </a:tabLst>
              <a:defRPr/>
            </a:pPr>
            <a:fld id="{5090E27C-CA13-484A-97F4-0144A35C19E2}" type="slidenum">
              <a:rPr lang="en-US" sz="900" b="0" smtClean="0">
                <a:solidFill>
                  <a:schemeClr val="bg1">
                    <a:lumMod val="75000"/>
                  </a:schemeClr>
                </a:solidFill>
                <a:latin typeface="Times New Roman" pitchFamily="18" charset="0"/>
                <a:cs typeface="Times New Roman" pitchFamily="18" charset="0"/>
              </a:rPr>
              <a:pPr algn="l" defTabSz="173038" eaLnBrk="1" hangingPunct="1">
                <a:lnSpc>
                  <a:spcPct val="90000"/>
                </a:lnSpc>
                <a:tabLst>
                  <a:tab pos="230188" algn="l"/>
                </a:tabLst>
                <a:defRPr/>
              </a:pPr>
              <a:t>‹#›</a:t>
            </a:fld>
            <a:r>
              <a:rPr lang="en-US" sz="900" b="0" dirty="0" smtClean="0">
                <a:solidFill>
                  <a:schemeClr val="bg1">
                    <a:lumMod val="75000"/>
                  </a:schemeClr>
                </a:solidFill>
                <a:latin typeface="Times New Roman" pitchFamily="18" charset="0"/>
                <a:cs typeface="Times New Roman" pitchFamily="18" charset="0"/>
              </a:rPr>
              <a:t>	Managed by UT-Battelle</a:t>
            </a:r>
            <a:br>
              <a:rPr lang="en-US" sz="900" b="0" dirty="0" smtClean="0">
                <a:solidFill>
                  <a:schemeClr val="bg1">
                    <a:lumMod val="75000"/>
                  </a:schemeClr>
                </a:solidFill>
                <a:latin typeface="Times New Roman" pitchFamily="18" charset="0"/>
                <a:cs typeface="Times New Roman" pitchFamily="18" charset="0"/>
              </a:rPr>
            </a:br>
            <a:r>
              <a:rPr lang="en-US" sz="900" b="0" dirty="0" smtClean="0">
                <a:solidFill>
                  <a:schemeClr val="bg1">
                    <a:lumMod val="75000"/>
                  </a:schemeClr>
                </a:solidFill>
                <a:latin typeface="Times New Roman" pitchFamily="18" charset="0"/>
                <a:cs typeface="Times New Roman" pitchFamily="18" charset="0"/>
              </a:rPr>
              <a:t>	for the U.S. Department of Energy</a:t>
            </a:r>
            <a:endParaRPr lang="en-US" sz="900" b="0" dirty="0">
              <a:solidFill>
                <a:schemeClr val="bg1">
                  <a:lumMod val="75000"/>
                </a:schemeClr>
              </a:solidFill>
              <a:latin typeface="Times New Roman" pitchFamily="18" charset="0"/>
              <a:cs typeface="Times New Roman" pitchFamily="18" charset="0"/>
            </a:endParaRPr>
          </a:p>
        </p:txBody>
      </p:sp>
      <p:pic>
        <p:nvPicPr>
          <p:cNvPr id="6" name="Content Placeholder 10" descr="ORNL emboss_2.png"/>
          <p:cNvPicPr>
            <a:picLocks noChangeAspect="1"/>
          </p:cNvPicPr>
          <p:nvPr userDrawn="1"/>
        </p:nvPicPr>
        <p:blipFill>
          <a:blip r:embed="rId8" cstate="print"/>
          <a:srcRect/>
          <a:stretch>
            <a:fillRect/>
          </a:stretch>
        </p:blipFill>
        <p:spPr bwMode="auto">
          <a:xfrm>
            <a:off x="8077200" y="6216650"/>
            <a:ext cx="89058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6" r:id="rId1"/>
    <p:sldLayoutId id="2147483917" r:id="rId2"/>
    <p:sldLayoutId id="2147483919" r:id="rId3"/>
    <p:sldLayoutId id="2147483920" r:id="rId4"/>
    <p:sldLayoutId id="2147483921" r:id="rId5"/>
    <p:sldLayoutId id="2147484231" r:id="rId6"/>
  </p:sldLayoutIdLst>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p:nvPicPr>
        <p:blipFill>
          <a:blip r:embed="rId9"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2605293605"/>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Lst>
  <p:hf sldNum="0" hd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0"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0"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0"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0"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11125" y="177800"/>
            <a:ext cx="82296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7" name="Text Placeholder 2"/>
          <p:cNvSpPr>
            <a:spLocks noGrp="1"/>
          </p:cNvSpPr>
          <p:nvPr>
            <p:ph type="body" idx="1"/>
          </p:nvPr>
        </p:nvSpPr>
        <p:spPr bwMode="auto">
          <a:xfrm>
            <a:off x="111125" y="1344613"/>
            <a:ext cx="8229600" cy="202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6"/>
          <p:cNvSpPr>
            <a:spLocks noChangeArrowheads="1"/>
          </p:cNvSpPr>
          <p:nvPr/>
        </p:nvSpPr>
        <p:spPr bwMode="auto">
          <a:xfrm flipH="1">
            <a:off x="228600" y="6402388"/>
            <a:ext cx="2819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defTabSz="173038">
              <a:lnSpc>
                <a:spcPct val="90000"/>
              </a:lnSpc>
              <a:tabLst>
                <a:tab pos="230188" algn="l"/>
              </a:tabLst>
            </a:pPr>
            <a:fld id="{B0B7A95A-EBBB-402F-88D1-156B97626F46}" type="slidenum">
              <a:rPr lang="en-US" sz="900">
                <a:solidFill>
                  <a:srgbClr val="BFBFBF"/>
                </a:solidFill>
                <a:latin typeface="Times New Roman" pitchFamily="-107" charset="0"/>
                <a:cs typeface="Times New Roman" pitchFamily="-107" charset="0"/>
              </a:rPr>
              <a:pPr defTabSz="173038">
                <a:lnSpc>
                  <a:spcPct val="90000"/>
                </a:lnSpc>
                <a:tabLst>
                  <a:tab pos="230188" algn="l"/>
                </a:tabLst>
              </a:pPr>
              <a:t>‹#›</a:t>
            </a:fld>
            <a:r>
              <a:rPr lang="en-US" sz="900">
                <a:solidFill>
                  <a:srgbClr val="BFBFBF"/>
                </a:solidFill>
                <a:latin typeface="Times New Roman" pitchFamily="-107" charset="0"/>
                <a:cs typeface="Times New Roman" pitchFamily="-107" charset="0"/>
              </a:rPr>
              <a:t>	Managed by UT-Battelle</a:t>
            </a:r>
            <a:br>
              <a:rPr lang="en-US" sz="900">
                <a:solidFill>
                  <a:srgbClr val="BFBFBF"/>
                </a:solidFill>
                <a:latin typeface="Times New Roman" pitchFamily="-107" charset="0"/>
                <a:cs typeface="Times New Roman" pitchFamily="-107" charset="0"/>
              </a:rPr>
            </a:br>
            <a:r>
              <a:rPr lang="en-US" sz="900">
                <a:solidFill>
                  <a:srgbClr val="BFBFBF"/>
                </a:solidFill>
                <a:latin typeface="Times New Roman" pitchFamily="-107" charset="0"/>
                <a:cs typeface="Times New Roman" pitchFamily="-107" charset="0"/>
              </a:rPr>
              <a:t>	for the U.S. Department of Energy</a:t>
            </a:r>
          </a:p>
        </p:txBody>
      </p:sp>
      <p:pic>
        <p:nvPicPr>
          <p:cNvPr id="1029" name="Content Placeholder 10" descr="ORNL emboss_2.png"/>
          <p:cNvPicPr>
            <a:picLocks noChangeAspect="1"/>
          </p:cNvPicPr>
          <p:nvPr userDrawn="1"/>
        </p:nvPicPr>
        <p:blipFill>
          <a:blip r:embed="rId11" cstate="print">
            <a:extLst>
              <a:ext uri="{28A0092B-C50C-407E-A947-70E740481C1C}">
                <a14:useLocalDpi xmlns:a14="http://schemas.microsoft.com/office/drawing/2010/main" xmlns="" val="0"/>
              </a:ext>
            </a:extLst>
          </a:blip>
          <a:srcRect/>
          <a:stretch>
            <a:fillRect/>
          </a:stretch>
        </p:blipFill>
        <p:spPr bwMode="auto">
          <a:xfrm>
            <a:off x="8077200" y="6216650"/>
            <a:ext cx="8905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8433490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Lst>
  <p:hf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S PGothic" pitchFamily="34" charset="-128"/>
          <a:cs typeface="MS PGothic" pitchFamily="34" charset="-128"/>
        </a:defRPr>
      </a:lvl1pPr>
      <a:lvl2pPr algn="l" rtl="0" eaLnBrk="0" fontAlgn="base" hangingPunct="0">
        <a:lnSpc>
          <a:spcPct val="85000"/>
        </a:lnSpc>
        <a:spcBef>
          <a:spcPct val="0"/>
        </a:spcBef>
        <a:spcAft>
          <a:spcPct val="0"/>
        </a:spcAft>
        <a:defRPr sz="3000">
          <a:solidFill>
            <a:srgbClr val="006C3A"/>
          </a:solidFill>
          <a:latin typeface="Arial Black" pitchFamily="34" charset="0"/>
          <a:ea typeface="MS PGothic" pitchFamily="34" charset="-128"/>
          <a:cs typeface="MS PGothic" pitchFamily="34" charset="-128"/>
        </a:defRPr>
      </a:lvl2pPr>
      <a:lvl3pPr algn="l" rtl="0" eaLnBrk="0" fontAlgn="base" hangingPunct="0">
        <a:lnSpc>
          <a:spcPct val="85000"/>
        </a:lnSpc>
        <a:spcBef>
          <a:spcPct val="0"/>
        </a:spcBef>
        <a:spcAft>
          <a:spcPct val="0"/>
        </a:spcAft>
        <a:defRPr sz="3000">
          <a:solidFill>
            <a:srgbClr val="006C3A"/>
          </a:solidFill>
          <a:latin typeface="Arial Black" pitchFamily="34" charset="0"/>
          <a:ea typeface="MS PGothic" pitchFamily="34" charset="-128"/>
          <a:cs typeface="MS PGothic" pitchFamily="34" charset="-128"/>
        </a:defRPr>
      </a:lvl3pPr>
      <a:lvl4pPr algn="l" rtl="0" eaLnBrk="0" fontAlgn="base" hangingPunct="0">
        <a:lnSpc>
          <a:spcPct val="85000"/>
        </a:lnSpc>
        <a:spcBef>
          <a:spcPct val="0"/>
        </a:spcBef>
        <a:spcAft>
          <a:spcPct val="0"/>
        </a:spcAft>
        <a:defRPr sz="3000">
          <a:solidFill>
            <a:srgbClr val="006C3A"/>
          </a:solidFill>
          <a:latin typeface="Arial Black" pitchFamily="34" charset="0"/>
          <a:ea typeface="MS PGothic" pitchFamily="34" charset="-128"/>
          <a:cs typeface="MS PGothic" pitchFamily="34" charset="-128"/>
        </a:defRPr>
      </a:lvl4pPr>
      <a:lvl5pPr algn="l" rtl="0" eaLnBrk="0" fontAlgn="base" hangingPunct="0">
        <a:lnSpc>
          <a:spcPct val="85000"/>
        </a:lnSpc>
        <a:spcBef>
          <a:spcPct val="0"/>
        </a:spcBef>
        <a:spcAft>
          <a:spcPct val="0"/>
        </a:spcAft>
        <a:defRPr sz="3000">
          <a:solidFill>
            <a:srgbClr val="006C3A"/>
          </a:solidFill>
          <a:latin typeface="Arial Black" pitchFamily="34" charset="0"/>
          <a:ea typeface="MS PGothic" pitchFamily="34" charset="-128"/>
          <a:cs typeface="MS PGothic" pitchFamily="34" charset="-128"/>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S PGothic" pitchFamily="34" charset="-128"/>
          <a:cs typeface="MS PGothic" pitchFamily="34" charset="-128"/>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S PGothic" pitchFamily="34" charset="-128"/>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S PGothic" pitchFamily="34" charset="-128"/>
          <a:cs typeface="ＭＳ Ｐゴシック" charset="-128"/>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S PGothic" pitchFamily="34" charset="-128"/>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4475" y="177800"/>
            <a:ext cx="8229600" cy="87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br>
              <a:rPr lang="en-US" smtClean="0"/>
            </a:br>
            <a:r>
              <a:rPr lang="en-US" smtClean="0"/>
              <a:t>title</a:t>
            </a:r>
          </a:p>
        </p:txBody>
      </p:sp>
      <p:sp>
        <p:nvSpPr>
          <p:cNvPr id="1027" name="Text Placeholder 2"/>
          <p:cNvSpPr>
            <a:spLocks noGrp="1"/>
          </p:cNvSpPr>
          <p:nvPr>
            <p:ph type="body" idx="1"/>
          </p:nvPr>
        </p:nvSpPr>
        <p:spPr bwMode="auto">
          <a:xfrm>
            <a:off x="238125" y="1516063"/>
            <a:ext cx="8229600"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6"/>
          <p:cNvSpPr>
            <a:spLocks noChangeArrowheads="1"/>
          </p:cNvSpPr>
          <p:nvPr/>
        </p:nvSpPr>
        <p:spPr bwMode="auto">
          <a:xfrm flipH="1">
            <a:off x="111125" y="65151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B60BFAFC-7678-4F87-B93E-152DF6740B8F}"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11" cstate="print"/>
          <a:srcRect/>
          <a:stretch>
            <a:fillRect/>
          </a:stretch>
        </p:blipFill>
        <p:spPr bwMode="auto">
          <a:xfrm>
            <a:off x="8078788" y="6372225"/>
            <a:ext cx="776287" cy="398463"/>
          </a:xfrm>
          <a:prstGeom prst="rect">
            <a:avLst/>
          </a:prstGeom>
          <a:noFill/>
          <a:ln w="9525">
            <a:noFill/>
            <a:miter lim="800000"/>
            <a:headEnd/>
            <a:tailEnd/>
          </a:ln>
        </p:spPr>
      </p:pic>
      <p:sp>
        <p:nvSpPr>
          <p:cNvPr id="11" name="Rectangle 256"/>
          <p:cNvSpPr txBox="1">
            <a:spLocks noChangeArrowheads="1"/>
          </p:cNvSpPr>
          <p:nvPr/>
        </p:nvSpPr>
        <p:spPr>
          <a:xfrm>
            <a:off x="3124200" y="6573838"/>
            <a:ext cx="2895600" cy="182562"/>
          </a:xfrm>
          <a:prstGeom prst="rect">
            <a:avLst/>
          </a:prstGeom>
          <a:ln/>
        </p:spPr>
        <p:txBody>
          <a:bodyPr/>
          <a:lstStyle/>
          <a:p>
            <a:pPr algn="ctr">
              <a:defRPr/>
            </a:pPr>
            <a:r>
              <a:rPr lang="en-US" sz="900" dirty="0">
                <a:solidFill>
                  <a:srgbClr val="BFBFBF"/>
                </a:solidFill>
                <a:latin typeface="Times New Roman" pitchFamily="18" charset="0"/>
                <a:cs typeface="Times New Roman" pitchFamily="18" charset="0"/>
              </a:rPr>
              <a:t>Overview _1106</a:t>
            </a:r>
          </a:p>
        </p:txBody>
      </p:sp>
    </p:spTree>
    <p:extLst>
      <p:ext uri="{BB962C8B-B14F-4D97-AF65-F5344CB8AC3E}">
        <p14:creationId xmlns:p14="http://schemas.microsoft.com/office/powerpoint/2010/main" xmlns="" val="726319141"/>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Lst>
  <p:hf sldNum="0"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mn-ea"/>
          <a:cs typeface="+mn-cs"/>
        </a:defRPr>
      </a:lvl1pPr>
      <a:lvl2pPr marL="576263" indent="-230188" algn="l" rtl="0" eaLnBrk="0" fontAlgn="base" hangingPunct="0">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mn-ea"/>
          <a:cs typeface="+mn-cs"/>
        </a:defRPr>
      </a:lvl2pPr>
      <a:lvl3pPr marL="976313" indent="-230188"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3pPr>
      <a:lvl4pPr marL="1263650" indent="-173038" algn="l" rtl="0" eaLnBrk="0" fontAlgn="base" hangingPunct="0">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mn-ea"/>
          <a:cs typeface="+mn-cs"/>
        </a:defRPr>
      </a:lvl4pPr>
      <a:lvl5pPr marL="1600200" indent="-222250" algn="l" rtl="0" eaLnBrk="0" fontAlgn="base" hangingPunct="0">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userDrawn="1"/>
        </p:nvPicPr>
        <p:blipFill>
          <a:blip r:embed="rId9"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880034768"/>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Lst>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4475" y="177800"/>
            <a:ext cx="8229600" cy="87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br>
              <a:rPr lang="en-US" smtClean="0"/>
            </a:br>
            <a:r>
              <a:rPr lang="en-US" smtClean="0"/>
              <a:t>title</a:t>
            </a:r>
          </a:p>
        </p:txBody>
      </p:sp>
      <p:sp>
        <p:nvSpPr>
          <p:cNvPr id="1027" name="Text Placeholder 2"/>
          <p:cNvSpPr>
            <a:spLocks noGrp="1"/>
          </p:cNvSpPr>
          <p:nvPr>
            <p:ph type="body" idx="1"/>
          </p:nvPr>
        </p:nvSpPr>
        <p:spPr bwMode="auto">
          <a:xfrm>
            <a:off x="238125" y="1516063"/>
            <a:ext cx="8229600"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6"/>
          <p:cNvSpPr>
            <a:spLocks noChangeArrowheads="1"/>
          </p:cNvSpPr>
          <p:nvPr/>
        </p:nvSpPr>
        <p:spPr bwMode="auto">
          <a:xfrm flipH="1">
            <a:off x="111125" y="65151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B60BFAFC-7678-4F87-B93E-152DF6740B8F}"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11" cstate="print"/>
          <a:srcRect/>
          <a:stretch>
            <a:fillRect/>
          </a:stretch>
        </p:blipFill>
        <p:spPr bwMode="auto">
          <a:xfrm>
            <a:off x="8078788" y="6372225"/>
            <a:ext cx="776287" cy="398463"/>
          </a:xfrm>
          <a:prstGeom prst="rect">
            <a:avLst/>
          </a:prstGeom>
          <a:noFill/>
          <a:ln w="9525">
            <a:noFill/>
            <a:miter lim="800000"/>
            <a:headEnd/>
            <a:tailEnd/>
          </a:ln>
        </p:spPr>
      </p:pic>
      <p:sp>
        <p:nvSpPr>
          <p:cNvPr id="11" name="Rectangle 256"/>
          <p:cNvSpPr txBox="1">
            <a:spLocks noChangeArrowheads="1"/>
          </p:cNvSpPr>
          <p:nvPr/>
        </p:nvSpPr>
        <p:spPr>
          <a:xfrm>
            <a:off x="3124200" y="6573838"/>
            <a:ext cx="2895600" cy="182562"/>
          </a:xfrm>
          <a:prstGeom prst="rect">
            <a:avLst/>
          </a:prstGeom>
          <a:ln/>
        </p:spPr>
        <p:txBody>
          <a:bodyPr/>
          <a:lstStyle/>
          <a:p>
            <a:pPr algn="ctr">
              <a:defRPr/>
            </a:pPr>
            <a:r>
              <a:rPr lang="en-US" sz="900" dirty="0">
                <a:solidFill>
                  <a:srgbClr val="BFBFBF"/>
                </a:solidFill>
                <a:latin typeface="Times New Roman" pitchFamily="18" charset="0"/>
                <a:cs typeface="Times New Roman" pitchFamily="18" charset="0"/>
              </a:rPr>
              <a:t>Overview _1106</a:t>
            </a:r>
          </a:p>
        </p:txBody>
      </p:sp>
    </p:spTree>
    <p:extLst>
      <p:ext uri="{BB962C8B-B14F-4D97-AF65-F5344CB8AC3E}">
        <p14:creationId xmlns:p14="http://schemas.microsoft.com/office/powerpoint/2010/main" xmlns="" val="2303873742"/>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Lst>
  <p:hf sldNum="0"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mn-ea"/>
          <a:cs typeface="+mn-cs"/>
        </a:defRPr>
      </a:lvl1pPr>
      <a:lvl2pPr marL="576263" indent="-230188" algn="l" rtl="0" eaLnBrk="0" fontAlgn="base" hangingPunct="0">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mn-ea"/>
          <a:cs typeface="+mn-cs"/>
        </a:defRPr>
      </a:lvl2pPr>
      <a:lvl3pPr marL="976313" indent="-230188"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3pPr>
      <a:lvl4pPr marL="1263650" indent="-173038" algn="l" rtl="0" eaLnBrk="0" fontAlgn="base" hangingPunct="0">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mn-ea"/>
          <a:cs typeface="+mn-cs"/>
        </a:defRPr>
      </a:lvl4pPr>
      <a:lvl5pPr marL="1600200" indent="-222250" algn="l" rtl="0" eaLnBrk="0" fontAlgn="base" hangingPunct="0">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userDrawn="1"/>
        </p:nvPicPr>
        <p:blipFill>
          <a:blip r:embed="rId22"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4198003720"/>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 id="2147484156" r:id="rId20"/>
  </p:sldLayoutIdLst>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4475" y="177800"/>
            <a:ext cx="8229600" cy="87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br>
              <a:rPr lang="en-US" smtClean="0"/>
            </a:br>
            <a:r>
              <a:rPr lang="en-US" smtClean="0"/>
              <a:t>title</a:t>
            </a:r>
          </a:p>
        </p:txBody>
      </p:sp>
      <p:sp>
        <p:nvSpPr>
          <p:cNvPr id="1027" name="Text Placeholder 2"/>
          <p:cNvSpPr>
            <a:spLocks noGrp="1"/>
          </p:cNvSpPr>
          <p:nvPr>
            <p:ph type="body" idx="1"/>
          </p:nvPr>
        </p:nvSpPr>
        <p:spPr bwMode="auto">
          <a:xfrm>
            <a:off x="238125" y="1516063"/>
            <a:ext cx="8229600"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6"/>
          <p:cNvSpPr>
            <a:spLocks noChangeArrowheads="1"/>
          </p:cNvSpPr>
          <p:nvPr/>
        </p:nvSpPr>
        <p:spPr bwMode="auto">
          <a:xfrm flipH="1">
            <a:off x="111125" y="65151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B60BFAFC-7678-4F87-B93E-152DF6740B8F}"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11" cstate="print"/>
          <a:srcRect/>
          <a:stretch>
            <a:fillRect/>
          </a:stretch>
        </p:blipFill>
        <p:spPr bwMode="auto">
          <a:xfrm>
            <a:off x="8078788" y="6372225"/>
            <a:ext cx="776287" cy="398463"/>
          </a:xfrm>
          <a:prstGeom prst="rect">
            <a:avLst/>
          </a:prstGeom>
          <a:noFill/>
          <a:ln w="9525">
            <a:noFill/>
            <a:miter lim="800000"/>
            <a:headEnd/>
            <a:tailEnd/>
          </a:ln>
        </p:spPr>
      </p:pic>
      <p:sp>
        <p:nvSpPr>
          <p:cNvPr id="11" name="Rectangle 256"/>
          <p:cNvSpPr txBox="1">
            <a:spLocks noChangeArrowheads="1"/>
          </p:cNvSpPr>
          <p:nvPr/>
        </p:nvSpPr>
        <p:spPr>
          <a:xfrm>
            <a:off x="3124200" y="6573838"/>
            <a:ext cx="2895600" cy="182562"/>
          </a:xfrm>
          <a:prstGeom prst="rect">
            <a:avLst/>
          </a:prstGeom>
          <a:ln/>
        </p:spPr>
        <p:txBody>
          <a:bodyPr/>
          <a:lstStyle/>
          <a:p>
            <a:pPr algn="ctr">
              <a:defRPr/>
            </a:pPr>
            <a:r>
              <a:rPr lang="en-US" sz="900" dirty="0">
                <a:solidFill>
                  <a:srgbClr val="BFBFBF"/>
                </a:solidFill>
                <a:latin typeface="Times New Roman" pitchFamily="18" charset="0"/>
                <a:cs typeface="Times New Roman" pitchFamily="18" charset="0"/>
              </a:rPr>
              <a:t>Overview _1106</a:t>
            </a:r>
          </a:p>
        </p:txBody>
      </p:sp>
    </p:spTree>
    <p:extLst>
      <p:ext uri="{BB962C8B-B14F-4D97-AF65-F5344CB8AC3E}">
        <p14:creationId xmlns:p14="http://schemas.microsoft.com/office/powerpoint/2010/main" xmlns="" val="224772096"/>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Lst>
  <p:hf sldNum="0"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mn-ea"/>
          <a:cs typeface="+mn-cs"/>
        </a:defRPr>
      </a:lvl1pPr>
      <a:lvl2pPr marL="576263" indent="-230188" algn="l" rtl="0" eaLnBrk="0" fontAlgn="base" hangingPunct="0">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mn-ea"/>
          <a:cs typeface="+mn-cs"/>
        </a:defRPr>
      </a:lvl2pPr>
      <a:lvl3pPr marL="976313" indent="-230188"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3pPr>
      <a:lvl4pPr marL="1263650" indent="-173038" algn="l" rtl="0" eaLnBrk="0" fontAlgn="base" hangingPunct="0">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mn-ea"/>
          <a:cs typeface="+mn-cs"/>
        </a:defRPr>
      </a:lvl4pPr>
      <a:lvl5pPr marL="1600200" indent="-222250" algn="l" rtl="0" eaLnBrk="0" fontAlgn="base" hangingPunct="0">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4475" y="177800"/>
            <a:ext cx="8229600" cy="87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br>
              <a:rPr lang="en-US" smtClean="0"/>
            </a:br>
            <a:r>
              <a:rPr lang="en-US" smtClean="0"/>
              <a:t>title</a:t>
            </a:r>
          </a:p>
        </p:txBody>
      </p:sp>
      <p:sp>
        <p:nvSpPr>
          <p:cNvPr id="1027" name="Text Placeholder 2"/>
          <p:cNvSpPr>
            <a:spLocks noGrp="1"/>
          </p:cNvSpPr>
          <p:nvPr>
            <p:ph type="body" idx="1"/>
          </p:nvPr>
        </p:nvSpPr>
        <p:spPr bwMode="auto">
          <a:xfrm>
            <a:off x="238125" y="1516063"/>
            <a:ext cx="8229600"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6"/>
          <p:cNvSpPr>
            <a:spLocks noChangeArrowheads="1"/>
          </p:cNvSpPr>
          <p:nvPr/>
        </p:nvSpPr>
        <p:spPr bwMode="auto">
          <a:xfrm flipH="1">
            <a:off x="111125" y="65151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B60BFAFC-7678-4F87-B93E-152DF6740B8F}"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11" cstate="print"/>
          <a:srcRect/>
          <a:stretch>
            <a:fillRect/>
          </a:stretch>
        </p:blipFill>
        <p:spPr bwMode="auto">
          <a:xfrm>
            <a:off x="8078788" y="6372225"/>
            <a:ext cx="776287" cy="398463"/>
          </a:xfrm>
          <a:prstGeom prst="rect">
            <a:avLst/>
          </a:prstGeom>
          <a:noFill/>
          <a:ln w="9525">
            <a:noFill/>
            <a:miter lim="800000"/>
            <a:headEnd/>
            <a:tailEnd/>
          </a:ln>
        </p:spPr>
      </p:pic>
      <p:sp>
        <p:nvSpPr>
          <p:cNvPr id="11" name="Rectangle 256"/>
          <p:cNvSpPr txBox="1">
            <a:spLocks noChangeArrowheads="1"/>
          </p:cNvSpPr>
          <p:nvPr/>
        </p:nvSpPr>
        <p:spPr>
          <a:xfrm>
            <a:off x="3124200" y="6573838"/>
            <a:ext cx="2895600" cy="182562"/>
          </a:xfrm>
          <a:prstGeom prst="rect">
            <a:avLst/>
          </a:prstGeom>
          <a:ln/>
        </p:spPr>
        <p:txBody>
          <a:bodyPr/>
          <a:lstStyle/>
          <a:p>
            <a:pPr algn="ctr">
              <a:defRPr/>
            </a:pPr>
            <a:r>
              <a:rPr lang="en-US" sz="900" dirty="0">
                <a:solidFill>
                  <a:srgbClr val="BFBFBF"/>
                </a:solidFill>
                <a:latin typeface="Times New Roman" pitchFamily="18" charset="0"/>
                <a:cs typeface="Times New Roman" pitchFamily="18" charset="0"/>
              </a:rPr>
              <a:t>Overview _1106</a:t>
            </a:r>
          </a:p>
        </p:txBody>
      </p:sp>
    </p:spTree>
    <p:extLst>
      <p:ext uri="{BB962C8B-B14F-4D97-AF65-F5344CB8AC3E}">
        <p14:creationId xmlns:p14="http://schemas.microsoft.com/office/powerpoint/2010/main" xmlns="" val="221702209"/>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Lst>
  <p:hf sldNum="0"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mn-ea"/>
          <a:cs typeface="+mn-cs"/>
        </a:defRPr>
      </a:lvl1pPr>
      <a:lvl2pPr marL="576263" indent="-230188" algn="l" rtl="0" eaLnBrk="0" fontAlgn="base" hangingPunct="0">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mn-ea"/>
          <a:cs typeface="+mn-cs"/>
        </a:defRPr>
      </a:lvl2pPr>
      <a:lvl3pPr marL="976313" indent="-230188"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3pPr>
      <a:lvl4pPr marL="1263650" indent="-173038" algn="l" rtl="0" eaLnBrk="0" fontAlgn="base" hangingPunct="0">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mn-ea"/>
          <a:cs typeface="+mn-cs"/>
        </a:defRPr>
      </a:lvl4pPr>
      <a:lvl5pPr marL="1600200" indent="-222250" algn="l" rtl="0" eaLnBrk="0" fontAlgn="base" hangingPunct="0">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4475" y="177800"/>
            <a:ext cx="8229600" cy="87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br>
              <a:rPr lang="en-US" smtClean="0"/>
            </a:br>
            <a:r>
              <a:rPr lang="en-US" smtClean="0"/>
              <a:t>title</a:t>
            </a:r>
          </a:p>
        </p:txBody>
      </p:sp>
      <p:sp>
        <p:nvSpPr>
          <p:cNvPr id="1027" name="Text Placeholder 2"/>
          <p:cNvSpPr>
            <a:spLocks noGrp="1"/>
          </p:cNvSpPr>
          <p:nvPr>
            <p:ph type="body" idx="1"/>
          </p:nvPr>
        </p:nvSpPr>
        <p:spPr bwMode="auto">
          <a:xfrm>
            <a:off x="238125" y="1516063"/>
            <a:ext cx="8229600"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6"/>
          <p:cNvSpPr>
            <a:spLocks noChangeArrowheads="1"/>
          </p:cNvSpPr>
          <p:nvPr/>
        </p:nvSpPr>
        <p:spPr bwMode="auto">
          <a:xfrm flipH="1">
            <a:off x="111125" y="65151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B60BFAFC-7678-4F87-B93E-152DF6740B8F}"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11" cstate="print"/>
          <a:srcRect/>
          <a:stretch>
            <a:fillRect/>
          </a:stretch>
        </p:blipFill>
        <p:spPr bwMode="auto">
          <a:xfrm>
            <a:off x="8078788" y="6372225"/>
            <a:ext cx="776287" cy="398463"/>
          </a:xfrm>
          <a:prstGeom prst="rect">
            <a:avLst/>
          </a:prstGeom>
          <a:noFill/>
          <a:ln w="9525">
            <a:noFill/>
            <a:miter lim="800000"/>
            <a:headEnd/>
            <a:tailEnd/>
          </a:ln>
        </p:spPr>
      </p:pic>
      <p:sp>
        <p:nvSpPr>
          <p:cNvPr id="11" name="Rectangle 256"/>
          <p:cNvSpPr txBox="1">
            <a:spLocks noChangeArrowheads="1"/>
          </p:cNvSpPr>
          <p:nvPr/>
        </p:nvSpPr>
        <p:spPr>
          <a:xfrm>
            <a:off x="3124200" y="6573838"/>
            <a:ext cx="2895600" cy="182562"/>
          </a:xfrm>
          <a:prstGeom prst="rect">
            <a:avLst/>
          </a:prstGeom>
          <a:ln/>
        </p:spPr>
        <p:txBody>
          <a:bodyPr/>
          <a:lstStyle/>
          <a:p>
            <a:pPr algn="ctr">
              <a:defRPr/>
            </a:pPr>
            <a:r>
              <a:rPr lang="en-US" sz="900" dirty="0">
                <a:solidFill>
                  <a:srgbClr val="BFBFBF"/>
                </a:solidFill>
                <a:latin typeface="Times New Roman" pitchFamily="18" charset="0"/>
                <a:cs typeface="Times New Roman" pitchFamily="18" charset="0"/>
              </a:rPr>
              <a:t>Overview _1106</a:t>
            </a:r>
          </a:p>
        </p:txBody>
      </p:sp>
    </p:spTree>
    <p:extLst>
      <p:ext uri="{BB962C8B-B14F-4D97-AF65-F5344CB8AC3E}">
        <p14:creationId xmlns:p14="http://schemas.microsoft.com/office/powerpoint/2010/main" xmlns="" val="2581957029"/>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Lst>
  <p:hf sldNum="0"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mn-ea"/>
          <a:cs typeface="+mn-cs"/>
        </a:defRPr>
      </a:lvl1pPr>
      <a:lvl2pPr marL="576263" indent="-230188" algn="l" rtl="0" eaLnBrk="0" fontAlgn="base" hangingPunct="0">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mn-ea"/>
          <a:cs typeface="+mn-cs"/>
        </a:defRPr>
      </a:lvl2pPr>
      <a:lvl3pPr marL="976313" indent="-230188"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3pPr>
      <a:lvl4pPr marL="1263650" indent="-173038" algn="l" rtl="0" eaLnBrk="0" fontAlgn="base" hangingPunct="0">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mn-ea"/>
          <a:cs typeface="+mn-cs"/>
        </a:defRPr>
      </a:lvl4pPr>
      <a:lvl5pPr marL="1600200" indent="-222250" algn="l" rtl="0" eaLnBrk="0" fontAlgn="base" hangingPunct="0">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4475" y="177800"/>
            <a:ext cx="8229600" cy="87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br>
              <a:rPr lang="en-US" smtClean="0"/>
            </a:br>
            <a:r>
              <a:rPr lang="en-US" smtClean="0"/>
              <a:t>title</a:t>
            </a:r>
          </a:p>
        </p:txBody>
      </p:sp>
      <p:sp>
        <p:nvSpPr>
          <p:cNvPr id="1027" name="Text Placeholder 2"/>
          <p:cNvSpPr>
            <a:spLocks noGrp="1"/>
          </p:cNvSpPr>
          <p:nvPr>
            <p:ph type="body" idx="1"/>
          </p:nvPr>
        </p:nvSpPr>
        <p:spPr bwMode="auto">
          <a:xfrm>
            <a:off x="238125" y="1516063"/>
            <a:ext cx="8229600"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6"/>
          <p:cNvSpPr>
            <a:spLocks noChangeArrowheads="1"/>
          </p:cNvSpPr>
          <p:nvPr/>
        </p:nvSpPr>
        <p:spPr bwMode="auto">
          <a:xfrm flipH="1">
            <a:off x="111125" y="65151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B60BFAFC-7678-4F87-B93E-152DF6740B8F}"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11" cstate="print"/>
          <a:srcRect/>
          <a:stretch>
            <a:fillRect/>
          </a:stretch>
        </p:blipFill>
        <p:spPr bwMode="auto">
          <a:xfrm>
            <a:off x="8078788" y="6372225"/>
            <a:ext cx="776287" cy="398463"/>
          </a:xfrm>
          <a:prstGeom prst="rect">
            <a:avLst/>
          </a:prstGeom>
          <a:noFill/>
          <a:ln w="9525">
            <a:noFill/>
            <a:miter lim="800000"/>
            <a:headEnd/>
            <a:tailEnd/>
          </a:ln>
        </p:spPr>
      </p:pic>
      <p:sp>
        <p:nvSpPr>
          <p:cNvPr id="11" name="Rectangle 256"/>
          <p:cNvSpPr txBox="1">
            <a:spLocks noChangeArrowheads="1"/>
          </p:cNvSpPr>
          <p:nvPr/>
        </p:nvSpPr>
        <p:spPr>
          <a:xfrm>
            <a:off x="3124200" y="6573838"/>
            <a:ext cx="2895600" cy="182562"/>
          </a:xfrm>
          <a:prstGeom prst="rect">
            <a:avLst/>
          </a:prstGeom>
          <a:ln/>
        </p:spPr>
        <p:txBody>
          <a:bodyPr/>
          <a:lstStyle/>
          <a:p>
            <a:pPr algn="ctr">
              <a:defRPr/>
            </a:pPr>
            <a:r>
              <a:rPr lang="en-US" sz="900" dirty="0">
                <a:solidFill>
                  <a:srgbClr val="BFBFBF"/>
                </a:solidFill>
                <a:latin typeface="Times New Roman" pitchFamily="18" charset="0"/>
                <a:cs typeface="Times New Roman" pitchFamily="18" charset="0"/>
              </a:rPr>
              <a:t>Overview _1106</a:t>
            </a:r>
          </a:p>
        </p:txBody>
      </p:sp>
    </p:spTree>
    <p:extLst>
      <p:ext uri="{BB962C8B-B14F-4D97-AF65-F5344CB8AC3E}">
        <p14:creationId xmlns:p14="http://schemas.microsoft.com/office/powerpoint/2010/main" xmlns="" val="2510789023"/>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Lst>
  <p:hf sldNum="0"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mn-ea"/>
          <a:cs typeface="+mn-cs"/>
        </a:defRPr>
      </a:lvl1pPr>
      <a:lvl2pPr marL="576263" indent="-230188" algn="l" rtl="0" eaLnBrk="0" fontAlgn="base" hangingPunct="0">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mn-ea"/>
          <a:cs typeface="+mn-cs"/>
        </a:defRPr>
      </a:lvl2pPr>
      <a:lvl3pPr marL="976313" indent="-230188"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3pPr>
      <a:lvl4pPr marL="1263650" indent="-173038" algn="l" rtl="0" eaLnBrk="0" fontAlgn="base" hangingPunct="0">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mn-ea"/>
          <a:cs typeface="+mn-cs"/>
        </a:defRPr>
      </a:lvl4pPr>
      <a:lvl5pPr marL="1600200" indent="-222250" algn="l" rtl="0" eaLnBrk="0" fontAlgn="base" hangingPunct="0">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userDrawn="1"/>
        </p:nvPicPr>
        <p:blipFill>
          <a:blip r:embed="rId10" cstate="print"/>
          <a:srcRect/>
          <a:stretch>
            <a:fillRect/>
          </a:stretch>
        </p:blipFill>
        <p:spPr bwMode="auto">
          <a:xfrm>
            <a:off x="8077200" y="6216650"/>
            <a:ext cx="89058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Lst>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p:nvPicPr>
        <p:blipFill>
          <a:blip r:embed="rId8"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2199633697"/>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Lst>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p:nvPicPr>
        <p:blipFill>
          <a:blip r:embed="rId8"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2528568200"/>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Lst>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11125" y="177800"/>
            <a:ext cx="8229600" cy="484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7" name="Text Placeholder 2"/>
          <p:cNvSpPr>
            <a:spLocks noGrp="1"/>
          </p:cNvSpPr>
          <p:nvPr>
            <p:ph type="body" idx="1"/>
          </p:nvPr>
        </p:nvSpPr>
        <p:spPr bwMode="auto">
          <a:xfrm>
            <a:off x="111125" y="1344613"/>
            <a:ext cx="8229600" cy="2024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6"/>
          <p:cNvSpPr>
            <a:spLocks noChangeArrowheads="1"/>
          </p:cNvSpPr>
          <p:nvPr/>
        </p:nvSpPr>
        <p:spPr bwMode="auto">
          <a:xfrm flipH="1">
            <a:off x="228600" y="640238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8B15AF50-61F0-4F09-BC5C-411822B6EB73}"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7"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3965162160"/>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Lst>
  <p:hf hdr="0" ftr="0" dt="0"/>
  <p:txStyles>
    <p:titleStyle>
      <a:lvl1pPr algn="l" rtl="0" fontAlgn="base">
        <a:lnSpc>
          <a:spcPct val="85000"/>
        </a:lnSpc>
        <a:spcBef>
          <a:spcPct val="0"/>
        </a:spcBef>
        <a:spcAft>
          <a:spcPct val="0"/>
        </a:spcAft>
        <a:defRPr sz="3000" kern="1200">
          <a:solidFill>
            <a:srgbClr val="006C3A"/>
          </a:solidFill>
          <a:latin typeface="Arial Black" pitchFamily="34" charset="0"/>
          <a:ea typeface="+mj-ea"/>
          <a:cs typeface="+mj-cs"/>
        </a:defRPr>
      </a:lvl1pPr>
      <a:lvl2pPr algn="l" rtl="0" fontAlgn="base">
        <a:lnSpc>
          <a:spcPct val="85000"/>
        </a:lnSpc>
        <a:spcBef>
          <a:spcPct val="0"/>
        </a:spcBef>
        <a:spcAft>
          <a:spcPct val="0"/>
        </a:spcAft>
        <a:defRPr sz="3000">
          <a:solidFill>
            <a:srgbClr val="006C3A"/>
          </a:solidFill>
          <a:latin typeface="Arial Black" pitchFamily="34" charset="0"/>
        </a:defRPr>
      </a:lvl2pPr>
      <a:lvl3pPr algn="l" rtl="0" fontAlgn="base">
        <a:lnSpc>
          <a:spcPct val="85000"/>
        </a:lnSpc>
        <a:spcBef>
          <a:spcPct val="0"/>
        </a:spcBef>
        <a:spcAft>
          <a:spcPct val="0"/>
        </a:spcAft>
        <a:defRPr sz="3000">
          <a:solidFill>
            <a:srgbClr val="006C3A"/>
          </a:solidFill>
          <a:latin typeface="Arial Black" pitchFamily="34" charset="0"/>
        </a:defRPr>
      </a:lvl3pPr>
      <a:lvl4pPr algn="l" rtl="0" fontAlgn="base">
        <a:lnSpc>
          <a:spcPct val="85000"/>
        </a:lnSpc>
        <a:spcBef>
          <a:spcPct val="0"/>
        </a:spcBef>
        <a:spcAft>
          <a:spcPct val="0"/>
        </a:spcAft>
        <a:defRPr sz="3000">
          <a:solidFill>
            <a:srgbClr val="006C3A"/>
          </a:solidFill>
          <a:latin typeface="Arial Black" pitchFamily="34" charset="0"/>
        </a:defRPr>
      </a:lvl4pPr>
      <a:lvl5pPr algn="l" rtl="0" fontAlgn="base">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fontAlgn="base">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fontAlgn="base">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fontAlgn="base">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fontAlgn="base">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fontAlgn="base">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p:nvPicPr>
        <p:blipFill>
          <a:blip r:embed="rId8" cstate="print"/>
          <a:srcRect/>
          <a:stretch>
            <a:fillRect/>
          </a:stretch>
        </p:blipFill>
        <p:spPr bwMode="auto">
          <a:xfrm>
            <a:off x="8077200" y="6216650"/>
            <a:ext cx="890588" cy="457200"/>
          </a:xfrm>
          <a:prstGeom prst="rect">
            <a:avLst/>
          </a:prstGeom>
          <a:noFill/>
          <a:ln w="9525">
            <a:noFill/>
            <a:miter lim="800000"/>
            <a:headEnd/>
            <a:tailEnd/>
          </a:ln>
        </p:spPr>
      </p:pic>
      <p:sp>
        <p:nvSpPr>
          <p:cNvPr id="7" name="Rectangle 256"/>
          <p:cNvSpPr txBox="1">
            <a:spLocks noChangeArrowheads="1"/>
          </p:cNvSpPr>
          <p:nvPr/>
        </p:nvSpPr>
        <p:spPr>
          <a:xfrm>
            <a:off x="3124200" y="6476464"/>
            <a:ext cx="2895600" cy="381536"/>
          </a:xfrm>
          <a:prstGeom prst="rect">
            <a:avLst/>
          </a:prstGeom>
          <a:ln/>
        </p:spPr>
        <p:txBody>
          <a:bodyPr/>
          <a:lstStyle>
            <a:lvl1pPr>
              <a:defRPr/>
            </a:lvl1pPr>
          </a:lstStyle>
          <a:p>
            <a:pPr algn="ctr">
              <a:defRPr/>
            </a:pPr>
            <a:r>
              <a:rPr lang="en-US" sz="900" dirty="0" smtClean="0">
                <a:solidFill>
                  <a:prstClr val="white">
                    <a:lumMod val="75000"/>
                  </a:prstClr>
                </a:solidFill>
                <a:latin typeface="Times New Roman" pitchFamily="18" charset="0"/>
                <a:cs typeface="Times New Roman" pitchFamily="18" charset="0"/>
              </a:rPr>
              <a:t>SNS Operations – UT-Battelle Operations Board</a:t>
            </a:r>
            <a:endParaRPr lang="en-US" sz="900" dirty="0">
              <a:solidFill>
                <a:prstClr val="white">
                  <a:lumMod val="7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566328379"/>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Lst>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0"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0"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0"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0"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userDrawn="1"/>
        </p:nvPicPr>
        <p:blipFill>
          <a:blip r:embed="rId21"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3800327265"/>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Lst>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userDrawn="1"/>
        </p:nvPicPr>
        <p:blipFill>
          <a:blip r:embed="rId8"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1204109752"/>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Lst>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1917448"/>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p:nvPicPr>
        <p:blipFill>
          <a:blip r:embed="rId8" cstate="print"/>
          <a:srcRect/>
          <a:stretch>
            <a:fillRect/>
          </a:stretch>
        </p:blipFill>
        <p:spPr bwMode="auto">
          <a:xfrm>
            <a:off x="8077200" y="6216650"/>
            <a:ext cx="890588" cy="457200"/>
          </a:xfrm>
          <a:prstGeom prst="rect">
            <a:avLst/>
          </a:prstGeom>
          <a:noFill/>
          <a:ln w="9525">
            <a:noFill/>
            <a:miter lim="800000"/>
            <a:headEnd/>
            <a:tailEnd/>
          </a:ln>
        </p:spPr>
      </p:pic>
      <p:sp>
        <p:nvSpPr>
          <p:cNvPr id="7" name="Rectangle 256"/>
          <p:cNvSpPr txBox="1">
            <a:spLocks noChangeArrowheads="1"/>
          </p:cNvSpPr>
          <p:nvPr/>
        </p:nvSpPr>
        <p:spPr>
          <a:xfrm>
            <a:off x="3124200" y="6476464"/>
            <a:ext cx="2895600" cy="182562"/>
          </a:xfrm>
          <a:prstGeom prst="rect">
            <a:avLst/>
          </a:prstGeom>
          <a:ln/>
        </p:spPr>
        <p:txBody>
          <a:bodyPr/>
          <a:lstStyle>
            <a:lvl1pPr>
              <a:defRPr/>
            </a:lvl1pPr>
          </a:lstStyle>
          <a:p>
            <a:pPr algn="ctr">
              <a:defRPr/>
            </a:pPr>
            <a:r>
              <a:rPr lang="en-US" sz="900" dirty="0" smtClean="0">
                <a:solidFill>
                  <a:prstClr val="white">
                    <a:lumMod val="75000"/>
                  </a:prstClr>
                </a:solidFill>
                <a:latin typeface="Times New Roman" pitchFamily="18" charset="0"/>
                <a:cs typeface="Times New Roman" pitchFamily="18" charset="0"/>
              </a:rPr>
              <a:t>Ke An,  kean@ornl.gov</a:t>
            </a:r>
            <a:endParaRPr lang="en-US" sz="900" dirty="0">
              <a:solidFill>
                <a:prstClr val="white">
                  <a:lumMod val="7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935057600"/>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Lst>
  <p:hf sldNum="0" hd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400" b="1" kern="1200">
          <a:solidFill>
            <a:schemeClr val="tx1"/>
          </a:solidFill>
          <a:latin typeface="Arial" pitchFamily="34" charset="0"/>
          <a:ea typeface="+mn-ea"/>
          <a:cs typeface="Arial" pitchFamily="34" charset="0"/>
        </a:defRPr>
      </a:lvl1pPr>
      <a:lvl2pPr marL="625475" indent="-279400" algn="l" defTabSz="914400" rtl="0" eaLnBrk="1" latinLnBrk="0" hangingPunct="1">
        <a:lnSpc>
          <a:spcPct val="90000"/>
        </a:lnSpc>
        <a:spcBef>
          <a:spcPts val="800"/>
        </a:spcBef>
        <a:buClr>
          <a:srgbClr val="006C3A"/>
        </a:buClr>
        <a:buFont typeface="Arial" pitchFamily="34" charset="0"/>
        <a:buChar char="–"/>
        <a:defRPr sz="2200" b="1" kern="1200">
          <a:solidFill>
            <a:schemeClr val="tx1"/>
          </a:solidFill>
          <a:latin typeface="Arial" pitchFamily="34" charset="0"/>
          <a:ea typeface="+mn-ea"/>
          <a:cs typeface="Arial" pitchFamily="34" charset="0"/>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pitchFamily="34" charset="0"/>
          <a:ea typeface="+mn-ea"/>
          <a:cs typeface="Arial" pitchFamily="34" charset="0"/>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pitchFamily="34" charset="0"/>
          <a:ea typeface="+mn-ea"/>
          <a:cs typeface="Arial" pitchFamily="34" charset="0"/>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11125" y="177800"/>
            <a:ext cx="8229600" cy="481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7" name="Text Placeholder 2"/>
          <p:cNvSpPr>
            <a:spLocks noGrp="1"/>
          </p:cNvSpPr>
          <p:nvPr>
            <p:ph type="body" idx="1"/>
          </p:nvPr>
        </p:nvSpPr>
        <p:spPr bwMode="auto">
          <a:xfrm>
            <a:off x="111125" y="1344613"/>
            <a:ext cx="8229600" cy="200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3002845838"/>
      </p:ext>
    </p:extLst>
  </p:cSld>
  <p:clrMap bg1="lt1" tx1="dk1" bg2="lt2" tx2="dk2" accent1="accent1" accent2="accent2" accent3="accent3" accent4="accent4" accent5="accent5" accent6="accent6" hlink="hlink" folHlink="folHlink"/>
  <p:sldLayoutIdLst>
    <p:sldLayoutId id="2147484050" r:id="rId1"/>
    <p:sldLayoutId id="2147484051" r:id="rId2"/>
  </p:sldLayoutIdLst>
  <p:hf hdr="0" ftr="0" dt="0"/>
  <p:txStyles>
    <p:titleStyle>
      <a:lvl1pPr algn="l" rtl="0" eaLnBrk="0" fontAlgn="base" hangingPunct="0">
        <a:lnSpc>
          <a:spcPct val="85000"/>
        </a:lnSpc>
        <a:spcBef>
          <a:spcPct val="0"/>
        </a:spcBef>
        <a:spcAft>
          <a:spcPct val="0"/>
        </a:spcAft>
        <a:defRPr sz="3000" kern="12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mn-lt"/>
          <a:ea typeface="+mn-ea"/>
          <a:cs typeface="+mn-cs"/>
        </a:defRPr>
      </a:lvl1pPr>
      <a:lvl2pPr marL="625475" indent="-279400" algn="l" rtl="0" eaLnBrk="0" fontAlgn="base" hangingPunct="0">
        <a:lnSpc>
          <a:spcPct val="90000"/>
        </a:lnSpc>
        <a:spcBef>
          <a:spcPts val="1200"/>
        </a:spcBef>
        <a:spcAft>
          <a:spcPct val="0"/>
        </a:spcAft>
        <a:buClr>
          <a:srgbClr val="006C3A"/>
        </a:buClr>
        <a:buFont typeface="Arial" charset="0"/>
        <a:buChar char="–"/>
        <a:defRPr sz="2400" b="1" kern="1200">
          <a:solidFill>
            <a:schemeClr val="tx1"/>
          </a:solidFill>
          <a:latin typeface="+mn-lt"/>
          <a:ea typeface="+mn-ea"/>
          <a:cs typeface="+mn-cs"/>
        </a:defRPr>
      </a:lvl2pPr>
      <a:lvl3pPr marL="914400" indent="-230188" algn="l" rtl="0" eaLnBrk="0" fontAlgn="base" hangingPunct="0">
        <a:lnSpc>
          <a:spcPct val="90000"/>
        </a:lnSpc>
        <a:spcBef>
          <a:spcPts val="800"/>
        </a:spcBef>
        <a:spcAft>
          <a:spcPct val="0"/>
        </a:spcAft>
        <a:buClr>
          <a:srgbClr val="006C3A"/>
        </a:buClr>
        <a:buFont typeface="Wingdings" pitchFamily="2" charset="2"/>
        <a:buChar char="Ø"/>
        <a:defRPr sz="2000" b="1" kern="1200">
          <a:solidFill>
            <a:schemeClr val="tx1"/>
          </a:solidFill>
          <a:latin typeface="+mn-lt"/>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mn-lt"/>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77800"/>
            <a:ext cx="8229600" cy="40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7" name="Text Placeholder 2"/>
          <p:cNvSpPr>
            <a:spLocks noGrp="1"/>
          </p:cNvSpPr>
          <p:nvPr>
            <p:ph type="body" idx="1"/>
          </p:nvPr>
        </p:nvSpPr>
        <p:spPr bwMode="auto">
          <a:xfrm>
            <a:off x="304800" y="1344613"/>
            <a:ext cx="8229600" cy="157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6" descr="ORNL_managed by.png"/>
          <p:cNvPicPr>
            <a:picLocks noChangeAspect="1"/>
          </p:cNvPicPr>
          <p:nvPr userDrawn="1"/>
        </p:nvPicPr>
        <p:blipFill>
          <a:blip r:embed="rId4" cstate="print"/>
          <a:srcRect/>
          <a:stretch>
            <a:fillRect/>
          </a:stretch>
        </p:blipFill>
        <p:spPr bwMode="auto">
          <a:xfrm>
            <a:off x="5334000" y="6253163"/>
            <a:ext cx="3505200" cy="452437"/>
          </a:xfrm>
          <a:prstGeom prst="rect">
            <a:avLst/>
          </a:prstGeom>
          <a:noFill/>
          <a:ln w="9525">
            <a:noFill/>
            <a:miter lim="800000"/>
            <a:headEnd/>
            <a:tailEnd/>
          </a:ln>
        </p:spPr>
      </p:pic>
      <p:pic>
        <p:nvPicPr>
          <p:cNvPr id="1029" name="Picture 8" descr="New_DOE_Logo_Color_042808.png"/>
          <p:cNvPicPr>
            <a:picLocks noChangeAspect="1"/>
          </p:cNvPicPr>
          <p:nvPr userDrawn="1"/>
        </p:nvPicPr>
        <p:blipFill>
          <a:blip r:embed="rId5" cstate="print"/>
          <a:srcRect/>
          <a:stretch>
            <a:fillRect/>
          </a:stretch>
        </p:blipFill>
        <p:spPr bwMode="auto">
          <a:xfrm>
            <a:off x="422275" y="6221413"/>
            <a:ext cx="1743075" cy="438150"/>
          </a:xfrm>
          <a:prstGeom prst="rect">
            <a:avLst/>
          </a:prstGeom>
          <a:noFill/>
          <a:ln w="9525">
            <a:noFill/>
            <a:miter lim="800000"/>
            <a:headEnd/>
            <a:tailEnd/>
          </a:ln>
        </p:spPr>
      </p:pic>
    </p:spTree>
    <p:extLst>
      <p:ext uri="{BB962C8B-B14F-4D97-AF65-F5344CB8AC3E}">
        <p14:creationId xmlns:p14="http://schemas.microsoft.com/office/powerpoint/2010/main" xmlns="" val="608398824"/>
      </p:ext>
    </p:extLst>
  </p:cSld>
  <p:clrMap bg1="lt1" tx1="dk1" bg2="lt2" tx2="dk2" accent1="accent1" accent2="accent2" accent3="accent3" accent4="accent4" accent5="accent5" accent6="accent6" hlink="hlink" folHlink="folHlink"/>
  <p:sldLayoutIdLst>
    <p:sldLayoutId id="2147484071" r:id="rId1"/>
    <p:sldLayoutId id="2147484072" r:id="rId2"/>
  </p:sldLayoutIdLst>
  <p:hf hdr="0" ftr="0" dt="0"/>
  <p:txStyles>
    <p:titleStyle>
      <a:lvl1pPr algn="l" rtl="0" eaLnBrk="0" fontAlgn="base" hangingPunct="0">
        <a:lnSpc>
          <a:spcPct val="85000"/>
        </a:lnSpc>
        <a:spcBef>
          <a:spcPct val="0"/>
        </a:spcBef>
        <a:spcAft>
          <a:spcPct val="0"/>
        </a:spcAft>
        <a:defRPr sz="2400">
          <a:solidFill>
            <a:srgbClr val="006C3A"/>
          </a:solidFill>
          <a:latin typeface="+mj-lt"/>
          <a:ea typeface="+mj-ea"/>
          <a:cs typeface="+mj-cs"/>
        </a:defRPr>
      </a:lvl1pPr>
      <a:lvl2pPr algn="l" rtl="0" eaLnBrk="0" fontAlgn="base" hangingPunct="0">
        <a:lnSpc>
          <a:spcPct val="85000"/>
        </a:lnSpc>
        <a:spcBef>
          <a:spcPct val="0"/>
        </a:spcBef>
        <a:spcAft>
          <a:spcPct val="0"/>
        </a:spcAft>
        <a:defRPr sz="2400">
          <a:solidFill>
            <a:srgbClr val="006C3A"/>
          </a:solidFill>
          <a:latin typeface="Arial Black" pitchFamily="34" charset="0"/>
        </a:defRPr>
      </a:lvl2pPr>
      <a:lvl3pPr algn="l" rtl="0" eaLnBrk="0" fontAlgn="base" hangingPunct="0">
        <a:lnSpc>
          <a:spcPct val="85000"/>
        </a:lnSpc>
        <a:spcBef>
          <a:spcPct val="0"/>
        </a:spcBef>
        <a:spcAft>
          <a:spcPct val="0"/>
        </a:spcAft>
        <a:defRPr sz="2400">
          <a:solidFill>
            <a:srgbClr val="006C3A"/>
          </a:solidFill>
          <a:latin typeface="Arial Black" pitchFamily="34" charset="0"/>
        </a:defRPr>
      </a:lvl3pPr>
      <a:lvl4pPr algn="l" rtl="0" eaLnBrk="0" fontAlgn="base" hangingPunct="0">
        <a:lnSpc>
          <a:spcPct val="85000"/>
        </a:lnSpc>
        <a:spcBef>
          <a:spcPct val="0"/>
        </a:spcBef>
        <a:spcAft>
          <a:spcPct val="0"/>
        </a:spcAft>
        <a:defRPr sz="2400">
          <a:solidFill>
            <a:srgbClr val="006C3A"/>
          </a:solidFill>
          <a:latin typeface="Arial Black" pitchFamily="34" charset="0"/>
        </a:defRPr>
      </a:lvl4pPr>
      <a:lvl5pPr algn="l" rtl="0" eaLnBrk="0" fontAlgn="base" hangingPunct="0">
        <a:lnSpc>
          <a:spcPct val="85000"/>
        </a:lnSpc>
        <a:spcBef>
          <a:spcPct val="0"/>
        </a:spcBef>
        <a:spcAft>
          <a:spcPct val="0"/>
        </a:spcAft>
        <a:defRPr sz="2400">
          <a:solidFill>
            <a:srgbClr val="006C3A"/>
          </a:solidFill>
          <a:latin typeface="Arial Black" pitchFamily="34" charset="0"/>
        </a:defRPr>
      </a:lvl5pPr>
      <a:lvl6pPr marL="457200" algn="l" rtl="0" eaLnBrk="0" fontAlgn="base" hangingPunct="0">
        <a:lnSpc>
          <a:spcPct val="85000"/>
        </a:lnSpc>
        <a:spcBef>
          <a:spcPct val="0"/>
        </a:spcBef>
        <a:spcAft>
          <a:spcPct val="0"/>
        </a:spcAft>
        <a:defRPr sz="3000">
          <a:solidFill>
            <a:srgbClr val="006C3A"/>
          </a:solidFill>
          <a:latin typeface="Arial Black" pitchFamily="34" charset="0"/>
        </a:defRPr>
      </a:lvl6pPr>
      <a:lvl7pPr marL="914400" algn="l" rtl="0" eaLnBrk="0" fontAlgn="base" hangingPunct="0">
        <a:lnSpc>
          <a:spcPct val="85000"/>
        </a:lnSpc>
        <a:spcBef>
          <a:spcPct val="0"/>
        </a:spcBef>
        <a:spcAft>
          <a:spcPct val="0"/>
        </a:spcAft>
        <a:defRPr sz="3000">
          <a:solidFill>
            <a:srgbClr val="006C3A"/>
          </a:solidFill>
          <a:latin typeface="Arial Black" pitchFamily="34" charset="0"/>
        </a:defRPr>
      </a:lvl7pPr>
      <a:lvl8pPr marL="1371600" algn="l" rtl="0" eaLnBrk="0" fontAlgn="base" hangingPunct="0">
        <a:lnSpc>
          <a:spcPct val="85000"/>
        </a:lnSpc>
        <a:spcBef>
          <a:spcPct val="0"/>
        </a:spcBef>
        <a:spcAft>
          <a:spcPct val="0"/>
        </a:spcAft>
        <a:defRPr sz="3000">
          <a:solidFill>
            <a:srgbClr val="006C3A"/>
          </a:solidFill>
          <a:latin typeface="Arial Black" pitchFamily="34" charset="0"/>
        </a:defRPr>
      </a:lvl8pPr>
      <a:lvl9pPr marL="1828800" algn="l" rtl="0" eaLnBrk="0" fontAlgn="base" hangingPunct="0">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000"/>
        </a:spcBef>
        <a:spcAft>
          <a:spcPct val="0"/>
        </a:spcAft>
        <a:buClr>
          <a:srgbClr val="006C3A"/>
        </a:buClr>
        <a:buFont typeface="Arial" charset="0"/>
        <a:buChar char="•"/>
        <a:defRPr sz="1400">
          <a:solidFill>
            <a:schemeClr val="tx1"/>
          </a:solidFill>
          <a:latin typeface="+mn-lt"/>
          <a:ea typeface="+mn-ea"/>
          <a:cs typeface="+mn-cs"/>
        </a:defRPr>
      </a:lvl1pPr>
      <a:lvl2pPr marL="625475" indent="-279400" algn="l" rtl="0" eaLnBrk="0" fontAlgn="base" hangingPunct="0">
        <a:lnSpc>
          <a:spcPct val="90000"/>
        </a:lnSpc>
        <a:spcBef>
          <a:spcPts val="1000"/>
        </a:spcBef>
        <a:spcAft>
          <a:spcPct val="0"/>
        </a:spcAft>
        <a:buClr>
          <a:srgbClr val="006C3A"/>
        </a:buClr>
        <a:buFont typeface="Arial" charset="0"/>
        <a:buChar char="–"/>
        <a:defRPr sz="1400">
          <a:solidFill>
            <a:schemeClr val="tx1"/>
          </a:solidFill>
          <a:latin typeface="+mn-lt"/>
        </a:defRPr>
      </a:lvl2pPr>
      <a:lvl3pPr marL="914400" indent="-230188" algn="l" rtl="0" eaLnBrk="0" fontAlgn="base" hangingPunct="0">
        <a:lnSpc>
          <a:spcPct val="90000"/>
        </a:lnSpc>
        <a:spcBef>
          <a:spcPts val="1000"/>
        </a:spcBef>
        <a:spcAft>
          <a:spcPct val="0"/>
        </a:spcAft>
        <a:buClr>
          <a:srgbClr val="006C3A"/>
        </a:buClr>
        <a:buFont typeface="Arial" charset="0"/>
        <a:buChar char="•"/>
        <a:defRPr sz="1400">
          <a:solidFill>
            <a:schemeClr val="tx1"/>
          </a:solidFill>
          <a:latin typeface="+mn-lt"/>
        </a:defRPr>
      </a:lvl3pPr>
      <a:lvl4pPr marL="1144588" indent="-173038" algn="l" rtl="0" eaLnBrk="0" fontAlgn="base" hangingPunct="0">
        <a:lnSpc>
          <a:spcPct val="90000"/>
        </a:lnSpc>
        <a:spcBef>
          <a:spcPts val="1000"/>
        </a:spcBef>
        <a:spcAft>
          <a:spcPct val="0"/>
        </a:spcAft>
        <a:buClr>
          <a:srgbClr val="006C3A"/>
        </a:buClr>
        <a:buFont typeface="Arial" charset="0"/>
        <a:buChar char="–"/>
        <a:defRPr sz="1400">
          <a:solidFill>
            <a:schemeClr val="tx1"/>
          </a:solidFill>
          <a:latin typeface="+mn-lt"/>
        </a:defRPr>
      </a:lvl4pPr>
      <a:lvl5pPr marL="1482725" indent="-222250" algn="l" rtl="0" eaLnBrk="0" fontAlgn="base" hangingPunct="0">
        <a:lnSpc>
          <a:spcPct val="90000"/>
        </a:lnSpc>
        <a:spcBef>
          <a:spcPts val="1000"/>
        </a:spcBef>
        <a:spcAft>
          <a:spcPct val="0"/>
        </a:spcAft>
        <a:buClr>
          <a:srgbClr val="006C3A"/>
        </a:buClr>
        <a:buFont typeface="Arial" charset="0"/>
        <a:buChar char="»"/>
        <a:defRPr sz="1400">
          <a:solidFill>
            <a:schemeClr val="tx1"/>
          </a:solidFill>
          <a:latin typeface="+mn-lt"/>
        </a:defRPr>
      </a:lvl5pPr>
      <a:lvl6pPr marL="19399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6pPr>
      <a:lvl7pPr marL="23971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7pPr>
      <a:lvl8pPr marL="28543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8pPr>
      <a:lvl9pPr marL="3311525" indent="-222250" algn="l" rtl="0" eaLnBrk="0" fontAlgn="base" hangingPunct="0">
        <a:lnSpc>
          <a:spcPct val="90000"/>
        </a:lnSpc>
        <a:spcBef>
          <a:spcPts val="600"/>
        </a:spcBef>
        <a:spcAft>
          <a:spcPct val="0"/>
        </a:spcAft>
        <a:buClr>
          <a:srgbClr val="006C3A"/>
        </a:buClr>
        <a:buFont typeface="Arial" charset="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84748"/>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6"/>
          <p:cNvSpPr>
            <a:spLocks noChangeArrowheads="1"/>
          </p:cNvSpPr>
          <p:nvPr/>
        </p:nvSpPr>
        <p:spPr bwMode="auto">
          <a:xfrm flipH="1">
            <a:off x="228600" y="640285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5090E27C-CA13-484A-97F4-0144A35C19E2}" type="slidenum">
              <a:rPr lang="en-US" sz="900" smtClean="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smtClean="0">
                <a:solidFill>
                  <a:prstClr val="white">
                    <a:lumMod val="75000"/>
                  </a:prstClr>
                </a:solidFill>
                <a:latin typeface="Times New Roman" pitchFamily="18" charset="0"/>
                <a:cs typeface="Times New Roman" pitchFamily="18" charset="0"/>
              </a:rPr>
              <a:t>	Managed by UT-Battelle</a:t>
            </a:r>
            <a:br>
              <a:rPr lang="en-US" sz="900" dirty="0" smtClean="0">
                <a:solidFill>
                  <a:prstClr val="white">
                    <a:lumMod val="75000"/>
                  </a:prstClr>
                </a:solidFill>
                <a:latin typeface="Times New Roman" pitchFamily="18" charset="0"/>
                <a:cs typeface="Times New Roman" pitchFamily="18" charset="0"/>
              </a:rPr>
            </a:br>
            <a:r>
              <a:rPr lang="en-US" sz="900" dirty="0" smtClean="0">
                <a:solidFill>
                  <a:prstClr val="white">
                    <a:lumMod val="75000"/>
                  </a:prstClr>
                </a:solidFill>
                <a:latin typeface="Times New Roman" pitchFamily="18" charset="0"/>
                <a:cs typeface="Times New Roman" pitchFamily="18" charset="0"/>
              </a:rPr>
              <a:t>	for the U.S. Department of Energy</a:t>
            </a:r>
            <a:endParaRPr lang="en-US" sz="900" dirty="0">
              <a:solidFill>
                <a:prstClr val="white">
                  <a:lumMod val="75000"/>
                </a:prstClr>
              </a:solidFill>
              <a:latin typeface="Times New Roman" pitchFamily="18" charset="0"/>
              <a:cs typeface="Times New Roman" pitchFamily="18" charset="0"/>
            </a:endParaRPr>
          </a:p>
        </p:txBody>
      </p:sp>
      <p:pic>
        <p:nvPicPr>
          <p:cNvPr id="6" name="Content Placeholder 10" descr="ORNL emboss_2.png"/>
          <p:cNvPicPr>
            <a:picLocks noChangeAspect="1"/>
          </p:cNvPicPr>
          <p:nvPr/>
        </p:nvPicPr>
        <p:blipFill>
          <a:blip r:embed="rId10"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3034641164"/>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Lst>
  <p:timing>
    <p:tnLst>
      <p:par>
        <p:cTn id="1" dur="indefinite" restart="never" nodeType="tmRoot"/>
      </p:par>
    </p:tnLst>
  </p:timing>
  <p:hf hdr="0" ftr="0" dt="0"/>
  <p:txStyles>
    <p:title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rgbClr val="006C3A"/>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rgbClr val="006C3A"/>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rgbClr val="006C3A"/>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rgbClr val="006C3A"/>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rgbClr val="006C3A"/>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emf"/><Relationship Id="rId4" Type="http://schemas.openxmlformats.org/officeDocument/2006/relationships/image" Target="../media/image40.wmf"/><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74.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18" Type="http://schemas.openxmlformats.org/officeDocument/2006/relationships/image" Target="../media/image75.jpeg"/><Relationship Id="rId26" Type="http://schemas.openxmlformats.org/officeDocument/2006/relationships/image" Target="../media/image83.jpeg"/><Relationship Id="rId3" Type="http://schemas.openxmlformats.org/officeDocument/2006/relationships/notesSlide" Target="../notesSlides/notesSlide15.xml"/><Relationship Id="rId21" Type="http://schemas.openxmlformats.org/officeDocument/2006/relationships/image" Target="../media/image78.jpeg"/><Relationship Id="rId7" Type="http://schemas.openxmlformats.org/officeDocument/2006/relationships/image" Target="../media/image64.jpeg"/><Relationship Id="rId12" Type="http://schemas.openxmlformats.org/officeDocument/2006/relationships/image" Target="../media/image69.jpeg"/><Relationship Id="rId17" Type="http://schemas.openxmlformats.org/officeDocument/2006/relationships/image" Target="../media/image74.jpeg"/><Relationship Id="rId25" Type="http://schemas.openxmlformats.org/officeDocument/2006/relationships/image" Target="../media/image82.jpeg"/><Relationship Id="rId2" Type="http://schemas.openxmlformats.org/officeDocument/2006/relationships/slideLayout" Target="../slideLayouts/slideLayout41.xml"/><Relationship Id="rId16" Type="http://schemas.openxmlformats.org/officeDocument/2006/relationships/image" Target="../media/image73.jpeg"/><Relationship Id="rId20" Type="http://schemas.openxmlformats.org/officeDocument/2006/relationships/image" Target="../media/image77.jpeg"/><Relationship Id="rId1" Type="http://schemas.openxmlformats.org/officeDocument/2006/relationships/tags" Target="../tags/tag1.xml"/><Relationship Id="rId6" Type="http://schemas.openxmlformats.org/officeDocument/2006/relationships/image" Target="../media/image63.jpeg"/><Relationship Id="rId11" Type="http://schemas.openxmlformats.org/officeDocument/2006/relationships/image" Target="../media/image68.jpeg"/><Relationship Id="rId24" Type="http://schemas.openxmlformats.org/officeDocument/2006/relationships/image" Target="../media/image81.jpeg"/><Relationship Id="rId5" Type="http://schemas.openxmlformats.org/officeDocument/2006/relationships/image" Target="../media/image62.jpeg"/><Relationship Id="rId15" Type="http://schemas.openxmlformats.org/officeDocument/2006/relationships/image" Target="../media/image72.jpeg"/><Relationship Id="rId23" Type="http://schemas.openxmlformats.org/officeDocument/2006/relationships/image" Target="../media/image80.jpeg"/><Relationship Id="rId28" Type="http://schemas.openxmlformats.org/officeDocument/2006/relationships/image" Target="../media/image85.jpeg"/><Relationship Id="rId10" Type="http://schemas.openxmlformats.org/officeDocument/2006/relationships/image" Target="../media/image67.jpeg"/><Relationship Id="rId19" Type="http://schemas.openxmlformats.org/officeDocument/2006/relationships/image" Target="../media/image76.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 Id="rId22" Type="http://schemas.openxmlformats.org/officeDocument/2006/relationships/image" Target="../media/image79.jpeg"/><Relationship Id="rId27" Type="http://schemas.openxmlformats.org/officeDocument/2006/relationships/image" Target="../media/image84.jpe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47.xml"/><Relationship Id="rId5" Type="http://schemas.openxmlformats.org/officeDocument/2006/relationships/image" Target="../media/image58.pn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1.xml"/><Relationship Id="rId4" Type="http://schemas.openxmlformats.org/officeDocument/2006/relationships/image" Target="../media/image90.jpe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1.xml"/><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1.xml"/><Relationship Id="rId1" Type="http://schemas.openxmlformats.org/officeDocument/2006/relationships/vmlDrawing" Target="../drawings/vmlDrawing1.v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8.xml"/><Relationship Id="rId1" Type="http://schemas.openxmlformats.org/officeDocument/2006/relationships/slideLayout" Target="../slideLayouts/slideLayout53.xml"/><Relationship Id="rId5" Type="http://schemas.openxmlformats.org/officeDocument/2006/relationships/image" Target="../media/image50.gif"/><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1.xml"/><Relationship Id="rId1" Type="http://schemas.openxmlformats.org/officeDocument/2006/relationships/slideLayout" Target="../slideLayouts/slideLayout140.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2.png"/><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7.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40.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72.xml"/><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6.xml"/><Relationship Id="rId1" Type="http://schemas.openxmlformats.org/officeDocument/2006/relationships/slideLayout" Target="../slideLayouts/slideLayout126.xml"/></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7.xml"/><Relationship Id="rId1" Type="http://schemas.openxmlformats.org/officeDocument/2006/relationships/slideLayout" Target="../slideLayouts/slideLayout149.xml"/><Relationship Id="rId5" Type="http://schemas.openxmlformats.org/officeDocument/2006/relationships/image" Target="../media/image110.jpeg"/><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jpe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72.xml"/><Relationship Id="rId5" Type="http://schemas.openxmlformats.org/officeDocument/2006/relationships/image" Target="../media/image114.png"/><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6.png"/><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9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3" Type="http://schemas.openxmlformats.org/officeDocument/2006/relationships/hyperlink" Target="http://pubs.acs.org/doi/abs/10.1021/ma200986d" TargetMode="External"/><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122.jpeg"/></Relationships>
</file>

<file path=ppt/slides/_rels/slide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hyperlink" Target="http://iopscience.iop.org/0953-8984/23/25/254215/" TargetMode="External"/><Relationship Id="rId2" Type="http://schemas.openxmlformats.org/officeDocument/2006/relationships/notesSlide" Target="../notesSlides/notesSlide37.xml"/><Relationship Id="rId1" Type="http://schemas.openxmlformats.org/officeDocument/2006/relationships/slideLayout" Target="../slideLayouts/slideLayout54.xml"/><Relationship Id="rId5" Type="http://schemas.openxmlformats.org/officeDocument/2006/relationships/image" Target="../media/image124.tiff"/><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94.xml"/><Relationship Id="rId4" Type="http://schemas.openxmlformats.org/officeDocument/2006/relationships/image" Target="../media/image22.emf"/></Relationships>
</file>

<file path=ppt/slides/_rels/slide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54.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43.xml"/><Relationship Id="rId1" Type="http://schemas.openxmlformats.org/officeDocument/2006/relationships/slideLayout" Target="../slideLayouts/slideLayout54.xml"/><Relationship Id="rId4" Type="http://schemas.openxmlformats.org/officeDocument/2006/relationships/hyperlink" Target="http://arxiv.org/abs/1103.2564v2"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131.wmf"/></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133.png"/></Relationships>
</file>

<file path=ppt/slides/_rels/slide5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5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6.xml"/><Relationship Id="rId1" Type="http://schemas.openxmlformats.org/officeDocument/2006/relationships/slideLayout" Target="../slideLayouts/slideLayout2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eg"/></Relationships>
</file>

<file path=ppt/slides/_rels/slide5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5.xml"/><Relationship Id="rId6" Type="http://schemas.openxmlformats.org/officeDocument/2006/relationships/image" Target="../media/image42.png"/><Relationship Id="rId11" Type="http://schemas.openxmlformats.org/officeDocument/2006/relationships/image" Target="../media/image143.png"/><Relationship Id="rId5" Type="http://schemas.openxmlformats.org/officeDocument/2006/relationships/image" Target="../media/image41.png"/><Relationship Id="rId10" Type="http://schemas.openxmlformats.org/officeDocument/2006/relationships/image" Target="../media/image142.jpeg"/><Relationship Id="rId4" Type="http://schemas.openxmlformats.org/officeDocument/2006/relationships/image" Target="../media/image40.wmf"/><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6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hyperlink" Target="mailto:huqa@ornl.gov"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sciencedirect.com/science/article/pii/S0022283611009545" TargetMode="External"/><Relationship Id="rId2" Type="http://schemas.openxmlformats.org/officeDocument/2006/relationships/notesSlide" Target="../notesSlides/notesSlide49.xml"/><Relationship Id="rId1" Type="http://schemas.openxmlformats.org/officeDocument/2006/relationships/slideLayout" Target="../slideLayouts/slideLayout5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0.xml"/><Relationship Id="rId1" Type="http://schemas.openxmlformats.org/officeDocument/2006/relationships/slideLayout" Target="../slideLayouts/slideLayout54.xml"/><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1.xml"/><Relationship Id="rId1" Type="http://schemas.openxmlformats.org/officeDocument/2006/relationships/slideLayout" Target="../slideLayouts/slideLayout63.xml"/><Relationship Id="rId4" Type="http://schemas.openxmlformats.org/officeDocument/2006/relationships/hyperlink" Target="http://iopscience.iop.org/0295-5075/95/5/56001"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gif"/><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6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5.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7"/>
          <p:cNvSpPr>
            <a:spLocks/>
          </p:cNvSpPr>
          <p:nvPr/>
        </p:nvSpPr>
        <p:spPr bwMode="auto">
          <a:xfrm>
            <a:off x="152400" y="1935480"/>
            <a:ext cx="4732338"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lnSpc>
                <a:spcPct val="90000"/>
              </a:lnSpc>
            </a:pPr>
            <a:r>
              <a:rPr lang="en-US" sz="2000" b="0" dirty="0">
                <a:latin typeface="Arial Narrow" pitchFamily="-107" charset="0"/>
              </a:rPr>
              <a:t>Presented to:</a:t>
            </a:r>
          </a:p>
          <a:p>
            <a:pPr eaLnBrk="0" hangingPunct="0">
              <a:lnSpc>
                <a:spcPct val="90000"/>
              </a:lnSpc>
            </a:pPr>
            <a:r>
              <a:rPr lang="en-US" sz="2000" dirty="0">
                <a:latin typeface="Arial Black" pitchFamily="-107" charset="0"/>
              </a:rPr>
              <a:t>2nd </a:t>
            </a:r>
            <a:r>
              <a:rPr lang="en-US" sz="2000" dirty="0" err="1">
                <a:latin typeface="Arial Black" pitchFamily="-107" charset="0"/>
              </a:rPr>
              <a:t>SuperB</a:t>
            </a:r>
            <a:r>
              <a:rPr lang="en-US" sz="2000" dirty="0">
                <a:latin typeface="Arial Black" pitchFamily="-107" charset="0"/>
              </a:rPr>
              <a:t> Collaboration Meeting</a:t>
            </a:r>
            <a:endParaRPr lang="en-US" sz="2000" b="0" dirty="0" smtClean="0">
              <a:latin typeface="Arial Black" pitchFamily="-107" charset="0"/>
            </a:endParaRPr>
          </a:p>
          <a:p>
            <a:pPr eaLnBrk="0" hangingPunct="0">
              <a:lnSpc>
                <a:spcPct val="90000"/>
              </a:lnSpc>
            </a:pPr>
            <a:endParaRPr lang="en-US" sz="2000" dirty="0">
              <a:latin typeface="Arial Narrow" pitchFamily="-107" charset="0"/>
            </a:endParaRPr>
          </a:p>
          <a:p>
            <a:pPr eaLnBrk="0" hangingPunct="0">
              <a:lnSpc>
                <a:spcPct val="90000"/>
              </a:lnSpc>
            </a:pPr>
            <a:r>
              <a:rPr lang="en-US" sz="2000" b="0" dirty="0" smtClean="0">
                <a:latin typeface="Arial Black" pitchFamily="-107" charset="0"/>
              </a:rPr>
              <a:t>Ian Anderson</a:t>
            </a:r>
            <a:r>
              <a:rPr lang="en-US" sz="2000" b="0" dirty="0">
                <a:latin typeface="Arial Black" pitchFamily="-107" charset="0"/>
              </a:rPr>
              <a:t/>
            </a:r>
            <a:br>
              <a:rPr lang="en-US" sz="2000" b="0" dirty="0">
                <a:latin typeface="Arial Black" pitchFamily="-107" charset="0"/>
              </a:rPr>
            </a:br>
            <a:r>
              <a:rPr lang="en-US" sz="2000" b="0" dirty="0" smtClean="0">
                <a:latin typeface="Arial Narrow" pitchFamily="-107" charset="0"/>
              </a:rPr>
              <a:t>Graduate </a:t>
            </a:r>
            <a:r>
              <a:rPr lang="en-US" sz="2000" b="0" dirty="0">
                <a:latin typeface="Arial Narrow" pitchFamily="-107" charset="0"/>
              </a:rPr>
              <a:t>Education and University Partnerships</a:t>
            </a:r>
            <a:br>
              <a:rPr lang="en-US" sz="2000" b="0" dirty="0">
                <a:latin typeface="Arial Narrow" pitchFamily="-107" charset="0"/>
              </a:rPr>
            </a:br>
            <a:r>
              <a:rPr lang="en-US" sz="2000" dirty="0">
                <a:latin typeface="Arial Narrow" pitchFamily="-107" charset="0"/>
              </a:rPr>
              <a:t/>
            </a:r>
            <a:br>
              <a:rPr lang="en-US" sz="2000" dirty="0">
                <a:latin typeface="Arial Narrow" pitchFamily="-107" charset="0"/>
              </a:rPr>
            </a:br>
            <a:r>
              <a:rPr lang="en-US" sz="2000" b="0" dirty="0" smtClean="0">
                <a:latin typeface="Arial Narrow" pitchFamily="-107" charset="0"/>
              </a:rPr>
              <a:t>Frascati</a:t>
            </a:r>
            <a:r>
              <a:rPr lang="en-US" sz="2000" b="0" dirty="0" smtClean="0">
                <a:latin typeface="Arial Narrow" pitchFamily="-107" charset="0"/>
              </a:rPr>
              <a:t>, </a:t>
            </a:r>
            <a:r>
              <a:rPr lang="en-US" sz="2000" b="0" dirty="0" smtClean="0">
                <a:latin typeface="Arial Narrow" pitchFamily="-107" charset="0"/>
              </a:rPr>
              <a:t>Italy</a:t>
            </a:r>
            <a:r>
              <a:rPr lang="en-US" sz="2000" b="0" dirty="0">
                <a:latin typeface="Arial Narrow" pitchFamily="-107" charset="0"/>
              </a:rPr>
              <a:t/>
            </a:r>
            <a:br>
              <a:rPr lang="en-US" sz="2000" b="0" dirty="0">
                <a:latin typeface="Arial Narrow" pitchFamily="-107" charset="0"/>
              </a:rPr>
            </a:br>
            <a:r>
              <a:rPr lang="en-US" sz="2000" dirty="0" smtClean="0">
                <a:latin typeface="Arial Narrow" pitchFamily="-107" charset="0"/>
              </a:rPr>
              <a:t>Dec</a:t>
            </a:r>
            <a:r>
              <a:rPr lang="en-US" sz="2000" b="0" dirty="0" smtClean="0">
                <a:latin typeface="Arial Narrow" pitchFamily="-107" charset="0"/>
              </a:rPr>
              <a:t>ember 14, </a:t>
            </a:r>
            <a:r>
              <a:rPr lang="en-US" sz="2000" b="0" dirty="0">
                <a:latin typeface="Arial Narrow" pitchFamily="-107" charset="0"/>
              </a:rPr>
              <a:t>2011</a:t>
            </a:r>
          </a:p>
        </p:txBody>
      </p:sp>
      <p:sp>
        <p:nvSpPr>
          <p:cNvPr id="4099" name="Rectangle 3"/>
          <p:cNvSpPr>
            <a:spLocks noChangeArrowheads="1"/>
          </p:cNvSpPr>
          <p:nvPr/>
        </p:nvSpPr>
        <p:spPr bwMode="auto">
          <a:xfrm>
            <a:off x="141288" y="365125"/>
            <a:ext cx="5721350" cy="757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0000"/>
              </a:lnSpc>
            </a:pPr>
            <a:r>
              <a:rPr lang="en-US" sz="2400" dirty="0">
                <a:solidFill>
                  <a:srgbClr val="006C3A"/>
                </a:solidFill>
                <a:latin typeface="Arial Black" pitchFamily="-107" charset="0"/>
              </a:rPr>
              <a:t>New Science at the Spallation Neutron Source</a:t>
            </a:r>
            <a:endParaRPr lang="en-US" sz="2400" b="0" dirty="0">
              <a:solidFill>
                <a:srgbClr val="006C3A"/>
              </a:solidFill>
              <a:latin typeface="Arial Black" pitchFamily="-107" charset="0"/>
            </a:endParaRPr>
          </a:p>
        </p:txBody>
      </p:sp>
    </p:spTree>
    <p:extLst>
      <p:ext uri="{BB962C8B-B14F-4D97-AF65-F5344CB8AC3E}">
        <p14:creationId xmlns:p14="http://schemas.microsoft.com/office/powerpoint/2010/main" xmlns="" val="3353935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76200"/>
            <a:ext cx="8229600" cy="877163"/>
          </a:xfrm>
        </p:spPr>
        <p:txBody>
          <a:bodyPr/>
          <a:lstStyle/>
          <a:p>
            <a:r>
              <a:rPr lang="en-US" dirty="0" smtClean="0"/>
              <a:t>Stable operations at SNS and HFIR have been accomplished</a:t>
            </a:r>
            <a:endParaRPr lang="en-US" dirty="0"/>
          </a:p>
        </p:txBody>
      </p:sp>
      <p:pic>
        <p:nvPicPr>
          <p:cNvPr id="11" name="Picture 10" descr="10-G00662B_produc-power-avail.png"/>
          <p:cNvPicPr>
            <a:picLocks noChangeAspect="1"/>
          </p:cNvPicPr>
          <p:nvPr/>
        </p:nvPicPr>
        <p:blipFill>
          <a:blip r:embed="rId2" cstate="print"/>
          <a:stretch>
            <a:fillRect/>
          </a:stretch>
        </p:blipFill>
        <p:spPr>
          <a:xfrm>
            <a:off x="1676400" y="2192455"/>
            <a:ext cx="5791200" cy="4436945"/>
          </a:xfrm>
          <a:prstGeom prst="rect">
            <a:avLst/>
          </a:prstGeom>
          <a:solidFill>
            <a:schemeClr val="bg1"/>
          </a:solidFill>
        </p:spPr>
      </p:pic>
      <p:graphicFrame>
        <p:nvGraphicFramePr>
          <p:cNvPr id="14" name="Table 13"/>
          <p:cNvGraphicFramePr>
            <a:graphicFrameLocks noGrp="1"/>
          </p:cNvGraphicFramePr>
          <p:nvPr>
            <p:extLst>
              <p:ext uri="{D42A27DB-BD31-4B8C-83A1-F6EECF244321}">
                <p14:modId xmlns:p14="http://schemas.microsoft.com/office/powerpoint/2010/main" xmlns="" val="66189420"/>
              </p:ext>
            </p:extLst>
          </p:nvPr>
        </p:nvGraphicFramePr>
        <p:xfrm>
          <a:off x="381000" y="990600"/>
          <a:ext cx="8424864" cy="1010920"/>
        </p:xfrm>
        <a:graphic>
          <a:graphicData uri="http://schemas.openxmlformats.org/drawingml/2006/table">
            <a:tbl>
              <a:tblPr firstRow="1" bandRow="1">
                <a:tableStyleId>{5C22544A-7EE6-4342-B048-85BDC9FD1C3A}</a:tableStyleId>
              </a:tblPr>
              <a:tblGrid>
                <a:gridCol w="4343400"/>
                <a:gridCol w="4081464"/>
              </a:tblGrid>
              <a:tr h="370840">
                <a:tc>
                  <a:txBody>
                    <a:bodyPr/>
                    <a:lstStyle/>
                    <a:p>
                      <a:pPr>
                        <a:lnSpc>
                          <a:spcPct val="90000"/>
                        </a:lnSpc>
                      </a:pPr>
                      <a:r>
                        <a:rPr lang="en-US" sz="1800" dirty="0" smtClean="0"/>
                        <a:t>SNS</a:t>
                      </a:r>
                    </a:p>
                  </a:txBody>
                  <a:tcPr marL="182880" marR="45720" anchor="b"/>
                </a:tc>
                <a:tc>
                  <a:txBody>
                    <a:bodyPr/>
                    <a:lstStyle/>
                    <a:p>
                      <a:pPr marL="0" algn="l" defTabSz="914400" rtl="0" eaLnBrk="1" latinLnBrk="0" hangingPunct="1">
                        <a:lnSpc>
                          <a:spcPct val="90000"/>
                        </a:lnSpc>
                      </a:pPr>
                      <a:r>
                        <a:rPr lang="en-US" sz="1800" b="1" kern="1200" dirty="0" smtClean="0">
                          <a:solidFill>
                            <a:schemeClr val="lt1"/>
                          </a:solidFill>
                          <a:latin typeface="+mn-lt"/>
                          <a:ea typeface="+mn-ea"/>
                          <a:cs typeface="+mn-cs"/>
                        </a:rPr>
                        <a:t>HFIR</a:t>
                      </a:r>
                    </a:p>
                  </a:txBody>
                  <a:tcPr marL="182880" marR="45720" anchor="b"/>
                </a:tc>
              </a:tr>
              <a:tr h="370840">
                <a:tc>
                  <a:txBody>
                    <a:bodyPr/>
                    <a:lstStyle/>
                    <a:p>
                      <a:pPr marL="350838" lvl="1" indent="-290513">
                        <a:buFont typeface="Arial" pitchFamily="34" charset="0"/>
                        <a:buChar char="•"/>
                      </a:pPr>
                      <a:r>
                        <a:rPr lang="en-US" sz="1800" dirty="0" smtClean="0"/>
                        <a:t>5000 neutron production hours</a:t>
                      </a:r>
                    </a:p>
                    <a:p>
                      <a:pPr marL="350838" lvl="1" indent="-290513">
                        <a:buFont typeface="Arial" pitchFamily="34" charset="0"/>
                        <a:buChar char="•"/>
                      </a:pPr>
                      <a:r>
                        <a:rPr lang="en-US" sz="1800" dirty="0" smtClean="0"/>
                        <a:t>Availability &gt;92% at 1MW</a:t>
                      </a:r>
                    </a:p>
                  </a:txBody>
                  <a:tcPr marL="182880" marR="45720">
                    <a:gradFill>
                      <a:gsLst>
                        <a:gs pos="0">
                          <a:schemeClr val="accent1">
                            <a:tint val="66000"/>
                            <a:satMod val="160000"/>
                          </a:schemeClr>
                        </a:gs>
                        <a:gs pos="50000">
                          <a:schemeClr val="accent1">
                            <a:tint val="44500"/>
                            <a:satMod val="160000"/>
                            <a:alpha val="61000"/>
                          </a:schemeClr>
                        </a:gs>
                        <a:gs pos="100000">
                          <a:schemeClr val="bg2">
                            <a:alpha val="61000"/>
                          </a:schemeClr>
                        </a:gs>
                      </a:gsLst>
                      <a:lin ang="5400000" scaled="0"/>
                    </a:gradFill>
                  </a:tcPr>
                </a:tc>
                <a:tc>
                  <a:txBody>
                    <a:bodyPr/>
                    <a:lstStyle/>
                    <a:p>
                      <a:pPr marL="457200" lvl="1" indent="-288925">
                        <a:buFont typeface="Arial" pitchFamily="34" charset="0"/>
                        <a:buChar char="•"/>
                      </a:pPr>
                      <a:r>
                        <a:rPr lang="en-US" sz="1800" dirty="0" smtClean="0"/>
                        <a:t>3900 neutron production hours</a:t>
                      </a:r>
                    </a:p>
                    <a:p>
                      <a:pPr marL="457200" lvl="1" indent="-288925">
                        <a:buFont typeface="Arial" pitchFamily="34" charset="0"/>
                        <a:buChar char="•"/>
                      </a:pPr>
                      <a:r>
                        <a:rPr lang="en-US" sz="1800" dirty="0" smtClean="0"/>
                        <a:t>100% Reliability</a:t>
                      </a:r>
                    </a:p>
                  </a:txBody>
                  <a:tcPr marL="182880" marR="45720">
                    <a:gradFill>
                      <a:gsLst>
                        <a:gs pos="0">
                          <a:schemeClr val="accent1">
                            <a:tint val="66000"/>
                            <a:satMod val="160000"/>
                          </a:schemeClr>
                        </a:gs>
                        <a:gs pos="50000">
                          <a:schemeClr val="accent1">
                            <a:tint val="44500"/>
                            <a:satMod val="160000"/>
                            <a:alpha val="61000"/>
                          </a:schemeClr>
                        </a:gs>
                        <a:gs pos="100000">
                          <a:schemeClr val="bg2">
                            <a:alpha val="61000"/>
                          </a:schemeClr>
                        </a:gs>
                      </a:gsLst>
                      <a:lin ang="5400000" scaled="0"/>
                    </a:gradFill>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880369"/>
          </a:xfrm>
        </p:spPr>
        <p:txBody>
          <a:bodyPr/>
          <a:lstStyle/>
          <a:p>
            <a:r>
              <a:rPr lang="en-US" dirty="0" smtClean="0"/>
              <a:t>Neutrons measure structure and dynamics</a:t>
            </a:r>
            <a:endParaRPr lang="en-US" dirty="0"/>
          </a:p>
        </p:txBody>
      </p:sp>
      <p:sp>
        <p:nvSpPr>
          <p:cNvPr id="4" name="TextBox 3"/>
          <p:cNvSpPr txBox="1"/>
          <p:nvPr/>
        </p:nvSpPr>
        <p:spPr>
          <a:xfrm>
            <a:off x="685800" y="5486400"/>
            <a:ext cx="6400800" cy="523220"/>
          </a:xfrm>
          <a:prstGeom prst="rect">
            <a:avLst/>
          </a:prstGeom>
          <a:noFill/>
        </p:spPr>
        <p:txBody>
          <a:bodyPr wrap="square" rtlCol="0">
            <a:spAutoFit/>
          </a:bodyPr>
          <a:lstStyle/>
          <a:p>
            <a:r>
              <a:rPr lang="en-US" sz="1400" dirty="0" smtClean="0">
                <a:solidFill>
                  <a:prstClr val="black"/>
                </a:solidFill>
              </a:rPr>
              <a:t>Source: </a:t>
            </a:r>
            <a:r>
              <a:rPr lang="en-US" sz="1400" dirty="0" err="1" smtClean="0">
                <a:solidFill>
                  <a:prstClr val="black"/>
                </a:solidFill>
              </a:rPr>
              <a:t>Forschung</a:t>
            </a:r>
            <a:r>
              <a:rPr lang="en-US" sz="1400" dirty="0" smtClean="0">
                <a:solidFill>
                  <a:prstClr val="black"/>
                </a:solidFill>
              </a:rPr>
              <a:t> </a:t>
            </a:r>
            <a:r>
              <a:rPr lang="en-US" sz="1400" dirty="0" err="1" smtClean="0">
                <a:solidFill>
                  <a:prstClr val="black"/>
                </a:solidFill>
              </a:rPr>
              <a:t>mit</a:t>
            </a:r>
            <a:r>
              <a:rPr lang="en-US" sz="1400" dirty="0" smtClean="0">
                <a:solidFill>
                  <a:prstClr val="black"/>
                </a:solidFill>
              </a:rPr>
              <a:t> </a:t>
            </a:r>
            <a:r>
              <a:rPr lang="en-US" sz="1400" dirty="0" err="1" smtClean="0">
                <a:solidFill>
                  <a:prstClr val="black"/>
                </a:solidFill>
              </a:rPr>
              <a:t>Neutronen</a:t>
            </a:r>
            <a:r>
              <a:rPr lang="en-US" sz="1400" dirty="0" smtClean="0">
                <a:solidFill>
                  <a:prstClr val="black"/>
                </a:solidFill>
              </a:rPr>
              <a:t> in Deutschland - Status und </a:t>
            </a:r>
            <a:r>
              <a:rPr lang="en-US" sz="1400" dirty="0" err="1" smtClean="0">
                <a:solidFill>
                  <a:prstClr val="black"/>
                </a:solidFill>
              </a:rPr>
              <a:t>Perspektiven</a:t>
            </a:r>
            <a:r>
              <a:rPr lang="en-US" sz="1400" dirty="0" smtClean="0">
                <a:solidFill>
                  <a:prstClr val="black"/>
                </a:solidFill>
              </a:rPr>
              <a:t> - </a:t>
            </a:r>
            <a:r>
              <a:rPr lang="en-US" sz="1400" dirty="0" err="1" smtClean="0">
                <a:solidFill>
                  <a:prstClr val="black"/>
                </a:solidFill>
              </a:rPr>
              <a:t>Komitee</a:t>
            </a:r>
            <a:r>
              <a:rPr lang="en-US" sz="1400" dirty="0" smtClean="0">
                <a:solidFill>
                  <a:prstClr val="black"/>
                </a:solidFill>
              </a:rPr>
              <a:t> </a:t>
            </a:r>
            <a:r>
              <a:rPr lang="en-US" sz="1400" dirty="0" err="1" smtClean="0">
                <a:solidFill>
                  <a:prstClr val="black"/>
                </a:solidFill>
              </a:rPr>
              <a:t>für</a:t>
            </a:r>
            <a:r>
              <a:rPr lang="en-US" sz="1400" dirty="0" smtClean="0">
                <a:solidFill>
                  <a:prstClr val="black"/>
                </a:solidFill>
              </a:rPr>
              <a:t> die </a:t>
            </a:r>
            <a:r>
              <a:rPr lang="en-US" sz="1400" dirty="0" err="1" smtClean="0">
                <a:solidFill>
                  <a:prstClr val="black"/>
                </a:solidFill>
              </a:rPr>
              <a:t>Forschung</a:t>
            </a:r>
            <a:r>
              <a:rPr lang="en-US" sz="1400" dirty="0" smtClean="0">
                <a:solidFill>
                  <a:prstClr val="black"/>
                </a:solidFill>
              </a:rPr>
              <a:t> </a:t>
            </a:r>
            <a:r>
              <a:rPr lang="en-US" sz="1400" dirty="0" err="1" smtClean="0">
                <a:solidFill>
                  <a:prstClr val="black"/>
                </a:solidFill>
              </a:rPr>
              <a:t>mit</a:t>
            </a:r>
            <a:r>
              <a:rPr lang="en-US" sz="1400" dirty="0" smtClean="0">
                <a:solidFill>
                  <a:prstClr val="black"/>
                </a:solidFill>
              </a:rPr>
              <a:t> </a:t>
            </a:r>
            <a:r>
              <a:rPr lang="en-US" sz="1400" dirty="0" err="1" smtClean="0">
                <a:solidFill>
                  <a:prstClr val="black"/>
                </a:solidFill>
              </a:rPr>
              <a:t>Neutronen</a:t>
            </a:r>
            <a:r>
              <a:rPr lang="en-US" sz="1400" dirty="0" smtClean="0">
                <a:solidFill>
                  <a:prstClr val="black"/>
                </a:solidFill>
              </a:rPr>
              <a:t> (2002-2005)</a:t>
            </a:r>
            <a:endParaRPr lang="en-US" sz="1400" dirty="0">
              <a:solidFill>
                <a:prstClr val="black"/>
              </a:solidFill>
            </a:endParaRPr>
          </a:p>
        </p:txBody>
      </p:sp>
      <p:pic>
        <p:nvPicPr>
          <p:cNvPr id="156674" name="Picture 2" descr="61A28C1C-E517-4A7D-822B-10D33A1A3653"/>
          <p:cNvPicPr>
            <a:picLocks noChangeAspect="1" noChangeArrowheads="1"/>
          </p:cNvPicPr>
          <p:nvPr/>
        </p:nvPicPr>
        <p:blipFill>
          <a:blip r:embed="rId2" cstate="print"/>
          <a:srcRect/>
          <a:stretch>
            <a:fillRect/>
          </a:stretch>
        </p:blipFill>
        <p:spPr bwMode="auto">
          <a:xfrm>
            <a:off x="685799" y="914400"/>
            <a:ext cx="8202651" cy="4191000"/>
          </a:xfrm>
          <a:prstGeom prst="rect">
            <a:avLst/>
          </a:prstGeom>
          <a:noFill/>
          <a:ln w="9525">
            <a:noFill/>
            <a:miter lim="800000"/>
            <a:headEnd/>
            <a:tailEnd/>
          </a:ln>
        </p:spPr>
      </p:pic>
    </p:spTree>
    <p:extLst>
      <p:ext uri="{BB962C8B-B14F-4D97-AF65-F5344CB8AC3E}">
        <p14:creationId xmlns:p14="http://schemas.microsoft.com/office/powerpoint/2010/main" xmlns="" val="280347571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263604" y="329514"/>
            <a:ext cx="8229600" cy="484748"/>
          </a:xfrm>
          <a:prstGeom prst="rect">
            <a:avLst/>
          </a:prstGeom>
        </p:spPr>
        <p:txBody>
          <a:bodyPr vert="horz" lIns="91440" tIns="45720" rIns="91440" bIns="45720" rtlCol="0" anchor="t" anchorCtr="0">
            <a:spAutoFit/>
          </a:bodyPr>
          <a:lstStyle/>
          <a:p>
            <a:pPr>
              <a:lnSpc>
                <a:spcPct val="85000"/>
              </a:lnSpc>
              <a:defRPr/>
            </a:pPr>
            <a:r>
              <a:rPr lang="en-US" sz="3000" smtClean="0">
                <a:solidFill>
                  <a:srgbClr val="006C3A"/>
                </a:solidFill>
                <a:latin typeface="Arial Black" pitchFamily="34" charset="0"/>
              </a:rPr>
              <a:t>15 </a:t>
            </a:r>
            <a:r>
              <a:rPr lang="en-US" sz="3000" dirty="0">
                <a:solidFill>
                  <a:srgbClr val="006C3A"/>
                </a:solidFill>
                <a:latin typeface="Arial Black" pitchFamily="34" charset="0"/>
              </a:rPr>
              <a:t>instruments operating at SNS</a:t>
            </a:r>
          </a:p>
        </p:txBody>
      </p:sp>
      <p:pic>
        <p:nvPicPr>
          <p:cNvPr id="4" name="Picture 3" descr="06-G00400O_SNS instru.png"/>
          <p:cNvPicPr>
            <a:picLocks noChangeAspect="1"/>
          </p:cNvPicPr>
          <p:nvPr/>
        </p:nvPicPr>
        <p:blipFill>
          <a:blip r:embed="rId3" cstate="print"/>
          <a:stretch>
            <a:fillRect/>
          </a:stretch>
        </p:blipFill>
        <p:spPr>
          <a:xfrm>
            <a:off x="533400" y="424679"/>
            <a:ext cx="7696200" cy="5922263"/>
          </a:xfrm>
          <a:prstGeom prst="rect">
            <a:avLst/>
          </a:prstGeom>
        </p:spPr>
      </p:pic>
    </p:spTree>
    <p:extLst>
      <p:ext uri="{BB962C8B-B14F-4D97-AF65-F5344CB8AC3E}">
        <p14:creationId xmlns:p14="http://schemas.microsoft.com/office/powerpoint/2010/main" xmlns="" val="176707187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a:xfrm>
            <a:off x="111125" y="177800"/>
            <a:ext cx="8801100" cy="487954"/>
          </a:xfrm>
        </p:spPr>
        <p:txBody>
          <a:bodyPr/>
          <a:lstStyle/>
          <a:p>
            <a:r>
              <a:rPr lang="en-US" dirty="0" smtClean="0"/>
              <a:t>10+ Instruments Operating at HFIR</a:t>
            </a:r>
          </a:p>
        </p:txBody>
      </p:sp>
      <p:pic>
        <p:nvPicPr>
          <p:cNvPr id="4" name="Picture 3"/>
          <p:cNvPicPr>
            <a:picLocks noChangeAspect="1" noChangeArrowheads="1"/>
          </p:cNvPicPr>
          <p:nvPr/>
        </p:nvPicPr>
        <p:blipFill>
          <a:blip r:embed="rId3" cstate="print"/>
          <a:srcRect/>
          <a:stretch>
            <a:fillRect/>
          </a:stretch>
        </p:blipFill>
        <p:spPr bwMode="auto">
          <a:xfrm>
            <a:off x="990600" y="838199"/>
            <a:ext cx="7340600" cy="5277891"/>
          </a:xfrm>
          <a:prstGeom prst="rect">
            <a:avLst/>
          </a:prstGeom>
          <a:noFill/>
          <a:ln w="9525">
            <a:noFill/>
            <a:miter lim="800000"/>
            <a:headEnd/>
            <a:tailEnd/>
          </a:ln>
          <a:effectLst/>
        </p:spPr>
      </p:pic>
    </p:spTree>
    <p:extLst>
      <p:ext uri="{BB962C8B-B14F-4D97-AF65-F5344CB8AC3E}">
        <p14:creationId xmlns:p14="http://schemas.microsoft.com/office/powerpoint/2010/main" xmlns="" val="168381144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9"/>
          <p:cNvGraphicFramePr>
            <a:graphicFrameLocks noGrp="1"/>
          </p:cNvGraphicFramePr>
          <p:nvPr>
            <p:extLst>
              <p:ext uri="{D42A27DB-BD31-4B8C-83A1-F6EECF244321}">
                <p14:modId xmlns:p14="http://schemas.microsoft.com/office/powerpoint/2010/main" xmlns="" val="2685186089"/>
              </p:ext>
            </p:extLst>
          </p:nvPr>
        </p:nvGraphicFramePr>
        <p:xfrm>
          <a:off x="219736" y="974641"/>
          <a:ext cx="8686800" cy="4821941"/>
        </p:xfrm>
        <a:graphic>
          <a:graphicData uri="http://schemas.openxmlformats.org/drawingml/2006/table">
            <a:tbl>
              <a:tblPr/>
              <a:tblGrid>
                <a:gridCol w="2171700"/>
                <a:gridCol w="2171700"/>
                <a:gridCol w="2171700"/>
                <a:gridCol w="2171700"/>
              </a:tblGrid>
              <a:tr h="457200">
                <a:tc>
                  <a:txBody>
                    <a:bodyPr/>
                    <a:lstStyle/>
                    <a:p>
                      <a:pPr marL="0" marR="0" lvl="0" indent="-233363" algn="l" defTabSz="914400" rtl="0" eaLnBrk="0" fontAlgn="base" latinLnBrk="0" hangingPunct="0">
                        <a:lnSpc>
                          <a:spcPct val="90000"/>
                        </a:lnSpc>
                        <a:spcBef>
                          <a:spcPct val="30000"/>
                        </a:spcBef>
                        <a:spcAft>
                          <a:spcPct val="0"/>
                        </a:spcAft>
                        <a:buClr>
                          <a:schemeClr val="tx1"/>
                        </a:buClr>
                        <a:buSzTx/>
                        <a:buFont typeface="Arial" charset="0"/>
                        <a:buNone/>
                        <a:tabLst/>
                        <a:defRPr/>
                      </a:pPr>
                      <a:r>
                        <a:rPr lang="en-US" sz="1600" b="1" dirty="0" err="1" smtClean="0">
                          <a:solidFill>
                            <a:schemeClr val="accent1"/>
                          </a:solidFill>
                          <a:latin typeface="Arial Narrow" pitchFamily="34" charset="0"/>
                        </a:rPr>
                        <a:t>Nanoscience</a:t>
                      </a:r>
                      <a:endParaRPr lang="en-US" sz="1600" b="1" dirty="0" smtClean="0">
                        <a:solidFill>
                          <a:schemeClr val="accent1"/>
                        </a:solidFill>
                        <a:latin typeface="Arial Narrow" pitchFamily="34" charset="0"/>
                      </a:endParaRPr>
                    </a:p>
                  </a:txBody>
                  <a:tcPr anchor="b"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233363" algn="l" defTabSz="914400" rtl="0" eaLnBrk="0" fontAlgn="base" latinLnBrk="0" hangingPunct="0">
                        <a:lnSpc>
                          <a:spcPct val="90000"/>
                        </a:lnSpc>
                        <a:spcBef>
                          <a:spcPct val="30000"/>
                        </a:spcBef>
                        <a:spcAft>
                          <a:spcPct val="0"/>
                        </a:spcAft>
                        <a:buClr>
                          <a:schemeClr val="tx1"/>
                        </a:buClr>
                        <a:buSzTx/>
                        <a:buFont typeface="Arial" charset="0"/>
                        <a:buNone/>
                        <a:tabLst/>
                      </a:pPr>
                      <a:r>
                        <a:rPr kumimoji="0" lang="en-US" sz="1600" b="1" i="0" u="none" strike="noStrike" cap="none" normalizeH="0" baseline="0" dirty="0" smtClean="0">
                          <a:ln>
                            <a:noFill/>
                          </a:ln>
                          <a:solidFill>
                            <a:schemeClr val="accent1"/>
                          </a:solidFill>
                          <a:effectLst/>
                          <a:latin typeface="Arial Narrow" pitchFamily="34" charset="0"/>
                          <a:cs typeface="Arial" charset="0"/>
                        </a:rPr>
                        <a:t>Soft Matter</a:t>
                      </a:r>
                    </a:p>
                  </a:txBody>
                  <a:tcPr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233363" algn="l" defTabSz="914400" rtl="0" eaLnBrk="0" fontAlgn="base" latinLnBrk="0" hangingPunct="0">
                        <a:lnSpc>
                          <a:spcPct val="90000"/>
                        </a:lnSpc>
                        <a:spcBef>
                          <a:spcPct val="30000"/>
                        </a:spcBef>
                        <a:spcAft>
                          <a:spcPct val="0"/>
                        </a:spcAft>
                        <a:buClr>
                          <a:schemeClr val="tx1"/>
                        </a:buClr>
                        <a:buSzTx/>
                        <a:buFont typeface="Arial" charset="0"/>
                        <a:buNone/>
                        <a:tabLst/>
                        <a:defRPr/>
                      </a:pPr>
                      <a:r>
                        <a:rPr lang="en-US" sz="1600" b="1" dirty="0" smtClean="0">
                          <a:solidFill>
                            <a:schemeClr val="accent1"/>
                          </a:solidFill>
                          <a:latin typeface="Arial Narrow" pitchFamily="34" charset="0"/>
                        </a:rPr>
                        <a:t>Bioremediation</a:t>
                      </a:r>
                    </a:p>
                  </a:txBody>
                  <a:tcPr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noFill/>
                  </a:tcPr>
                </a:tc>
                <a:tc>
                  <a:txBody>
                    <a:bodyPr/>
                    <a:lstStyle/>
                    <a:p>
                      <a:pPr eaLnBrk="0" hangingPunct="0">
                        <a:lnSpc>
                          <a:spcPct val="90000"/>
                        </a:lnSpc>
                      </a:pPr>
                      <a:r>
                        <a:rPr lang="en-US" sz="1600" b="1" dirty="0" smtClean="0">
                          <a:solidFill>
                            <a:schemeClr val="accent1"/>
                          </a:solidFill>
                          <a:latin typeface="Arial Narrow" pitchFamily="34" charset="0"/>
                        </a:rPr>
                        <a:t>Superconductivity</a:t>
                      </a:r>
                      <a:endParaRPr lang="en-US" sz="1600" b="1" dirty="0">
                        <a:solidFill>
                          <a:schemeClr val="accent1"/>
                        </a:solidFill>
                        <a:latin typeface="Arial Narrow" pitchFamily="34" charset="0"/>
                      </a:endParaRPr>
                    </a:p>
                  </a:txBody>
                  <a:tcPr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noFill/>
                  </a:tcPr>
                </a:tc>
              </a:tr>
              <a:tr h="4364741">
                <a:tc>
                  <a:txBody>
                    <a:bodyPr/>
                    <a:lstStyle/>
                    <a:p>
                      <a:pPr>
                        <a:lnSpc>
                          <a:spcPct val="90000"/>
                        </a:lnSpc>
                      </a:pPr>
                      <a: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t>First observations </a:t>
                      </a:r>
                      <a:b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br>
                      <a: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t>of conventional spin waves </a:t>
                      </a:r>
                      <a:b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br>
                      <a: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t>in </a:t>
                      </a:r>
                      <a:r>
                        <a:rPr kumimoji="0" lang="en-US" sz="1400" b="0" i="0" u="none" strike="noStrike" kern="1200" cap="none" normalizeH="0" baseline="0" dirty="0" err="1" smtClean="0">
                          <a:ln>
                            <a:noFill/>
                          </a:ln>
                          <a:solidFill>
                            <a:schemeClr val="tx1"/>
                          </a:solidFill>
                          <a:effectLst/>
                          <a:latin typeface="Arial Narrow" pitchFamily="34" charset="0"/>
                          <a:ea typeface="+mn-ea"/>
                          <a:cs typeface="Arial" charset="0"/>
                        </a:rPr>
                        <a:t>nanoparticles</a:t>
                      </a:r>
                      <a:endParaRPr kumimoji="0" lang="en-US" sz="1400" b="0" i="0" u="none" strike="noStrike" kern="1200" cap="none" normalizeH="0" baseline="0" dirty="0" smtClean="0">
                        <a:ln>
                          <a:noFill/>
                        </a:ln>
                        <a:solidFill>
                          <a:schemeClr val="tx1"/>
                        </a:solidFill>
                        <a:effectLst/>
                        <a:latin typeface="Arial Narrow" pitchFamily="34" charset="0"/>
                        <a:ea typeface="+mn-ea"/>
                        <a:cs typeface="Arial" charset="0"/>
                      </a:endParaRPr>
                    </a:p>
                    <a:p>
                      <a:pPr marL="174625" marR="0" lvl="1" indent="-174625" algn="l" defTabSz="914400" rtl="0" eaLnBrk="1" fontAlgn="base" latinLnBrk="0" hangingPunct="1">
                        <a:lnSpc>
                          <a:spcPct val="90000"/>
                        </a:lnSpc>
                        <a:spcBef>
                          <a:spcPct val="0"/>
                        </a:spcBef>
                        <a:spcAft>
                          <a:spcPts val="600"/>
                        </a:spcAft>
                        <a:buClrTx/>
                        <a:buSzTx/>
                        <a:buFont typeface="Arial Narrow" pitchFamily="34" charset="0"/>
                        <a:buNone/>
                        <a:tabLst/>
                      </a:pPr>
                      <a:endParaRPr kumimoji="0" lang="en-US" sz="1400" b="0" i="0" u="none" strike="noStrike" cap="none" normalizeH="0" baseline="0" dirty="0" smtClean="0">
                        <a:ln>
                          <a:noFill/>
                        </a:ln>
                        <a:solidFill>
                          <a:schemeClr val="tx1"/>
                        </a:solidFill>
                        <a:effectLst/>
                        <a:latin typeface="Arial Narrow" pitchFamily="34" charset="0"/>
                        <a:cs typeface="Arial" charset="0"/>
                      </a:endParaRPr>
                    </a:p>
                  </a:txBody>
                  <a:tcPr horzOverflow="overflow">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gradFill rotWithShape="1">
                      <a:gsLst>
                        <a:gs pos="0">
                          <a:srgbClr val="DCE6F2"/>
                        </a:gs>
                        <a:gs pos="50000">
                          <a:srgbClr val="FFFFFF">
                            <a:alpha val="50000"/>
                          </a:srgbClr>
                        </a:gs>
                        <a:gs pos="100000">
                          <a:srgbClr val="FFFFFF">
                            <a:alpha val="0"/>
                          </a:srgbClr>
                        </a:gs>
                      </a:gsLst>
                      <a:lin ang="5400000"/>
                    </a:gra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Arial Narrow" pitchFamily="34" charset="0"/>
                          <a:cs typeface="Arial" charset="0"/>
                        </a:rPr>
                        <a:t>Morphological characterization of low-band gap solar cells</a:t>
                      </a:r>
                      <a:endPar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endParaRPr>
                    </a:p>
                  </a:txBody>
                  <a:tcPr horzOverflow="overflow">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gradFill rotWithShape="1">
                      <a:gsLst>
                        <a:gs pos="0">
                          <a:srgbClr val="DCE6F2"/>
                        </a:gs>
                        <a:gs pos="50000">
                          <a:srgbClr val="FFFFFF">
                            <a:alpha val="50000"/>
                          </a:srgbClr>
                        </a:gs>
                        <a:gs pos="100000">
                          <a:srgbClr val="FFFFFF">
                            <a:alpha val="0"/>
                          </a:srgbClr>
                        </a:gs>
                      </a:gsLst>
                      <a:lin ang="5400000"/>
                    </a:gradFill>
                  </a:tcPr>
                </a:tc>
                <a:tc>
                  <a:txBody>
                    <a:bodyPr/>
                    <a:lstStyle/>
                    <a:p>
                      <a:pPr>
                        <a:lnSpc>
                          <a:spcPct val="90000"/>
                        </a:lnSpc>
                      </a:pPr>
                      <a: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t>Probing molecular interactions between microbial-cell protein and mineral surfaces </a:t>
                      </a:r>
                      <a:endParaRPr kumimoji="0" lang="en-US" sz="1400" b="0" i="0" u="none" strike="noStrike" kern="1200" cap="none" normalizeH="0" baseline="0" dirty="0">
                        <a:ln>
                          <a:noFill/>
                        </a:ln>
                        <a:solidFill>
                          <a:schemeClr val="tx1"/>
                        </a:solidFill>
                        <a:effectLst/>
                        <a:latin typeface="Arial Narrow" pitchFamily="34" charset="0"/>
                        <a:ea typeface="+mn-ea"/>
                        <a:cs typeface="Arial" charset="0"/>
                      </a:endParaRPr>
                    </a:p>
                  </a:txBody>
                  <a:tcPr horzOverflow="overflow">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gradFill rotWithShape="1">
                      <a:gsLst>
                        <a:gs pos="0">
                          <a:srgbClr val="DCE6F2"/>
                        </a:gs>
                        <a:gs pos="50000">
                          <a:srgbClr val="FFFFFF">
                            <a:alpha val="50000"/>
                          </a:srgbClr>
                        </a:gs>
                        <a:gs pos="100000">
                          <a:srgbClr val="FFFFFF">
                            <a:alpha val="0"/>
                          </a:srgbClr>
                        </a:gs>
                      </a:gsLst>
                      <a:lin ang="5400000"/>
                    </a:gra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t>Evolution of spin excitations </a:t>
                      </a:r>
                      <a:b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br>
                      <a: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t>in superconductors: </a:t>
                      </a:r>
                      <a:b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br>
                      <a: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t>Strong evidence that superconductivity is related </a:t>
                      </a:r>
                      <a:b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br>
                      <a: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t>to magnetic interactions</a:t>
                      </a:r>
                    </a:p>
                    <a:p>
                      <a:pPr marL="174625" indent="-174625" eaLnBrk="0" hangingPunct="0">
                        <a:lnSpc>
                          <a:spcPct val="90000"/>
                        </a:lnSpc>
                        <a:spcBef>
                          <a:spcPts val="600"/>
                        </a:spcBef>
                        <a:buFont typeface="Arial" pitchFamily="34" charset="0"/>
                        <a:buNone/>
                      </a:pPr>
                      <a:endParaRPr lang="en-US" sz="1600" dirty="0">
                        <a:latin typeface="Arial Narrow" pitchFamily="34" charset="0"/>
                      </a:endParaRPr>
                    </a:p>
                  </a:txBody>
                  <a:tcPr horzOverflow="overflow">
                    <a:lnL w="63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gradFill rotWithShape="1">
                      <a:gsLst>
                        <a:gs pos="0">
                          <a:srgbClr val="DCE6F2"/>
                        </a:gs>
                        <a:gs pos="50000">
                          <a:srgbClr val="FFFFFF">
                            <a:alpha val="50000"/>
                          </a:srgbClr>
                        </a:gs>
                        <a:gs pos="100000">
                          <a:srgbClr val="FFFFFF">
                            <a:alpha val="0"/>
                          </a:srgbClr>
                        </a:gs>
                      </a:gsLst>
                      <a:lin ang="5400000"/>
                    </a:gradFill>
                  </a:tcPr>
                </a:tc>
              </a:tr>
            </a:tbl>
          </a:graphicData>
        </a:graphic>
      </p:graphicFrame>
      <p:sp>
        <p:nvSpPr>
          <p:cNvPr id="31" name="Title 30"/>
          <p:cNvSpPr>
            <a:spLocks noGrp="1"/>
          </p:cNvSpPr>
          <p:nvPr>
            <p:ph type="title"/>
          </p:nvPr>
        </p:nvSpPr>
        <p:spPr>
          <a:xfrm>
            <a:off x="111204" y="177114"/>
            <a:ext cx="9032796" cy="880369"/>
          </a:xfrm>
        </p:spPr>
        <p:txBody>
          <a:bodyPr/>
          <a:lstStyle/>
          <a:p>
            <a:r>
              <a:rPr lang="en-US" dirty="0" smtClean="0"/>
              <a:t>We are impacting a broad range </a:t>
            </a:r>
            <a:br>
              <a:rPr lang="en-US" dirty="0" smtClean="0"/>
            </a:br>
            <a:r>
              <a:rPr lang="en-US" dirty="0" smtClean="0"/>
              <a:t>of science</a:t>
            </a:r>
            <a:endParaRPr lang="en-US" dirty="0"/>
          </a:p>
        </p:txBody>
      </p:sp>
      <p:pic>
        <p:nvPicPr>
          <p:cNvPr id="43" name="Picture 42"/>
          <p:cNvPicPr>
            <a:picLocks noChangeAspect="1" noChangeArrowheads="1"/>
          </p:cNvPicPr>
          <p:nvPr/>
        </p:nvPicPr>
        <p:blipFill>
          <a:blip r:embed="rId3" cstate="print"/>
          <a:srcRect/>
          <a:stretch>
            <a:fillRect/>
          </a:stretch>
        </p:blipFill>
        <p:spPr bwMode="auto">
          <a:xfrm>
            <a:off x="4657058" y="2328528"/>
            <a:ext cx="2091285" cy="1564734"/>
          </a:xfrm>
          <a:prstGeom prst="rect">
            <a:avLst/>
          </a:prstGeom>
          <a:noFill/>
        </p:spPr>
      </p:pic>
      <p:sp>
        <p:nvSpPr>
          <p:cNvPr id="66" name="TextBox 40"/>
          <p:cNvSpPr txBox="1">
            <a:spLocks noChangeArrowheads="1"/>
          </p:cNvSpPr>
          <p:nvPr/>
        </p:nvSpPr>
        <p:spPr bwMode="auto">
          <a:xfrm>
            <a:off x="191375" y="5791200"/>
            <a:ext cx="2190318" cy="424732"/>
          </a:xfrm>
          <a:prstGeom prst="rect">
            <a:avLst/>
          </a:prstGeom>
          <a:noFill/>
          <a:ln w="9525">
            <a:noFill/>
            <a:miter lim="800000"/>
            <a:headEnd/>
            <a:tailEnd/>
          </a:ln>
        </p:spPr>
        <p:txBody>
          <a:bodyPr wrap="square">
            <a:spAutoFit/>
          </a:bodyPr>
          <a:lstStyle/>
          <a:p>
            <a:pPr>
              <a:lnSpc>
                <a:spcPct val="90000"/>
              </a:lnSpc>
            </a:pPr>
            <a:r>
              <a:rPr lang="en-US" sz="1200" dirty="0" err="1">
                <a:solidFill>
                  <a:prstClr val="black"/>
                </a:solidFill>
                <a:latin typeface="Arial Narrow" pitchFamily="34" charset="0"/>
              </a:rPr>
              <a:t>Feygenson</a:t>
            </a:r>
            <a:r>
              <a:rPr lang="en-US" sz="1200" dirty="0">
                <a:solidFill>
                  <a:prstClr val="black"/>
                </a:solidFill>
                <a:latin typeface="Arial Narrow" pitchFamily="34" charset="0"/>
              </a:rPr>
              <a:t> et al., </a:t>
            </a:r>
            <a:r>
              <a:rPr lang="en-US" sz="1200" dirty="0" smtClean="0">
                <a:solidFill>
                  <a:prstClr val="black"/>
                </a:solidFill>
                <a:latin typeface="Arial Narrow" pitchFamily="34" charset="0"/>
              </a:rPr>
              <a:t/>
            </a:r>
            <a:br>
              <a:rPr lang="en-US" sz="1200" dirty="0" smtClean="0">
                <a:solidFill>
                  <a:prstClr val="black"/>
                </a:solidFill>
                <a:latin typeface="Arial Narrow" pitchFamily="34" charset="0"/>
              </a:rPr>
            </a:br>
            <a:r>
              <a:rPr lang="en-US" sz="1200" dirty="0" smtClean="0">
                <a:solidFill>
                  <a:prstClr val="black"/>
                </a:solidFill>
                <a:latin typeface="Arial Narrow" pitchFamily="34" charset="0"/>
              </a:rPr>
              <a:t>Phys. Rev. B</a:t>
            </a:r>
            <a:r>
              <a:rPr lang="en-US" sz="1200" b="1" dirty="0" smtClean="0">
                <a:solidFill>
                  <a:prstClr val="black"/>
                </a:solidFill>
                <a:latin typeface="Arial Narrow" pitchFamily="34" charset="0"/>
              </a:rPr>
              <a:t>83</a:t>
            </a:r>
            <a:r>
              <a:rPr lang="en-US" sz="1200" dirty="0">
                <a:solidFill>
                  <a:prstClr val="black"/>
                </a:solidFill>
                <a:latin typeface="Arial Narrow" pitchFamily="34" charset="0"/>
              </a:rPr>
              <a:t>, 174414 (2011</a:t>
            </a:r>
            <a:r>
              <a:rPr lang="en-US" sz="1200" dirty="0" smtClean="0">
                <a:solidFill>
                  <a:prstClr val="black"/>
                </a:solidFill>
                <a:latin typeface="Arial Narrow" pitchFamily="34" charset="0"/>
              </a:rPr>
              <a:t>)</a:t>
            </a:r>
            <a:endParaRPr lang="en-US" sz="1200" dirty="0">
              <a:solidFill>
                <a:prstClr val="black"/>
              </a:solidFill>
              <a:latin typeface="Arial Narrow" pitchFamily="34" charset="0"/>
            </a:endParaRPr>
          </a:p>
        </p:txBody>
      </p:sp>
      <p:grpSp>
        <p:nvGrpSpPr>
          <p:cNvPr id="2" name="Group 46"/>
          <p:cNvGrpSpPr>
            <a:grpSpLocks/>
          </p:cNvGrpSpPr>
          <p:nvPr/>
        </p:nvGrpSpPr>
        <p:grpSpPr bwMode="auto">
          <a:xfrm>
            <a:off x="798895" y="2417131"/>
            <a:ext cx="1143000" cy="990600"/>
            <a:chOff x="1152" y="589"/>
            <a:chExt cx="3456" cy="3147"/>
          </a:xfrm>
        </p:grpSpPr>
        <p:pic>
          <p:nvPicPr>
            <p:cNvPr id="15" name="Picture 47"/>
            <p:cNvPicPr>
              <a:picLocks noChangeAspect="1" noChangeArrowheads="1"/>
            </p:cNvPicPr>
            <p:nvPr/>
          </p:nvPicPr>
          <p:blipFill>
            <a:blip r:embed="rId4" cstate="print"/>
            <a:srcRect/>
            <a:stretch>
              <a:fillRect/>
            </a:stretch>
          </p:blipFill>
          <p:spPr bwMode="auto">
            <a:xfrm>
              <a:off x="1152" y="589"/>
              <a:ext cx="3456" cy="3147"/>
            </a:xfrm>
            <a:prstGeom prst="rect">
              <a:avLst/>
            </a:prstGeom>
            <a:noFill/>
            <a:ln w="9525">
              <a:noFill/>
              <a:miter lim="800000"/>
              <a:headEnd/>
              <a:tailEnd/>
            </a:ln>
          </p:spPr>
        </p:pic>
        <p:sp>
          <p:nvSpPr>
            <p:cNvPr id="16" name="Rectangle 48"/>
            <p:cNvSpPr>
              <a:spLocks noChangeArrowheads="1"/>
            </p:cNvSpPr>
            <p:nvPr/>
          </p:nvSpPr>
          <p:spPr bwMode="auto">
            <a:xfrm>
              <a:off x="1344" y="3312"/>
              <a:ext cx="288" cy="288"/>
            </a:xfrm>
            <a:prstGeom prst="rect">
              <a:avLst/>
            </a:prstGeom>
            <a:solidFill>
              <a:srgbClr val="333333"/>
            </a:solidFill>
            <a:ln w="9525">
              <a:noFill/>
              <a:miter lim="800000"/>
              <a:headEnd/>
              <a:tailEnd/>
            </a:ln>
          </p:spPr>
          <p:txBody>
            <a:bodyPr wrap="none" anchor="ctr"/>
            <a:lstStyle/>
            <a:p>
              <a:endParaRPr lang="en-US">
                <a:solidFill>
                  <a:prstClr val="black"/>
                </a:solidFill>
              </a:endParaRPr>
            </a:p>
          </p:txBody>
        </p:sp>
      </p:grpSp>
      <p:pic>
        <p:nvPicPr>
          <p:cNvPr id="20" name="Picture 38"/>
          <p:cNvPicPr>
            <a:picLocks noChangeAspect="1" noChangeArrowheads="1"/>
          </p:cNvPicPr>
          <p:nvPr/>
        </p:nvPicPr>
        <p:blipFill>
          <a:blip r:embed="rId5" cstate="print"/>
          <a:srcRect r="14997"/>
          <a:stretch>
            <a:fillRect/>
          </a:stretch>
        </p:blipFill>
        <p:spPr bwMode="auto">
          <a:xfrm>
            <a:off x="334841" y="3729932"/>
            <a:ext cx="1763780" cy="1354667"/>
          </a:xfrm>
          <a:prstGeom prst="rect">
            <a:avLst/>
          </a:prstGeom>
          <a:noFill/>
          <a:ln w="9525">
            <a:noFill/>
            <a:miter lim="800000"/>
            <a:headEnd/>
            <a:tailEnd/>
          </a:ln>
        </p:spPr>
      </p:pic>
      <p:pic>
        <p:nvPicPr>
          <p:cNvPr id="21" name="Picture 41"/>
          <p:cNvPicPr>
            <a:picLocks noChangeAspect="1" noChangeArrowheads="1"/>
          </p:cNvPicPr>
          <p:nvPr/>
        </p:nvPicPr>
        <p:blipFill>
          <a:blip r:embed="rId6" cstate="print"/>
          <a:srcRect/>
          <a:stretch>
            <a:fillRect/>
          </a:stretch>
        </p:blipFill>
        <p:spPr bwMode="auto">
          <a:xfrm>
            <a:off x="1009202" y="5065549"/>
            <a:ext cx="570613" cy="188383"/>
          </a:xfrm>
          <a:prstGeom prst="rect">
            <a:avLst/>
          </a:prstGeom>
          <a:noFill/>
          <a:ln w="9525">
            <a:noFill/>
            <a:miter lim="800000"/>
            <a:headEnd/>
            <a:tailEnd/>
          </a:ln>
        </p:spPr>
      </p:pic>
      <p:pic>
        <p:nvPicPr>
          <p:cNvPr id="19" name="Picture 43"/>
          <p:cNvPicPr>
            <a:picLocks noChangeAspect="1" noChangeArrowheads="1"/>
          </p:cNvPicPr>
          <p:nvPr/>
        </p:nvPicPr>
        <p:blipFill>
          <a:blip r:embed="rId7" cstate="print"/>
          <a:srcRect/>
          <a:stretch>
            <a:fillRect/>
          </a:stretch>
        </p:blipFill>
        <p:spPr bwMode="auto">
          <a:xfrm>
            <a:off x="202365" y="4085532"/>
            <a:ext cx="251805" cy="552450"/>
          </a:xfrm>
          <a:prstGeom prst="rect">
            <a:avLst/>
          </a:prstGeom>
          <a:noFill/>
          <a:ln w="9525">
            <a:noFill/>
            <a:miter lim="800000"/>
            <a:headEnd/>
            <a:tailEnd/>
          </a:ln>
        </p:spPr>
      </p:pic>
      <p:sp>
        <p:nvSpPr>
          <p:cNvPr id="23" name="TextBox 40"/>
          <p:cNvSpPr txBox="1">
            <a:spLocks noChangeArrowheads="1"/>
          </p:cNvSpPr>
          <p:nvPr/>
        </p:nvSpPr>
        <p:spPr bwMode="auto">
          <a:xfrm>
            <a:off x="4651738" y="5766065"/>
            <a:ext cx="1898964" cy="424732"/>
          </a:xfrm>
          <a:prstGeom prst="rect">
            <a:avLst/>
          </a:prstGeom>
          <a:noFill/>
          <a:ln w="9525">
            <a:noFill/>
            <a:miter lim="800000"/>
            <a:headEnd/>
            <a:tailEnd/>
          </a:ln>
        </p:spPr>
        <p:txBody>
          <a:bodyPr wrap="square">
            <a:spAutoFit/>
          </a:bodyPr>
          <a:lstStyle/>
          <a:p>
            <a:pPr>
              <a:lnSpc>
                <a:spcPct val="90000"/>
              </a:lnSpc>
            </a:pPr>
            <a:r>
              <a:rPr lang="en-US" sz="1200" dirty="0" err="1">
                <a:solidFill>
                  <a:prstClr val="black"/>
                </a:solidFill>
                <a:latin typeface="Arial Narrow" pitchFamily="34" charset="0"/>
              </a:rPr>
              <a:t>Johs</a:t>
            </a:r>
            <a:r>
              <a:rPr lang="en-US" sz="1200" dirty="0">
                <a:solidFill>
                  <a:prstClr val="black"/>
                </a:solidFill>
                <a:latin typeface="Arial Narrow" pitchFamily="34" charset="0"/>
              </a:rPr>
              <a:t> et al., </a:t>
            </a:r>
            <a:r>
              <a:rPr lang="en-US" sz="1200" i="1" dirty="0" err="1">
                <a:solidFill>
                  <a:prstClr val="black"/>
                </a:solidFill>
                <a:latin typeface="Arial Narrow" pitchFamily="34" charset="0"/>
              </a:rPr>
              <a:t>Biophys</a:t>
            </a:r>
            <a:r>
              <a:rPr lang="en-US" sz="1200" i="1" dirty="0">
                <a:solidFill>
                  <a:prstClr val="black"/>
                </a:solidFill>
                <a:latin typeface="Arial Narrow" pitchFamily="34" charset="0"/>
              </a:rPr>
              <a:t>. J</a:t>
            </a:r>
            <a:r>
              <a:rPr lang="en-US" sz="1200" i="1" dirty="0" smtClean="0">
                <a:solidFill>
                  <a:prstClr val="black"/>
                </a:solidFill>
                <a:latin typeface="Arial Narrow" pitchFamily="34" charset="0"/>
              </a:rPr>
              <a:t>. </a:t>
            </a:r>
            <a:br>
              <a:rPr lang="en-US" sz="1200" i="1" dirty="0" smtClean="0">
                <a:solidFill>
                  <a:prstClr val="black"/>
                </a:solidFill>
                <a:latin typeface="Arial Narrow" pitchFamily="34" charset="0"/>
              </a:rPr>
            </a:br>
            <a:r>
              <a:rPr lang="en-US" sz="1200" i="1" dirty="0" smtClean="0">
                <a:solidFill>
                  <a:prstClr val="black"/>
                </a:solidFill>
                <a:latin typeface="Arial Narrow" pitchFamily="34" charset="0"/>
              </a:rPr>
              <a:t>98, 3035 (</a:t>
            </a:r>
            <a:r>
              <a:rPr lang="en-US" sz="1200" dirty="0" smtClean="0">
                <a:solidFill>
                  <a:prstClr val="black"/>
                </a:solidFill>
                <a:latin typeface="Arial Narrow" pitchFamily="34" charset="0"/>
              </a:rPr>
              <a:t>2010) </a:t>
            </a:r>
            <a:endParaRPr lang="en-US" sz="1200" dirty="0">
              <a:solidFill>
                <a:prstClr val="black"/>
              </a:solidFill>
              <a:latin typeface="Arial Narrow" pitchFamily="34" charset="0"/>
            </a:endParaRPr>
          </a:p>
        </p:txBody>
      </p:sp>
      <p:pic>
        <p:nvPicPr>
          <p:cNvPr id="24" name="Picture 14"/>
          <p:cNvPicPr>
            <a:picLocks noChangeAspect="1" noChangeArrowheads="1"/>
          </p:cNvPicPr>
          <p:nvPr/>
        </p:nvPicPr>
        <p:blipFill>
          <a:blip r:embed="rId8" cstate="print"/>
          <a:srcRect/>
          <a:stretch>
            <a:fillRect/>
          </a:stretch>
        </p:blipFill>
        <p:spPr bwMode="auto">
          <a:xfrm>
            <a:off x="4681869" y="4173277"/>
            <a:ext cx="2080920" cy="609600"/>
          </a:xfrm>
          <a:prstGeom prst="rect">
            <a:avLst/>
          </a:prstGeom>
          <a:noFill/>
        </p:spPr>
      </p:pic>
      <p:sp>
        <p:nvSpPr>
          <p:cNvPr id="44" name="TextBox 40"/>
          <p:cNvSpPr txBox="1">
            <a:spLocks noChangeArrowheads="1"/>
          </p:cNvSpPr>
          <p:nvPr/>
        </p:nvSpPr>
        <p:spPr bwMode="auto">
          <a:xfrm>
            <a:off x="7024356" y="5766065"/>
            <a:ext cx="1905000" cy="424732"/>
          </a:xfrm>
          <a:prstGeom prst="rect">
            <a:avLst/>
          </a:prstGeom>
          <a:noFill/>
          <a:ln w="9525">
            <a:noFill/>
            <a:miter lim="800000"/>
            <a:headEnd/>
            <a:tailEnd/>
          </a:ln>
        </p:spPr>
        <p:txBody>
          <a:bodyPr>
            <a:spAutoFit/>
          </a:bodyPr>
          <a:lstStyle/>
          <a:p>
            <a:pPr>
              <a:lnSpc>
                <a:spcPct val="90000"/>
              </a:lnSpc>
            </a:pPr>
            <a:r>
              <a:rPr lang="en-US" sz="1200" dirty="0">
                <a:solidFill>
                  <a:prstClr val="black"/>
                </a:solidFill>
                <a:latin typeface="Arial Narrow" pitchFamily="34" charset="0"/>
              </a:rPr>
              <a:t>Lumsden et al, </a:t>
            </a:r>
            <a:r>
              <a:rPr lang="en-US" sz="1200" i="1" dirty="0" smtClean="0">
                <a:solidFill>
                  <a:prstClr val="black"/>
                </a:solidFill>
                <a:latin typeface="Arial Narrow" pitchFamily="34" charset="0"/>
              </a:rPr>
              <a:t>Nature Phys.</a:t>
            </a:r>
          </a:p>
          <a:p>
            <a:pPr>
              <a:lnSpc>
                <a:spcPct val="90000"/>
              </a:lnSpc>
            </a:pPr>
            <a:r>
              <a:rPr lang="en-US" sz="1200" dirty="0" smtClean="0">
                <a:solidFill>
                  <a:prstClr val="black"/>
                </a:solidFill>
                <a:latin typeface="Arial Narrow" pitchFamily="34" charset="0"/>
              </a:rPr>
              <a:t>6, 182 (2010)</a:t>
            </a:r>
            <a:endParaRPr lang="en-US" sz="1200" dirty="0">
              <a:solidFill>
                <a:prstClr val="black"/>
              </a:solidFill>
              <a:latin typeface="Arial Narrow" pitchFamily="34" charset="0"/>
            </a:endParaRPr>
          </a:p>
        </p:txBody>
      </p:sp>
      <p:pic>
        <p:nvPicPr>
          <p:cNvPr id="45" name="Picture 44" descr="nphys1512[1].png"/>
          <p:cNvPicPr>
            <a:picLocks noChangeAspect="1"/>
          </p:cNvPicPr>
          <p:nvPr/>
        </p:nvPicPr>
        <p:blipFill>
          <a:blip r:embed="rId9" cstate="print"/>
          <a:srcRect l="50288" t="27629" r="3757"/>
          <a:stretch>
            <a:fillRect/>
          </a:stretch>
        </p:blipFill>
        <p:spPr>
          <a:xfrm>
            <a:off x="6905625" y="2522240"/>
            <a:ext cx="1981200" cy="3224656"/>
          </a:xfrm>
          <a:prstGeom prst="rect">
            <a:avLst/>
          </a:prstGeom>
        </p:spPr>
      </p:pic>
      <p:pic>
        <p:nvPicPr>
          <p:cNvPr id="26" name="Picture 38"/>
          <p:cNvPicPr>
            <a:picLocks noChangeAspect="1" noChangeArrowheads="1"/>
          </p:cNvPicPr>
          <p:nvPr/>
        </p:nvPicPr>
        <p:blipFill>
          <a:blip r:embed="rId5" cstate="print"/>
          <a:srcRect l="90908" t="1791" r="2590" b="10238"/>
          <a:stretch>
            <a:fillRect/>
          </a:stretch>
        </p:blipFill>
        <p:spPr bwMode="auto">
          <a:xfrm>
            <a:off x="2143591" y="3759912"/>
            <a:ext cx="134912" cy="1191718"/>
          </a:xfrm>
          <a:prstGeom prst="rect">
            <a:avLst/>
          </a:prstGeom>
          <a:noFill/>
          <a:ln w="9525">
            <a:noFill/>
            <a:miter lim="800000"/>
            <a:headEnd/>
            <a:tailEnd/>
          </a:ln>
        </p:spPr>
      </p:pic>
      <p:sp>
        <p:nvSpPr>
          <p:cNvPr id="25" name="TextBox 40"/>
          <p:cNvSpPr txBox="1">
            <a:spLocks noChangeArrowheads="1"/>
          </p:cNvSpPr>
          <p:nvPr/>
        </p:nvSpPr>
        <p:spPr bwMode="auto">
          <a:xfrm>
            <a:off x="2467215" y="5782270"/>
            <a:ext cx="2190318" cy="923330"/>
          </a:xfrm>
          <a:prstGeom prst="rect">
            <a:avLst/>
          </a:prstGeom>
          <a:noFill/>
          <a:ln w="9525">
            <a:noFill/>
            <a:miter lim="800000"/>
            <a:headEnd/>
            <a:tailEnd/>
          </a:ln>
        </p:spPr>
        <p:txBody>
          <a:bodyPr wrap="square">
            <a:spAutoFit/>
          </a:bodyPr>
          <a:lstStyle/>
          <a:p>
            <a:pPr>
              <a:lnSpc>
                <a:spcPct val="90000"/>
              </a:lnSpc>
            </a:pPr>
            <a:r>
              <a:rPr lang="en-US" sz="1200" dirty="0" smtClean="0">
                <a:solidFill>
                  <a:prstClr val="black"/>
                </a:solidFill>
                <a:latin typeface="Arial Narrow" pitchFamily="34" charset="0"/>
              </a:rPr>
              <a:t>Russell et al., </a:t>
            </a:r>
            <a:br>
              <a:rPr lang="en-US" sz="1200" dirty="0" smtClean="0">
                <a:solidFill>
                  <a:prstClr val="black"/>
                </a:solidFill>
                <a:latin typeface="Arial Narrow" pitchFamily="34" charset="0"/>
              </a:rPr>
            </a:br>
            <a:r>
              <a:rPr lang="en-US" sz="1200" dirty="0" smtClean="0">
                <a:solidFill>
                  <a:prstClr val="black"/>
                </a:solidFill>
                <a:latin typeface="Arial Narrow" pitchFamily="34" charset="0"/>
              </a:rPr>
              <a:t>Published </a:t>
            </a:r>
            <a:r>
              <a:rPr lang="en-US" sz="1200" dirty="0">
                <a:solidFill>
                  <a:prstClr val="black"/>
                </a:solidFill>
                <a:latin typeface="Arial Narrow" pitchFamily="34" charset="0"/>
              </a:rPr>
              <a:t>on-line, DOI: 10.1002/aenm.201100128, Advanced Energy Materials</a:t>
            </a:r>
          </a:p>
          <a:p>
            <a:pPr>
              <a:lnSpc>
                <a:spcPct val="90000"/>
              </a:lnSpc>
            </a:pPr>
            <a:endParaRPr lang="en-US" sz="1200" dirty="0">
              <a:solidFill>
                <a:prstClr val="black"/>
              </a:solidFill>
              <a:latin typeface="Arial Narrow" pitchFamily="34" charset="0"/>
            </a:endParaRPr>
          </a:p>
        </p:txBody>
      </p:sp>
      <p:pic>
        <p:nvPicPr>
          <p:cNvPr id="29" name="Picture 3"/>
          <p:cNvPicPr>
            <a:picLocks noChangeAspect="1" noChangeArrowheads="1"/>
          </p:cNvPicPr>
          <p:nvPr/>
        </p:nvPicPr>
        <p:blipFill>
          <a:blip r:embed="rId10" cstate="print"/>
          <a:srcRect/>
          <a:stretch>
            <a:fillRect/>
          </a:stretch>
        </p:blipFill>
        <p:spPr bwMode="auto">
          <a:xfrm>
            <a:off x="2463483" y="2647453"/>
            <a:ext cx="2032317" cy="1848347"/>
          </a:xfrm>
          <a:prstGeom prst="rect">
            <a:avLst/>
          </a:prstGeom>
          <a:noFill/>
          <a:ln w="9525">
            <a:noFill/>
            <a:miter lim="800000"/>
            <a:headEnd/>
            <a:tailEnd/>
          </a:ln>
          <a:effectLst/>
        </p:spPr>
      </p:pic>
    </p:spTree>
    <p:extLst>
      <p:ext uri="{BB962C8B-B14F-4D97-AF65-F5344CB8AC3E}">
        <p14:creationId xmlns:p14="http://schemas.microsoft.com/office/powerpoint/2010/main" xmlns="" val="707420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1269578"/>
          </a:xfrm>
        </p:spPr>
        <p:txBody>
          <a:bodyPr/>
          <a:lstStyle/>
          <a:p>
            <a:r>
              <a:rPr lang="en-US" dirty="0" smtClean="0"/>
              <a:t>What are our strengths?</a:t>
            </a:r>
            <a:br>
              <a:rPr lang="en-US" dirty="0" smtClean="0"/>
            </a:br>
            <a:r>
              <a:rPr lang="en-US" dirty="0" smtClean="0"/>
              <a:t>What’s new?</a:t>
            </a:r>
            <a:br>
              <a:rPr lang="en-US" dirty="0" smtClean="0"/>
            </a:br>
            <a:r>
              <a:rPr lang="en-US" dirty="0" smtClean="0"/>
              <a:t>What’s next?</a:t>
            </a:r>
            <a:endParaRPr lang="en-US" dirty="0"/>
          </a:p>
        </p:txBody>
      </p:sp>
      <p:sp>
        <p:nvSpPr>
          <p:cNvPr id="3" name="Content Placeholder 2"/>
          <p:cNvSpPr>
            <a:spLocks noGrp="1"/>
          </p:cNvSpPr>
          <p:nvPr>
            <p:ph idx="1"/>
          </p:nvPr>
        </p:nvSpPr>
        <p:spPr>
          <a:xfrm>
            <a:off x="76200" y="1664863"/>
            <a:ext cx="8229600" cy="4659737"/>
          </a:xfrm>
        </p:spPr>
        <p:txBody>
          <a:bodyPr/>
          <a:lstStyle/>
          <a:p>
            <a:r>
              <a:rPr lang="en-US" dirty="0" smtClean="0"/>
              <a:t>HFIR</a:t>
            </a:r>
          </a:p>
          <a:p>
            <a:pPr lvl="1"/>
            <a:r>
              <a:rPr lang="en-US" dirty="0" smtClean="0"/>
              <a:t>Very intense cold source</a:t>
            </a:r>
          </a:p>
          <a:p>
            <a:pPr lvl="1"/>
            <a:r>
              <a:rPr lang="en-US" dirty="0" smtClean="0"/>
              <a:t>New Imaging capability</a:t>
            </a:r>
          </a:p>
          <a:p>
            <a:r>
              <a:rPr lang="en-US" dirty="0" smtClean="0"/>
              <a:t>SNS</a:t>
            </a:r>
          </a:p>
          <a:p>
            <a:pPr lvl="1"/>
            <a:r>
              <a:rPr lang="en-US" dirty="0" smtClean="0"/>
              <a:t>Pulse structure</a:t>
            </a:r>
          </a:p>
          <a:p>
            <a:pPr lvl="1"/>
            <a:r>
              <a:rPr lang="en-US" dirty="0" smtClean="0"/>
              <a:t>High Peak Intensity</a:t>
            </a:r>
          </a:p>
          <a:p>
            <a:pPr lvl="1"/>
            <a:r>
              <a:rPr lang="en-US" dirty="0" smtClean="0"/>
              <a:t>Event Mode Data Acquisition</a:t>
            </a:r>
          </a:p>
          <a:p>
            <a:pPr lvl="1"/>
            <a:r>
              <a:rPr lang="en-US" dirty="0" smtClean="0"/>
              <a:t>Kinetic/Non-equilibrium Measurements</a:t>
            </a:r>
          </a:p>
          <a:p>
            <a:pPr lvl="1"/>
            <a:r>
              <a:rPr lang="en-US" dirty="0" smtClean="0"/>
              <a:t>Very small samples</a:t>
            </a:r>
            <a:endParaRPr lang="en-US" dirty="0"/>
          </a:p>
          <a:p>
            <a:r>
              <a:rPr lang="en-US" dirty="0" smtClean="0"/>
              <a:t>ESS?</a:t>
            </a:r>
            <a:endParaRPr lang="en-US" dirty="0"/>
          </a:p>
        </p:txBody>
      </p:sp>
      <p:grpSp>
        <p:nvGrpSpPr>
          <p:cNvPr id="4" name="Group 15"/>
          <p:cNvGrpSpPr>
            <a:grpSpLocks/>
          </p:cNvGrpSpPr>
          <p:nvPr/>
        </p:nvGrpSpPr>
        <p:grpSpPr bwMode="auto">
          <a:xfrm>
            <a:off x="3962400" y="685800"/>
            <a:ext cx="2846773" cy="2819400"/>
            <a:chOff x="382772" y="2179671"/>
            <a:chExt cx="3466207" cy="3434313"/>
          </a:xfrm>
        </p:grpSpPr>
        <p:sp>
          <p:nvSpPr>
            <p:cNvPr id="5" name="Rectangle 12"/>
            <p:cNvSpPr>
              <a:spLocks noChangeArrowheads="1"/>
            </p:cNvSpPr>
            <p:nvPr/>
          </p:nvSpPr>
          <p:spPr bwMode="auto">
            <a:xfrm>
              <a:off x="584782" y="2179671"/>
              <a:ext cx="3242931" cy="3434313"/>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p>
              <a:endParaRPr lang="en-US" b="0"/>
            </a:p>
          </p:txBody>
        </p:sp>
        <p:pic>
          <p:nvPicPr>
            <p:cNvPr id="6" name="Picture 55" descr="HFIR brightness_log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2754" t="4025" r="5132" b="3310"/>
            <a:stretch>
              <a:fillRect/>
            </a:stretch>
          </p:blipFill>
          <p:spPr bwMode="auto">
            <a:xfrm>
              <a:off x="382772" y="2368421"/>
              <a:ext cx="3466207" cy="2895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23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34200" y="1066800"/>
            <a:ext cx="17526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Group 6"/>
          <p:cNvGrpSpPr/>
          <p:nvPr/>
        </p:nvGrpSpPr>
        <p:grpSpPr>
          <a:xfrm>
            <a:off x="6324600" y="5082565"/>
            <a:ext cx="1676400" cy="1318235"/>
            <a:chOff x="7010400" y="4525525"/>
            <a:chExt cx="1676400" cy="1318235"/>
          </a:xfrm>
        </p:grpSpPr>
        <p:pic>
          <p:nvPicPr>
            <p:cNvPr id="8"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l="24191" t="18753" r="17159" b="19753"/>
            <a:stretch>
              <a:fillRect/>
            </a:stretch>
          </p:blipFill>
          <p:spPr bwMode="auto">
            <a:xfrm>
              <a:off x="7010400" y="4525525"/>
              <a:ext cx="1676400" cy="1318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Oval 8"/>
            <p:cNvSpPr/>
            <p:nvPr/>
          </p:nvSpPr>
          <p:spPr>
            <a:xfrm>
              <a:off x="7848600" y="48768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6"/>
          <p:cNvPicPr>
            <a:picLocks noChangeAspect="1" noChangeArrowheads="1"/>
          </p:cNvPicPr>
          <p:nvPr/>
        </p:nvPicPr>
        <p:blipFill>
          <a:blip r:embed="rId5" cstate="print"/>
          <a:srcRect/>
          <a:stretch>
            <a:fillRect/>
          </a:stretch>
        </p:blipFill>
        <p:spPr bwMode="auto">
          <a:xfrm>
            <a:off x="4234508" y="3415004"/>
            <a:ext cx="3982157" cy="1614196"/>
          </a:xfrm>
          <a:prstGeom prst="rect">
            <a:avLst/>
          </a:prstGeom>
          <a:noFill/>
          <a:ln w="9525">
            <a:noFill/>
            <a:miter lim="800000"/>
            <a:headEnd/>
            <a:tailEnd/>
          </a:ln>
          <a:effectLst/>
        </p:spPr>
      </p:pic>
    </p:spTree>
    <p:extLst>
      <p:ext uri="{BB962C8B-B14F-4D97-AF65-F5344CB8AC3E}">
        <p14:creationId xmlns:p14="http://schemas.microsoft.com/office/powerpoint/2010/main" xmlns="" val="2391736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4" y="76200"/>
            <a:ext cx="8804275" cy="1043362"/>
          </a:xfrm>
        </p:spPr>
        <p:txBody>
          <a:bodyPr/>
          <a:lstStyle/>
          <a:p>
            <a:r>
              <a:rPr lang="en-US" sz="2400" dirty="0" smtClean="0"/>
              <a:t>Neutron Imaging Reveals Structural Information, Metallurgical Technique Skills and Environmental Impact of Ancient Bronze</a:t>
            </a:r>
            <a:endParaRPr lang="en-US" sz="2400" dirty="0"/>
          </a:p>
        </p:txBody>
      </p:sp>
      <p:sp>
        <p:nvSpPr>
          <p:cNvPr id="3" name="Content Placeholder 2"/>
          <p:cNvSpPr>
            <a:spLocks noGrp="1"/>
          </p:cNvSpPr>
          <p:nvPr>
            <p:ph idx="1"/>
          </p:nvPr>
        </p:nvSpPr>
        <p:spPr>
          <a:xfrm>
            <a:off x="111124" y="1219200"/>
            <a:ext cx="8651875" cy="2113399"/>
          </a:xfrm>
        </p:spPr>
        <p:txBody>
          <a:bodyPr/>
          <a:lstStyle/>
          <a:p>
            <a:pPr marL="0" indent="0">
              <a:buNone/>
            </a:pPr>
            <a:r>
              <a:rPr lang="en-US" sz="2400" b="0" dirty="0" smtClean="0"/>
              <a:t>Ancient Greek and Roman artifacts from Petra, Jordan</a:t>
            </a:r>
            <a:r>
              <a:rPr lang="en-US" sz="2400" b="0" dirty="0"/>
              <a:t>. All of these cultural areas were, in antiquity and the early historical period, places of cross-cultural interaction and exchange, as well as of technological innovation. </a:t>
            </a:r>
            <a:endParaRPr lang="en-US" sz="2400" b="0" dirty="0" smtClean="0"/>
          </a:p>
          <a:p>
            <a:endParaRPr lang="en-US" sz="2400" b="0" dirty="0" smtClean="0"/>
          </a:p>
          <a:p>
            <a:endParaRPr lang="en-US" sz="2400" b="0" dirty="0"/>
          </a:p>
        </p:txBody>
      </p:sp>
      <p:sp>
        <p:nvSpPr>
          <p:cNvPr id="5" name="TextBox 4"/>
          <p:cNvSpPr txBox="1"/>
          <p:nvPr/>
        </p:nvSpPr>
        <p:spPr>
          <a:xfrm>
            <a:off x="3352800" y="3048000"/>
            <a:ext cx="2667000" cy="1477328"/>
          </a:xfrm>
          <a:prstGeom prst="rect">
            <a:avLst/>
          </a:prstGeom>
          <a:noFill/>
        </p:spPr>
        <p:txBody>
          <a:bodyPr wrap="square" rtlCol="0">
            <a:spAutoFit/>
          </a:bodyPr>
          <a:lstStyle/>
          <a:p>
            <a:r>
              <a:rPr lang="en-US" b="1" dirty="0" smtClean="0">
                <a:solidFill>
                  <a:prstClr val="black"/>
                </a:solidFill>
              </a:rPr>
              <a:t>Top: </a:t>
            </a:r>
            <a:r>
              <a:rPr lang="en-US" dirty="0" smtClean="0">
                <a:solidFill>
                  <a:prstClr val="black"/>
                </a:solidFill>
              </a:rPr>
              <a:t>Photograph of Ancient Greek Lamp</a:t>
            </a:r>
            <a:br>
              <a:rPr lang="en-US" dirty="0" smtClean="0">
                <a:solidFill>
                  <a:prstClr val="black"/>
                </a:solidFill>
              </a:rPr>
            </a:br>
            <a:r>
              <a:rPr lang="en-US" b="1" dirty="0" smtClean="0">
                <a:solidFill>
                  <a:prstClr val="black"/>
                </a:solidFill>
              </a:rPr>
              <a:t>Bottom: </a:t>
            </a:r>
            <a:r>
              <a:rPr lang="en-US" dirty="0" smtClean="0">
                <a:solidFill>
                  <a:prstClr val="black"/>
                </a:solidFill>
              </a:rPr>
              <a:t>Neutron Radiograph of the same Lamp. </a:t>
            </a:r>
            <a:endParaRPr lang="en-US" dirty="0">
              <a:solidFill>
                <a:prstClr val="black"/>
              </a:solidFill>
            </a:endParaRPr>
          </a:p>
        </p:txBody>
      </p:sp>
      <p:pic>
        <p:nvPicPr>
          <p:cNvPr id="7" name="Picture 6" descr="P1000309.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72200" y="2286000"/>
            <a:ext cx="2844800" cy="2133600"/>
          </a:xfrm>
          <a:prstGeom prst="rect">
            <a:avLst/>
          </a:prstGeom>
        </p:spPr>
      </p:pic>
      <p:pic>
        <p:nvPicPr>
          <p:cNvPr id="8" name="Picture 7"/>
          <p:cNvPicPr>
            <a:picLocks noChangeAspect="1"/>
          </p:cNvPicPr>
          <p:nvPr/>
        </p:nvPicPr>
        <p:blipFill>
          <a:blip r:embed="rId4" cstate="print"/>
          <a:stretch>
            <a:fillRect/>
          </a:stretch>
        </p:blipFill>
        <p:spPr>
          <a:xfrm>
            <a:off x="2040255" y="4495800"/>
            <a:ext cx="6862445" cy="2253676"/>
          </a:xfrm>
          <a:prstGeom prst="rect">
            <a:avLst/>
          </a:prstGeom>
        </p:spPr>
      </p:pic>
      <p:sp>
        <p:nvSpPr>
          <p:cNvPr id="9" name="TextBox 8"/>
          <p:cNvSpPr txBox="1"/>
          <p:nvPr/>
        </p:nvSpPr>
        <p:spPr>
          <a:xfrm>
            <a:off x="152400" y="2590800"/>
            <a:ext cx="2667000" cy="2031325"/>
          </a:xfrm>
          <a:prstGeom prst="rect">
            <a:avLst/>
          </a:prstGeom>
          <a:noFill/>
        </p:spPr>
        <p:txBody>
          <a:bodyPr wrap="square" rtlCol="0">
            <a:spAutoFit/>
          </a:bodyPr>
          <a:lstStyle/>
          <a:p>
            <a:r>
              <a:rPr lang="en-US" b="1" dirty="0" smtClean="0">
                <a:solidFill>
                  <a:prstClr val="black"/>
                </a:solidFill>
              </a:rPr>
              <a:t>Instrument Team: </a:t>
            </a:r>
          </a:p>
          <a:p>
            <a:r>
              <a:rPr lang="en-US" dirty="0" smtClean="0"/>
              <a:t>Prof</a:t>
            </a:r>
            <a:r>
              <a:rPr lang="en-US" dirty="0"/>
              <a:t>. </a:t>
            </a:r>
            <a:r>
              <a:rPr lang="en-US" dirty="0" err="1"/>
              <a:t>Krysta</a:t>
            </a:r>
            <a:r>
              <a:rPr lang="en-US" dirty="0"/>
              <a:t> </a:t>
            </a:r>
            <a:r>
              <a:rPr lang="en-US" dirty="0" err="1" smtClean="0"/>
              <a:t>Ryzewski</a:t>
            </a:r>
            <a:r>
              <a:rPr lang="en-US" dirty="0" smtClean="0"/>
              <a:t> (Wayne University), </a:t>
            </a:r>
            <a:r>
              <a:rPr lang="en-US" dirty="0"/>
              <a:t>Susan </a:t>
            </a:r>
            <a:r>
              <a:rPr lang="en-US" dirty="0" err="1"/>
              <a:t>Herringer</a:t>
            </a:r>
            <a:r>
              <a:rPr lang="en-US" dirty="0"/>
              <a:t> </a:t>
            </a:r>
            <a:r>
              <a:rPr lang="en-US" dirty="0" smtClean="0"/>
              <a:t> </a:t>
            </a:r>
            <a:r>
              <a:rPr lang="en-US" dirty="0" err="1" smtClean="0">
                <a:solidFill>
                  <a:prstClr val="black"/>
                </a:solidFill>
              </a:rPr>
              <a:t>Hassina</a:t>
            </a:r>
            <a:r>
              <a:rPr lang="en-US" dirty="0" smtClean="0">
                <a:solidFill>
                  <a:prstClr val="black"/>
                </a:solidFill>
              </a:rPr>
              <a:t> Bilheux,  </a:t>
            </a:r>
            <a:r>
              <a:rPr lang="en-US" dirty="0" err="1" smtClean="0">
                <a:solidFill>
                  <a:prstClr val="black"/>
                </a:solidFill>
              </a:rPr>
              <a:t>Lakeisha</a:t>
            </a:r>
            <a:r>
              <a:rPr lang="en-US" dirty="0" smtClean="0">
                <a:solidFill>
                  <a:prstClr val="black"/>
                </a:solidFill>
              </a:rPr>
              <a:t> Walker and Jean Bilheux</a:t>
            </a:r>
            <a:endParaRPr lang="en-US" dirty="0">
              <a:solidFill>
                <a:prstClr val="black"/>
              </a:solidFill>
            </a:endParaRPr>
          </a:p>
        </p:txBody>
      </p:sp>
      <p:sp>
        <p:nvSpPr>
          <p:cNvPr id="10" name="TextBox 9"/>
          <p:cNvSpPr txBox="1"/>
          <p:nvPr/>
        </p:nvSpPr>
        <p:spPr>
          <a:xfrm>
            <a:off x="0" y="4648200"/>
            <a:ext cx="2667000" cy="369332"/>
          </a:xfrm>
          <a:prstGeom prst="rect">
            <a:avLst/>
          </a:prstGeom>
          <a:noFill/>
        </p:spPr>
        <p:txBody>
          <a:bodyPr wrap="square" rtlCol="0">
            <a:spAutoFit/>
          </a:bodyPr>
          <a:lstStyle/>
          <a:p>
            <a:r>
              <a:rPr lang="en-US" b="1" dirty="0" smtClean="0">
                <a:solidFill>
                  <a:prstClr val="black"/>
                </a:solidFill>
              </a:rPr>
              <a:t>Where is the genie?</a:t>
            </a:r>
            <a:endParaRPr lang="en-US" dirty="0">
              <a:solidFill>
                <a:prstClr val="black"/>
              </a:solidFill>
            </a:endParaRPr>
          </a:p>
        </p:txBody>
      </p:sp>
      <p:cxnSp>
        <p:nvCxnSpPr>
          <p:cNvPr id="12" name="Straight Arrow Connector 11"/>
          <p:cNvCxnSpPr/>
          <p:nvPr/>
        </p:nvCxnSpPr>
        <p:spPr>
          <a:xfrm>
            <a:off x="2057400" y="6553200"/>
            <a:ext cx="67818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924800" y="6172200"/>
            <a:ext cx="1219200" cy="369332"/>
          </a:xfrm>
          <a:prstGeom prst="rect">
            <a:avLst/>
          </a:prstGeom>
          <a:noFill/>
        </p:spPr>
        <p:txBody>
          <a:bodyPr wrap="square" rtlCol="0">
            <a:spAutoFit/>
          </a:bodyPr>
          <a:lstStyle/>
          <a:p>
            <a:r>
              <a:rPr lang="en-US" dirty="0" smtClean="0">
                <a:solidFill>
                  <a:prstClr val="black"/>
                </a:solidFill>
              </a:rPr>
              <a:t>~ 25 cm</a:t>
            </a:r>
            <a:endParaRPr lang="en-US" dirty="0">
              <a:solidFill>
                <a:prstClr val="black"/>
              </a:solidFill>
            </a:endParaRPr>
          </a:p>
        </p:txBody>
      </p:sp>
    </p:spTree>
    <p:extLst>
      <p:ext uri="{BB962C8B-B14F-4D97-AF65-F5344CB8AC3E}">
        <p14:creationId xmlns:p14="http://schemas.microsoft.com/office/powerpoint/2010/main" xmlns="" val="3380339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04800" y="127494"/>
            <a:ext cx="8229600" cy="722762"/>
          </a:xfrm>
        </p:spPr>
        <p:txBody>
          <a:bodyPr/>
          <a:lstStyle/>
          <a:p>
            <a:r>
              <a:rPr lang="en-US" sz="2400" b="1" dirty="0" smtClean="0"/>
              <a:t>First-ever sub-</a:t>
            </a:r>
            <a:r>
              <a:rPr lang="en-US" sz="2400" b="1" dirty="0" err="1" smtClean="0"/>
              <a:t>nanoscale</a:t>
            </a:r>
            <a:r>
              <a:rPr lang="en-US" sz="2400" b="1" dirty="0" smtClean="0"/>
              <a:t> snapshots of renegade protein in Huntington’s Disease</a:t>
            </a:r>
            <a:endParaRPr lang="en-US" sz="2400" dirty="0"/>
          </a:p>
        </p:txBody>
      </p:sp>
      <p:sp>
        <p:nvSpPr>
          <p:cNvPr id="12" name="Content Placeholder 11"/>
          <p:cNvSpPr>
            <a:spLocks noGrp="1"/>
          </p:cNvSpPr>
          <p:nvPr>
            <p:ph idx="1"/>
          </p:nvPr>
        </p:nvSpPr>
        <p:spPr>
          <a:xfrm>
            <a:off x="76200" y="909430"/>
            <a:ext cx="4343400" cy="5229124"/>
          </a:xfrm>
        </p:spPr>
        <p:txBody>
          <a:bodyPr/>
          <a:lstStyle/>
          <a:p>
            <a:pPr lvl="0">
              <a:spcBef>
                <a:spcPts val="500"/>
              </a:spcBef>
            </a:pPr>
            <a:r>
              <a:rPr lang="en-US" sz="1700" dirty="0" smtClean="0"/>
              <a:t>Huntington’s Disease is an incurable, hereditary, neurological disorder caused by a renegade protein that destroys neurons in the brain</a:t>
            </a:r>
          </a:p>
          <a:p>
            <a:pPr lvl="0">
              <a:spcBef>
                <a:spcPts val="500"/>
              </a:spcBef>
            </a:pPr>
            <a:r>
              <a:rPr lang="en-US" sz="1700" dirty="0" smtClean="0"/>
              <a:t>Using the Bio-SANS (small-angle neutron scattering) instrument at the High Flux Isotope Reactor (HFIR) the earliest structural formation of the disease type of the protein “</a:t>
            </a:r>
            <a:r>
              <a:rPr lang="en-US" sz="1700" dirty="0" err="1" smtClean="0"/>
              <a:t>huntingtin</a:t>
            </a:r>
            <a:r>
              <a:rPr lang="en-US" sz="1700" dirty="0" smtClean="0"/>
              <a:t>” was characterized</a:t>
            </a:r>
          </a:p>
          <a:p>
            <a:pPr lvl="0">
              <a:spcBef>
                <a:spcPts val="500"/>
              </a:spcBef>
            </a:pPr>
            <a:r>
              <a:rPr lang="en-US" sz="1700" dirty="0" smtClean="0"/>
              <a:t>The size and mass of the protein structures were determined at a scale of less than billionths of a meter―from the earliest small, spherical precursor species composed of two and three peptides―along the aggregation pathway to the development of the later-stage fibrils</a:t>
            </a:r>
          </a:p>
          <a:p>
            <a:pPr>
              <a:spcBef>
                <a:spcPts val="500"/>
              </a:spcBef>
            </a:pPr>
            <a:r>
              <a:rPr lang="en-US" sz="1700" dirty="0" smtClean="0"/>
              <a:t>The loosely packed internal structure of later-stage fibrils is quantitatively consistent with the hollow tube-like β-helix model proposed in earlier research. Follow-up work will study a normal length 22-glutamine peptide.</a:t>
            </a:r>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prstClr val="black"/>
              </a:solidFill>
            </a:endParaRPr>
          </a:p>
        </p:txBody>
      </p:sp>
      <p:sp>
        <p:nvSpPr>
          <p:cNvPr id="14" name="Rectangle 15"/>
          <p:cNvSpPr>
            <a:spLocks noChangeArrowheads="1"/>
          </p:cNvSpPr>
          <p:nvPr/>
        </p:nvSpPr>
        <p:spPr bwMode="auto">
          <a:xfrm>
            <a:off x="4800600" y="4343400"/>
            <a:ext cx="3581400" cy="861774"/>
          </a:xfrm>
          <a:prstGeom prst="rect">
            <a:avLst/>
          </a:prstGeom>
          <a:noFill/>
          <a:ln w="9525">
            <a:noFill/>
            <a:miter lim="800000"/>
            <a:headEnd/>
            <a:tailEnd/>
          </a:ln>
        </p:spPr>
        <p:txBody>
          <a:bodyPr wrap="square" anchor="ctr">
            <a:spAutoFit/>
          </a:bodyPr>
          <a:lstStyle/>
          <a:p>
            <a:r>
              <a:rPr lang="en-US" sz="1000" b="1" i="1" dirty="0" smtClean="0">
                <a:solidFill>
                  <a:prstClr val="black">
                    <a:lumMod val="50000"/>
                    <a:lumOff val="50000"/>
                  </a:prstClr>
                </a:solidFill>
              </a:rPr>
              <a:t>SANS data allow the mature fibril structure of the mutant </a:t>
            </a:r>
            <a:r>
              <a:rPr lang="en-US" sz="1000" b="1" i="1" dirty="0" err="1" smtClean="0">
                <a:solidFill>
                  <a:prstClr val="black">
                    <a:lumMod val="50000"/>
                    <a:lumOff val="50000"/>
                  </a:prstClr>
                </a:solidFill>
              </a:rPr>
              <a:t>huntingtin</a:t>
            </a:r>
            <a:r>
              <a:rPr lang="en-US" sz="1000" b="1" i="1" dirty="0" smtClean="0">
                <a:solidFill>
                  <a:prstClr val="black">
                    <a:lumMod val="50000"/>
                    <a:lumOff val="50000"/>
                  </a:prstClr>
                </a:solidFill>
              </a:rPr>
              <a:t> peptide aggregates to be more carefully probed. Inset: transmission electron microscopy demonstrates the </a:t>
            </a:r>
            <a:r>
              <a:rPr lang="en-US" sz="1000" b="1" i="1" dirty="0" err="1" smtClean="0">
                <a:solidFill>
                  <a:prstClr val="black">
                    <a:lumMod val="50000"/>
                    <a:lumOff val="50000"/>
                  </a:prstClr>
                </a:solidFill>
              </a:rPr>
              <a:t>fibrillar</a:t>
            </a:r>
            <a:r>
              <a:rPr lang="en-US" sz="1000" b="1" i="1" dirty="0" smtClean="0">
                <a:solidFill>
                  <a:prstClr val="black">
                    <a:lumMod val="50000"/>
                    <a:lumOff val="50000"/>
                  </a:prstClr>
                </a:solidFill>
              </a:rPr>
              <a:t> nature of these </a:t>
            </a:r>
            <a:r>
              <a:rPr lang="en-US" sz="1000" b="1" i="1" dirty="0" err="1" smtClean="0">
                <a:solidFill>
                  <a:prstClr val="black">
                    <a:lumMod val="50000"/>
                    <a:lumOff val="50000"/>
                  </a:prstClr>
                </a:solidFill>
              </a:rPr>
              <a:t>huntingtin</a:t>
            </a:r>
            <a:r>
              <a:rPr lang="en-US" sz="1000" b="1" i="1" dirty="0" smtClean="0">
                <a:solidFill>
                  <a:prstClr val="black">
                    <a:lumMod val="50000"/>
                    <a:lumOff val="50000"/>
                  </a:prstClr>
                </a:solidFill>
              </a:rPr>
              <a:t> aggregates</a:t>
            </a:r>
            <a:r>
              <a:rPr lang="en-US" sz="1000" b="1" dirty="0" smtClean="0">
                <a:solidFill>
                  <a:prstClr val="black">
                    <a:lumMod val="50000"/>
                    <a:lumOff val="50000"/>
                  </a:prstClr>
                </a:solidFill>
              </a:rPr>
              <a:t>.</a:t>
            </a:r>
            <a:endParaRPr lang="en-US" sz="1000" b="1" i="1" dirty="0">
              <a:solidFill>
                <a:prstClr val="black">
                  <a:lumMod val="50000"/>
                  <a:lumOff val="50000"/>
                </a:prstClr>
              </a:solidFill>
            </a:endParaRPr>
          </a:p>
        </p:txBody>
      </p:sp>
      <p:sp>
        <p:nvSpPr>
          <p:cNvPr id="9" name="Rectangle 15"/>
          <p:cNvSpPr>
            <a:spLocks noChangeArrowheads="1"/>
          </p:cNvSpPr>
          <p:nvPr/>
        </p:nvSpPr>
        <p:spPr bwMode="auto">
          <a:xfrm>
            <a:off x="4572000" y="5481935"/>
            <a:ext cx="3276600" cy="923330"/>
          </a:xfrm>
          <a:prstGeom prst="rect">
            <a:avLst/>
          </a:prstGeom>
          <a:noFill/>
          <a:ln w="9525">
            <a:noFill/>
            <a:miter lim="800000"/>
            <a:headEnd/>
            <a:tailEnd/>
          </a:ln>
        </p:spPr>
        <p:txBody>
          <a:bodyPr wrap="square" anchor="ctr">
            <a:spAutoFit/>
          </a:bodyPr>
          <a:lstStyle/>
          <a:p>
            <a:r>
              <a:rPr lang="en-US" sz="900" dirty="0" smtClean="0">
                <a:solidFill>
                  <a:prstClr val="black"/>
                </a:solidFill>
              </a:rPr>
              <a:t>Christopher B. Stanley, Tatiana </a:t>
            </a:r>
            <a:r>
              <a:rPr lang="en-US" sz="900" dirty="0" err="1" smtClean="0">
                <a:solidFill>
                  <a:prstClr val="black"/>
                </a:solidFill>
              </a:rPr>
              <a:t>Perevozchikova</a:t>
            </a:r>
            <a:r>
              <a:rPr lang="en-US" sz="900" dirty="0" smtClean="0">
                <a:solidFill>
                  <a:prstClr val="black"/>
                </a:solidFill>
              </a:rPr>
              <a:t>, and Valerie </a:t>
            </a:r>
            <a:r>
              <a:rPr lang="en-US" sz="900" dirty="0" err="1" smtClean="0">
                <a:solidFill>
                  <a:prstClr val="black"/>
                </a:solidFill>
              </a:rPr>
              <a:t>Berthelier</a:t>
            </a:r>
            <a:r>
              <a:rPr lang="en-US" sz="900" dirty="0" smtClean="0">
                <a:solidFill>
                  <a:prstClr val="black"/>
                </a:solidFill>
              </a:rPr>
              <a:t>, “Structural Formation of </a:t>
            </a:r>
            <a:r>
              <a:rPr lang="en-US" sz="900" dirty="0" err="1" smtClean="0">
                <a:solidFill>
                  <a:prstClr val="black"/>
                </a:solidFill>
              </a:rPr>
              <a:t>Huntingtin</a:t>
            </a:r>
            <a:r>
              <a:rPr lang="en-US" sz="900" dirty="0" smtClean="0">
                <a:solidFill>
                  <a:prstClr val="black"/>
                </a:solidFill>
              </a:rPr>
              <a:t> </a:t>
            </a:r>
            <a:r>
              <a:rPr lang="en-US" sz="900" dirty="0" err="1" smtClean="0">
                <a:solidFill>
                  <a:prstClr val="black"/>
                </a:solidFill>
              </a:rPr>
              <a:t>Exon</a:t>
            </a:r>
            <a:r>
              <a:rPr lang="en-US" sz="900" dirty="0" smtClean="0">
                <a:solidFill>
                  <a:prstClr val="black"/>
                </a:solidFill>
              </a:rPr>
              <a:t> 1 Aggregates Probed by Small-Angle Neutron Scattering,” </a:t>
            </a:r>
            <a:r>
              <a:rPr lang="en-US" sz="900" i="1" dirty="0" smtClean="0">
                <a:solidFill>
                  <a:prstClr val="black"/>
                </a:solidFill>
              </a:rPr>
              <a:t>Biophysical Journal </a:t>
            </a:r>
            <a:r>
              <a:rPr lang="en-US" sz="900" b="1" dirty="0" smtClean="0">
                <a:solidFill>
                  <a:prstClr val="black"/>
                </a:solidFill>
              </a:rPr>
              <a:t>100</a:t>
            </a:r>
            <a:r>
              <a:rPr lang="en-US" sz="900" dirty="0" smtClean="0">
                <a:solidFill>
                  <a:prstClr val="black"/>
                </a:solidFill>
              </a:rPr>
              <a:t>(10) (May 2011). http://www.cell.com/biophysj/</a:t>
            </a:r>
          </a:p>
          <a:p>
            <a:r>
              <a:rPr lang="en-US" sz="900" dirty="0" smtClean="0">
                <a:solidFill>
                  <a:prstClr val="black"/>
                </a:solidFill>
              </a:rPr>
              <a:t> </a:t>
            </a:r>
          </a:p>
        </p:txBody>
      </p:sp>
      <p:pic>
        <p:nvPicPr>
          <p:cNvPr id="1026" name="Picture 2" descr="P:\DOE science highlights\Weekly ppt file to DOE\hungintons_stanley.jpg"/>
          <p:cNvPicPr>
            <a:picLocks noChangeAspect="1" noChangeArrowheads="1"/>
          </p:cNvPicPr>
          <p:nvPr/>
        </p:nvPicPr>
        <p:blipFill>
          <a:blip r:embed="rId3" cstate="print"/>
          <a:srcRect/>
          <a:stretch>
            <a:fillRect/>
          </a:stretch>
        </p:blipFill>
        <p:spPr bwMode="auto">
          <a:xfrm>
            <a:off x="4495800" y="990600"/>
            <a:ext cx="4464904" cy="3083555"/>
          </a:xfrm>
          <a:prstGeom prst="rect">
            <a:avLst/>
          </a:prstGeom>
          <a:noFill/>
        </p:spPr>
      </p:pic>
    </p:spTree>
    <p:extLst>
      <p:ext uri="{BB962C8B-B14F-4D97-AF65-F5344CB8AC3E}">
        <p14:creationId xmlns:p14="http://schemas.microsoft.com/office/powerpoint/2010/main" xmlns="" val="37857992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2" name="Picture 4" descr="drug_high pH"/>
          <p:cNvPicPr>
            <a:picLocks noChangeAspect="1" noChangeArrowheads="1"/>
          </p:cNvPicPr>
          <p:nvPr/>
        </p:nvPicPr>
        <p:blipFill>
          <a:blip r:embed="rId3" cstate="print"/>
          <a:srcRect/>
          <a:stretch>
            <a:fillRect/>
          </a:stretch>
        </p:blipFill>
        <p:spPr bwMode="auto">
          <a:xfrm>
            <a:off x="5867400" y="1066800"/>
            <a:ext cx="2209800" cy="2135188"/>
          </a:xfrm>
          <a:prstGeom prst="rect">
            <a:avLst/>
          </a:prstGeom>
          <a:noFill/>
        </p:spPr>
      </p:pic>
      <p:pic>
        <p:nvPicPr>
          <p:cNvPr id="22533" name="Picture 5" descr="drug_low pH"/>
          <p:cNvPicPr>
            <a:picLocks noChangeAspect="1" noChangeArrowheads="1"/>
          </p:cNvPicPr>
          <p:nvPr/>
        </p:nvPicPr>
        <p:blipFill>
          <a:blip r:embed="rId4" cstate="print"/>
          <a:srcRect/>
          <a:stretch>
            <a:fillRect/>
          </a:stretch>
        </p:blipFill>
        <p:spPr bwMode="auto">
          <a:xfrm>
            <a:off x="4572000" y="3443288"/>
            <a:ext cx="2209800" cy="1966912"/>
          </a:xfrm>
          <a:prstGeom prst="rect">
            <a:avLst/>
          </a:prstGeom>
          <a:noFill/>
        </p:spPr>
      </p:pic>
      <p:pic>
        <p:nvPicPr>
          <p:cNvPr id="22534" name="Picture 6" descr="drug_neutral pH"/>
          <p:cNvPicPr>
            <a:picLocks noChangeAspect="1" noChangeArrowheads="1"/>
          </p:cNvPicPr>
          <p:nvPr/>
        </p:nvPicPr>
        <p:blipFill>
          <a:blip r:embed="rId5" cstate="print"/>
          <a:srcRect/>
          <a:stretch>
            <a:fillRect/>
          </a:stretch>
        </p:blipFill>
        <p:spPr bwMode="auto">
          <a:xfrm>
            <a:off x="6721475" y="4090988"/>
            <a:ext cx="2270125" cy="1852612"/>
          </a:xfrm>
          <a:prstGeom prst="rect">
            <a:avLst/>
          </a:prstGeom>
          <a:noFill/>
        </p:spPr>
      </p:pic>
      <p:sp>
        <p:nvSpPr>
          <p:cNvPr id="22530" name="Rectangle 2"/>
          <p:cNvSpPr>
            <a:spLocks noGrp="1"/>
          </p:cNvSpPr>
          <p:nvPr>
            <p:ph type="title"/>
          </p:nvPr>
        </p:nvSpPr>
        <p:spPr>
          <a:xfrm>
            <a:off x="111125" y="177800"/>
            <a:ext cx="8229600" cy="481013"/>
          </a:xfrm>
        </p:spPr>
        <p:txBody>
          <a:bodyPr/>
          <a:lstStyle/>
          <a:p>
            <a:r>
              <a:rPr lang="en-US" smtClean="0"/>
              <a:t>Targeted Drug Delivery Systems</a:t>
            </a:r>
          </a:p>
        </p:txBody>
      </p:sp>
      <p:sp>
        <p:nvSpPr>
          <p:cNvPr id="22531" name="Rectangle 3"/>
          <p:cNvSpPr>
            <a:spLocks noGrp="1"/>
          </p:cNvSpPr>
          <p:nvPr>
            <p:ph type="body" idx="1"/>
          </p:nvPr>
        </p:nvSpPr>
        <p:spPr>
          <a:xfrm>
            <a:off x="228600" y="914400"/>
            <a:ext cx="3775075" cy="4664075"/>
          </a:xfrm>
        </p:spPr>
        <p:txBody>
          <a:bodyPr/>
          <a:lstStyle/>
          <a:p>
            <a:r>
              <a:rPr lang="en-US" sz="2000" b="0" dirty="0" smtClean="0">
                <a:solidFill>
                  <a:srgbClr val="000000"/>
                </a:solidFill>
                <a:latin typeface="Arial" charset="0"/>
              </a:rPr>
              <a:t>Many disease-fighting drugs are “wrapped” in </a:t>
            </a:r>
            <a:r>
              <a:rPr lang="en-US" sz="2000" b="0" dirty="0" err="1" smtClean="0">
                <a:solidFill>
                  <a:srgbClr val="000000"/>
                </a:solidFill>
                <a:latin typeface="Arial" charset="0"/>
              </a:rPr>
              <a:t>dendrimers</a:t>
            </a:r>
            <a:r>
              <a:rPr lang="en-US" sz="2000" b="0" dirty="0" smtClean="0">
                <a:solidFill>
                  <a:srgbClr val="000000"/>
                </a:solidFill>
                <a:latin typeface="Arial" charset="0"/>
              </a:rPr>
              <a:t> to travel throughout the body, but knowledge of how those </a:t>
            </a:r>
            <a:r>
              <a:rPr lang="en-US" sz="2000" b="0" dirty="0" err="1" smtClean="0">
                <a:solidFill>
                  <a:srgbClr val="000000"/>
                </a:solidFill>
                <a:latin typeface="Arial" charset="0"/>
              </a:rPr>
              <a:t>dendrimers</a:t>
            </a:r>
            <a:r>
              <a:rPr lang="en-US" sz="2000" b="0" dirty="0" smtClean="0">
                <a:solidFill>
                  <a:srgbClr val="000000"/>
                </a:solidFill>
                <a:latin typeface="Arial" charset="0"/>
              </a:rPr>
              <a:t> respond in various environments is limited.</a:t>
            </a:r>
            <a:br>
              <a:rPr lang="en-US" sz="2000" b="0" dirty="0" smtClean="0">
                <a:solidFill>
                  <a:srgbClr val="000000"/>
                </a:solidFill>
                <a:latin typeface="Arial" charset="0"/>
              </a:rPr>
            </a:br>
            <a:endParaRPr lang="en-US" sz="2000" b="0" dirty="0" smtClean="0">
              <a:solidFill>
                <a:srgbClr val="000000"/>
              </a:solidFill>
              <a:latin typeface="Arial" charset="0"/>
            </a:endParaRPr>
          </a:p>
          <a:p>
            <a:r>
              <a:rPr lang="en-US" sz="2000" b="0" dirty="0" smtClean="0">
                <a:solidFill>
                  <a:srgbClr val="000000"/>
                </a:solidFill>
                <a:latin typeface="Arial" charset="0"/>
              </a:rPr>
              <a:t>Using a broad suite of elastic and inelastic neutron scattering techniques, we’re studying the structure and dynamics of </a:t>
            </a:r>
            <a:r>
              <a:rPr lang="en-US" sz="2000" b="0" dirty="0" err="1" smtClean="0">
                <a:solidFill>
                  <a:srgbClr val="000000"/>
                </a:solidFill>
                <a:latin typeface="Arial" charset="0"/>
              </a:rPr>
              <a:t>polyamidoamine</a:t>
            </a:r>
            <a:r>
              <a:rPr lang="en-US" sz="2000" b="0" dirty="0" smtClean="0">
                <a:solidFill>
                  <a:srgbClr val="000000"/>
                </a:solidFill>
                <a:latin typeface="Arial" charset="0"/>
              </a:rPr>
              <a:t> star-burst </a:t>
            </a:r>
            <a:r>
              <a:rPr lang="en-US" sz="2000" b="0" dirty="0" err="1" smtClean="0">
                <a:solidFill>
                  <a:srgbClr val="000000"/>
                </a:solidFill>
                <a:latin typeface="Arial" charset="0"/>
              </a:rPr>
              <a:t>dendrimers</a:t>
            </a:r>
            <a:r>
              <a:rPr lang="en-US" sz="2000" b="0" dirty="0" smtClean="0">
                <a:solidFill>
                  <a:srgbClr val="000000"/>
                </a:solidFill>
                <a:latin typeface="Arial" charset="0"/>
              </a:rPr>
              <a:t> for possible use in effective drug delivery</a:t>
            </a:r>
            <a:endParaRPr lang="en-US" sz="2000" dirty="0" smtClean="0">
              <a:latin typeface="Arial" charset="0"/>
            </a:endParaRPr>
          </a:p>
        </p:txBody>
      </p:sp>
      <p:sp>
        <p:nvSpPr>
          <p:cNvPr id="22535" name="Text Box 7"/>
          <p:cNvSpPr txBox="1">
            <a:spLocks noChangeArrowheads="1"/>
          </p:cNvSpPr>
          <p:nvPr/>
        </p:nvSpPr>
        <p:spPr bwMode="auto">
          <a:xfrm>
            <a:off x="1524000" y="5715000"/>
            <a:ext cx="6248400" cy="641350"/>
          </a:xfrm>
          <a:prstGeom prst="rect">
            <a:avLst/>
          </a:prstGeom>
          <a:noFill/>
          <a:ln w="9525">
            <a:noFill/>
            <a:miter lim="800000"/>
            <a:headEnd/>
            <a:tailEnd/>
          </a:ln>
          <a:effectLst/>
        </p:spPr>
        <p:txBody>
          <a:bodyPr>
            <a:spAutoFit/>
          </a:bodyPr>
          <a:lstStyle/>
          <a:p>
            <a:r>
              <a:rPr lang="en-US" dirty="0">
                <a:solidFill>
                  <a:prstClr val="black"/>
                </a:solidFill>
              </a:rPr>
              <a:t>SANS studies reveal how molecules, such as </a:t>
            </a:r>
            <a:r>
              <a:rPr lang="en-US" dirty="0" err="1">
                <a:solidFill>
                  <a:prstClr val="black"/>
                </a:solidFill>
              </a:rPr>
              <a:t>dendrimer</a:t>
            </a:r>
            <a:r>
              <a:rPr lang="en-US" dirty="0">
                <a:solidFill>
                  <a:prstClr val="black"/>
                </a:solidFill>
              </a:rPr>
              <a:t>, function within solutions at different pH levels.</a:t>
            </a:r>
          </a:p>
        </p:txBody>
      </p:sp>
      <p:sp>
        <p:nvSpPr>
          <p:cNvPr id="22536" name="Text Box 8"/>
          <p:cNvSpPr txBox="1">
            <a:spLocks noChangeArrowheads="1"/>
          </p:cNvSpPr>
          <p:nvPr/>
        </p:nvSpPr>
        <p:spPr bwMode="auto">
          <a:xfrm>
            <a:off x="7772400" y="1066800"/>
            <a:ext cx="1752600" cy="641350"/>
          </a:xfrm>
          <a:prstGeom prst="rect">
            <a:avLst/>
          </a:prstGeom>
          <a:noFill/>
          <a:ln w="9525">
            <a:noFill/>
            <a:miter lim="800000"/>
            <a:headEnd/>
            <a:tailEnd/>
          </a:ln>
          <a:effectLst/>
        </p:spPr>
        <p:txBody>
          <a:bodyPr>
            <a:spAutoFit/>
          </a:bodyPr>
          <a:lstStyle/>
          <a:p>
            <a:r>
              <a:rPr lang="en-US">
                <a:solidFill>
                  <a:prstClr val="black"/>
                </a:solidFill>
              </a:rPr>
              <a:t>High pH uncharged</a:t>
            </a:r>
          </a:p>
        </p:txBody>
      </p:sp>
      <p:sp>
        <p:nvSpPr>
          <p:cNvPr id="22537" name="Text Box 9"/>
          <p:cNvSpPr txBox="1">
            <a:spLocks noChangeArrowheads="1"/>
          </p:cNvSpPr>
          <p:nvPr/>
        </p:nvSpPr>
        <p:spPr bwMode="auto">
          <a:xfrm>
            <a:off x="7620000" y="3124200"/>
            <a:ext cx="1524000" cy="915988"/>
          </a:xfrm>
          <a:prstGeom prst="rect">
            <a:avLst/>
          </a:prstGeom>
          <a:noFill/>
          <a:ln w="9525">
            <a:noFill/>
            <a:miter lim="800000"/>
            <a:headEnd/>
            <a:tailEnd/>
          </a:ln>
          <a:effectLst/>
        </p:spPr>
        <p:txBody>
          <a:bodyPr>
            <a:spAutoFit/>
          </a:bodyPr>
          <a:lstStyle/>
          <a:p>
            <a:r>
              <a:rPr lang="en-US">
                <a:solidFill>
                  <a:prstClr val="black"/>
                </a:solidFill>
              </a:rPr>
              <a:t>Neutral pH primary charged</a:t>
            </a:r>
          </a:p>
        </p:txBody>
      </p:sp>
      <p:sp>
        <p:nvSpPr>
          <p:cNvPr id="22538" name="Text Box 10"/>
          <p:cNvSpPr txBox="1">
            <a:spLocks noChangeArrowheads="1"/>
          </p:cNvSpPr>
          <p:nvPr/>
        </p:nvSpPr>
        <p:spPr bwMode="auto">
          <a:xfrm>
            <a:off x="3962400" y="2362200"/>
            <a:ext cx="1752600" cy="1190625"/>
          </a:xfrm>
          <a:prstGeom prst="rect">
            <a:avLst/>
          </a:prstGeom>
          <a:noFill/>
          <a:ln w="9525">
            <a:noFill/>
            <a:miter lim="800000"/>
            <a:headEnd/>
            <a:tailEnd/>
          </a:ln>
          <a:effectLst/>
        </p:spPr>
        <p:txBody>
          <a:bodyPr>
            <a:spAutoFit/>
          </a:bodyPr>
          <a:lstStyle/>
          <a:p>
            <a:pPr algn="r"/>
            <a:r>
              <a:rPr lang="en-US">
                <a:solidFill>
                  <a:prstClr val="black"/>
                </a:solidFill>
              </a:rPr>
              <a:t>Low pH primary and tertiary uncharged</a:t>
            </a:r>
          </a:p>
        </p:txBody>
      </p:sp>
    </p:spTree>
    <p:extLst>
      <p:ext uri="{BB962C8B-B14F-4D97-AF65-F5344CB8AC3E}">
        <p14:creationId xmlns:p14="http://schemas.microsoft.com/office/powerpoint/2010/main" xmlns="" val="18587495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oup 51"/>
          <p:cNvGraphicFramePr>
            <a:graphicFrameLocks noGrp="1"/>
          </p:cNvGraphicFramePr>
          <p:nvPr>
            <p:extLst>
              <p:ext uri="{D42A27DB-BD31-4B8C-83A1-F6EECF244321}">
                <p14:modId xmlns:p14="http://schemas.microsoft.com/office/powerpoint/2010/main" xmlns="" val="1989644832"/>
              </p:ext>
            </p:extLst>
          </p:nvPr>
        </p:nvGraphicFramePr>
        <p:xfrm>
          <a:off x="354013" y="1152823"/>
          <a:ext cx="8437562" cy="5015942"/>
        </p:xfrm>
        <a:graphic>
          <a:graphicData uri="http://schemas.openxmlformats.org/drawingml/2006/table">
            <a:tbl>
              <a:tblPr/>
              <a:tblGrid>
                <a:gridCol w="4218781"/>
                <a:gridCol w="4218781"/>
              </a:tblGrid>
              <a:tr h="2507971">
                <a:tc>
                  <a:txBody>
                    <a:bodyPr/>
                    <a:lstStyle/>
                    <a:p>
                      <a:pPr marL="0" marR="0" lvl="0" indent="0" algn="ctr" defTabSz="914400" rtl="0" eaLnBrk="1" fontAlgn="base" latinLnBrk="0" hangingPunct="1">
                        <a:lnSpc>
                          <a:spcPct val="90000"/>
                        </a:lnSpc>
                        <a:spcBef>
                          <a:spcPts val="600"/>
                        </a:spcBef>
                        <a:spcAft>
                          <a:spcPct val="0"/>
                        </a:spcAft>
                        <a:buClrTx/>
                        <a:buSzTx/>
                        <a:buFont typeface="Arial" charset="0"/>
                        <a:buNone/>
                        <a:tabLst/>
                      </a:pPr>
                      <a:r>
                        <a:rPr kumimoji="0" lang="en-US" sz="1800" b="0" i="0" u="none" strike="noStrike" cap="none" normalizeH="0" baseline="0" dirty="0" smtClean="0">
                          <a:ln>
                            <a:noFill/>
                          </a:ln>
                          <a:solidFill>
                            <a:srgbClr val="000000"/>
                          </a:solidFill>
                          <a:effectLst/>
                          <a:latin typeface="Arial Narrow" pitchFamily="34" charset="0"/>
                          <a:cs typeface="Arial" charset="0"/>
                        </a:rPr>
                        <a:t>Extreme conditions of magnetic neutron diffraction at high magnetic fields</a:t>
                      </a:r>
                    </a:p>
                    <a:p>
                      <a:pPr marL="0" marR="0" lvl="0" indent="0" algn="ctr" defTabSz="914400" rtl="0" eaLnBrk="1" fontAlgn="base" latinLnBrk="0" hangingPunct="1">
                        <a:lnSpc>
                          <a:spcPct val="90000"/>
                        </a:lnSpc>
                        <a:spcBef>
                          <a:spcPts val="600"/>
                        </a:spcBef>
                        <a:spcAft>
                          <a:spcPct val="0"/>
                        </a:spcAft>
                        <a:buClrTx/>
                        <a:buSzTx/>
                        <a:buFont typeface="Arial" charset="0"/>
                        <a:buNone/>
                        <a:tabLst/>
                      </a:pPr>
                      <a:endParaRPr kumimoji="0" lang="en-US" sz="1800" b="0" i="0" u="none" strike="noStrike" cap="none" normalizeH="0" baseline="0" dirty="0" smtClean="0">
                        <a:ln>
                          <a:noFill/>
                        </a:ln>
                        <a:solidFill>
                          <a:srgbClr val="000000"/>
                        </a:solidFill>
                        <a:effectLst/>
                        <a:latin typeface="Arial Narrow" pitchFamily="34" charset="0"/>
                        <a:cs typeface="Arial"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2">
                        <a:lumMod val="95000"/>
                      </a:schemeClr>
                    </a:solidFill>
                  </a:tcPr>
                </a:tc>
                <a:tc>
                  <a:txBody>
                    <a:bodyPr/>
                    <a:lstStyle/>
                    <a:p>
                      <a:pPr marL="0" marR="0" lvl="0" indent="0" algn="ctr" defTabSz="914400" rtl="0" eaLnBrk="1" fontAlgn="base" latinLnBrk="0" hangingPunct="1">
                        <a:lnSpc>
                          <a:spcPct val="90000"/>
                        </a:lnSpc>
                        <a:spcBef>
                          <a:spcPts val="600"/>
                        </a:spcBef>
                        <a:spcAft>
                          <a:spcPct val="0"/>
                        </a:spcAft>
                        <a:buClrTx/>
                        <a:buSzTx/>
                        <a:buFont typeface="Arial" charset="0"/>
                        <a:buNone/>
                        <a:tabLst/>
                      </a:pPr>
                      <a:r>
                        <a:rPr kumimoji="0" lang="en-US" sz="1800" b="0" i="0" u="none" strike="noStrike" cap="none" normalizeH="0" baseline="0" dirty="0" smtClean="0">
                          <a:ln>
                            <a:noFill/>
                          </a:ln>
                          <a:solidFill>
                            <a:srgbClr val="000000"/>
                          </a:solidFill>
                          <a:effectLst/>
                          <a:latin typeface="Arial Narrow" pitchFamily="34" charset="0"/>
                          <a:cs typeface="Arial" charset="0"/>
                        </a:rPr>
                        <a:t>Inelastic scattering under extremes: </a:t>
                      </a:r>
                      <a:br>
                        <a:rPr kumimoji="0" lang="en-US" sz="1800" b="0" i="0" u="none" strike="noStrike" cap="none" normalizeH="0" baseline="0" dirty="0" smtClean="0">
                          <a:ln>
                            <a:noFill/>
                          </a:ln>
                          <a:solidFill>
                            <a:srgbClr val="000000"/>
                          </a:solidFill>
                          <a:effectLst/>
                          <a:latin typeface="Arial Narrow" pitchFamily="34" charset="0"/>
                          <a:cs typeface="Arial" charset="0"/>
                        </a:rPr>
                      </a:br>
                      <a:r>
                        <a:rPr lang="en-US" b="0" dirty="0" smtClean="0">
                          <a:latin typeface="Arial Narrow" pitchFamily="34" charset="0"/>
                        </a:rPr>
                        <a:t>Superfluid component in solid helium</a:t>
                      </a:r>
                      <a:endParaRPr kumimoji="0" lang="en-US" sz="1800" b="0" i="0" u="none" strike="noStrike" cap="none" normalizeH="0" baseline="0" dirty="0" smtClean="0">
                        <a:ln>
                          <a:noFill/>
                        </a:ln>
                        <a:solidFill>
                          <a:srgbClr val="000000"/>
                        </a:solidFill>
                        <a:effectLst/>
                        <a:latin typeface="Arial Narrow" pitchFamily="34" charset="0"/>
                        <a:cs typeface="Arial"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2">
                        <a:lumMod val="95000"/>
                      </a:schemeClr>
                    </a:solidFill>
                  </a:tcPr>
                </a:tc>
              </a:tr>
              <a:tr h="2507971">
                <a:tc>
                  <a:txBody>
                    <a:bodyPr/>
                    <a:lstStyle/>
                    <a:p>
                      <a:pPr marL="0" marR="0" lvl="0" indent="0" algn="ctr" defTabSz="914400" rtl="0" eaLnBrk="1" fontAlgn="base" latinLnBrk="0" hangingPunct="1">
                        <a:lnSpc>
                          <a:spcPct val="90000"/>
                        </a:lnSpc>
                        <a:spcBef>
                          <a:spcPts val="600"/>
                        </a:spcBef>
                        <a:spcAft>
                          <a:spcPct val="0"/>
                        </a:spcAft>
                        <a:buClrTx/>
                        <a:buSzTx/>
                        <a:buFont typeface="Arial" charset="0"/>
                        <a:buNone/>
                        <a:tabLst/>
                        <a:defRPr/>
                      </a:pPr>
                      <a:r>
                        <a:rPr kumimoji="0" lang="en-US" sz="1800" b="0" i="0" u="none" strike="noStrike" cap="none" normalizeH="0" baseline="0" dirty="0" smtClean="0">
                          <a:ln>
                            <a:noFill/>
                          </a:ln>
                          <a:solidFill>
                            <a:srgbClr val="000000"/>
                          </a:solidFill>
                          <a:effectLst/>
                          <a:latin typeface="Arial Narrow" pitchFamily="34" charset="0"/>
                          <a:cs typeface="Arial" charset="0"/>
                        </a:rPr>
                        <a:t>Pump probe experiments at 200 </a:t>
                      </a:r>
                      <a:r>
                        <a:rPr lang="en-US" sz="1800" dirty="0" err="1" smtClean="0">
                          <a:solidFill>
                            <a:schemeClr val="tx1"/>
                          </a:solidFill>
                          <a:latin typeface="Symbol" pitchFamily="18" charset="2"/>
                          <a:cs typeface="Arial" pitchFamily="34" charset="0"/>
                        </a:rPr>
                        <a:t>m</a:t>
                      </a:r>
                      <a:r>
                        <a:rPr kumimoji="0" lang="en-US" sz="1800" b="0" i="0" u="none" strike="noStrike" cap="none" normalizeH="0" baseline="0" dirty="0" err="1" smtClean="0">
                          <a:ln>
                            <a:noFill/>
                          </a:ln>
                          <a:solidFill>
                            <a:srgbClr val="000000"/>
                          </a:solidFill>
                          <a:effectLst/>
                          <a:latin typeface="Arial Narrow" pitchFamily="34" charset="0"/>
                          <a:cs typeface="Arial" charset="0"/>
                        </a:rPr>
                        <a:t>s</a:t>
                      </a:r>
                      <a:r>
                        <a:rPr kumimoji="0" lang="en-US" sz="1800" b="0" i="0" u="none" strike="noStrike" cap="none" normalizeH="0" baseline="0" dirty="0" smtClean="0">
                          <a:ln>
                            <a:noFill/>
                          </a:ln>
                          <a:solidFill>
                            <a:srgbClr val="000000"/>
                          </a:solidFill>
                          <a:effectLst/>
                          <a:latin typeface="Arial Narrow" pitchFamily="34" charset="0"/>
                          <a:cs typeface="Arial" charset="0"/>
                        </a:rPr>
                        <a:t> resolution</a:t>
                      </a:r>
                    </a:p>
                    <a:p>
                      <a:pPr marL="0" marR="0" lvl="0" indent="0" algn="ctr" defTabSz="914400" rtl="0" eaLnBrk="1" fontAlgn="base" latinLnBrk="0" hangingPunct="1">
                        <a:lnSpc>
                          <a:spcPct val="90000"/>
                        </a:lnSpc>
                        <a:spcBef>
                          <a:spcPts val="600"/>
                        </a:spcBef>
                        <a:spcAft>
                          <a:spcPct val="0"/>
                        </a:spcAft>
                        <a:buClrTx/>
                        <a:buSzTx/>
                        <a:buFont typeface="Arial" charset="0"/>
                        <a:buNone/>
                        <a:tabLst/>
                        <a:defRPr/>
                      </a:pPr>
                      <a:endParaRPr kumimoji="0" lang="en-US" sz="1800" b="0" i="0" u="none" strike="noStrike" cap="none" normalizeH="0" baseline="0" dirty="0" smtClean="0">
                        <a:ln>
                          <a:noFill/>
                        </a:ln>
                        <a:solidFill>
                          <a:srgbClr val="000000"/>
                        </a:solidFill>
                        <a:effectLst/>
                        <a:latin typeface="Arial Narrow" pitchFamily="34" charset="0"/>
                        <a:cs typeface="Arial"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2">
                        <a:lumMod val="95000"/>
                      </a:schemeClr>
                    </a:solidFill>
                  </a:tcPr>
                </a:tc>
                <a:tc>
                  <a:txBody>
                    <a:bodyPr/>
                    <a:lstStyle/>
                    <a:p>
                      <a:pPr marL="0" marR="0" lvl="0" indent="0" algn="ctr" defTabSz="914400" rtl="0" eaLnBrk="1" fontAlgn="base" latinLnBrk="0" hangingPunct="1">
                        <a:lnSpc>
                          <a:spcPct val="90000"/>
                        </a:lnSpc>
                        <a:spcBef>
                          <a:spcPts val="600"/>
                        </a:spcBef>
                        <a:spcAft>
                          <a:spcPct val="0"/>
                        </a:spcAft>
                        <a:buClrTx/>
                        <a:buSzTx/>
                        <a:buFont typeface="Arial" charset="0"/>
                        <a:buNone/>
                        <a:tabLst/>
                        <a:defRPr/>
                      </a:pPr>
                      <a:r>
                        <a:rPr kumimoji="0" lang="en-US" sz="1800" b="0" i="0" u="none" strike="noStrike" cap="none" normalizeH="0" baseline="0" dirty="0" smtClean="0">
                          <a:ln>
                            <a:noFill/>
                          </a:ln>
                          <a:solidFill>
                            <a:srgbClr val="000000"/>
                          </a:solidFill>
                          <a:effectLst/>
                          <a:latin typeface="Arial Narrow" pitchFamily="34" charset="0"/>
                          <a:cs typeface="Arial" charset="0"/>
                        </a:rPr>
                        <a:t>Fast data acquisition: Diffraction patterns </a:t>
                      </a:r>
                      <a:br>
                        <a:rPr kumimoji="0" lang="en-US" sz="1800" b="0" i="0" u="none" strike="noStrike" cap="none" normalizeH="0" baseline="0" dirty="0" smtClean="0">
                          <a:ln>
                            <a:noFill/>
                          </a:ln>
                          <a:solidFill>
                            <a:srgbClr val="000000"/>
                          </a:solidFill>
                          <a:effectLst/>
                          <a:latin typeface="Arial Narrow" pitchFamily="34" charset="0"/>
                          <a:cs typeface="Arial" charset="0"/>
                        </a:rPr>
                      </a:br>
                      <a:r>
                        <a:rPr kumimoji="0" lang="en-US" sz="1800" b="0" i="0" u="none" strike="noStrike" cap="none" normalizeH="0" baseline="0" dirty="0" smtClean="0">
                          <a:ln>
                            <a:noFill/>
                          </a:ln>
                          <a:solidFill>
                            <a:srgbClr val="000000"/>
                          </a:solidFill>
                          <a:effectLst/>
                          <a:latin typeface="Arial Narrow" pitchFamily="34" charset="0"/>
                          <a:cs typeface="Arial" charset="0"/>
                        </a:rPr>
                        <a:t>of steel phase transformation in 1 s</a:t>
                      </a:r>
                    </a:p>
                    <a:p>
                      <a:pPr marL="0" marR="0" lvl="0" indent="0" algn="ctr" defTabSz="914400" rtl="0" eaLnBrk="1" fontAlgn="base" latinLnBrk="0" hangingPunct="1">
                        <a:lnSpc>
                          <a:spcPct val="90000"/>
                        </a:lnSpc>
                        <a:spcBef>
                          <a:spcPts val="600"/>
                        </a:spcBef>
                        <a:spcAft>
                          <a:spcPct val="0"/>
                        </a:spcAft>
                        <a:buClrTx/>
                        <a:buSzTx/>
                        <a:buFont typeface="Arial" charset="0"/>
                        <a:buNone/>
                        <a:tabLst/>
                      </a:pPr>
                      <a:endParaRPr kumimoji="0" lang="en-US" sz="1800" b="0" i="0" u="none" strike="noStrike" cap="none" normalizeH="0" baseline="0" dirty="0" smtClean="0">
                        <a:ln>
                          <a:noFill/>
                        </a:ln>
                        <a:solidFill>
                          <a:srgbClr val="000000"/>
                        </a:solidFill>
                        <a:effectLst/>
                        <a:latin typeface="Arial Narrow" pitchFamily="34" charset="0"/>
                        <a:cs typeface="Arial"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2">
                        <a:lumMod val="95000"/>
                      </a:schemeClr>
                    </a:solidFill>
                  </a:tcPr>
                </a:tc>
              </a:tr>
            </a:tbl>
          </a:graphicData>
        </a:graphic>
      </p:graphicFrame>
      <p:sp>
        <p:nvSpPr>
          <p:cNvPr id="26643" name="Title 30"/>
          <p:cNvSpPr>
            <a:spLocks noGrp="1"/>
          </p:cNvSpPr>
          <p:nvPr>
            <p:ph type="title"/>
          </p:nvPr>
        </p:nvSpPr>
        <p:spPr>
          <a:xfrm>
            <a:off x="244475" y="177800"/>
            <a:ext cx="8720138" cy="877163"/>
          </a:xfrm>
        </p:spPr>
        <p:txBody>
          <a:bodyPr/>
          <a:lstStyle/>
          <a:p>
            <a:r>
              <a:rPr lang="en-US" dirty="0" smtClean="0"/>
              <a:t>New capabilities enable discovery science</a:t>
            </a:r>
          </a:p>
        </p:txBody>
      </p:sp>
      <p:pic>
        <p:nvPicPr>
          <p:cNvPr id="26645" name="Picture 5"/>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l="7217" t="2357" r="3462" b="20700"/>
          <a:stretch/>
        </p:blipFill>
        <p:spPr bwMode="auto">
          <a:xfrm>
            <a:off x="906573" y="1889210"/>
            <a:ext cx="1839740" cy="1352510"/>
          </a:xfrm>
          <a:prstGeom prst="rect">
            <a:avLst/>
          </a:prstGeom>
          <a:noFill/>
          <a:ln w="6350">
            <a:solidFill>
              <a:schemeClr val="tx1"/>
            </a:solidFill>
            <a:miter lim="800000"/>
            <a:headEnd/>
            <a:tailEnd/>
          </a:ln>
          <a:effectLst>
            <a:outerShdw blurRad="50800" dist="38100" dir="2700000" algn="tl" rotWithShape="0">
              <a:prstClr val="black">
                <a:alpha val="40000"/>
              </a:prstClr>
            </a:outerShdw>
          </a:effectLst>
        </p:spPr>
      </p:pic>
      <p:pic>
        <p:nvPicPr>
          <p:cNvPr id="12" name="Picture 4"/>
          <p:cNvPicPr>
            <a:picLocks noChangeAspect="1" noChangeArrowheads="1"/>
          </p:cNvPicPr>
          <p:nvPr/>
        </p:nvPicPr>
        <p:blipFill rotWithShape="1">
          <a:blip r:embed="rId4" cstate="print"/>
          <a:srcRect l="17886" t="18598" r="17729" b="18988"/>
          <a:stretch/>
        </p:blipFill>
        <p:spPr bwMode="auto">
          <a:xfrm>
            <a:off x="5597767" y="4440491"/>
            <a:ext cx="2002972" cy="138727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 name="TextBox 2"/>
          <p:cNvSpPr txBox="1">
            <a:spLocks noChangeArrowheads="1"/>
          </p:cNvSpPr>
          <p:nvPr/>
        </p:nvSpPr>
        <p:spPr bwMode="auto">
          <a:xfrm>
            <a:off x="5958155" y="5375409"/>
            <a:ext cx="1214940" cy="424732"/>
          </a:xfrm>
          <a:prstGeom prst="rect">
            <a:avLst/>
          </a:prstGeom>
          <a:noFill/>
          <a:ln w="9525">
            <a:noFill/>
            <a:miter lim="800000"/>
            <a:headEnd/>
            <a:tailEnd/>
          </a:ln>
        </p:spPr>
        <p:txBody>
          <a:bodyPr wrap="square">
            <a:spAutoFit/>
          </a:bodyPr>
          <a:lstStyle/>
          <a:p>
            <a:pPr algn="ctr">
              <a:lnSpc>
                <a:spcPct val="90000"/>
              </a:lnSpc>
            </a:pPr>
            <a:r>
              <a:rPr lang="en-US" sz="1200" b="1" dirty="0">
                <a:solidFill>
                  <a:prstClr val="white"/>
                </a:solidFill>
                <a:latin typeface="Calibri"/>
              </a:rPr>
              <a:t>Heating to </a:t>
            </a:r>
            <a:r>
              <a:rPr lang="en-US" sz="1200" b="1" dirty="0" smtClean="0">
                <a:solidFill>
                  <a:prstClr val="white"/>
                </a:solidFill>
                <a:latin typeface="Calibri"/>
              </a:rPr>
              <a:t/>
            </a:r>
            <a:br>
              <a:rPr lang="en-US" sz="1200" b="1" dirty="0" smtClean="0">
                <a:solidFill>
                  <a:prstClr val="white"/>
                </a:solidFill>
                <a:latin typeface="Calibri"/>
              </a:rPr>
            </a:br>
            <a:r>
              <a:rPr lang="en-US" sz="1200" b="1" dirty="0" smtClean="0">
                <a:solidFill>
                  <a:prstClr val="white"/>
                </a:solidFill>
                <a:latin typeface="Calibri"/>
              </a:rPr>
              <a:t>1050 </a:t>
            </a:r>
            <a:r>
              <a:rPr lang="en-US" sz="1200" b="1" baseline="30000" dirty="0" err="1">
                <a:solidFill>
                  <a:prstClr val="white"/>
                </a:solidFill>
                <a:latin typeface="Calibri"/>
              </a:rPr>
              <a:t>o</a:t>
            </a:r>
            <a:r>
              <a:rPr lang="en-US" sz="1200" b="1" dirty="0" err="1">
                <a:solidFill>
                  <a:prstClr val="white"/>
                </a:solidFill>
                <a:latin typeface="Calibri"/>
              </a:rPr>
              <a:t>C</a:t>
            </a:r>
            <a:r>
              <a:rPr lang="en-US" sz="1200" b="1" dirty="0">
                <a:solidFill>
                  <a:prstClr val="white"/>
                </a:solidFill>
                <a:latin typeface="Calibri"/>
              </a:rPr>
              <a:t> </a:t>
            </a:r>
            <a:r>
              <a:rPr lang="en-US" sz="1200" b="1" dirty="0" smtClean="0">
                <a:solidFill>
                  <a:prstClr val="white"/>
                </a:solidFill>
                <a:latin typeface="Calibri"/>
              </a:rPr>
              <a:t>at </a:t>
            </a:r>
            <a:r>
              <a:rPr lang="en-US" sz="1200" b="1" dirty="0">
                <a:solidFill>
                  <a:prstClr val="white"/>
                </a:solidFill>
                <a:latin typeface="Calibri"/>
              </a:rPr>
              <a:t>3 </a:t>
            </a:r>
            <a:r>
              <a:rPr lang="en-US" sz="1200" b="1" baseline="30000" dirty="0">
                <a:solidFill>
                  <a:prstClr val="white"/>
                </a:solidFill>
                <a:latin typeface="Calibri"/>
              </a:rPr>
              <a:t>o</a:t>
            </a:r>
            <a:r>
              <a:rPr lang="en-US" sz="1200" b="1" dirty="0">
                <a:solidFill>
                  <a:prstClr val="white"/>
                </a:solidFill>
                <a:latin typeface="Calibri"/>
              </a:rPr>
              <a:t>C/s</a:t>
            </a:r>
          </a:p>
        </p:txBody>
      </p:sp>
      <p:sp>
        <p:nvSpPr>
          <p:cNvPr id="15" name="TextBox 10"/>
          <p:cNvSpPr txBox="1">
            <a:spLocks noChangeArrowheads="1"/>
          </p:cNvSpPr>
          <p:nvPr/>
        </p:nvSpPr>
        <p:spPr bwMode="auto">
          <a:xfrm>
            <a:off x="6116752" y="4619813"/>
            <a:ext cx="718072" cy="424732"/>
          </a:xfrm>
          <a:prstGeom prst="rect">
            <a:avLst/>
          </a:prstGeom>
          <a:noFill/>
          <a:ln w="9525">
            <a:noFill/>
            <a:miter lim="800000"/>
            <a:headEnd/>
            <a:tailEnd/>
          </a:ln>
        </p:spPr>
        <p:txBody>
          <a:bodyPr wrap="square">
            <a:spAutoFit/>
          </a:bodyPr>
          <a:lstStyle/>
          <a:p>
            <a:pPr algn="ctr">
              <a:lnSpc>
                <a:spcPct val="90000"/>
              </a:lnSpc>
            </a:pPr>
            <a:r>
              <a:rPr lang="en-US" sz="1200" b="1" dirty="0" smtClean="0">
                <a:solidFill>
                  <a:prstClr val="white"/>
                </a:solidFill>
                <a:latin typeface="Calibri"/>
              </a:rPr>
              <a:t>Natural </a:t>
            </a:r>
            <a:r>
              <a:rPr lang="en-US" sz="1200" b="1" dirty="0">
                <a:solidFill>
                  <a:prstClr val="white"/>
                </a:solidFill>
                <a:latin typeface="Calibri"/>
              </a:rPr>
              <a:t>cooling </a:t>
            </a:r>
          </a:p>
        </p:txBody>
      </p:sp>
      <p:sp>
        <p:nvSpPr>
          <p:cNvPr id="16" name="TextBox 8"/>
          <p:cNvSpPr txBox="1">
            <a:spLocks noChangeArrowheads="1"/>
          </p:cNvSpPr>
          <p:nvPr/>
        </p:nvSpPr>
        <p:spPr bwMode="auto">
          <a:xfrm>
            <a:off x="7092789" y="5044545"/>
            <a:ext cx="482368" cy="258532"/>
          </a:xfrm>
          <a:prstGeom prst="rect">
            <a:avLst/>
          </a:prstGeom>
          <a:noFill/>
          <a:ln w="9525">
            <a:noFill/>
            <a:miter lim="800000"/>
            <a:headEnd/>
            <a:tailEnd/>
          </a:ln>
        </p:spPr>
        <p:txBody>
          <a:bodyPr wrap="none">
            <a:spAutoFit/>
          </a:bodyPr>
          <a:lstStyle/>
          <a:p>
            <a:pPr algn="ctr">
              <a:lnSpc>
                <a:spcPct val="90000"/>
              </a:lnSpc>
            </a:pPr>
            <a:r>
              <a:rPr lang="en-US" sz="1200" b="1" dirty="0">
                <a:solidFill>
                  <a:srgbClr val="FFFFFF"/>
                </a:solidFill>
                <a:latin typeface="Calibri"/>
              </a:rPr>
              <a:t>1050 </a:t>
            </a:r>
            <a:r>
              <a:rPr lang="en-US" sz="1200" b="1" baseline="30000" dirty="0">
                <a:solidFill>
                  <a:srgbClr val="FFFFFF"/>
                </a:solidFill>
                <a:latin typeface="Calibri"/>
              </a:rPr>
              <a:t>o</a:t>
            </a:r>
            <a:r>
              <a:rPr lang="en-US" sz="1200" b="1" dirty="0">
                <a:solidFill>
                  <a:srgbClr val="FFFFFF"/>
                </a:solidFill>
                <a:latin typeface="Calibri"/>
              </a:rPr>
              <a:t>C</a:t>
            </a:r>
          </a:p>
        </p:txBody>
      </p:sp>
      <p:cxnSp>
        <p:nvCxnSpPr>
          <p:cNvPr id="5" name="Straight Connector 4"/>
          <p:cNvCxnSpPr/>
          <p:nvPr/>
        </p:nvCxnSpPr>
        <p:spPr>
          <a:xfrm>
            <a:off x="5608645" y="5173811"/>
            <a:ext cx="1463040"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37331" y="2676676"/>
            <a:ext cx="1281505" cy="590931"/>
          </a:xfrm>
          <a:prstGeom prst="rect">
            <a:avLst/>
          </a:prstGeom>
          <a:noFill/>
        </p:spPr>
        <p:txBody>
          <a:bodyPr wrap="none" rtlCol="0">
            <a:spAutoFit/>
          </a:bodyPr>
          <a:lstStyle/>
          <a:p>
            <a:pPr>
              <a:lnSpc>
                <a:spcPct val="90000"/>
              </a:lnSpc>
            </a:pPr>
            <a:r>
              <a:rPr lang="en-US" sz="1200" dirty="0">
                <a:solidFill>
                  <a:srgbClr val="000000"/>
                </a:solidFill>
                <a:latin typeface="Arial Narrow" pitchFamily="34" charset="0"/>
              </a:rPr>
              <a:t>H. </a:t>
            </a:r>
            <a:r>
              <a:rPr lang="en-US" sz="1200" dirty="0" err="1">
                <a:solidFill>
                  <a:srgbClr val="000000"/>
                </a:solidFill>
                <a:latin typeface="Arial Narrow" pitchFamily="34" charset="0"/>
              </a:rPr>
              <a:t>Nojiri</a:t>
            </a:r>
            <a:r>
              <a:rPr lang="en-US" sz="1200" dirty="0">
                <a:solidFill>
                  <a:srgbClr val="000000"/>
                </a:solidFill>
                <a:latin typeface="Arial Narrow" pitchFamily="34" charset="0"/>
              </a:rPr>
              <a:t> et al., </a:t>
            </a:r>
            <a:br>
              <a:rPr lang="en-US" sz="1200" dirty="0">
                <a:solidFill>
                  <a:srgbClr val="000000"/>
                </a:solidFill>
                <a:latin typeface="Arial Narrow" pitchFamily="34" charset="0"/>
              </a:rPr>
            </a:br>
            <a:r>
              <a:rPr lang="en-US" sz="1200" i="1" dirty="0">
                <a:solidFill>
                  <a:srgbClr val="000000"/>
                </a:solidFill>
                <a:latin typeface="Arial Narrow" pitchFamily="34" charset="0"/>
              </a:rPr>
              <a:t>Phys. Rev. </a:t>
            </a:r>
            <a:r>
              <a:rPr lang="en-US" sz="1200" i="1" dirty="0" err="1">
                <a:solidFill>
                  <a:srgbClr val="000000"/>
                </a:solidFill>
                <a:latin typeface="Arial Narrow" pitchFamily="34" charset="0"/>
              </a:rPr>
              <a:t>Lett</a:t>
            </a:r>
            <a:r>
              <a:rPr lang="en-US" sz="1200" i="1" dirty="0">
                <a:solidFill>
                  <a:srgbClr val="000000"/>
                </a:solidFill>
                <a:latin typeface="Arial Narrow" pitchFamily="34" charset="0"/>
              </a:rPr>
              <a:t>., </a:t>
            </a:r>
            <a:br>
              <a:rPr lang="en-US" sz="1200" i="1" dirty="0">
                <a:solidFill>
                  <a:srgbClr val="000000"/>
                </a:solidFill>
                <a:latin typeface="Arial Narrow" pitchFamily="34" charset="0"/>
              </a:rPr>
            </a:br>
            <a:r>
              <a:rPr lang="en-US" sz="1200" b="1" dirty="0">
                <a:solidFill>
                  <a:srgbClr val="000000"/>
                </a:solidFill>
                <a:latin typeface="Arial Narrow" pitchFamily="34" charset="0"/>
              </a:rPr>
              <a:t>106,</a:t>
            </a:r>
            <a:r>
              <a:rPr lang="en-US" sz="1200" dirty="0">
                <a:solidFill>
                  <a:srgbClr val="000000"/>
                </a:solidFill>
                <a:latin typeface="Arial Narrow" pitchFamily="34" charset="0"/>
              </a:rPr>
              <a:t> 237202 (2011</a:t>
            </a:r>
            <a:r>
              <a:rPr lang="en-US" sz="1200" dirty="0" smtClean="0">
                <a:solidFill>
                  <a:srgbClr val="000000"/>
                </a:solidFill>
                <a:latin typeface="Arial Narrow" pitchFamily="34" charset="0"/>
              </a:rPr>
              <a:t>)</a:t>
            </a:r>
            <a:endParaRPr lang="en-US" sz="1200" dirty="0">
              <a:solidFill>
                <a:srgbClr val="000000"/>
              </a:solidFill>
              <a:latin typeface="Arial Narrow" pitchFamily="34" charset="0"/>
            </a:endParaRPr>
          </a:p>
        </p:txBody>
      </p:sp>
      <p:sp>
        <p:nvSpPr>
          <p:cNvPr id="3" name="TextBox 2"/>
          <p:cNvSpPr txBox="1"/>
          <p:nvPr/>
        </p:nvSpPr>
        <p:spPr>
          <a:xfrm>
            <a:off x="5262250" y="4375173"/>
            <a:ext cx="377026" cy="261610"/>
          </a:xfrm>
          <a:prstGeom prst="rect">
            <a:avLst/>
          </a:prstGeom>
          <a:noFill/>
        </p:spPr>
        <p:txBody>
          <a:bodyPr wrap="none" rtlCol="0">
            <a:spAutoFit/>
          </a:bodyPr>
          <a:lstStyle/>
          <a:p>
            <a:pPr algn="r"/>
            <a:r>
              <a:rPr lang="en-US" sz="1050" dirty="0" smtClean="0">
                <a:solidFill>
                  <a:prstClr val="black"/>
                </a:solidFill>
                <a:latin typeface="Calibri"/>
              </a:rPr>
              <a:t>600</a:t>
            </a:r>
            <a:endParaRPr lang="en-US" sz="1050" dirty="0">
              <a:solidFill>
                <a:prstClr val="black"/>
              </a:solidFill>
              <a:latin typeface="Calibri"/>
            </a:endParaRPr>
          </a:p>
        </p:txBody>
      </p:sp>
      <p:sp>
        <p:nvSpPr>
          <p:cNvPr id="18" name="TextBox 17"/>
          <p:cNvSpPr txBox="1"/>
          <p:nvPr/>
        </p:nvSpPr>
        <p:spPr>
          <a:xfrm>
            <a:off x="5262250" y="4817859"/>
            <a:ext cx="377026" cy="261610"/>
          </a:xfrm>
          <a:prstGeom prst="rect">
            <a:avLst/>
          </a:prstGeom>
          <a:noFill/>
        </p:spPr>
        <p:txBody>
          <a:bodyPr wrap="none" rtlCol="0">
            <a:spAutoFit/>
          </a:bodyPr>
          <a:lstStyle/>
          <a:p>
            <a:pPr algn="r"/>
            <a:r>
              <a:rPr lang="en-US" sz="1050" dirty="0" smtClean="0">
                <a:solidFill>
                  <a:prstClr val="black"/>
                </a:solidFill>
                <a:latin typeface="Calibri"/>
              </a:rPr>
              <a:t>400</a:t>
            </a:r>
            <a:endParaRPr lang="en-US" sz="1050" dirty="0">
              <a:solidFill>
                <a:prstClr val="black"/>
              </a:solidFill>
              <a:latin typeface="Calibri"/>
            </a:endParaRPr>
          </a:p>
        </p:txBody>
      </p:sp>
      <p:sp>
        <p:nvSpPr>
          <p:cNvPr id="19" name="TextBox 18"/>
          <p:cNvSpPr txBox="1"/>
          <p:nvPr/>
        </p:nvSpPr>
        <p:spPr>
          <a:xfrm>
            <a:off x="5262250" y="5277477"/>
            <a:ext cx="377026" cy="261610"/>
          </a:xfrm>
          <a:prstGeom prst="rect">
            <a:avLst/>
          </a:prstGeom>
          <a:noFill/>
        </p:spPr>
        <p:txBody>
          <a:bodyPr wrap="none" rtlCol="0">
            <a:spAutoFit/>
          </a:bodyPr>
          <a:lstStyle/>
          <a:p>
            <a:pPr algn="r"/>
            <a:r>
              <a:rPr lang="en-US" sz="1050" dirty="0" smtClean="0">
                <a:solidFill>
                  <a:prstClr val="black"/>
                </a:solidFill>
                <a:latin typeface="Calibri"/>
              </a:rPr>
              <a:t>200</a:t>
            </a:r>
            <a:endParaRPr lang="en-US" sz="1050" dirty="0">
              <a:solidFill>
                <a:prstClr val="black"/>
              </a:solidFill>
              <a:latin typeface="Calibri"/>
            </a:endParaRPr>
          </a:p>
        </p:txBody>
      </p:sp>
      <p:sp>
        <p:nvSpPr>
          <p:cNvPr id="20" name="TextBox 19"/>
          <p:cNvSpPr txBox="1"/>
          <p:nvPr/>
        </p:nvSpPr>
        <p:spPr>
          <a:xfrm>
            <a:off x="5393696" y="5700810"/>
            <a:ext cx="245580" cy="253916"/>
          </a:xfrm>
          <a:prstGeom prst="rect">
            <a:avLst/>
          </a:prstGeom>
          <a:noFill/>
        </p:spPr>
        <p:txBody>
          <a:bodyPr wrap="none" rtlCol="0">
            <a:spAutoFit/>
          </a:bodyPr>
          <a:lstStyle/>
          <a:p>
            <a:pPr algn="r"/>
            <a:r>
              <a:rPr lang="en-US" sz="1050" dirty="0" smtClean="0">
                <a:solidFill>
                  <a:prstClr val="black"/>
                </a:solidFill>
                <a:latin typeface="Calibri"/>
              </a:rPr>
              <a:t>0</a:t>
            </a:r>
            <a:endParaRPr lang="en-US" sz="1050" dirty="0">
              <a:solidFill>
                <a:prstClr val="black"/>
              </a:solidFill>
              <a:latin typeface="Calibri"/>
            </a:endParaRPr>
          </a:p>
        </p:txBody>
      </p:sp>
      <p:sp>
        <p:nvSpPr>
          <p:cNvPr id="21" name="TextBox 20"/>
          <p:cNvSpPr txBox="1"/>
          <p:nvPr/>
        </p:nvSpPr>
        <p:spPr>
          <a:xfrm>
            <a:off x="5862811" y="5814824"/>
            <a:ext cx="336952" cy="253916"/>
          </a:xfrm>
          <a:prstGeom prst="rect">
            <a:avLst/>
          </a:prstGeom>
          <a:noFill/>
        </p:spPr>
        <p:txBody>
          <a:bodyPr wrap="none" rtlCol="0">
            <a:spAutoFit/>
          </a:bodyPr>
          <a:lstStyle/>
          <a:p>
            <a:pPr algn="ctr"/>
            <a:r>
              <a:rPr lang="en-US" sz="1050" dirty="0" smtClean="0">
                <a:solidFill>
                  <a:prstClr val="black"/>
                </a:solidFill>
                <a:latin typeface="Calibri"/>
              </a:rPr>
              <a:t>1.2</a:t>
            </a:r>
            <a:endParaRPr lang="en-US" sz="1050" dirty="0">
              <a:solidFill>
                <a:prstClr val="black"/>
              </a:solidFill>
              <a:latin typeface="Calibri"/>
            </a:endParaRPr>
          </a:p>
        </p:txBody>
      </p:sp>
      <p:sp>
        <p:nvSpPr>
          <p:cNvPr id="22" name="TextBox 21"/>
          <p:cNvSpPr txBox="1"/>
          <p:nvPr/>
        </p:nvSpPr>
        <p:spPr>
          <a:xfrm>
            <a:off x="6490049" y="5814824"/>
            <a:ext cx="336952" cy="253916"/>
          </a:xfrm>
          <a:prstGeom prst="rect">
            <a:avLst/>
          </a:prstGeom>
          <a:noFill/>
        </p:spPr>
        <p:txBody>
          <a:bodyPr wrap="none" rtlCol="0">
            <a:spAutoFit/>
          </a:bodyPr>
          <a:lstStyle/>
          <a:p>
            <a:pPr algn="ctr"/>
            <a:r>
              <a:rPr lang="en-US" sz="1050" dirty="0" smtClean="0">
                <a:solidFill>
                  <a:prstClr val="black"/>
                </a:solidFill>
                <a:latin typeface="Calibri"/>
              </a:rPr>
              <a:t>1.6</a:t>
            </a:r>
            <a:endParaRPr lang="en-US" sz="1050" dirty="0">
              <a:solidFill>
                <a:prstClr val="black"/>
              </a:solidFill>
              <a:latin typeface="Calibri"/>
            </a:endParaRPr>
          </a:p>
        </p:txBody>
      </p:sp>
      <p:sp>
        <p:nvSpPr>
          <p:cNvPr id="23" name="TextBox 22"/>
          <p:cNvSpPr txBox="1"/>
          <p:nvPr/>
        </p:nvSpPr>
        <p:spPr>
          <a:xfrm>
            <a:off x="7118036" y="5814824"/>
            <a:ext cx="336952" cy="253916"/>
          </a:xfrm>
          <a:prstGeom prst="rect">
            <a:avLst/>
          </a:prstGeom>
          <a:noFill/>
        </p:spPr>
        <p:txBody>
          <a:bodyPr wrap="none" rtlCol="0">
            <a:spAutoFit/>
          </a:bodyPr>
          <a:lstStyle/>
          <a:p>
            <a:pPr algn="ctr"/>
            <a:r>
              <a:rPr lang="en-US" sz="1050" dirty="0" smtClean="0">
                <a:solidFill>
                  <a:prstClr val="black"/>
                </a:solidFill>
                <a:latin typeface="Calibri"/>
              </a:rPr>
              <a:t>2.0</a:t>
            </a:r>
            <a:endParaRPr lang="en-US" sz="1050" dirty="0">
              <a:solidFill>
                <a:prstClr val="black"/>
              </a:solidFill>
              <a:latin typeface="Calibri"/>
            </a:endParaRPr>
          </a:p>
        </p:txBody>
      </p:sp>
      <p:sp>
        <p:nvSpPr>
          <p:cNvPr id="24" name="TextBox 23"/>
          <p:cNvSpPr txBox="1"/>
          <p:nvPr/>
        </p:nvSpPr>
        <p:spPr>
          <a:xfrm>
            <a:off x="7410623" y="5803645"/>
            <a:ext cx="380232" cy="253916"/>
          </a:xfrm>
          <a:prstGeom prst="rect">
            <a:avLst/>
          </a:prstGeom>
          <a:noFill/>
        </p:spPr>
        <p:txBody>
          <a:bodyPr wrap="none" rtlCol="0">
            <a:spAutoFit/>
          </a:bodyPr>
          <a:lstStyle/>
          <a:p>
            <a:pPr algn="ctr"/>
            <a:r>
              <a:rPr lang="en-US" sz="1050" dirty="0" smtClean="0">
                <a:solidFill>
                  <a:prstClr val="black"/>
                </a:solidFill>
                <a:latin typeface="Calibri"/>
              </a:rPr>
              <a:t>d[A]</a:t>
            </a:r>
            <a:endParaRPr lang="en-US" sz="1050" dirty="0">
              <a:solidFill>
                <a:prstClr val="black"/>
              </a:solidFill>
              <a:latin typeface="Calibri"/>
            </a:endParaRPr>
          </a:p>
        </p:txBody>
      </p:sp>
      <p:sp>
        <p:nvSpPr>
          <p:cNvPr id="25" name="TextBox 24"/>
          <p:cNvSpPr txBox="1"/>
          <p:nvPr/>
        </p:nvSpPr>
        <p:spPr>
          <a:xfrm rot="16200000">
            <a:off x="4917446" y="5046854"/>
            <a:ext cx="574196" cy="253916"/>
          </a:xfrm>
          <a:prstGeom prst="rect">
            <a:avLst/>
          </a:prstGeom>
          <a:noFill/>
        </p:spPr>
        <p:txBody>
          <a:bodyPr wrap="none" rtlCol="0">
            <a:spAutoFit/>
          </a:bodyPr>
          <a:lstStyle/>
          <a:p>
            <a:pPr algn="r"/>
            <a:r>
              <a:rPr lang="en-US" sz="1050" dirty="0" smtClean="0">
                <a:solidFill>
                  <a:prstClr val="black"/>
                </a:solidFill>
                <a:latin typeface="Calibri"/>
              </a:rPr>
              <a:t>Time [s]</a:t>
            </a:r>
            <a:endParaRPr lang="en-US" sz="1050" dirty="0">
              <a:solidFill>
                <a:prstClr val="black"/>
              </a:solidFill>
              <a:latin typeface="Calibri"/>
            </a:endParaRPr>
          </a:p>
        </p:txBody>
      </p:sp>
      <p:sp>
        <p:nvSpPr>
          <p:cNvPr id="40" name="TextBox 39"/>
          <p:cNvSpPr txBox="1"/>
          <p:nvPr/>
        </p:nvSpPr>
        <p:spPr>
          <a:xfrm>
            <a:off x="607858" y="1886880"/>
            <a:ext cx="306494" cy="253916"/>
          </a:xfrm>
          <a:prstGeom prst="rect">
            <a:avLst/>
          </a:prstGeom>
          <a:noFill/>
        </p:spPr>
        <p:txBody>
          <a:bodyPr wrap="none" rtlCol="0">
            <a:spAutoFit/>
          </a:bodyPr>
          <a:lstStyle/>
          <a:p>
            <a:pPr algn="r"/>
            <a:r>
              <a:rPr lang="en-US" sz="1050" dirty="0" smtClean="0">
                <a:solidFill>
                  <a:prstClr val="black"/>
                </a:solidFill>
                <a:latin typeface="Calibri"/>
              </a:rPr>
              <a:t>50</a:t>
            </a:r>
            <a:endParaRPr lang="en-US" sz="1050" dirty="0">
              <a:solidFill>
                <a:prstClr val="black"/>
              </a:solidFill>
              <a:latin typeface="Calibri"/>
            </a:endParaRPr>
          </a:p>
        </p:txBody>
      </p:sp>
      <p:sp>
        <p:nvSpPr>
          <p:cNvPr id="41" name="TextBox 40"/>
          <p:cNvSpPr txBox="1"/>
          <p:nvPr/>
        </p:nvSpPr>
        <p:spPr>
          <a:xfrm>
            <a:off x="607858" y="2126551"/>
            <a:ext cx="306494" cy="253916"/>
          </a:xfrm>
          <a:prstGeom prst="rect">
            <a:avLst/>
          </a:prstGeom>
          <a:noFill/>
        </p:spPr>
        <p:txBody>
          <a:bodyPr wrap="none" rtlCol="0">
            <a:spAutoFit/>
          </a:bodyPr>
          <a:lstStyle/>
          <a:p>
            <a:pPr algn="r"/>
            <a:r>
              <a:rPr lang="en-US" sz="1050" dirty="0" smtClean="0">
                <a:solidFill>
                  <a:prstClr val="black"/>
                </a:solidFill>
                <a:latin typeface="Calibri"/>
              </a:rPr>
              <a:t>40</a:t>
            </a:r>
            <a:endParaRPr lang="en-US" sz="1050" dirty="0">
              <a:solidFill>
                <a:prstClr val="black"/>
              </a:solidFill>
              <a:latin typeface="Calibri"/>
            </a:endParaRPr>
          </a:p>
        </p:txBody>
      </p:sp>
      <p:sp>
        <p:nvSpPr>
          <p:cNvPr id="42" name="TextBox 41"/>
          <p:cNvSpPr txBox="1"/>
          <p:nvPr/>
        </p:nvSpPr>
        <p:spPr>
          <a:xfrm>
            <a:off x="607858" y="2373868"/>
            <a:ext cx="306494" cy="253916"/>
          </a:xfrm>
          <a:prstGeom prst="rect">
            <a:avLst/>
          </a:prstGeom>
          <a:noFill/>
        </p:spPr>
        <p:txBody>
          <a:bodyPr wrap="none" rtlCol="0">
            <a:spAutoFit/>
          </a:bodyPr>
          <a:lstStyle/>
          <a:p>
            <a:pPr algn="r"/>
            <a:r>
              <a:rPr lang="en-US" sz="1050" dirty="0" smtClean="0">
                <a:solidFill>
                  <a:prstClr val="black"/>
                </a:solidFill>
                <a:latin typeface="Calibri"/>
              </a:rPr>
              <a:t>30</a:t>
            </a:r>
            <a:endParaRPr lang="en-US" sz="1050" dirty="0">
              <a:solidFill>
                <a:prstClr val="black"/>
              </a:solidFill>
              <a:latin typeface="Calibri"/>
            </a:endParaRPr>
          </a:p>
        </p:txBody>
      </p:sp>
      <p:sp>
        <p:nvSpPr>
          <p:cNvPr id="43" name="TextBox 42"/>
          <p:cNvSpPr txBox="1"/>
          <p:nvPr/>
        </p:nvSpPr>
        <p:spPr>
          <a:xfrm>
            <a:off x="771900" y="3211091"/>
            <a:ext cx="269346" cy="278489"/>
          </a:xfrm>
          <a:prstGeom prst="rect">
            <a:avLst/>
          </a:prstGeom>
          <a:noFill/>
        </p:spPr>
        <p:txBody>
          <a:bodyPr wrap="none" rtlCol="0">
            <a:spAutoFit/>
          </a:bodyPr>
          <a:lstStyle/>
          <a:p>
            <a:pPr algn="ctr"/>
            <a:r>
              <a:rPr lang="en-US" sz="1050" dirty="0" smtClean="0">
                <a:solidFill>
                  <a:prstClr val="black"/>
                </a:solidFill>
                <a:latin typeface="Calibri"/>
              </a:rPr>
              <a:t>0</a:t>
            </a:r>
            <a:endParaRPr lang="en-US" sz="1050" dirty="0">
              <a:solidFill>
                <a:prstClr val="black"/>
              </a:solidFill>
              <a:latin typeface="Calibri"/>
            </a:endParaRPr>
          </a:p>
        </p:txBody>
      </p:sp>
      <p:sp>
        <p:nvSpPr>
          <p:cNvPr id="44" name="TextBox 43"/>
          <p:cNvSpPr txBox="1"/>
          <p:nvPr/>
        </p:nvSpPr>
        <p:spPr>
          <a:xfrm>
            <a:off x="1241656" y="3211091"/>
            <a:ext cx="245580" cy="253916"/>
          </a:xfrm>
          <a:prstGeom prst="rect">
            <a:avLst/>
          </a:prstGeom>
          <a:noFill/>
        </p:spPr>
        <p:txBody>
          <a:bodyPr wrap="none" rtlCol="0">
            <a:spAutoFit/>
          </a:bodyPr>
          <a:lstStyle/>
          <a:p>
            <a:pPr algn="ctr"/>
            <a:r>
              <a:rPr lang="en-US" sz="1050" dirty="0" smtClean="0">
                <a:solidFill>
                  <a:prstClr val="black"/>
                </a:solidFill>
                <a:latin typeface="Calibri"/>
              </a:rPr>
              <a:t>4</a:t>
            </a:r>
            <a:endParaRPr lang="en-US" sz="1050" dirty="0">
              <a:solidFill>
                <a:prstClr val="black"/>
              </a:solidFill>
              <a:latin typeface="Calibri"/>
            </a:endParaRPr>
          </a:p>
        </p:txBody>
      </p:sp>
      <p:sp>
        <p:nvSpPr>
          <p:cNvPr id="45" name="TextBox 44"/>
          <p:cNvSpPr txBox="1"/>
          <p:nvPr/>
        </p:nvSpPr>
        <p:spPr>
          <a:xfrm>
            <a:off x="1716838" y="3211091"/>
            <a:ext cx="336155" cy="278489"/>
          </a:xfrm>
          <a:prstGeom prst="rect">
            <a:avLst/>
          </a:prstGeom>
          <a:noFill/>
        </p:spPr>
        <p:txBody>
          <a:bodyPr wrap="none" rtlCol="0">
            <a:spAutoFit/>
          </a:bodyPr>
          <a:lstStyle/>
          <a:p>
            <a:pPr algn="ctr"/>
            <a:r>
              <a:rPr lang="en-US" sz="1050" dirty="0" smtClean="0">
                <a:solidFill>
                  <a:prstClr val="black"/>
                </a:solidFill>
                <a:latin typeface="Calibri"/>
              </a:rPr>
              <a:t>10</a:t>
            </a:r>
            <a:endParaRPr lang="en-US" sz="1050" dirty="0">
              <a:solidFill>
                <a:prstClr val="black"/>
              </a:solidFill>
              <a:latin typeface="Calibri"/>
            </a:endParaRPr>
          </a:p>
        </p:txBody>
      </p:sp>
      <p:sp>
        <p:nvSpPr>
          <p:cNvPr id="46" name="TextBox 45"/>
          <p:cNvSpPr txBox="1"/>
          <p:nvPr/>
        </p:nvSpPr>
        <p:spPr>
          <a:xfrm>
            <a:off x="1626709" y="3393548"/>
            <a:ext cx="399468" cy="253916"/>
          </a:xfrm>
          <a:prstGeom prst="rect">
            <a:avLst/>
          </a:prstGeom>
          <a:noFill/>
        </p:spPr>
        <p:txBody>
          <a:bodyPr wrap="none" rtlCol="0">
            <a:spAutoFit/>
          </a:bodyPr>
          <a:lstStyle/>
          <a:p>
            <a:pPr algn="ctr"/>
            <a:r>
              <a:rPr lang="en-US" sz="1050" dirty="0" smtClean="0">
                <a:solidFill>
                  <a:prstClr val="black"/>
                </a:solidFill>
                <a:latin typeface="Calibri"/>
              </a:rPr>
              <a:t>T(K)</a:t>
            </a:r>
            <a:endParaRPr lang="en-US" sz="1050" baseline="30000" dirty="0">
              <a:solidFill>
                <a:prstClr val="black"/>
              </a:solidFill>
              <a:latin typeface="Calibri"/>
            </a:endParaRPr>
          </a:p>
        </p:txBody>
      </p:sp>
      <p:sp>
        <p:nvSpPr>
          <p:cNvPr id="49" name="TextBox 48"/>
          <p:cNvSpPr txBox="1"/>
          <p:nvPr/>
        </p:nvSpPr>
        <p:spPr>
          <a:xfrm>
            <a:off x="836545" y="3407320"/>
            <a:ext cx="615874" cy="237757"/>
          </a:xfrm>
          <a:prstGeom prst="rect">
            <a:avLst/>
          </a:prstGeom>
          <a:noFill/>
        </p:spPr>
        <p:txBody>
          <a:bodyPr wrap="none" rtlCol="0">
            <a:spAutoFit/>
          </a:bodyPr>
          <a:lstStyle/>
          <a:p>
            <a:pPr algn="ctr">
              <a:lnSpc>
                <a:spcPct val="90000"/>
              </a:lnSpc>
            </a:pPr>
            <a:r>
              <a:rPr lang="en-US" sz="1050" dirty="0" smtClean="0">
                <a:solidFill>
                  <a:prstClr val="black"/>
                </a:solidFill>
                <a:latin typeface="Calibri"/>
              </a:rPr>
              <a:t>AF1 P=0</a:t>
            </a:r>
            <a:endParaRPr lang="en-US" sz="1050" dirty="0">
              <a:solidFill>
                <a:prstClr val="black"/>
              </a:solidFill>
              <a:latin typeface="Calibri"/>
            </a:endParaRPr>
          </a:p>
        </p:txBody>
      </p:sp>
      <p:sp>
        <p:nvSpPr>
          <p:cNvPr id="50" name="TextBox 49"/>
          <p:cNvSpPr txBox="1"/>
          <p:nvPr/>
        </p:nvSpPr>
        <p:spPr>
          <a:xfrm>
            <a:off x="607858" y="2625128"/>
            <a:ext cx="306494" cy="253916"/>
          </a:xfrm>
          <a:prstGeom prst="rect">
            <a:avLst/>
          </a:prstGeom>
          <a:noFill/>
        </p:spPr>
        <p:txBody>
          <a:bodyPr wrap="none" rtlCol="0">
            <a:spAutoFit/>
          </a:bodyPr>
          <a:lstStyle/>
          <a:p>
            <a:pPr algn="r"/>
            <a:r>
              <a:rPr lang="en-US" sz="1050" dirty="0" smtClean="0">
                <a:solidFill>
                  <a:prstClr val="black"/>
                </a:solidFill>
                <a:latin typeface="Calibri"/>
              </a:rPr>
              <a:t>20</a:t>
            </a:r>
            <a:endParaRPr lang="en-US" sz="1050" dirty="0">
              <a:solidFill>
                <a:prstClr val="black"/>
              </a:solidFill>
              <a:latin typeface="Calibri"/>
            </a:endParaRPr>
          </a:p>
        </p:txBody>
      </p:sp>
      <p:sp>
        <p:nvSpPr>
          <p:cNvPr id="51" name="TextBox 50"/>
          <p:cNvSpPr txBox="1"/>
          <p:nvPr/>
        </p:nvSpPr>
        <p:spPr>
          <a:xfrm>
            <a:off x="607858" y="2875582"/>
            <a:ext cx="306494" cy="253916"/>
          </a:xfrm>
          <a:prstGeom prst="rect">
            <a:avLst/>
          </a:prstGeom>
          <a:noFill/>
        </p:spPr>
        <p:txBody>
          <a:bodyPr wrap="none" rtlCol="0">
            <a:spAutoFit/>
          </a:bodyPr>
          <a:lstStyle/>
          <a:p>
            <a:pPr algn="r"/>
            <a:r>
              <a:rPr lang="en-US" sz="1050" dirty="0">
                <a:solidFill>
                  <a:prstClr val="black"/>
                </a:solidFill>
                <a:latin typeface="Calibri"/>
              </a:rPr>
              <a:t>1</a:t>
            </a:r>
            <a:r>
              <a:rPr lang="en-US" sz="1050" dirty="0" smtClean="0">
                <a:solidFill>
                  <a:prstClr val="black"/>
                </a:solidFill>
                <a:latin typeface="Calibri"/>
              </a:rPr>
              <a:t>0</a:t>
            </a:r>
            <a:endParaRPr lang="en-US" sz="1050" dirty="0">
              <a:solidFill>
                <a:prstClr val="black"/>
              </a:solidFill>
              <a:latin typeface="Calibri"/>
            </a:endParaRPr>
          </a:p>
        </p:txBody>
      </p:sp>
      <p:sp>
        <p:nvSpPr>
          <p:cNvPr id="52" name="TextBox 51"/>
          <p:cNvSpPr txBox="1"/>
          <p:nvPr/>
        </p:nvSpPr>
        <p:spPr>
          <a:xfrm>
            <a:off x="668772" y="3114762"/>
            <a:ext cx="245580" cy="253916"/>
          </a:xfrm>
          <a:prstGeom prst="rect">
            <a:avLst/>
          </a:prstGeom>
          <a:noFill/>
        </p:spPr>
        <p:txBody>
          <a:bodyPr wrap="none" rtlCol="0">
            <a:spAutoFit/>
          </a:bodyPr>
          <a:lstStyle/>
          <a:p>
            <a:pPr algn="r"/>
            <a:r>
              <a:rPr lang="en-US" sz="1050" dirty="0" smtClean="0">
                <a:solidFill>
                  <a:prstClr val="black"/>
                </a:solidFill>
                <a:latin typeface="Calibri"/>
              </a:rPr>
              <a:t>0</a:t>
            </a:r>
            <a:endParaRPr lang="en-US" sz="1050" dirty="0">
              <a:solidFill>
                <a:prstClr val="black"/>
              </a:solidFill>
              <a:latin typeface="Calibri"/>
            </a:endParaRPr>
          </a:p>
        </p:txBody>
      </p:sp>
      <p:sp>
        <p:nvSpPr>
          <p:cNvPr id="53" name="TextBox 52"/>
          <p:cNvSpPr txBox="1"/>
          <p:nvPr/>
        </p:nvSpPr>
        <p:spPr>
          <a:xfrm>
            <a:off x="2139237" y="3211091"/>
            <a:ext cx="306494" cy="253916"/>
          </a:xfrm>
          <a:prstGeom prst="rect">
            <a:avLst/>
          </a:prstGeom>
          <a:noFill/>
        </p:spPr>
        <p:txBody>
          <a:bodyPr wrap="none" rtlCol="0">
            <a:spAutoFit/>
          </a:bodyPr>
          <a:lstStyle/>
          <a:p>
            <a:pPr algn="ctr"/>
            <a:r>
              <a:rPr lang="en-US" sz="1050" dirty="0" smtClean="0">
                <a:solidFill>
                  <a:prstClr val="black"/>
                </a:solidFill>
                <a:latin typeface="Calibri"/>
              </a:rPr>
              <a:t>12</a:t>
            </a:r>
            <a:endParaRPr lang="en-US" sz="1050" dirty="0">
              <a:solidFill>
                <a:prstClr val="black"/>
              </a:solidFill>
              <a:latin typeface="Calibri"/>
            </a:endParaRPr>
          </a:p>
        </p:txBody>
      </p:sp>
      <p:sp>
        <p:nvSpPr>
          <p:cNvPr id="54" name="TextBox 53"/>
          <p:cNvSpPr txBox="1"/>
          <p:nvPr/>
        </p:nvSpPr>
        <p:spPr>
          <a:xfrm>
            <a:off x="2593066" y="3211091"/>
            <a:ext cx="306494" cy="253916"/>
          </a:xfrm>
          <a:prstGeom prst="rect">
            <a:avLst/>
          </a:prstGeom>
          <a:noFill/>
        </p:spPr>
        <p:txBody>
          <a:bodyPr wrap="none" rtlCol="0">
            <a:spAutoFit/>
          </a:bodyPr>
          <a:lstStyle/>
          <a:p>
            <a:pPr algn="ctr"/>
            <a:r>
              <a:rPr lang="en-US" sz="1050" dirty="0" smtClean="0">
                <a:solidFill>
                  <a:prstClr val="black"/>
                </a:solidFill>
                <a:latin typeface="Calibri"/>
              </a:rPr>
              <a:t>16</a:t>
            </a:r>
            <a:endParaRPr lang="en-US" sz="1050" dirty="0">
              <a:solidFill>
                <a:prstClr val="black"/>
              </a:solidFill>
              <a:latin typeface="Calibri"/>
            </a:endParaRPr>
          </a:p>
        </p:txBody>
      </p:sp>
      <p:cxnSp>
        <p:nvCxnSpPr>
          <p:cNvPr id="7" name="Straight Connector 6"/>
          <p:cNvCxnSpPr/>
          <p:nvPr/>
        </p:nvCxnSpPr>
        <p:spPr>
          <a:xfrm flipV="1">
            <a:off x="1384641" y="3205562"/>
            <a:ext cx="101367" cy="273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6200000">
            <a:off x="309653" y="2538646"/>
            <a:ext cx="429926" cy="253916"/>
          </a:xfrm>
          <a:prstGeom prst="rect">
            <a:avLst/>
          </a:prstGeom>
          <a:noFill/>
        </p:spPr>
        <p:txBody>
          <a:bodyPr wrap="none" rtlCol="0">
            <a:spAutoFit/>
          </a:bodyPr>
          <a:lstStyle/>
          <a:p>
            <a:pPr algn="r"/>
            <a:r>
              <a:rPr lang="en-US" sz="1050" dirty="0" smtClean="0">
                <a:solidFill>
                  <a:prstClr val="black"/>
                </a:solidFill>
                <a:latin typeface="Calibri"/>
              </a:rPr>
              <a:t>B (T)</a:t>
            </a:r>
            <a:endParaRPr lang="en-US" sz="1050" dirty="0">
              <a:solidFill>
                <a:prstClr val="black"/>
              </a:solidFill>
              <a:latin typeface="Calibri"/>
            </a:endParaRPr>
          </a:p>
        </p:txBody>
      </p:sp>
      <p:pic>
        <p:nvPicPr>
          <p:cNvPr id="5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41246" y="4055194"/>
            <a:ext cx="2433222" cy="21578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5" name="Groupe 22"/>
          <p:cNvGrpSpPr/>
          <p:nvPr/>
        </p:nvGrpSpPr>
        <p:grpSpPr>
          <a:xfrm>
            <a:off x="5365515" y="1749939"/>
            <a:ext cx="1920998" cy="1831461"/>
            <a:chOff x="2483768" y="1052737"/>
            <a:chExt cx="6495120" cy="5412600"/>
          </a:xfrm>
        </p:grpSpPr>
        <p:pic>
          <p:nvPicPr>
            <p:cNvPr id="59" name="Image 3" descr="244663-new-a.bmp"/>
            <p:cNvPicPr>
              <a:picLocks noChangeAspect="1"/>
            </p:cNvPicPr>
            <p:nvPr/>
          </p:nvPicPr>
          <p:blipFill>
            <a:blip r:embed="rId6" cstate="print"/>
            <a:srcRect l="5040" t="3780" r="19361" b="1721"/>
            <a:stretch>
              <a:fillRect/>
            </a:stretch>
          </p:blipFill>
          <p:spPr>
            <a:xfrm>
              <a:off x="2483768" y="1052737"/>
              <a:ext cx="6495120" cy="5412600"/>
            </a:xfrm>
            <a:prstGeom prst="rect">
              <a:avLst/>
            </a:prstGeom>
          </p:spPr>
        </p:pic>
        <p:cxnSp>
          <p:nvCxnSpPr>
            <p:cNvPr id="60" name="Connecteur droit 5"/>
            <p:cNvCxnSpPr>
              <a:cxnSpLocks noChangeAspect="1"/>
            </p:cNvCxnSpPr>
            <p:nvPr/>
          </p:nvCxnSpPr>
          <p:spPr>
            <a:xfrm flipH="1" flipV="1">
              <a:off x="7596000" y="3933056"/>
              <a:ext cx="198000" cy="5148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Connecteur droit 7"/>
            <p:cNvCxnSpPr>
              <a:cxnSpLocks noChangeAspect="1"/>
            </p:cNvCxnSpPr>
            <p:nvPr/>
          </p:nvCxnSpPr>
          <p:spPr>
            <a:xfrm flipH="1" flipV="1">
              <a:off x="7236296" y="3933056"/>
              <a:ext cx="198000" cy="5148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4" name="Connecteur droit 9"/>
            <p:cNvCxnSpPr>
              <a:cxnSpLocks noChangeAspect="1"/>
            </p:cNvCxnSpPr>
            <p:nvPr/>
          </p:nvCxnSpPr>
          <p:spPr>
            <a:xfrm flipV="1">
              <a:off x="7398000" y="3933056"/>
              <a:ext cx="198000" cy="5148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Connecteur droit 10"/>
            <p:cNvCxnSpPr>
              <a:cxnSpLocks noChangeAspect="1"/>
            </p:cNvCxnSpPr>
            <p:nvPr/>
          </p:nvCxnSpPr>
          <p:spPr>
            <a:xfrm flipH="1">
              <a:off x="7754400" y="3933056"/>
              <a:ext cx="198000" cy="5148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6" name="Connecteur droit 11"/>
            <p:cNvCxnSpPr>
              <a:cxnSpLocks noChangeAspect="1"/>
            </p:cNvCxnSpPr>
            <p:nvPr/>
          </p:nvCxnSpPr>
          <p:spPr>
            <a:xfrm flipH="1" flipV="1">
              <a:off x="7650000" y="4761200"/>
              <a:ext cx="108000" cy="2808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7" name="Connecteur droit 12"/>
            <p:cNvCxnSpPr>
              <a:cxnSpLocks noChangeAspect="1"/>
            </p:cNvCxnSpPr>
            <p:nvPr/>
          </p:nvCxnSpPr>
          <p:spPr>
            <a:xfrm flipV="1">
              <a:off x="7542000" y="4761200"/>
              <a:ext cx="90000" cy="2340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8" name="Connecteur droit 17"/>
            <p:cNvCxnSpPr/>
            <p:nvPr/>
          </p:nvCxnSpPr>
          <p:spPr>
            <a:xfrm flipH="1" flipV="1">
              <a:off x="5508104" y="3140968"/>
              <a:ext cx="2448272" cy="216024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cteur droit 21"/>
            <p:cNvCxnSpPr/>
            <p:nvPr/>
          </p:nvCxnSpPr>
          <p:spPr>
            <a:xfrm flipV="1">
              <a:off x="7812360" y="4077072"/>
              <a:ext cx="144016" cy="108012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3821764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8" descr="graphite history 212.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 name="Rectangle 9"/>
          <p:cNvSpPr/>
          <p:nvPr/>
        </p:nvSpPr>
        <p:spPr>
          <a:xfrm>
            <a:off x="567565" y="1541490"/>
            <a:ext cx="7832156" cy="872101"/>
          </a:xfrm>
          <a:prstGeom prst="rect">
            <a:avLst/>
          </a:prstGeom>
          <a:gradFill>
            <a:gsLst>
              <a:gs pos="0">
                <a:schemeClr val="bg1"/>
              </a:gs>
              <a:gs pos="50000">
                <a:schemeClr val="bg1">
                  <a:alpha val="50000"/>
                </a:schemeClr>
              </a:gs>
              <a:gs pos="100000">
                <a:schemeClr val="bg1">
                  <a:alpha val="0"/>
                </a:schemeClr>
              </a:gs>
            </a:gsLst>
            <a:lin ang="5400000" scaled="0"/>
          </a:gradFill>
          <a:ln w="28575">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1" name="Rectangle 15"/>
          <p:cNvSpPr>
            <a:spLocks noGrp="1" noChangeArrowheads="1"/>
          </p:cNvSpPr>
          <p:nvPr>
            <p:ph type="title" idx="4294967295"/>
          </p:nvPr>
        </p:nvSpPr>
        <p:spPr>
          <a:xfrm>
            <a:off x="111204" y="177114"/>
            <a:ext cx="8229600" cy="880369"/>
          </a:xfrm>
        </p:spPr>
        <p:txBody>
          <a:bodyPr/>
          <a:lstStyle/>
          <a:p>
            <a:pPr eaLnBrk="1" hangingPunct="1"/>
            <a:r>
              <a:rPr lang="en-US" dirty="0" smtClean="0"/>
              <a:t>Oak Ridge National Laboratory has a long history in neutron sciences</a:t>
            </a:r>
          </a:p>
        </p:txBody>
      </p:sp>
      <p:sp>
        <p:nvSpPr>
          <p:cNvPr id="14342" name="AutoShape 3"/>
          <p:cNvSpPr>
            <a:spLocks noChangeArrowheads="1"/>
          </p:cNvSpPr>
          <p:nvPr/>
        </p:nvSpPr>
        <p:spPr bwMode="auto">
          <a:xfrm>
            <a:off x="784225" y="1622425"/>
            <a:ext cx="7399338" cy="663575"/>
          </a:xfrm>
          <a:prstGeom prst="rect">
            <a:avLst/>
          </a:prstGeom>
          <a:noFill/>
          <a:ln w="9525">
            <a:noFill/>
            <a:miter lim="800000"/>
            <a:headEnd/>
            <a:tailEnd/>
          </a:ln>
        </p:spPr>
        <p:txBody>
          <a:bodyPr wrap="none" anchor="ctr"/>
          <a:lstStyle/>
          <a:p>
            <a:pPr algn="ctr">
              <a:lnSpc>
                <a:spcPct val="90000"/>
              </a:lnSpc>
            </a:pPr>
            <a:r>
              <a:rPr lang="en-US">
                <a:solidFill>
                  <a:srgbClr val="000000"/>
                </a:solidFill>
                <a:latin typeface="Arial Black" pitchFamily="34" charset="0"/>
              </a:rPr>
              <a:t>ORNL in 1943</a:t>
            </a:r>
            <a:br>
              <a:rPr lang="en-US">
                <a:solidFill>
                  <a:srgbClr val="000000"/>
                </a:solidFill>
                <a:latin typeface="Arial Black" pitchFamily="34" charset="0"/>
              </a:rPr>
            </a:br>
            <a:r>
              <a:rPr lang="en-US" sz="2000">
                <a:solidFill>
                  <a:srgbClr val="000000"/>
                </a:solidFill>
                <a:latin typeface="Arial Narrow" pitchFamily="34" charset="0"/>
              </a:rPr>
              <a:t>The Clinton Pile was the world’s first  continuously operated nuclear reactor</a:t>
            </a:r>
          </a:p>
        </p:txBody>
      </p:sp>
      <p:sp>
        <p:nvSpPr>
          <p:cNvPr id="14343" name="Rectangle 6"/>
          <p:cNvSpPr>
            <a:spLocks noChangeArrowheads="1"/>
          </p:cNvSpPr>
          <p:nvPr/>
        </p:nvSpPr>
        <p:spPr bwMode="auto">
          <a:xfrm flipH="1">
            <a:off x="228600" y="6402388"/>
            <a:ext cx="2819400" cy="304800"/>
          </a:xfrm>
          <a:prstGeom prst="rect">
            <a:avLst/>
          </a:prstGeom>
          <a:noFill/>
          <a:ln w="9525">
            <a:noFill/>
            <a:miter lim="800000"/>
            <a:headEnd/>
            <a:tailEnd/>
          </a:ln>
        </p:spPr>
        <p:txBody>
          <a:bodyPr lIns="0" tIns="0" rIns="0" bIns="0"/>
          <a:lstStyle/>
          <a:p>
            <a:pPr defTabSz="173038">
              <a:lnSpc>
                <a:spcPct val="90000"/>
              </a:lnSpc>
              <a:tabLst>
                <a:tab pos="230188" algn="l"/>
              </a:tabLst>
            </a:pPr>
            <a:fld id="{3500B097-7BD1-4A68-AAE3-2D508B6289CD}" type="slidenum">
              <a:rPr lang="en-US" sz="900">
                <a:solidFill>
                  <a:schemeClr val="bg1"/>
                </a:solidFill>
                <a:latin typeface="Times New Roman" pitchFamily="18" charset="0"/>
                <a:cs typeface="Times New Roman" pitchFamily="18" charset="0"/>
              </a:rPr>
              <a:pPr defTabSz="173038">
                <a:lnSpc>
                  <a:spcPct val="90000"/>
                </a:lnSpc>
                <a:tabLst>
                  <a:tab pos="230188" algn="l"/>
                </a:tabLst>
              </a:pPr>
              <a:t>2</a:t>
            </a:fld>
            <a:r>
              <a:rPr lang="en-US" sz="900">
                <a:solidFill>
                  <a:schemeClr val="bg1"/>
                </a:solidFill>
                <a:latin typeface="Times New Roman" pitchFamily="18" charset="0"/>
                <a:cs typeface="Times New Roman" pitchFamily="18" charset="0"/>
              </a:rPr>
              <a:t>	Managed by UT-Battelle</a:t>
            </a:r>
            <a:br>
              <a:rPr lang="en-US" sz="900">
                <a:solidFill>
                  <a:schemeClr val="bg1"/>
                </a:solidFill>
                <a:latin typeface="Times New Roman" pitchFamily="18" charset="0"/>
                <a:cs typeface="Times New Roman" pitchFamily="18" charset="0"/>
              </a:rPr>
            </a:br>
            <a:r>
              <a:rPr lang="en-US" sz="900">
                <a:solidFill>
                  <a:schemeClr val="bg1"/>
                </a:solidFill>
                <a:latin typeface="Times New Roman" pitchFamily="18" charset="0"/>
                <a:cs typeface="Times New Roman" pitchFamily="18" charset="0"/>
              </a:rPr>
              <a:t>	for the U.S. Department of Energy</a:t>
            </a:r>
          </a:p>
        </p:txBody>
      </p:sp>
      <p:pic>
        <p:nvPicPr>
          <p:cNvPr id="14344" name="Content Placeholder 10" descr="ORNL emboss_2.png"/>
          <p:cNvPicPr>
            <a:picLocks noChangeAspect="1"/>
          </p:cNvPicPr>
          <p:nvPr/>
        </p:nvPicPr>
        <p:blipFill>
          <a:blip r:embed="rId4"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35872314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expdata.sns.gov\SNS\ARCS\IPTS-1752\shared\FeSi_for_DAVE\FeSimovie25.jpeg"/>
          <p:cNvPicPr>
            <a:picLocks noChangeAspect="1" noChangeArrowheads="1"/>
          </p:cNvPicPr>
          <p:nvPr/>
        </p:nvPicPr>
        <p:blipFill>
          <a:blip r:embed="rId4" cstate="print"/>
          <a:srcRect r="22800"/>
          <a:stretch>
            <a:fillRect/>
          </a:stretch>
        </p:blipFill>
        <p:spPr bwMode="auto">
          <a:xfrm>
            <a:off x="215900" y="1187450"/>
            <a:ext cx="6365875" cy="5497513"/>
          </a:xfrm>
          <a:prstGeom prst="rect">
            <a:avLst/>
          </a:prstGeom>
          <a:noFill/>
          <a:ln w="9525">
            <a:noFill/>
            <a:miter lim="800000"/>
            <a:headEnd/>
            <a:tailEnd/>
          </a:ln>
        </p:spPr>
      </p:pic>
      <p:pic>
        <p:nvPicPr>
          <p:cNvPr id="5" name="Picture 18" descr="\\expdata.sns.gov\SNS\ARCS\IPTS-1752\shared\FeSi_for_DAVE\FeSimovie24.jpeg"/>
          <p:cNvPicPr>
            <a:picLocks noChangeAspect="1" noChangeArrowheads="1"/>
          </p:cNvPicPr>
          <p:nvPr/>
        </p:nvPicPr>
        <p:blipFill>
          <a:blip r:embed="rId5" cstate="print"/>
          <a:srcRect r="22800"/>
          <a:stretch>
            <a:fillRect/>
          </a:stretch>
        </p:blipFill>
        <p:spPr bwMode="auto">
          <a:xfrm>
            <a:off x="215900" y="1187450"/>
            <a:ext cx="6365875" cy="5497513"/>
          </a:xfrm>
          <a:prstGeom prst="rect">
            <a:avLst/>
          </a:prstGeom>
          <a:noFill/>
          <a:ln w="9525">
            <a:noFill/>
            <a:miter lim="800000"/>
            <a:headEnd/>
            <a:tailEnd/>
          </a:ln>
        </p:spPr>
      </p:pic>
      <p:pic>
        <p:nvPicPr>
          <p:cNvPr id="6" name="Picture 19" descr="\\expdata.sns.gov\SNS\ARCS\IPTS-1752\shared\FeSi_for_DAVE\FeSimovie23.jpeg"/>
          <p:cNvPicPr>
            <a:picLocks noChangeAspect="1" noChangeArrowheads="1"/>
          </p:cNvPicPr>
          <p:nvPr/>
        </p:nvPicPr>
        <p:blipFill>
          <a:blip r:embed="rId6" cstate="print"/>
          <a:srcRect r="22800"/>
          <a:stretch>
            <a:fillRect/>
          </a:stretch>
        </p:blipFill>
        <p:spPr bwMode="auto">
          <a:xfrm>
            <a:off x="215900" y="1187450"/>
            <a:ext cx="6365875" cy="5497513"/>
          </a:xfrm>
          <a:prstGeom prst="rect">
            <a:avLst/>
          </a:prstGeom>
          <a:noFill/>
          <a:ln w="9525">
            <a:noFill/>
            <a:miter lim="800000"/>
            <a:headEnd/>
            <a:tailEnd/>
          </a:ln>
        </p:spPr>
      </p:pic>
      <p:pic>
        <p:nvPicPr>
          <p:cNvPr id="7" name="Picture 20" descr="\\expdata.sns.gov\SNS\ARCS\IPTS-1752\shared\FeSi_for_DAVE\FeSimovie22.jpeg"/>
          <p:cNvPicPr>
            <a:picLocks noChangeAspect="1" noChangeArrowheads="1"/>
          </p:cNvPicPr>
          <p:nvPr/>
        </p:nvPicPr>
        <p:blipFill>
          <a:blip r:embed="rId7" cstate="print"/>
          <a:srcRect r="22800"/>
          <a:stretch>
            <a:fillRect/>
          </a:stretch>
        </p:blipFill>
        <p:spPr bwMode="auto">
          <a:xfrm>
            <a:off x="215900" y="1187450"/>
            <a:ext cx="6365875" cy="5497513"/>
          </a:xfrm>
          <a:prstGeom prst="rect">
            <a:avLst/>
          </a:prstGeom>
          <a:noFill/>
          <a:ln w="9525">
            <a:noFill/>
            <a:miter lim="800000"/>
            <a:headEnd/>
            <a:tailEnd/>
          </a:ln>
        </p:spPr>
      </p:pic>
      <p:pic>
        <p:nvPicPr>
          <p:cNvPr id="8" name="Picture 21" descr="\\expdata.sns.gov\SNS\ARCS\IPTS-1752\shared\FeSi_for_DAVE\FeSimovie21.jpeg"/>
          <p:cNvPicPr>
            <a:picLocks noChangeAspect="1" noChangeArrowheads="1"/>
          </p:cNvPicPr>
          <p:nvPr/>
        </p:nvPicPr>
        <p:blipFill>
          <a:blip r:embed="rId8" cstate="print"/>
          <a:srcRect r="22800"/>
          <a:stretch>
            <a:fillRect/>
          </a:stretch>
        </p:blipFill>
        <p:spPr bwMode="auto">
          <a:xfrm>
            <a:off x="215900" y="1187450"/>
            <a:ext cx="6365875" cy="5497513"/>
          </a:xfrm>
          <a:prstGeom prst="rect">
            <a:avLst/>
          </a:prstGeom>
          <a:noFill/>
          <a:ln w="9525">
            <a:noFill/>
            <a:miter lim="800000"/>
            <a:headEnd/>
            <a:tailEnd/>
          </a:ln>
        </p:spPr>
      </p:pic>
      <p:pic>
        <p:nvPicPr>
          <p:cNvPr id="9" name="Picture 22" descr="\\expdata.sns.gov\SNS\ARCS\IPTS-1752\shared\FeSi_for_DAVE\FeSimovie20.jpeg"/>
          <p:cNvPicPr>
            <a:picLocks noChangeAspect="1" noChangeArrowheads="1"/>
          </p:cNvPicPr>
          <p:nvPr/>
        </p:nvPicPr>
        <p:blipFill>
          <a:blip r:embed="rId9" cstate="print"/>
          <a:srcRect r="22800"/>
          <a:stretch>
            <a:fillRect/>
          </a:stretch>
        </p:blipFill>
        <p:spPr bwMode="auto">
          <a:xfrm>
            <a:off x="215900" y="1187450"/>
            <a:ext cx="6365875" cy="5497513"/>
          </a:xfrm>
          <a:prstGeom prst="rect">
            <a:avLst/>
          </a:prstGeom>
          <a:noFill/>
          <a:ln w="9525">
            <a:noFill/>
            <a:miter lim="800000"/>
            <a:headEnd/>
            <a:tailEnd/>
          </a:ln>
        </p:spPr>
      </p:pic>
      <p:pic>
        <p:nvPicPr>
          <p:cNvPr id="10" name="Picture 23" descr="\\expdata.sns.gov\SNS\ARCS\IPTS-1752\shared\FeSi_for_DAVE\FeSimovie19.jpeg"/>
          <p:cNvPicPr>
            <a:picLocks noChangeAspect="1" noChangeArrowheads="1"/>
          </p:cNvPicPr>
          <p:nvPr/>
        </p:nvPicPr>
        <p:blipFill>
          <a:blip r:embed="rId10" cstate="print"/>
          <a:srcRect r="22800"/>
          <a:stretch>
            <a:fillRect/>
          </a:stretch>
        </p:blipFill>
        <p:spPr bwMode="auto">
          <a:xfrm>
            <a:off x="215900" y="1187450"/>
            <a:ext cx="6365875" cy="5497513"/>
          </a:xfrm>
          <a:prstGeom prst="rect">
            <a:avLst/>
          </a:prstGeom>
          <a:noFill/>
          <a:ln w="9525">
            <a:noFill/>
            <a:miter lim="800000"/>
            <a:headEnd/>
            <a:tailEnd/>
          </a:ln>
        </p:spPr>
      </p:pic>
      <p:pic>
        <p:nvPicPr>
          <p:cNvPr id="11" name="Picture 24" descr="\\expdata.sns.gov\SNS\ARCS\IPTS-1752\shared\FeSi_for_DAVE\FeSimovie18.jpeg"/>
          <p:cNvPicPr>
            <a:picLocks noChangeAspect="1" noChangeArrowheads="1"/>
          </p:cNvPicPr>
          <p:nvPr/>
        </p:nvPicPr>
        <p:blipFill>
          <a:blip r:embed="rId11" cstate="print"/>
          <a:srcRect r="22800"/>
          <a:stretch>
            <a:fillRect/>
          </a:stretch>
        </p:blipFill>
        <p:spPr bwMode="auto">
          <a:xfrm>
            <a:off x="215900" y="1187450"/>
            <a:ext cx="6365875" cy="5497513"/>
          </a:xfrm>
          <a:prstGeom prst="rect">
            <a:avLst/>
          </a:prstGeom>
          <a:noFill/>
          <a:ln w="9525">
            <a:noFill/>
            <a:miter lim="800000"/>
            <a:headEnd/>
            <a:tailEnd/>
          </a:ln>
        </p:spPr>
      </p:pic>
      <p:pic>
        <p:nvPicPr>
          <p:cNvPr id="12" name="Picture 25" descr="\\expdata.sns.gov\SNS\ARCS\IPTS-1752\shared\FeSi_for_DAVE\FeSimovie17.jpeg"/>
          <p:cNvPicPr>
            <a:picLocks noChangeAspect="1" noChangeArrowheads="1"/>
          </p:cNvPicPr>
          <p:nvPr/>
        </p:nvPicPr>
        <p:blipFill>
          <a:blip r:embed="rId12" cstate="print"/>
          <a:srcRect r="22800"/>
          <a:stretch>
            <a:fillRect/>
          </a:stretch>
        </p:blipFill>
        <p:spPr bwMode="auto">
          <a:xfrm>
            <a:off x="215900" y="1187450"/>
            <a:ext cx="6365875" cy="5497513"/>
          </a:xfrm>
          <a:prstGeom prst="rect">
            <a:avLst/>
          </a:prstGeom>
          <a:noFill/>
          <a:ln w="9525">
            <a:noFill/>
            <a:miter lim="800000"/>
            <a:headEnd/>
            <a:tailEnd/>
          </a:ln>
        </p:spPr>
      </p:pic>
      <p:pic>
        <p:nvPicPr>
          <p:cNvPr id="13" name="Picture 26" descr="\\expdata.sns.gov\SNS\ARCS\IPTS-1752\shared\FeSi_for_DAVE\FeSimovie16.jpeg"/>
          <p:cNvPicPr>
            <a:picLocks noChangeAspect="1" noChangeArrowheads="1"/>
          </p:cNvPicPr>
          <p:nvPr/>
        </p:nvPicPr>
        <p:blipFill>
          <a:blip r:embed="rId13" cstate="print"/>
          <a:srcRect r="22800"/>
          <a:stretch>
            <a:fillRect/>
          </a:stretch>
        </p:blipFill>
        <p:spPr bwMode="auto">
          <a:xfrm>
            <a:off x="215900" y="1187450"/>
            <a:ext cx="6365875" cy="5497513"/>
          </a:xfrm>
          <a:prstGeom prst="rect">
            <a:avLst/>
          </a:prstGeom>
          <a:noFill/>
          <a:ln w="9525">
            <a:noFill/>
            <a:miter lim="800000"/>
            <a:headEnd/>
            <a:tailEnd/>
          </a:ln>
        </p:spPr>
      </p:pic>
      <p:pic>
        <p:nvPicPr>
          <p:cNvPr id="14" name="Picture 27" descr="\\expdata.sns.gov\SNS\ARCS\IPTS-1752\shared\FeSi_for_DAVE\FeSimovie15.jpeg"/>
          <p:cNvPicPr>
            <a:picLocks noChangeAspect="1" noChangeArrowheads="1"/>
          </p:cNvPicPr>
          <p:nvPr/>
        </p:nvPicPr>
        <p:blipFill>
          <a:blip r:embed="rId14" cstate="print"/>
          <a:srcRect r="22800"/>
          <a:stretch>
            <a:fillRect/>
          </a:stretch>
        </p:blipFill>
        <p:spPr bwMode="auto">
          <a:xfrm>
            <a:off x="215900" y="1187450"/>
            <a:ext cx="6365875" cy="5497513"/>
          </a:xfrm>
          <a:prstGeom prst="rect">
            <a:avLst/>
          </a:prstGeom>
          <a:noFill/>
          <a:ln w="9525">
            <a:noFill/>
            <a:miter lim="800000"/>
            <a:headEnd/>
            <a:tailEnd/>
          </a:ln>
        </p:spPr>
      </p:pic>
      <p:pic>
        <p:nvPicPr>
          <p:cNvPr id="15" name="Picture 28" descr="\\expdata.sns.gov\SNS\ARCS\IPTS-1752\shared\FeSi_for_DAVE\FeSimovie14.jpeg"/>
          <p:cNvPicPr>
            <a:picLocks noChangeAspect="1" noChangeArrowheads="1"/>
          </p:cNvPicPr>
          <p:nvPr/>
        </p:nvPicPr>
        <p:blipFill>
          <a:blip r:embed="rId15" cstate="print"/>
          <a:srcRect r="22800"/>
          <a:stretch>
            <a:fillRect/>
          </a:stretch>
        </p:blipFill>
        <p:spPr bwMode="auto">
          <a:xfrm>
            <a:off x="215900" y="1187450"/>
            <a:ext cx="6365875" cy="5497513"/>
          </a:xfrm>
          <a:prstGeom prst="rect">
            <a:avLst/>
          </a:prstGeom>
          <a:noFill/>
          <a:ln w="9525">
            <a:noFill/>
            <a:miter lim="800000"/>
            <a:headEnd/>
            <a:tailEnd/>
          </a:ln>
        </p:spPr>
      </p:pic>
      <p:pic>
        <p:nvPicPr>
          <p:cNvPr id="16" name="Picture 29" descr="\\expdata.sns.gov\SNS\ARCS\IPTS-1752\shared\FeSi_for_DAVE\FeSimovie13.jpeg"/>
          <p:cNvPicPr>
            <a:picLocks noChangeAspect="1" noChangeArrowheads="1"/>
          </p:cNvPicPr>
          <p:nvPr/>
        </p:nvPicPr>
        <p:blipFill>
          <a:blip r:embed="rId16" cstate="print"/>
          <a:srcRect r="22800"/>
          <a:stretch>
            <a:fillRect/>
          </a:stretch>
        </p:blipFill>
        <p:spPr bwMode="auto">
          <a:xfrm>
            <a:off x="215900" y="1187450"/>
            <a:ext cx="6365875" cy="5497513"/>
          </a:xfrm>
          <a:prstGeom prst="rect">
            <a:avLst/>
          </a:prstGeom>
          <a:noFill/>
          <a:ln w="9525">
            <a:noFill/>
            <a:miter lim="800000"/>
            <a:headEnd/>
            <a:tailEnd/>
          </a:ln>
        </p:spPr>
      </p:pic>
      <p:pic>
        <p:nvPicPr>
          <p:cNvPr id="17" name="Picture 30" descr="\\expdata.sns.gov\SNS\ARCS\IPTS-1752\shared\FeSi_for_DAVE\FeSimovie12.jpeg"/>
          <p:cNvPicPr>
            <a:picLocks noChangeAspect="1" noChangeArrowheads="1"/>
          </p:cNvPicPr>
          <p:nvPr/>
        </p:nvPicPr>
        <p:blipFill>
          <a:blip r:embed="rId17" cstate="print"/>
          <a:srcRect r="22800"/>
          <a:stretch>
            <a:fillRect/>
          </a:stretch>
        </p:blipFill>
        <p:spPr bwMode="auto">
          <a:xfrm>
            <a:off x="215900" y="1187450"/>
            <a:ext cx="6365875" cy="5497513"/>
          </a:xfrm>
          <a:prstGeom prst="rect">
            <a:avLst/>
          </a:prstGeom>
          <a:noFill/>
          <a:ln w="9525">
            <a:noFill/>
            <a:miter lim="800000"/>
            <a:headEnd/>
            <a:tailEnd/>
          </a:ln>
        </p:spPr>
      </p:pic>
      <p:pic>
        <p:nvPicPr>
          <p:cNvPr id="18" name="Picture 31" descr="\\expdata.sns.gov\SNS\ARCS\IPTS-1752\shared\FeSi_for_DAVE\FeSimovie11.jpeg"/>
          <p:cNvPicPr>
            <a:picLocks noChangeAspect="1" noChangeArrowheads="1"/>
          </p:cNvPicPr>
          <p:nvPr/>
        </p:nvPicPr>
        <p:blipFill>
          <a:blip r:embed="rId18" cstate="print"/>
          <a:srcRect r="22800"/>
          <a:stretch>
            <a:fillRect/>
          </a:stretch>
        </p:blipFill>
        <p:spPr bwMode="auto">
          <a:xfrm>
            <a:off x="215900" y="1187450"/>
            <a:ext cx="6365875" cy="5497513"/>
          </a:xfrm>
          <a:prstGeom prst="rect">
            <a:avLst/>
          </a:prstGeom>
          <a:noFill/>
          <a:ln w="9525">
            <a:noFill/>
            <a:miter lim="800000"/>
            <a:headEnd/>
            <a:tailEnd/>
          </a:ln>
        </p:spPr>
      </p:pic>
      <p:pic>
        <p:nvPicPr>
          <p:cNvPr id="19" name="Picture 32" descr="\\expdata.sns.gov\SNS\ARCS\IPTS-1752\shared\FeSi_for_DAVE\FeSimovie10.jpeg"/>
          <p:cNvPicPr>
            <a:picLocks noChangeAspect="1" noChangeArrowheads="1"/>
          </p:cNvPicPr>
          <p:nvPr/>
        </p:nvPicPr>
        <p:blipFill>
          <a:blip r:embed="rId19" cstate="print"/>
          <a:srcRect r="22800"/>
          <a:stretch>
            <a:fillRect/>
          </a:stretch>
        </p:blipFill>
        <p:spPr bwMode="auto">
          <a:xfrm>
            <a:off x="215900" y="1187450"/>
            <a:ext cx="6365875" cy="5497513"/>
          </a:xfrm>
          <a:prstGeom prst="rect">
            <a:avLst/>
          </a:prstGeom>
          <a:noFill/>
          <a:ln w="9525">
            <a:noFill/>
            <a:miter lim="800000"/>
            <a:headEnd/>
            <a:tailEnd/>
          </a:ln>
        </p:spPr>
      </p:pic>
      <p:pic>
        <p:nvPicPr>
          <p:cNvPr id="20" name="Picture 33" descr="\\expdata.sns.gov\SNS\ARCS\IPTS-1752\shared\FeSi_for_DAVE\FeSimovie9.jpeg"/>
          <p:cNvPicPr>
            <a:picLocks noChangeAspect="1" noChangeArrowheads="1"/>
          </p:cNvPicPr>
          <p:nvPr/>
        </p:nvPicPr>
        <p:blipFill>
          <a:blip r:embed="rId20" cstate="print"/>
          <a:srcRect r="22800"/>
          <a:stretch>
            <a:fillRect/>
          </a:stretch>
        </p:blipFill>
        <p:spPr bwMode="auto">
          <a:xfrm>
            <a:off x="215900" y="1187450"/>
            <a:ext cx="6365875" cy="5497513"/>
          </a:xfrm>
          <a:prstGeom prst="rect">
            <a:avLst/>
          </a:prstGeom>
          <a:noFill/>
          <a:ln w="9525">
            <a:noFill/>
            <a:miter lim="800000"/>
            <a:headEnd/>
            <a:tailEnd/>
          </a:ln>
        </p:spPr>
      </p:pic>
      <p:pic>
        <p:nvPicPr>
          <p:cNvPr id="21" name="Picture 34" descr="\\expdata.sns.gov\SNS\ARCS\IPTS-1752\shared\FeSi_for_DAVE\FeSimovie8.jpeg"/>
          <p:cNvPicPr>
            <a:picLocks noChangeAspect="1" noChangeArrowheads="1"/>
          </p:cNvPicPr>
          <p:nvPr/>
        </p:nvPicPr>
        <p:blipFill>
          <a:blip r:embed="rId21" cstate="print"/>
          <a:srcRect r="22800"/>
          <a:stretch>
            <a:fillRect/>
          </a:stretch>
        </p:blipFill>
        <p:spPr bwMode="auto">
          <a:xfrm>
            <a:off x="215900" y="1187450"/>
            <a:ext cx="6365875" cy="5497513"/>
          </a:xfrm>
          <a:prstGeom prst="rect">
            <a:avLst/>
          </a:prstGeom>
          <a:noFill/>
          <a:ln w="9525">
            <a:noFill/>
            <a:miter lim="800000"/>
            <a:headEnd/>
            <a:tailEnd/>
          </a:ln>
        </p:spPr>
      </p:pic>
      <p:pic>
        <p:nvPicPr>
          <p:cNvPr id="22" name="Picture 35" descr="\\expdata.sns.gov\SNS\ARCS\IPTS-1752\shared\FeSi_for_DAVE\FeSimovie7.jpeg"/>
          <p:cNvPicPr>
            <a:picLocks noChangeAspect="1" noChangeArrowheads="1"/>
          </p:cNvPicPr>
          <p:nvPr/>
        </p:nvPicPr>
        <p:blipFill>
          <a:blip r:embed="rId22" cstate="print"/>
          <a:srcRect r="22800"/>
          <a:stretch>
            <a:fillRect/>
          </a:stretch>
        </p:blipFill>
        <p:spPr bwMode="auto">
          <a:xfrm>
            <a:off x="215900" y="1187450"/>
            <a:ext cx="6365875" cy="5497513"/>
          </a:xfrm>
          <a:prstGeom prst="rect">
            <a:avLst/>
          </a:prstGeom>
          <a:noFill/>
          <a:ln w="9525">
            <a:noFill/>
            <a:miter lim="800000"/>
            <a:headEnd/>
            <a:tailEnd/>
          </a:ln>
        </p:spPr>
      </p:pic>
      <p:pic>
        <p:nvPicPr>
          <p:cNvPr id="23" name="Picture 36" descr="\\expdata.sns.gov\SNS\ARCS\IPTS-1752\shared\FeSi_for_DAVE\FeSimovie6.jpeg"/>
          <p:cNvPicPr>
            <a:picLocks noChangeAspect="1" noChangeArrowheads="1"/>
          </p:cNvPicPr>
          <p:nvPr/>
        </p:nvPicPr>
        <p:blipFill>
          <a:blip r:embed="rId23" cstate="print"/>
          <a:srcRect r="22800"/>
          <a:stretch>
            <a:fillRect/>
          </a:stretch>
        </p:blipFill>
        <p:spPr bwMode="auto">
          <a:xfrm>
            <a:off x="215900" y="1187450"/>
            <a:ext cx="6365875" cy="5497513"/>
          </a:xfrm>
          <a:prstGeom prst="rect">
            <a:avLst/>
          </a:prstGeom>
          <a:noFill/>
          <a:ln w="9525">
            <a:noFill/>
            <a:miter lim="800000"/>
            <a:headEnd/>
            <a:tailEnd/>
          </a:ln>
        </p:spPr>
      </p:pic>
      <p:pic>
        <p:nvPicPr>
          <p:cNvPr id="24" name="Picture 37" descr="\\expdata.sns.gov\SNS\ARCS\IPTS-1752\shared\FeSi_for_DAVE\FeSimovie5.jpeg"/>
          <p:cNvPicPr>
            <a:picLocks noChangeAspect="1" noChangeArrowheads="1"/>
          </p:cNvPicPr>
          <p:nvPr/>
        </p:nvPicPr>
        <p:blipFill>
          <a:blip r:embed="rId24" cstate="print"/>
          <a:srcRect r="22800"/>
          <a:stretch>
            <a:fillRect/>
          </a:stretch>
        </p:blipFill>
        <p:spPr bwMode="auto">
          <a:xfrm>
            <a:off x="215900" y="1187450"/>
            <a:ext cx="6365875" cy="5497513"/>
          </a:xfrm>
          <a:prstGeom prst="rect">
            <a:avLst/>
          </a:prstGeom>
          <a:noFill/>
          <a:ln w="9525">
            <a:noFill/>
            <a:miter lim="800000"/>
            <a:headEnd/>
            <a:tailEnd/>
          </a:ln>
        </p:spPr>
      </p:pic>
      <p:pic>
        <p:nvPicPr>
          <p:cNvPr id="25" name="Picture 38" descr="\\expdata.sns.gov\SNS\ARCS\IPTS-1752\shared\FeSi_for_DAVE\FeSimovie4.jpeg"/>
          <p:cNvPicPr>
            <a:picLocks noChangeAspect="1" noChangeArrowheads="1"/>
          </p:cNvPicPr>
          <p:nvPr/>
        </p:nvPicPr>
        <p:blipFill>
          <a:blip r:embed="rId25" cstate="print"/>
          <a:srcRect r="22800"/>
          <a:stretch>
            <a:fillRect/>
          </a:stretch>
        </p:blipFill>
        <p:spPr bwMode="auto">
          <a:xfrm>
            <a:off x="215900" y="1187450"/>
            <a:ext cx="6365875" cy="5497513"/>
          </a:xfrm>
          <a:prstGeom prst="rect">
            <a:avLst/>
          </a:prstGeom>
          <a:noFill/>
          <a:ln w="9525">
            <a:noFill/>
            <a:miter lim="800000"/>
            <a:headEnd/>
            <a:tailEnd/>
          </a:ln>
        </p:spPr>
      </p:pic>
      <p:pic>
        <p:nvPicPr>
          <p:cNvPr id="26" name="Picture 39" descr="\\expdata.sns.gov\SNS\ARCS\IPTS-1752\shared\FeSi_for_DAVE\FeSimovie3.jpeg"/>
          <p:cNvPicPr>
            <a:picLocks noChangeAspect="1" noChangeArrowheads="1"/>
          </p:cNvPicPr>
          <p:nvPr/>
        </p:nvPicPr>
        <p:blipFill>
          <a:blip r:embed="rId26" cstate="print"/>
          <a:srcRect r="22800"/>
          <a:stretch>
            <a:fillRect/>
          </a:stretch>
        </p:blipFill>
        <p:spPr bwMode="auto">
          <a:xfrm>
            <a:off x="215900" y="1187450"/>
            <a:ext cx="6365875" cy="5497513"/>
          </a:xfrm>
          <a:prstGeom prst="rect">
            <a:avLst/>
          </a:prstGeom>
          <a:noFill/>
          <a:ln w="9525">
            <a:noFill/>
            <a:miter lim="800000"/>
            <a:headEnd/>
            <a:tailEnd/>
          </a:ln>
        </p:spPr>
      </p:pic>
      <p:pic>
        <p:nvPicPr>
          <p:cNvPr id="27" name="Picture 40" descr="\\expdata.sns.gov\SNS\ARCS\IPTS-1752\shared\FeSi_for_DAVE\FeSimovie2.jpeg"/>
          <p:cNvPicPr>
            <a:picLocks noChangeAspect="1" noChangeArrowheads="1"/>
          </p:cNvPicPr>
          <p:nvPr/>
        </p:nvPicPr>
        <p:blipFill>
          <a:blip r:embed="rId27" cstate="print"/>
          <a:srcRect r="22800"/>
          <a:stretch>
            <a:fillRect/>
          </a:stretch>
        </p:blipFill>
        <p:spPr bwMode="auto">
          <a:xfrm>
            <a:off x="215900" y="1187450"/>
            <a:ext cx="6365875" cy="5497513"/>
          </a:xfrm>
          <a:prstGeom prst="rect">
            <a:avLst/>
          </a:prstGeom>
          <a:noFill/>
          <a:ln w="9525">
            <a:noFill/>
            <a:miter lim="800000"/>
            <a:headEnd/>
            <a:tailEnd/>
          </a:ln>
        </p:spPr>
      </p:pic>
      <p:pic>
        <p:nvPicPr>
          <p:cNvPr id="28" name="Picture 41" descr="\\expdata.sns.gov\SNS\ARCS\IPTS-1752\shared\FeSi_for_DAVE\FeSimovie1.jpeg"/>
          <p:cNvPicPr>
            <a:picLocks noChangeAspect="1" noChangeArrowheads="1"/>
          </p:cNvPicPr>
          <p:nvPr/>
        </p:nvPicPr>
        <p:blipFill>
          <a:blip r:embed="rId28" cstate="print"/>
          <a:srcRect r="22800"/>
          <a:stretch>
            <a:fillRect/>
          </a:stretch>
        </p:blipFill>
        <p:spPr bwMode="auto">
          <a:xfrm>
            <a:off x="215900" y="1284287"/>
            <a:ext cx="6367463" cy="5497513"/>
          </a:xfrm>
          <a:prstGeom prst="rect">
            <a:avLst/>
          </a:prstGeom>
          <a:noFill/>
          <a:ln w="9525">
            <a:noFill/>
            <a:miter lim="800000"/>
            <a:headEnd/>
            <a:tailEnd/>
          </a:ln>
        </p:spPr>
      </p:pic>
      <p:sp>
        <p:nvSpPr>
          <p:cNvPr id="11292" name="TextBox 28"/>
          <p:cNvSpPr txBox="1">
            <a:spLocks noChangeArrowheads="1"/>
          </p:cNvSpPr>
          <p:nvPr/>
        </p:nvSpPr>
        <p:spPr bwMode="auto">
          <a:xfrm>
            <a:off x="4524375" y="1487488"/>
            <a:ext cx="722313" cy="400050"/>
          </a:xfrm>
          <a:prstGeom prst="rect">
            <a:avLst/>
          </a:prstGeom>
          <a:noFill/>
          <a:ln w="9525">
            <a:noFill/>
            <a:miter lim="800000"/>
            <a:headEnd/>
            <a:tailEnd/>
          </a:ln>
        </p:spPr>
        <p:txBody>
          <a:bodyPr wrap="none">
            <a:spAutoFit/>
          </a:bodyPr>
          <a:lstStyle/>
          <a:p>
            <a:r>
              <a:rPr lang="en-US" sz="2000" dirty="0">
                <a:solidFill>
                  <a:prstClr val="black"/>
                </a:solidFill>
              </a:rPr>
              <a:t>meV</a:t>
            </a:r>
          </a:p>
        </p:txBody>
      </p:sp>
      <p:sp>
        <p:nvSpPr>
          <p:cNvPr id="11293" name="TextBox 29"/>
          <p:cNvSpPr txBox="1">
            <a:spLocks noChangeArrowheads="1"/>
          </p:cNvSpPr>
          <p:nvPr/>
        </p:nvSpPr>
        <p:spPr bwMode="auto">
          <a:xfrm>
            <a:off x="1433513" y="1487488"/>
            <a:ext cx="1652587" cy="400050"/>
          </a:xfrm>
          <a:prstGeom prst="rect">
            <a:avLst/>
          </a:prstGeom>
          <a:noFill/>
          <a:ln w="9525">
            <a:noFill/>
            <a:miter lim="800000"/>
            <a:headEnd/>
            <a:tailEnd/>
          </a:ln>
        </p:spPr>
        <p:txBody>
          <a:bodyPr wrap="none">
            <a:spAutoFit/>
          </a:bodyPr>
          <a:lstStyle/>
          <a:p>
            <a:r>
              <a:rPr lang="en-US" sz="2000" dirty="0">
                <a:solidFill>
                  <a:prstClr val="black"/>
                </a:solidFill>
              </a:rPr>
              <a:t>Energy slice:</a:t>
            </a:r>
          </a:p>
        </p:txBody>
      </p:sp>
      <p:sp>
        <p:nvSpPr>
          <p:cNvPr id="11294" name="TextBox 30"/>
          <p:cNvSpPr txBox="1">
            <a:spLocks noChangeArrowheads="1"/>
          </p:cNvSpPr>
          <p:nvPr/>
        </p:nvSpPr>
        <p:spPr bwMode="auto">
          <a:xfrm>
            <a:off x="6045200" y="1482725"/>
            <a:ext cx="2867025" cy="1077913"/>
          </a:xfrm>
          <a:prstGeom prst="rect">
            <a:avLst/>
          </a:prstGeom>
          <a:noFill/>
          <a:ln w="9525">
            <a:noFill/>
            <a:miter lim="800000"/>
            <a:headEnd/>
            <a:tailEnd/>
          </a:ln>
        </p:spPr>
        <p:txBody>
          <a:bodyPr>
            <a:spAutoFit/>
          </a:bodyPr>
          <a:lstStyle/>
          <a:p>
            <a:pPr marL="228600" indent="-228600">
              <a:lnSpc>
                <a:spcPct val="90000"/>
              </a:lnSpc>
              <a:spcBef>
                <a:spcPts val="600"/>
              </a:spcBef>
              <a:buFont typeface="Arial" charset="0"/>
              <a:buChar char="•"/>
            </a:pPr>
            <a:r>
              <a:rPr lang="en-US" sz="2000" dirty="0">
                <a:solidFill>
                  <a:prstClr val="black"/>
                </a:solidFill>
                <a:latin typeface="Arial Narrow" pitchFamily="-112" charset="0"/>
              </a:rPr>
              <a:t>FeSi 8.5g crystal, ARCS</a:t>
            </a:r>
          </a:p>
          <a:p>
            <a:pPr marL="228600" indent="-228600">
              <a:lnSpc>
                <a:spcPct val="90000"/>
              </a:lnSpc>
              <a:spcBef>
                <a:spcPts val="600"/>
              </a:spcBef>
              <a:buFont typeface="Arial" charset="0"/>
              <a:buChar char="•"/>
            </a:pPr>
            <a:r>
              <a:rPr lang="en-US" sz="2000" dirty="0">
                <a:solidFill>
                  <a:prstClr val="black"/>
                </a:solidFill>
                <a:latin typeface="Arial Narrow" pitchFamily="-112" charset="0"/>
              </a:rPr>
              <a:t>Sum of 45 orientations </a:t>
            </a:r>
          </a:p>
          <a:p>
            <a:pPr marL="228600" indent="-228600">
              <a:lnSpc>
                <a:spcPct val="90000"/>
              </a:lnSpc>
              <a:spcBef>
                <a:spcPts val="600"/>
              </a:spcBef>
              <a:buFont typeface="Arial" charset="0"/>
              <a:buChar char="•"/>
            </a:pPr>
            <a:r>
              <a:rPr lang="en-US" sz="2000" dirty="0" smtClean="0">
                <a:solidFill>
                  <a:prstClr val="black"/>
                </a:solidFill>
                <a:latin typeface="Arial Narrow" pitchFamily="-112" charset="0"/>
              </a:rPr>
              <a:t>15 h </a:t>
            </a:r>
            <a:r>
              <a:rPr lang="en-US" sz="2000" dirty="0">
                <a:solidFill>
                  <a:prstClr val="black"/>
                </a:solidFill>
                <a:latin typeface="Arial Narrow" pitchFamily="-112" charset="0"/>
              </a:rPr>
              <a:t>total acquisition time</a:t>
            </a:r>
          </a:p>
        </p:txBody>
      </p:sp>
      <p:sp>
        <p:nvSpPr>
          <p:cNvPr id="11266" name="Title 1"/>
          <p:cNvSpPr>
            <a:spLocks noGrp="1"/>
          </p:cNvSpPr>
          <p:nvPr>
            <p:ph type="title"/>
          </p:nvPr>
        </p:nvSpPr>
        <p:spPr>
          <a:xfrm>
            <a:off x="111125" y="177800"/>
            <a:ext cx="8778875" cy="1272784"/>
          </a:xfrm>
        </p:spPr>
        <p:txBody>
          <a:bodyPr/>
          <a:lstStyle/>
          <a:p>
            <a:pPr eaLnBrk="1" hangingPunct="1"/>
            <a:r>
              <a:rPr lang="en-US" dirty="0" smtClean="0">
                <a:latin typeface="Arial Black" pitchFamily="-112" charset="0"/>
              </a:rPr>
              <a:t>Pushing the limits:</a:t>
            </a:r>
            <a:br>
              <a:rPr lang="en-US" dirty="0" smtClean="0">
                <a:latin typeface="Arial Black" pitchFamily="-112" charset="0"/>
              </a:rPr>
            </a:br>
            <a:r>
              <a:rPr lang="en-US" dirty="0" smtClean="0">
                <a:latin typeface="Arial Black" pitchFamily="-112" charset="0"/>
              </a:rPr>
              <a:t>Neutron reciprocal space tomography -</a:t>
            </a:r>
            <a:br>
              <a:rPr lang="en-US" dirty="0" smtClean="0">
                <a:latin typeface="Arial Black" pitchFamily="-112" charset="0"/>
              </a:rPr>
            </a:br>
            <a:r>
              <a:rPr lang="en-US" dirty="0" smtClean="0">
                <a:latin typeface="Arial Black" pitchFamily="-112" charset="0"/>
              </a:rPr>
              <a:t>4D phonon mapping</a:t>
            </a:r>
          </a:p>
        </p:txBody>
      </p:sp>
      <p:sp>
        <p:nvSpPr>
          <p:cNvPr id="31" name="TextBox 39"/>
          <p:cNvSpPr txBox="1">
            <a:spLocks noChangeArrowheads="1"/>
          </p:cNvSpPr>
          <p:nvPr/>
        </p:nvSpPr>
        <p:spPr bwMode="auto">
          <a:xfrm>
            <a:off x="6553200" y="4419600"/>
            <a:ext cx="1670650" cy="307777"/>
          </a:xfrm>
          <a:prstGeom prst="rect">
            <a:avLst/>
          </a:prstGeom>
          <a:noFill/>
          <a:ln w="9525">
            <a:noFill/>
            <a:miter lim="800000"/>
            <a:headEnd/>
            <a:tailEnd/>
          </a:ln>
        </p:spPr>
        <p:txBody>
          <a:bodyPr wrap="none">
            <a:spAutoFit/>
          </a:bodyPr>
          <a:lstStyle/>
          <a:p>
            <a:r>
              <a:rPr lang="en-US" sz="1400" b="1" dirty="0">
                <a:solidFill>
                  <a:prstClr val="black"/>
                </a:solidFill>
              </a:rPr>
              <a:t>O. Delaire, </a:t>
            </a:r>
            <a:r>
              <a:rPr lang="en-US" sz="1400" b="1" dirty="0" smtClean="0">
                <a:solidFill>
                  <a:prstClr val="black"/>
                </a:solidFill>
              </a:rPr>
              <a:t>PNAS</a:t>
            </a:r>
            <a:endParaRPr lang="en-US" sz="1400" b="1" dirty="0">
              <a:solidFill>
                <a:prstClr val="black"/>
              </a:solidFill>
            </a:endParaRPr>
          </a:p>
        </p:txBody>
      </p:sp>
    </p:spTree>
    <p:custDataLst>
      <p:tags r:id="rId1"/>
    </p:custDataLst>
    <p:extLst>
      <p:ext uri="{BB962C8B-B14F-4D97-AF65-F5344CB8AC3E}">
        <p14:creationId xmlns:p14="http://schemas.microsoft.com/office/powerpoint/2010/main" xmlns="" val="259630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8"/>
                                        </p:tgtEl>
                                      </p:cBhvr>
                                    </p:animEffect>
                                    <p:set>
                                      <p:cBhvr>
                                        <p:cTn id="7" dur="1" fill="hold">
                                          <p:stCondLst>
                                            <p:cond delay="1999"/>
                                          </p:stCondLst>
                                        </p:cTn>
                                        <p:tgtEl>
                                          <p:spTgt spid="28"/>
                                        </p:tgtEl>
                                        <p:attrNameLst>
                                          <p:attrName>style.visibility</p:attrName>
                                        </p:attrNameLst>
                                      </p:cBhvr>
                                      <p:to>
                                        <p:strVal val="hidden"/>
                                      </p:to>
                                    </p:se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1000"/>
                                        <p:tgtEl>
                                          <p:spTgt spid="27"/>
                                        </p:tgtEl>
                                      </p:cBhvr>
                                    </p:animEffect>
                                    <p:set>
                                      <p:cBhvr>
                                        <p:cTn id="11" dur="1" fill="hold">
                                          <p:stCondLst>
                                            <p:cond delay="999"/>
                                          </p:stCondLst>
                                        </p:cTn>
                                        <p:tgtEl>
                                          <p:spTgt spid="27"/>
                                        </p:tgtEl>
                                        <p:attrNameLst>
                                          <p:attrName>style.visibility</p:attrName>
                                        </p:attrNameLst>
                                      </p:cBhvr>
                                      <p:to>
                                        <p:strVal val="hidden"/>
                                      </p:to>
                                    </p:set>
                                  </p:childTnLst>
                                </p:cTn>
                              </p:par>
                            </p:childTnLst>
                          </p:cTn>
                        </p:par>
                        <p:par>
                          <p:cTn id="12" fill="hold">
                            <p:stCondLst>
                              <p:cond delay="3000"/>
                            </p:stCondLst>
                            <p:childTnLst>
                              <p:par>
                                <p:cTn id="13" presetID="10" presetClass="exit" presetSubtype="0" fill="hold" nodeType="afterEffect">
                                  <p:stCondLst>
                                    <p:cond delay="0"/>
                                  </p:stCondLst>
                                  <p:childTnLst>
                                    <p:animEffect transition="out" filter="fade">
                                      <p:cBhvr>
                                        <p:cTn id="14" dur="1000"/>
                                        <p:tgtEl>
                                          <p:spTgt spid="26"/>
                                        </p:tgtEl>
                                      </p:cBhvr>
                                    </p:animEffect>
                                    <p:set>
                                      <p:cBhvr>
                                        <p:cTn id="15" dur="1" fill="hold">
                                          <p:stCondLst>
                                            <p:cond delay="999"/>
                                          </p:stCondLst>
                                        </p:cTn>
                                        <p:tgtEl>
                                          <p:spTgt spid="26"/>
                                        </p:tgtEl>
                                        <p:attrNameLst>
                                          <p:attrName>style.visibility</p:attrName>
                                        </p:attrNameLst>
                                      </p:cBhvr>
                                      <p:to>
                                        <p:strVal val="hidden"/>
                                      </p:to>
                                    </p:set>
                                  </p:childTnLst>
                                </p:cTn>
                              </p:par>
                            </p:childTnLst>
                          </p:cTn>
                        </p:par>
                        <p:par>
                          <p:cTn id="16" fill="hold">
                            <p:stCondLst>
                              <p:cond delay="4000"/>
                            </p:stCondLst>
                            <p:childTnLst>
                              <p:par>
                                <p:cTn id="17" presetID="10" presetClass="exit" presetSubtype="0" fill="hold" nodeType="afterEffect">
                                  <p:stCondLst>
                                    <p:cond delay="0"/>
                                  </p:stCondLst>
                                  <p:childTnLst>
                                    <p:animEffect transition="out" filter="fade">
                                      <p:cBhvr>
                                        <p:cTn id="18" dur="1000"/>
                                        <p:tgtEl>
                                          <p:spTgt spid="25"/>
                                        </p:tgtEl>
                                      </p:cBhvr>
                                    </p:animEffect>
                                    <p:set>
                                      <p:cBhvr>
                                        <p:cTn id="19" dur="1" fill="hold">
                                          <p:stCondLst>
                                            <p:cond delay="999"/>
                                          </p:stCondLst>
                                        </p:cTn>
                                        <p:tgtEl>
                                          <p:spTgt spid="25"/>
                                        </p:tgtEl>
                                        <p:attrNameLst>
                                          <p:attrName>style.visibility</p:attrName>
                                        </p:attrNameLst>
                                      </p:cBhvr>
                                      <p:to>
                                        <p:strVal val="hidden"/>
                                      </p:to>
                                    </p:set>
                                  </p:childTnLst>
                                </p:cTn>
                              </p:par>
                            </p:childTnLst>
                          </p:cTn>
                        </p:par>
                        <p:par>
                          <p:cTn id="20" fill="hold">
                            <p:stCondLst>
                              <p:cond delay="5000"/>
                            </p:stCondLst>
                            <p:childTnLst>
                              <p:par>
                                <p:cTn id="21" presetID="10" presetClass="exit" presetSubtype="0" fill="hold" nodeType="afterEffect">
                                  <p:stCondLst>
                                    <p:cond delay="0"/>
                                  </p:stCondLst>
                                  <p:childTnLst>
                                    <p:animEffect transition="out" filter="fade">
                                      <p:cBhvr>
                                        <p:cTn id="22" dur="1000"/>
                                        <p:tgtEl>
                                          <p:spTgt spid="24"/>
                                        </p:tgtEl>
                                      </p:cBhvr>
                                    </p:animEffect>
                                    <p:set>
                                      <p:cBhvr>
                                        <p:cTn id="23" dur="1" fill="hold">
                                          <p:stCondLst>
                                            <p:cond delay="999"/>
                                          </p:stCondLst>
                                        </p:cTn>
                                        <p:tgtEl>
                                          <p:spTgt spid="24"/>
                                        </p:tgtEl>
                                        <p:attrNameLst>
                                          <p:attrName>style.visibility</p:attrName>
                                        </p:attrNameLst>
                                      </p:cBhvr>
                                      <p:to>
                                        <p:strVal val="hidden"/>
                                      </p:to>
                                    </p:set>
                                  </p:childTnLst>
                                </p:cTn>
                              </p:par>
                            </p:childTnLst>
                          </p:cTn>
                        </p:par>
                        <p:par>
                          <p:cTn id="24" fill="hold">
                            <p:stCondLst>
                              <p:cond delay="6000"/>
                            </p:stCondLst>
                            <p:childTnLst>
                              <p:par>
                                <p:cTn id="25" presetID="10" presetClass="exit" presetSubtype="0" fill="hold" nodeType="afterEffect">
                                  <p:stCondLst>
                                    <p:cond delay="0"/>
                                  </p:stCondLst>
                                  <p:childTnLst>
                                    <p:animEffect transition="out" filter="fade">
                                      <p:cBhvr>
                                        <p:cTn id="26" dur="1000"/>
                                        <p:tgtEl>
                                          <p:spTgt spid="23"/>
                                        </p:tgtEl>
                                      </p:cBhvr>
                                    </p:animEffect>
                                    <p:set>
                                      <p:cBhvr>
                                        <p:cTn id="27" dur="1" fill="hold">
                                          <p:stCondLst>
                                            <p:cond delay="999"/>
                                          </p:stCondLst>
                                        </p:cTn>
                                        <p:tgtEl>
                                          <p:spTgt spid="23"/>
                                        </p:tgtEl>
                                        <p:attrNameLst>
                                          <p:attrName>style.visibility</p:attrName>
                                        </p:attrNameLst>
                                      </p:cBhvr>
                                      <p:to>
                                        <p:strVal val="hidden"/>
                                      </p:to>
                                    </p:set>
                                  </p:childTnLst>
                                </p:cTn>
                              </p:par>
                            </p:childTnLst>
                          </p:cTn>
                        </p:par>
                        <p:par>
                          <p:cTn id="28" fill="hold">
                            <p:stCondLst>
                              <p:cond delay="7000"/>
                            </p:stCondLst>
                            <p:childTnLst>
                              <p:par>
                                <p:cTn id="29" presetID="10" presetClass="exit" presetSubtype="0" fill="hold" nodeType="afterEffect">
                                  <p:stCondLst>
                                    <p:cond delay="0"/>
                                  </p:stCondLst>
                                  <p:childTnLst>
                                    <p:animEffect transition="out" filter="fade">
                                      <p:cBhvr>
                                        <p:cTn id="30" dur="1000"/>
                                        <p:tgtEl>
                                          <p:spTgt spid="22"/>
                                        </p:tgtEl>
                                      </p:cBhvr>
                                    </p:animEffect>
                                    <p:set>
                                      <p:cBhvr>
                                        <p:cTn id="31" dur="1" fill="hold">
                                          <p:stCondLst>
                                            <p:cond delay="999"/>
                                          </p:stCondLst>
                                        </p:cTn>
                                        <p:tgtEl>
                                          <p:spTgt spid="22"/>
                                        </p:tgtEl>
                                        <p:attrNameLst>
                                          <p:attrName>style.visibility</p:attrName>
                                        </p:attrNameLst>
                                      </p:cBhvr>
                                      <p:to>
                                        <p:strVal val="hidden"/>
                                      </p:to>
                                    </p:set>
                                  </p:childTnLst>
                                </p:cTn>
                              </p:par>
                            </p:childTnLst>
                          </p:cTn>
                        </p:par>
                        <p:par>
                          <p:cTn id="32" fill="hold">
                            <p:stCondLst>
                              <p:cond delay="8000"/>
                            </p:stCondLst>
                            <p:childTnLst>
                              <p:par>
                                <p:cTn id="33" presetID="10" presetClass="exit" presetSubtype="0" fill="hold" nodeType="afterEffect">
                                  <p:stCondLst>
                                    <p:cond delay="0"/>
                                  </p:stCondLst>
                                  <p:childTnLst>
                                    <p:animEffect transition="out" filter="fade">
                                      <p:cBhvr>
                                        <p:cTn id="34" dur="1000"/>
                                        <p:tgtEl>
                                          <p:spTgt spid="21"/>
                                        </p:tgtEl>
                                      </p:cBhvr>
                                    </p:animEffect>
                                    <p:set>
                                      <p:cBhvr>
                                        <p:cTn id="35" dur="1" fill="hold">
                                          <p:stCondLst>
                                            <p:cond delay="999"/>
                                          </p:stCondLst>
                                        </p:cTn>
                                        <p:tgtEl>
                                          <p:spTgt spid="21"/>
                                        </p:tgtEl>
                                        <p:attrNameLst>
                                          <p:attrName>style.visibility</p:attrName>
                                        </p:attrNameLst>
                                      </p:cBhvr>
                                      <p:to>
                                        <p:strVal val="hidden"/>
                                      </p:to>
                                    </p:set>
                                  </p:childTnLst>
                                </p:cTn>
                              </p:par>
                            </p:childTnLst>
                          </p:cTn>
                        </p:par>
                        <p:par>
                          <p:cTn id="36" fill="hold">
                            <p:stCondLst>
                              <p:cond delay="9000"/>
                            </p:stCondLst>
                            <p:childTnLst>
                              <p:par>
                                <p:cTn id="37" presetID="10" presetClass="exit" presetSubtype="0" fill="hold" nodeType="afterEffect">
                                  <p:stCondLst>
                                    <p:cond delay="0"/>
                                  </p:stCondLst>
                                  <p:childTnLst>
                                    <p:animEffect transition="out" filter="fade">
                                      <p:cBhvr>
                                        <p:cTn id="38" dur="1000"/>
                                        <p:tgtEl>
                                          <p:spTgt spid="20"/>
                                        </p:tgtEl>
                                      </p:cBhvr>
                                    </p:animEffect>
                                    <p:set>
                                      <p:cBhvr>
                                        <p:cTn id="39" dur="1" fill="hold">
                                          <p:stCondLst>
                                            <p:cond delay="999"/>
                                          </p:stCondLst>
                                        </p:cTn>
                                        <p:tgtEl>
                                          <p:spTgt spid="20"/>
                                        </p:tgtEl>
                                        <p:attrNameLst>
                                          <p:attrName>style.visibility</p:attrName>
                                        </p:attrNameLst>
                                      </p:cBhvr>
                                      <p:to>
                                        <p:strVal val="hidden"/>
                                      </p:to>
                                    </p:set>
                                  </p:childTnLst>
                                </p:cTn>
                              </p:par>
                            </p:childTnLst>
                          </p:cTn>
                        </p:par>
                        <p:par>
                          <p:cTn id="40" fill="hold">
                            <p:stCondLst>
                              <p:cond delay="10000"/>
                            </p:stCondLst>
                            <p:childTnLst>
                              <p:par>
                                <p:cTn id="41" presetID="10" presetClass="exit" presetSubtype="0" fill="hold" nodeType="afterEffect">
                                  <p:stCondLst>
                                    <p:cond delay="0"/>
                                  </p:stCondLst>
                                  <p:childTnLst>
                                    <p:animEffect transition="out" filter="fade">
                                      <p:cBhvr>
                                        <p:cTn id="42" dur="1000"/>
                                        <p:tgtEl>
                                          <p:spTgt spid="19"/>
                                        </p:tgtEl>
                                      </p:cBhvr>
                                    </p:animEffect>
                                    <p:set>
                                      <p:cBhvr>
                                        <p:cTn id="43" dur="1" fill="hold">
                                          <p:stCondLst>
                                            <p:cond delay="999"/>
                                          </p:stCondLst>
                                        </p:cTn>
                                        <p:tgtEl>
                                          <p:spTgt spid="19"/>
                                        </p:tgtEl>
                                        <p:attrNameLst>
                                          <p:attrName>style.visibility</p:attrName>
                                        </p:attrNameLst>
                                      </p:cBhvr>
                                      <p:to>
                                        <p:strVal val="hidden"/>
                                      </p:to>
                                    </p:set>
                                  </p:childTnLst>
                                </p:cTn>
                              </p:par>
                            </p:childTnLst>
                          </p:cTn>
                        </p:par>
                        <p:par>
                          <p:cTn id="44" fill="hold">
                            <p:stCondLst>
                              <p:cond delay="11000"/>
                            </p:stCondLst>
                            <p:childTnLst>
                              <p:par>
                                <p:cTn id="45" presetID="10" presetClass="exit" presetSubtype="0" fill="hold" nodeType="afterEffect">
                                  <p:stCondLst>
                                    <p:cond delay="0"/>
                                  </p:stCondLst>
                                  <p:childTnLst>
                                    <p:animEffect transition="out" filter="fade">
                                      <p:cBhvr>
                                        <p:cTn id="46" dur="1000"/>
                                        <p:tgtEl>
                                          <p:spTgt spid="18"/>
                                        </p:tgtEl>
                                      </p:cBhvr>
                                    </p:animEffect>
                                    <p:set>
                                      <p:cBhvr>
                                        <p:cTn id="47" dur="1" fill="hold">
                                          <p:stCondLst>
                                            <p:cond delay="999"/>
                                          </p:stCondLst>
                                        </p:cTn>
                                        <p:tgtEl>
                                          <p:spTgt spid="18"/>
                                        </p:tgtEl>
                                        <p:attrNameLst>
                                          <p:attrName>style.visibility</p:attrName>
                                        </p:attrNameLst>
                                      </p:cBhvr>
                                      <p:to>
                                        <p:strVal val="hidden"/>
                                      </p:to>
                                    </p:set>
                                  </p:childTnLst>
                                </p:cTn>
                              </p:par>
                            </p:childTnLst>
                          </p:cTn>
                        </p:par>
                        <p:par>
                          <p:cTn id="48" fill="hold">
                            <p:stCondLst>
                              <p:cond delay="12000"/>
                            </p:stCondLst>
                            <p:childTnLst>
                              <p:par>
                                <p:cTn id="49" presetID="10" presetClass="exit" presetSubtype="0" fill="hold" nodeType="afterEffect">
                                  <p:stCondLst>
                                    <p:cond delay="0"/>
                                  </p:stCondLst>
                                  <p:childTnLst>
                                    <p:animEffect transition="out" filter="fade">
                                      <p:cBhvr>
                                        <p:cTn id="50" dur="1000"/>
                                        <p:tgtEl>
                                          <p:spTgt spid="17"/>
                                        </p:tgtEl>
                                      </p:cBhvr>
                                    </p:animEffect>
                                    <p:set>
                                      <p:cBhvr>
                                        <p:cTn id="51" dur="1" fill="hold">
                                          <p:stCondLst>
                                            <p:cond delay="999"/>
                                          </p:stCondLst>
                                        </p:cTn>
                                        <p:tgtEl>
                                          <p:spTgt spid="17"/>
                                        </p:tgtEl>
                                        <p:attrNameLst>
                                          <p:attrName>style.visibility</p:attrName>
                                        </p:attrNameLst>
                                      </p:cBhvr>
                                      <p:to>
                                        <p:strVal val="hidden"/>
                                      </p:to>
                                    </p:set>
                                  </p:childTnLst>
                                </p:cTn>
                              </p:par>
                            </p:childTnLst>
                          </p:cTn>
                        </p:par>
                        <p:par>
                          <p:cTn id="52" fill="hold">
                            <p:stCondLst>
                              <p:cond delay="13000"/>
                            </p:stCondLst>
                            <p:childTnLst>
                              <p:par>
                                <p:cTn id="53" presetID="10" presetClass="exit" presetSubtype="0" fill="hold" nodeType="afterEffect">
                                  <p:stCondLst>
                                    <p:cond delay="0"/>
                                  </p:stCondLst>
                                  <p:childTnLst>
                                    <p:animEffect transition="out" filter="fade">
                                      <p:cBhvr>
                                        <p:cTn id="54" dur="1000"/>
                                        <p:tgtEl>
                                          <p:spTgt spid="16"/>
                                        </p:tgtEl>
                                      </p:cBhvr>
                                    </p:animEffect>
                                    <p:set>
                                      <p:cBhvr>
                                        <p:cTn id="55" dur="1" fill="hold">
                                          <p:stCondLst>
                                            <p:cond delay="999"/>
                                          </p:stCondLst>
                                        </p:cTn>
                                        <p:tgtEl>
                                          <p:spTgt spid="16"/>
                                        </p:tgtEl>
                                        <p:attrNameLst>
                                          <p:attrName>style.visibility</p:attrName>
                                        </p:attrNameLst>
                                      </p:cBhvr>
                                      <p:to>
                                        <p:strVal val="hidden"/>
                                      </p:to>
                                    </p:set>
                                  </p:childTnLst>
                                </p:cTn>
                              </p:par>
                            </p:childTnLst>
                          </p:cTn>
                        </p:par>
                        <p:par>
                          <p:cTn id="56" fill="hold">
                            <p:stCondLst>
                              <p:cond delay="14000"/>
                            </p:stCondLst>
                            <p:childTnLst>
                              <p:par>
                                <p:cTn id="57" presetID="10" presetClass="exit" presetSubtype="0" fill="hold" nodeType="afterEffect">
                                  <p:stCondLst>
                                    <p:cond delay="0"/>
                                  </p:stCondLst>
                                  <p:childTnLst>
                                    <p:animEffect transition="out" filter="fade">
                                      <p:cBhvr>
                                        <p:cTn id="58" dur="1000"/>
                                        <p:tgtEl>
                                          <p:spTgt spid="15"/>
                                        </p:tgtEl>
                                      </p:cBhvr>
                                    </p:animEffect>
                                    <p:set>
                                      <p:cBhvr>
                                        <p:cTn id="59" dur="1" fill="hold">
                                          <p:stCondLst>
                                            <p:cond delay="999"/>
                                          </p:stCondLst>
                                        </p:cTn>
                                        <p:tgtEl>
                                          <p:spTgt spid="15"/>
                                        </p:tgtEl>
                                        <p:attrNameLst>
                                          <p:attrName>style.visibility</p:attrName>
                                        </p:attrNameLst>
                                      </p:cBhvr>
                                      <p:to>
                                        <p:strVal val="hidden"/>
                                      </p:to>
                                    </p:set>
                                  </p:childTnLst>
                                </p:cTn>
                              </p:par>
                            </p:childTnLst>
                          </p:cTn>
                        </p:par>
                        <p:par>
                          <p:cTn id="60" fill="hold">
                            <p:stCondLst>
                              <p:cond delay="15000"/>
                            </p:stCondLst>
                            <p:childTnLst>
                              <p:par>
                                <p:cTn id="61" presetID="10" presetClass="exit" presetSubtype="0" fill="hold" nodeType="afterEffect">
                                  <p:stCondLst>
                                    <p:cond delay="0"/>
                                  </p:stCondLst>
                                  <p:childTnLst>
                                    <p:animEffect transition="out" filter="fade">
                                      <p:cBhvr>
                                        <p:cTn id="62" dur="1000"/>
                                        <p:tgtEl>
                                          <p:spTgt spid="14"/>
                                        </p:tgtEl>
                                      </p:cBhvr>
                                    </p:animEffect>
                                    <p:set>
                                      <p:cBhvr>
                                        <p:cTn id="63" dur="1" fill="hold">
                                          <p:stCondLst>
                                            <p:cond delay="999"/>
                                          </p:stCondLst>
                                        </p:cTn>
                                        <p:tgtEl>
                                          <p:spTgt spid="14"/>
                                        </p:tgtEl>
                                        <p:attrNameLst>
                                          <p:attrName>style.visibility</p:attrName>
                                        </p:attrNameLst>
                                      </p:cBhvr>
                                      <p:to>
                                        <p:strVal val="hidden"/>
                                      </p:to>
                                    </p:set>
                                  </p:childTnLst>
                                </p:cTn>
                              </p:par>
                            </p:childTnLst>
                          </p:cTn>
                        </p:par>
                        <p:par>
                          <p:cTn id="64" fill="hold">
                            <p:stCondLst>
                              <p:cond delay="16000"/>
                            </p:stCondLst>
                            <p:childTnLst>
                              <p:par>
                                <p:cTn id="65" presetID="10" presetClass="exit" presetSubtype="0" fill="hold" nodeType="afterEffect">
                                  <p:stCondLst>
                                    <p:cond delay="0"/>
                                  </p:stCondLst>
                                  <p:childTnLst>
                                    <p:animEffect transition="out" filter="fade">
                                      <p:cBhvr>
                                        <p:cTn id="66" dur="1000"/>
                                        <p:tgtEl>
                                          <p:spTgt spid="13"/>
                                        </p:tgtEl>
                                      </p:cBhvr>
                                    </p:animEffect>
                                    <p:set>
                                      <p:cBhvr>
                                        <p:cTn id="67" dur="1" fill="hold">
                                          <p:stCondLst>
                                            <p:cond delay="999"/>
                                          </p:stCondLst>
                                        </p:cTn>
                                        <p:tgtEl>
                                          <p:spTgt spid="13"/>
                                        </p:tgtEl>
                                        <p:attrNameLst>
                                          <p:attrName>style.visibility</p:attrName>
                                        </p:attrNameLst>
                                      </p:cBhvr>
                                      <p:to>
                                        <p:strVal val="hidden"/>
                                      </p:to>
                                    </p:set>
                                  </p:childTnLst>
                                </p:cTn>
                              </p:par>
                            </p:childTnLst>
                          </p:cTn>
                        </p:par>
                        <p:par>
                          <p:cTn id="68" fill="hold">
                            <p:stCondLst>
                              <p:cond delay="17000"/>
                            </p:stCondLst>
                            <p:childTnLst>
                              <p:par>
                                <p:cTn id="69" presetID="10" presetClass="exit" presetSubtype="0" fill="hold" nodeType="afterEffect">
                                  <p:stCondLst>
                                    <p:cond delay="0"/>
                                  </p:stCondLst>
                                  <p:childTnLst>
                                    <p:animEffect transition="out" filter="fade">
                                      <p:cBhvr>
                                        <p:cTn id="70" dur="1000"/>
                                        <p:tgtEl>
                                          <p:spTgt spid="12"/>
                                        </p:tgtEl>
                                      </p:cBhvr>
                                    </p:animEffect>
                                    <p:set>
                                      <p:cBhvr>
                                        <p:cTn id="71" dur="1" fill="hold">
                                          <p:stCondLst>
                                            <p:cond delay="999"/>
                                          </p:stCondLst>
                                        </p:cTn>
                                        <p:tgtEl>
                                          <p:spTgt spid="12"/>
                                        </p:tgtEl>
                                        <p:attrNameLst>
                                          <p:attrName>style.visibility</p:attrName>
                                        </p:attrNameLst>
                                      </p:cBhvr>
                                      <p:to>
                                        <p:strVal val="hidden"/>
                                      </p:to>
                                    </p:set>
                                  </p:childTnLst>
                                </p:cTn>
                              </p:par>
                            </p:childTnLst>
                          </p:cTn>
                        </p:par>
                        <p:par>
                          <p:cTn id="72" fill="hold">
                            <p:stCondLst>
                              <p:cond delay="18000"/>
                            </p:stCondLst>
                            <p:childTnLst>
                              <p:par>
                                <p:cTn id="73" presetID="10" presetClass="exit" presetSubtype="0" fill="hold" nodeType="afterEffect">
                                  <p:stCondLst>
                                    <p:cond delay="0"/>
                                  </p:stCondLst>
                                  <p:childTnLst>
                                    <p:animEffect transition="out" filter="fade">
                                      <p:cBhvr>
                                        <p:cTn id="74" dur="1000"/>
                                        <p:tgtEl>
                                          <p:spTgt spid="11"/>
                                        </p:tgtEl>
                                      </p:cBhvr>
                                    </p:animEffect>
                                    <p:set>
                                      <p:cBhvr>
                                        <p:cTn id="75" dur="1" fill="hold">
                                          <p:stCondLst>
                                            <p:cond delay="999"/>
                                          </p:stCondLst>
                                        </p:cTn>
                                        <p:tgtEl>
                                          <p:spTgt spid="11"/>
                                        </p:tgtEl>
                                        <p:attrNameLst>
                                          <p:attrName>style.visibility</p:attrName>
                                        </p:attrNameLst>
                                      </p:cBhvr>
                                      <p:to>
                                        <p:strVal val="hidden"/>
                                      </p:to>
                                    </p:set>
                                  </p:childTnLst>
                                </p:cTn>
                              </p:par>
                            </p:childTnLst>
                          </p:cTn>
                        </p:par>
                        <p:par>
                          <p:cTn id="76" fill="hold">
                            <p:stCondLst>
                              <p:cond delay="19000"/>
                            </p:stCondLst>
                            <p:childTnLst>
                              <p:par>
                                <p:cTn id="77" presetID="10" presetClass="exit" presetSubtype="0" fill="hold" nodeType="afterEffect">
                                  <p:stCondLst>
                                    <p:cond delay="0"/>
                                  </p:stCondLst>
                                  <p:childTnLst>
                                    <p:animEffect transition="out" filter="fade">
                                      <p:cBhvr>
                                        <p:cTn id="78" dur="1000"/>
                                        <p:tgtEl>
                                          <p:spTgt spid="10"/>
                                        </p:tgtEl>
                                      </p:cBhvr>
                                    </p:animEffect>
                                    <p:set>
                                      <p:cBhvr>
                                        <p:cTn id="79" dur="1" fill="hold">
                                          <p:stCondLst>
                                            <p:cond delay="999"/>
                                          </p:stCondLst>
                                        </p:cTn>
                                        <p:tgtEl>
                                          <p:spTgt spid="10"/>
                                        </p:tgtEl>
                                        <p:attrNameLst>
                                          <p:attrName>style.visibility</p:attrName>
                                        </p:attrNameLst>
                                      </p:cBhvr>
                                      <p:to>
                                        <p:strVal val="hidden"/>
                                      </p:to>
                                    </p:set>
                                  </p:childTnLst>
                                </p:cTn>
                              </p:par>
                            </p:childTnLst>
                          </p:cTn>
                        </p:par>
                        <p:par>
                          <p:cTn id="80" fill="hold">
                            <p:stCondLst>
                              <p:cond delay="20000"/>
                            </p:stCondLst>
                            <p:childTnLst>
                              <p:par>
                                <p:cTn id="81" presetID="10" presetClass="exit" presetSubtype="0" fill="hold" nodeType="afterEffect">
                                  <p:stCondLst>
                                    <p:cond delay="0"/>
                                  </p:stCondLst>
                                  <p:childTnLst>
                                    <p:animEffect transition="out" filter="fade">
                                      <p:cBhvr>
                                        <p:cTn id="82" dur="1000"/>
                                        <p:tgtEl>
                                          <p:spTgt spid="9"/>
                                        </p:tgtEl>
                                      </p:cBhvr>
                                    </p:animEffect>
                                    <p:set>
                                      <p:cBhvr>
                                        <p:cTn id="83" dur="1" fill="hold">
                                          <p:stCondLst>
                                            <p:cond delay="999"/>
                                          </p:stCondLst>
                                        </p:cTn>
                                        <p:tgtEl>
                                          <p:spTgt spid="9"/>
                                        </p:tgtEl>
                                        <p:attrNameLst>
                                          <p:attrName>style.visibility</p:attrName>
                                        </p:attrNameLst>
                                      </p:cBhvr>
                                      <p:to>
                                        <p:strVal val="hidden"/>
                                      </p:to>
                                    </p:set>
                                  </p:childTnLst>
                                </p:cTn>
                              </p:par>
                            </p:childTnLst>
                          </p:cTn>
                        </p:par>
                        <p:par>
                          <p:cTn id="84" fill="hold">
                            <p:stCondLst>
                              <p:cond delay="21000"/>
                            </p:stCondLst>
                            <p:childTnLst>
                              <p:par>
                                <p:cTn id="85" presetID="10" presetClass="exit" presetSubtype="0" fill="hold" nodeType="afterEffect">
                                  <p:stCondLst>
                                    <p:cond delay="0"/>
                                  </p:stCondLst>
                                  <p:childTnLst>
                                    <p:animEffect transition="out" filter="fade">
                                      <p:cBhvr>
                                        <p:cTn id="86" dur="1000"/>
                                        <p:tgtEl>
                                          <p:spTgt spid="8"/>
                                        </p:tgtEl>
                                      </p:cBhvr>
                                    </p:animEffect>
                                    <p:set>
                                      <p:cBhvr>
                                        <p:cTn id="87" dur="1" fill="hold">
                                          <p:stCondLst>
                                            <p:cond delay="999"/>
                                          </p:stCondLst>
                                        </p:cTn>
                                        <p:tgtEl>
                                          <p:spTgt spid="8"/>
                                        </p:tgtEl>
                                        <p:attrNameLst>
                                          <p:attrName>style.visibility</p:attrName>
                                        </p:attrNameLst>
                                      </p:cBhvr>
                                      <p:to>
                                        <p:strVal val="hidden"/>
                                      </p:to>
                                    </p:set>
                                  </p:childTnLst>
                                </p:cTn>
                              </p:par>
                            </p:childTnLst>
                          </p:cTn>
                        </p:par>
                        <p:par>
                          <p:cTn id="88" fill="hold">
                            <p:stCondLst>
                              <p:cond delay="22000"/>
                            </p:stCondLst>
                            <p:childTnLst>
                              <p:par>
                                <p:cTn id="89" presetID="10" presetClass="exit" presetSubtype="0" fill="hold" nodeType="afterEffect">
                                  <p:stCondLst>
                                    <p:cond delay="0"/>
                                  </p:stCondLst>
                                  <p:childTnLst>
                                    <p:animEffect transition="out" filter="fade">
                                      <p:cBhvr>
                                        <p:cTn id="90" dur="1000"/>
                                        <p:tgtEl>
                                          <p:spTgt spid="7"/>
                                        </p:tgtEl>
                                      </p:cBhvr>
                                    </p:animEffect>
                                    <p:set>
                                      <p:cBhvr>
                                        <p:cTn id="91" dur="1" fill="hold">
                                          <p:stCondLst>
                                            <p:cond delay="999"/>
                                          </p:stCondLst>
                                        </p:cTn>
                                        <p:tgtEl>
                                          <p:spTgt spid="7"/>
                                        </p:tgtEl>
                                        <p:attrNameLst>
                                          <p:attrName>style.visibility</p:attrName>
                                        </p:attrNameLst>
                                      </p:cBhvr>
                                      <p:to>
                                        <p:strVal val="hidden"/>
                                      </p:to>
                                    </p:set>
                                  </p:childTnLst>
                                </p:cTn>
                              </p:par>
                            </p:childTnLst>
                          </p:cTn>
                        </p:par>
                        <p:par>
                          <p:cTn id="92" fill="hold">
                            <p:stCondLst>
                              <p:cond delay="23000"/>
                            </p:stCondLst>
                            <p:childTnLst>
                              <p:par>
                                <p:cTn id="93" presetID="10" presetClass="exit" presetSubtype="0" fill="hold" nodeType="afterEffect">
                                  <p:stCondLst>
                                    <p:cond delay="0"/>
                                  </p:stCondLst>
                                  <p:childTnLst>
                                    <p:animEffect transition="out" filter="fade">
                                      <p:cBhvr>
                                        <p:cTn id="94" dur="1000"/>
                                        <p:tgtEl>
                                          <p:spTgt spid="6"/>
                                        </p:tgtEl>
                                      </p:cBhvr>
                                    </p:animEffect>
                                    <p:set>
                                      <p:cBhvr>
                                        <p:cTn id="95" dur="1" fill="hold">
                                          <p:stCondLst>
                                            <p:cond delay="999"/>
                                          </p:stCondLst>
                                        </p:cTn>
                                        <p:tgtEl>
                                          <p:spTgt spid="6"/>
                                        </p:tgtEl>
                                        <p:attrNameLst>
                                          <p:attrName>style.visibility</p:attrName>
                                        </p:attrNameLst>
                                      </p:cBhvr>
                                      <p:to>
                                        <p:strVal val="hidden"/>
                                      </p:to>
                                    </p:set>
                                  </p:childTnLst>
                                </p:cTn>
                              </p:par>
                            </p:childTnLst>
                          </p:cTn>
                        </p:par>
                        <p:par>
                          <p:cTn id="96" fill="hold">
                            <p:stCondLst>
                              <p:cond delay="24000"/>
                            </p:stCondLst>
                            <p:childTnLst>
                              <p:par>
                                <p:cTn id="97" presetID="10" presetClass="exit" presetSubtype="0" fill="hold" nodeType="afterEffect">
                                  <p:stCondLst>
                                    <p:cond delay="0"/>
                                  </p:stCondLst>
                                  <p:childTnLst>
                                    <p:animEffect transition="out" filter="fade">
                                      <p:cBhvr>
                                        <p:cTn id="98" dur="1000"/>
                                        <p:tgtEl>
                                          <p:spTgt spid="5"/>
                                        </p:tgtEl>
                                      </p:cBhvr>
                                    </p:animEffect>
                                    <p:set>
                                      <p:cBhvr>
                                        <p:cTn id="99" dur="1" fill="hold">
                                          <p:stCondLst>
                                            <p:cond delay="999"/>
                                          </p:stCondLst>
                                        </p:cTn>
                                        <p:tgtEl>
                                          <p:spTgt spid="5"/>
                                        </p:tgtEl>
                                        <p:attrNameLst>
                                          <p:attrName>style.visibility</p:attrName>
                                        </p:attrNameLst>
                                      </p:cBhvr>
                                      <p:to>
                                        <p:strVal val="hidden"/>
                                      </p:to>
                                    </p:set>
                                  </p:childTnLst>
                                </p:cTn>
                              </p:par>
                            </p:childTnLst>
                          </p:cTn>
                        </p:par>
                        <p:par>
                          <p:cTn id="100" fill="hold">
                            <p:stCondLst>
                              <p:cond delay="25000"/>
                            </p:stCondLst>
                            <p:childTnLst>
                              <p:par>
                                <p:cTn id="101" presetID="10" presetClass="exit" presetSubtype="0" fill="hold" nodeType="afterEffect">
                                  <p:stCondLst>
                                    <p:cond delay="0"/>
                                  </p:stCondLst>
                                  <p:childTnLst>
                                    <p:animEffect transition="out" filter="fade">
                                      <p:cBhvr>
                                        <p:cTn id="102" dur="1000"/>
                                        <p:tgtEl>
                                          <p:spTgt spid="4"/>
                                        </p:tgtEl>
                                      </p:cBhvr>
                                    </p:animEffect>
                                    <p:set>
                                      <p:cBhvr>
                                        <p:cTn id="10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l="19717" t="21687" r="24013" b="14449"/>
          <a:stretch>
            <a:fillRect/>
          </a:stretch>
        </p:blipFill>
        <p:spPr bwMode="auto">
          <a:xfrm>
            <a:off x="5530760" y="3536054"/>
            <a:ext cx="3352800" cy="2718526"/>
          </a:xfrm>
          <a:prstGeom prst="rect">
            <a:avLst/>
          </a:prstGeom>
          <a:noFill/>
          <a:ln w="9525">
            <a:noFill/>
            <a:miter lim="800000"/>
            <a:headEnd/>
            <a:tailEnd/>
          </a:ln>
        </p:spPr>
      </p:pic>
      <p:grpSp>
        <p:nvGrpSpPr>
          <p:cNvPr id="5" name="Group 13"/>
          <p:cNvGrpSpPr>
            <a:grpSpLocks/>
          </p:cNvGrpSpPr>
          <p:nvPr/>
        </p:nvGrpSpPr>
        <p:grpSpPr bwMode="auto">
          <a:xfrm>
            <a:off x="5638800" y="862746"/>
            <a:ext cx="3352800" cy="2558371"/>
            <a:chOff x="758032" y="3597912"/>
            <a:chExt cx="3726736" cy="2696127"/>
          </a:xfrm>
        </p:grpSpPr>
        <p:sp>
          <p:nvSpPr>
            <p:cNvPr id="6" name="TextBox 1"/>
            <p:cNvSpPr txBox="1">
              <a:spLocks noChangeArrowheads="1"/>
            </p:cNvSpPr>
            <p:nvPr/>
          </p:nvSpPr>
          <p:spPr bwMode="auto">
            <a:xfrm>
              <a:off x="758032" y="5810201"/>
              <a:ext cx="3726736" cy="483838"/>
            </a:xfrm>
            <a:prstGeom prst="rect">
              <a:avLst/>
            </a:prstGeom>
            <a:noFill/>
            <a:ln w="9525">
              <a:noFill/>
              <a:miter lim="800000"/>
              <a:headEnd/>
              <a:tailEnd/>
            </a:ln>
          </p:spPr>
          <p:txBody>
            <a:bodyPr wrap="square">
              <a:spAutoFit/>
            </a:bodyPr>
            <a:lstStyle/>
            <a:p>
              <a:pPr eaLnBrk="0" hangingPunct="0"/>
              <a:r>
                <a:rPr lang="en-US" sz="1200" i="1" dirty="0">
                  <a:solidFill>
                    <a:prstClr val="black"/>
                  </a:solidFill>
                </a:rPr>
                <a:t>Fast resistive heating of </a:t>
              </a:r>
              <a:r>
                <a:rPr lang="en-US" sz="1200" i="1" dirty="0" smtClean="0">
                  <a:solidFill>
                    <a:prstClr val="black"/>
                  </a:solidFill>
                </a:rPr>
                <a:t>high-strength </a:t>
              </a:r>
              <a:r>
                <a:rPr lang="en-US" sz="1200" i="1" dirty="0">
                  <a:solidFill>
                    <a:prstClr val="black"/>
                  </a:solidFill>
                </a:rPr>
                <a:t>steel </a:t>
              </a:r>
              <a:r>
                <a:rPr lang="en-US" sz="1200" i="1" dirty="0" smtClean="0">
                  <a:solidFill>
                    <a:prstClr val="black"/>
                  </a:solidFill>
                </a:rPr>
                <a:t>in </a:t>
              </a:r>
              <a:r>
                <a:rPr lang="en-US" sz="1200" i="1" dirty="0">
                  <a:solidFill>
                    <a:prstClr val="black"/>
                  </a:solidFill>
                </a:rPr>
                <a:t>a controlled atmosphere box at VULCAN</a:t>
              </a:r>
            </a:p>
          </p:txBody>
        </p:sp>
        <p:pic>
          <p:nvPicPr>
            <p:cNvPr id="7" name="Picture 7" descr="C:\Users\k6e\Pictures\101_PANA\P1010484.JPG"/>
            <p:cNvPicPr>
              <a:picLocks noChangeAspect="1" noChangeArrowheads="1"/>
            </p:cNvPicPr>
            <p:nvPr/>
          </p:nvPicPr>
          <p:blipFill>
            <a:blip r:embed="rId4" cstate="print"/>
            <a:srcRect l="12473" t="19890" r="18692" b="27254"/>
            <a:stretch>
              <a:fillRect/>
            </a:stretch>
          </p:blipFill>
          <p:spPr bwMode="auto">
            <a:xfrm>
              <a:off x="758032" y="3597912"/>
              <a:ext cx="3670124" cy="2113100"/>
            </a:xfrm>
            <a:prstGeom prst="rect">
              <a:avLst/>
            </a:prstGeom>
            <a:noFill/>
            <a:ln w="9525">
              <a:noFill/>
              <a:miter lim="800000"/>
              <a:headEnd/>
              <a:tailEnd/>
            </a:ln>
          </p:spPr>
        </p:pic>
      </p:grpSp>
      <p:grpSp>
        <p:nvGrpSpPr>
          <p:cNvPr id="8" name="Group 12"/>
          <p:cNvGrpSpPr>
            <a:grpSpLocks/>
          </p:cNvGrpSpPr>
          <p:nvPr/>
        </p:nvGrpSpPr>
        <p:grpSpPr bwMode="auto">
          <a:xfrm>
            <a:off x="573388" y="3687327"/>
            <a:ext cx="4156754" cy="2634821"/>
            <a:chOff x="4719512" y="462113"/>
            <a:chExt cx="4469600" cy="2808136"/>
          </a:xfrm>
        </p:grpSpPr>
        <p:pic>
          <p:nvPicPr>
            <p:cNvPr id="9" name="Picture 4"/>
            <p:cNvPicPr>
              <a:picLocks noChangeAspect="1" noChangeArrowheads="1"/>
            </p:cNvPicPr>
            <p:nvPr/>
          </p:nvPicPr>
          <p:blipFill>
            <a:blip r:embed="rId5" cstate="print"/>
            <a:srcRect l="9677" t="13762" r="14439" b="9474"/>
            <a:stretch>
              <a:fillRect/>
            </a:stretch>
          </p:blipFill>
          <p:spPr bwMode="auto">
            <a:xfrm>
              <a:off x="4719512" y="462113"/>
              <a:ext cx="3886813" cy="2808136"/>
            </a:xfrm>
            <a:prstGeom prst="rect">
              <a:avLst/>
            </a:prstGeom>
            <a:noFill/>
            <a:ln w="9525">
              <a:noFill/>
              <a:miter lim="800000"/>
              <a:headEnd/>
              <a:tailEnd/>
            </a:ln>
          </p:spPr>
        </p:pic>
        <p:sp>
          <p:nvSpPr>
            <p:cNvPr id="10" name="TextBox 2"/>
            <p:cNvSpPr txBox="1">
              <a:spLocks noChangeArrowheads="1"/>
            </p:cNvSpPr>
            <p:nvPr/>
          </p:nvSpPr>
          <p:spPr bwMode="auto">
            <a:xfrm>
              <a:off x="6674018" y="2133600"/>
              <a:ext cx="1149680" cy="688846"/>
            </a:xfrm>
            <a:prstGeom prst="rect">
              <a:avLst/>
            </a:prstGeom>
            <a:noFill/>
            <a:ln w="9525">
              <a:noFill/>
              <a:miter lim="800000"/>
              <a:headEnd/>
              <a:tailEnd/>
            </a:ln>
          </p:spPr>
          <p:txBody>
            <a:bodyPr>
              <a:spAutoFit/>
            </a:bodyPr>
            <a:lstStyle/>
            <a:p>
              <a:pPr eaLnBrk="0" hangingPunct="0"/>
              <a:r>
                <a:rPr lang="en-US" sz="1200" b="1" dirty="0">
                  <a:solidFill>
                    <a:prstClr val="white"/>
                  </a:solidFill>
                </a:rPr>
                <a:t>Heating to </a:t>
              </a:r>
              <a:r>
                <a:rPr lang="en-US" sz="1200" b="1" dirty="0" smtClean="0">
                  <a:solidFill>
                    <a:prstClr val="white"/>
                  </a:solidFill>
                </a:rPr>
                <a:t>1100 </a:t>
              </a:r>
              <a:r>
                <a:rPr lang="en-US" sz="1200" b="1" baseline="30000" dirty="0">
                  <a:solidFill>
                    <a:prstClr val="white"/>
                  </a:solidFill>
                </a:rPr>
                <a:t>o</a:t>
              </a:r>
              <a:r>
                <a:rPr lang="en-US" sz="1200" b="1" dirty="0">
                  <a:solidFill>
                    <a:prstClr val="white"/>
                  </a:solidFill>
                </a:rPr>
                <a:t>C </a:t>
              </a:r>
            </a:p>
            <a:p>
              <a:pPr eaLnBrk="0" hangingPunct="0"/>
              <a:r>
                <a:rPr lang="en-US" sz="1200" b="1" dirty="0">
                  <a:solidFill>
                    <a:prstClr val="white"/>
                  </a:solidFill>
                </a:rPr>
                <a:t>at 3 </a:t>
              </a:r>
              <a:r>
                <a:rPr lang="en-US" sz="1200" b="1" baseline="30000" dirty="0">
                  <a:solidFill>
                    <a:prstClr val="white"/>
                  </a:solidFill>
                </a:rPr>
                <a:t>o</a:t>
              </a:r>
              <a:r>
                <a:rPr lang="en-US" sz="1200" b="1" dirty="0">
                  <a:solidFill>
                    <a:prstClr val="white"/>
                  </a:solidFill>
                </a:rPr>
                <a:t>C/s</a:t>
              </a:r>
            </a:p>
          </p:txBody>
        </p:sp>
        <p:cxnSp>
          <p:nvCxnSpPr>
            <p:cNvPr id="11" name="Straight Connector 4"/>
            <p:cNvCxnSpPr>
              <a:cxnSpLocks noChangeShapeType="1"/>
            </p:cNvCxnSpPr>
            <p:nvPr/>
          </p:nvCxnSpPr>
          <p:spPr bwMode="auto">
            <a:xfrm>
              <a:off x="5183061" y="1746249"/>
              <a:ext cx="3808539" cy="0"/>
            </a:xfrm>
            <a:prstGeom prst="line">
              <a:avLst/>
            </a:prstGeom>
            <a:noFill/>
            <a:ln w="9525" algn="ctr">
              <a:solidFill>
                <a:schemeClr val="tx1"/>
              </a:solidFill>
              <a:round/>
              <a:headEnd/>
              <a:tailEnd/>
            </a:ln>
          </p:spPr>
        </p:cxnSp>
        <p:sp>
          <p:nvSpPr>
            <p:cNvPr id="12" name="TextBox 10"/>
            <p:cNvSpPr txBox="1">
              <a:spLocks noChangeArrowheads="1"/>
            </p:cNvSpPr>
            <p:nvPr/>
          </p:nvSpPr>
          <p:spPr bwMode="auto">
            <a:xfrm>
              <a:off x="6674018" y="986454"/>
              <a:ext cx="1555582" cy="276999"/>
            </a:xfrm>
            <a:prstGeom prst="rect">
              <a:avLst/>
            </a:prstGeom>
            <a:noFill/>
            <a:ln w="9525">
              <a:noFill/>
              <a:miter lim="800000"/>
              <a:headEnd/>
              <a:tailEnd/>
            </a:ln>
          </p:spPr>
          <p:txBody>
            <a:bodyPr>
              <a:spAutoFit/>
            </a:bodyPr>
            <a:lstStyle/>
            <a:p>
              <a:pPr eaLnBrk="0" hangingPunct="0"/>
              <a:r>
                <a:rPr lang="en-US" sz="1200" b="1" dirty="0">
                  <a:solidFill>
                    <a:prstClr val="white"/>
                  </a:solidFill>
                </a:rPr>
                <a:t>  Natural cooling </a:t>
              </a:r>
            </a:p>
          </p:txBody>
        </p:sp>
        <p:sp>
          <p:nvSpPr>
            <p:cNvPr id="13" name="TextBox 8"/>
            <p:cNvSpPr txBox="1">
              <a:spLocks noChangeArrowheads="1"/>
            </p:cNvSpPr>
            <p:nvPr/>
          </p:nvSpPr>
          <p:spPr bwMode="auto">
            <a:xfrm>
              <a:off x="8407901" y="1474825"/>
              <a:ext cx="781211" cy="295220"/>
            </a:xfrm>
            <a:prstGeom prst="rect">
              <a:avLst/>
            </a:prstGeom>
            <a:noFill/>
            <a:ln w="9525">
              <a:noFill/>
              <a:miter lim="800000"/>
              <a:headEnd/>
              <a:tailEnd/>
            </a:ln>
          </p:spPr>
          <p:txBody>
            <a:bodyPr wrap="none">
              <a:spAutoFit/>
            </a:bodyPr>
            <a:lstStyle/>
            <a:p>
              <a:pPr eaLnBrk="0" hangingPunct="0"/>
              <a:r>
                <a:rPr lang="en-US" sz="1200" dirty="0" smtClean="0">
                  <a:solidFill>
                    <a:prstClr val="black"/>
                  </a:solidFill>
                </a:rPr>
                <a:t>1100 </a:t>
              </a:r>
              <a:r>
                <a:rPr lang="en-US" sz="1200" baseline="30000" dirty="0">
                  <a:solidFill>
                    <a:prstClr val="black"/>
                  </a:solidFill>
                </a:rPr>
                <a:t>o</a:t>
              </a:r>
              <a:r>
                <a:rPr lang="en-US" sz="1200" dirty="0">
                  <a:solidFill>
                    <a:prstClr val="black"/>
                  </a:solidFill>
                </a:rPr>
                <a:t>C</a:t>
              </a:r>
            </a:p>
          </p:txBody>
        </p:sp>
      </p:grpSp>
      <p:sp>
        <p:nvSpPr>
          <p:cNvPr id="15" name="TextBox 9"/>
          <p:cNvSpPr txBox="1">
            <a:spLocks noChangeArrowheads="1"/>
          </p:cNvSpPr>
          <p:nvPr/>
        </p:nvSpPr>
        <p:spPr bwMode="auto">
          <a:xfrm>
            <a:off x="293688" y="6058802"/>
            <a:ext cx="8697912" cy="460375"/>
          </a:xfrm>
          <a:prstGeom prst="rect">
            <a:avLst/>
          </a:prstGeom>
          <a:noFill/>
          <a:ln w="9525">
            <a:noFill/>
            <a:miter lim="800000"/>
            <a:headEnd/>
            <a:tailEnd/>
          </a:ln>
        </p:spPr>
        <p:txBody>
          <a:bodyPr>
            <a:spAutoFit/>
          </a:bodyPr>
          <a:lstStyle/>
          <a:p>
            <a:pPr eaLnBrk="0" hangingPunct="0"/>
            <a:r>
              <a:rPr lang="en-US" sz="1200" i="1" dirty="0" smtClean="0">
                <a:solidFill>
                  <a:prstClr val="black"/>
                </a:solidFill>
              </a:rPr>
              <a:t>Diffraction </a:t>
            </a:r>
            <a:r>
              <a:rPr lang="en-US" sz="1200" i="1" dirty="0">
                <a:solidFill>
                  <a:prstClr val="black"/>
                </a:solidFill>
              </a:rPr>
              <a:t>patterns of </a:t>
            </a:r>
            <a:r>
              <a:rPr lang="en-US" sz="1200" i="1" dirty="0" smtClean="0">
                <a:solidFill>
                  <a:prstClr val="black"/>
                </a:solidFill>
              </a:rPr>
              <a:t>steel </a:t>
            </a:r>
            <a:r>
              <a:rPr lang="en-US" sz="1200" i="1" dirty="0">
                <a:solidFill>
                  <a:prstClr val="black"/>
                </a:solidFill>
              </a:rPr>
              <a:t>phase transformation at </a:t>
            </a:r>
            <a:r>
              <a:rPr lang="en-US" sz="1200" i="1" dirty="0" smtClean="0">
                <a:solidFill>
                  <a:prstClr val="black"/>
                </a:solidFill>
              </a:rPr>
              <a:t>3</a:t>
            </a:r>
            <a:r>
              <a:rPr lang="en-US" sz="1200" i="1" dirty="0" smtClean="0">
                <a:solidFill>
                  <a:prstClr val="black"/>
                </a:solidFill>
                <a:sym typeface="Symbol"/>
              </a:rPr>
              <a:t></a:t>
            </a:r>
            <a:r>
              <a:rPr lang="en-US" sz="1200" i="1" dirty="0" smtClean="0">
                <a:solidFill>
                  <a:prstClr val="black"/>
                </a:solidFill>
              </a:rPr>
              <a:t>C/s </a:t>
            </a:r>
            <a:r>
              <a:rPr lang="en-US" sz="1200" i="1" dirty="0">
                <a:solidFill>
                  <a:prstClr val="black"/>
                </a:solidFill>
              </a:rPr>
              <a:t>heating rate. Data were collected continuously and chopped by </a:t>
            </a:r>
            <a:r>
              <a:rPr lang="en-US" sz="1200" i="1" dirty="0" smtClean="0">
                <a:solidFill>
                  <a:prstClr val="black"/>
                </a:solidFill>
              </a:rPr>
              <a:t>VDRIVE.</a:t>
            </a:r>
            <a:endParaRPr lang="en-US" sz="1200" i="1" dirty="0">
              <a:solidFill>
                <a:prstClr val="black"/>
              </a:solidFill>
            </a:endParaRPr>
          </a:p>
        </p:txBody>
      </p:sp>
      <p:sp>
        <p:nvSpPr>
          <p:cNvPr id="16" name="Rectangle 15"/>
          <p:cNvSpPr/>
          <p:nvPr/>
        </p:nvSpPr>
        <p:spPr>
          <a:xfrm>
            <a:off x="109182" y="840700"/>
            <a:ext cx="5529618" cy="2893100"/>
          </a:xfrm>
          <a:prstGeom prst="rect">
            <a:avLst/>
          </a:prstGeom>
        </p:spPr>
        <p:txBody>
          <a:bodyPr wrap="square">
            <a:spAutoFit/>
          </a:bodyPr>
          <a:lstStyle/>
          <a:p>
            <a:pPr marL="117475" indent="-117475" eaLnBrk="0" hangingPunct="0">
              <a:buFont typeface="Arial" pitchFamily="34" charset="0"/>
              <a:buChar char="•"/>
            </a:pPr>
            <a:r>
              <a:rPr lang="en-US" sz="1400" b="1" dirty="0" smtClean="0">
                <a:solidFill>
                  <a:prstClr val="black"/>
                </a:solidFill>
              </a:rPr>
              <a:t>New capabilities in sample heating and data collection at VULCAN allowed record-setting measurement of phase transformation kinetics under far-from-equilibrium conditions.</a:t>
            </a:r>
          </a:p>
          <a:p>
            <a:pPr marL="117475" indent="-117475" eaLnBrk="0" hangingPunct="0">
              <a:buFont typeface="Arial" pitchFamily="34" charset="0"/>
              <a:buChar char="•"/>
            </a:pPr>
            <a:r>
              <a:rPr lang="en-US" sz="1400" b="1" dirty="0" smtClean="0">
                <a:solidFill>
                  <a:prstClr val="black"/>
                </a:solidFill>
              </a:rPr>
              <a:t>A newly installed resistive heating furnace heated a sample of high-strength steel at 3</a:t>
            </a:r>
            <a:r>
              <a:rPr lang="en-US" sz="1400" b="1" dirty="0" smtClean="0">
                <a:solidFill>
                  <a:prstClr val="black"/>
                </a:solidFill>
                <a:sym typeface="Symbol"/>
              </a:rPr>
              <a:t></a:t>
            </a:r>
            <a:r>
              <a:rPr lang="en-US" sz="1400" b="1" dirty="0" smtClean="0">
                <a:solidFill>
                  <a:prstClr val="black"/>
                </a:solidFill>
              </a:rPr>
              <a:t>C/s from room temperature to 1100</a:t>
            </a:r>
            <a:r>
              <a:rPr lang="en-US" sz="1400" b="1" dirty="0" smtClean="0">
                <a:solidFill>
                  <a:prstClr val="black"/>
                </a:solidFill>
                <a:sym typeface="Symbol"/>
              </a:rPr>
              <a:t></a:t>
            </a:r>
            <a:r>
              <a:rPr lang="en-US" sz="1400" b="1" dirty="0" smtClean="0">
                <a:solidFill>
                  <a:prstClr val="black"/>
                </a:solidFill>
              </a:rPr>
              <a:t>C in 320 s.</a:t>
            </a:r>
          </a:p>
          <a:p>
            <a:pPr marL="117475" indent="-117475" eaLnBrk="0" hangingPunct="0">
              <a:buFont typeface="Arial" pitchFamily="34" charset="0"/>
              <a:buChar char="•"/>
            </a:pPr>
            <a:r>
              <a:rPr lang="en-US" sz="1400" b="1" dirty="0" smtClean="0">
                <a:solidFill>
                  <a:prstClr val="black"/>
                </a:solidFill>
              </a:rPr>
              <a:t>Diffraction patterns were resolved in less than 1 s, thanks to the high neutron flux at SNS.</a:t>
            </a:r>
          </a:p>
          <a:p>
            <a:pPr marL="117475" indent="-117475" eaLnBrk="0" hangingPunct="0">
              <a:buFont typeface="Arial" pitchFamily="34" charset="0"/>
              <a:buChar char="•"/>
            </a:pPr>
            <a:r>
              <a:rPr lang="en-US" sz="1400" b="1" dirty="0" smtClean="0">
                <a:solidFill>
                  <a:prstClr val="black"/>
                </a:solidFill>
              </a:rPr>
              <a:t>VULCAN can heat a sample and collect data fast enough that the sample does not settle into equilibrium.</a:t>
            </a:r>
          </a:p>
          <a:p>
            <a:pPr marL="117475" indent="-117475" eaLnBrk="0" hangingPunct="0">
              <a:buFont typeface="Arial" pitchFamily="34" charset="0"/>
              <a:buChar char="•"/>
            </a:pPr>
            <a:r>
              <a:rPr lang="en-US" sz="1400" b="1" dirty="0" smtClean="0">
                <a:solidFill>
                  <a:prstClr val="black"/>
                </a:solidFill>
              </a:rPr>
              <a:t>VDRIVE data analysis package chops the data set as functions of temperature and time.</a:t>
            </a:r>
            <a:endParaRPr lang="en-US" sz="1400" b="1" dirty="0">
              <a:solidFill>
                <a:prstClr val="black"/>
              </a:solidFill>
            </a:endParaRPr>
          </a:p>
        </p:txBody>
      </p:sp>
      <p:sp>
        <p:nvSpPr>
          <p:cNvPr id="18" name="Title 7"/>
          <p:cNvSpPr txBox="1">
            <a:spLocks/>
          </p:cNvSpPr>
          <p:nvPr/>
        </p:nvSpPr>
        <p:spPr>
          <a:xfrm>
            <a:off x="111124" y="177800"/>
            <a:ext cx="8728075" cy="1034129"/>
          </a:xfrm>
          <a:prstGeom prst="rect">
            <a:avLst/>
          </a:prstGeom>
        </p:spPr>
        <p:txBody>
          <a:bodyPr vert="horz" lIns="91440" tIns="45720" rIns="91440" bIns="45720" rtlCol="0" anchor="t" anchorCtr="0">
            <a:spAutoFit/>
          </a:bodyPr>
          <a:lstStyle>
            <a:lvl1pPr algn="l" defTabSz="914400" rtl="0" eaLnBrk="1" latinLnBrk="0" hangingPunct="1">
              <a:lnSpc>
                <a:spcPct val="85000"/>
              </a:lnSpc>
              <a:spcBef>
                <a:spcPct val="0"/>
              </a:spcBef>
              <a:buNone/>
              <a:defRPr sz="2400" kern="1200">
                <a:solidFill>
                  <a:srgbClr val="006C3A"/>
                </a:solidFill>
                <a:latin typeface="Arial Black" pitchFamily="34" charset="0"/>
                <a:ea typeface="+mj-ea"/>
                <a:cs typeface="+mj-cs"/>
              </a:defRPr>
            </a:lvl1pPr>
          </a:lstStyle>
          <a:p>
            <a:r>
              <a:rPr lang="fr-FR" dirty="0" err="1" smtClean="0"/>
              <a:t>Fast</a:t>
            </a:r>
            <a:r>
              <a:rPr lang="fr-FR" dirty="0" smtClean="0"/>
              <a:t> Data Acquisition (&lt;1 second) – phase transformation </a:t>
            </a:r>
            <a:r>
              <a:rPr lang="fr-FR" dirty="0" err="1" smtClean="0"/>
              <a:t>under</a:t>
            </a:r>
            <a:r>
              <a:rPr lang="fr-FR" dirty="0" smtClean="0"/>
              <a:t> non-</a:t>
            </a:r>
            <a:r>
              <a:rPr lang="fr-FR" dirty="0" err="1" smtClean="0"/>
              <a:t>equilibrium</a:t>
            </a:r>
            <a:r>
              <a:rPr lang="fr-FR" dirty="0" smtClean="0"/>
              <a:t> conditions</a:t>
            </a:r>
            <a:br>
              <a:rPr lang="fr-FR" dirty="0" smtClean="0"/>
            </a:br>
            <a:endParaRPr lang="en-US" dirty="0" smtClean="0"/>
          </a:p>
        </p:txBody>
      </p:sp>
    </p:spTree>
    <p:extLst>
      <p:ext uri="{BB962C8B-B14F-4D97-AF65-F5344CB8AC3E}">
        <p14:creationId xmlns:p14="http://schemas.microsoft.com/office/powerpoint/2010/main" xmlns="" val="3672213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0" y="44450"/>
            <a:ext cx="9144000" cy="1143000"/>
          </a:xfrm>
        </p:spPr>
        <p:txBody>
          <a:bodyPr/>
          <a:lstStyle/>
          <a:p>
            <a:pPr algn="l" eaLnBrk="1" hangingPunct="1"/>
            <a:r>
              <a:rPr lang="en-US" altLang="zh-CN" sz="2000" b="1" dirty="0" smtClean="0">
                <a:solidFill>
                  <a:srgbClr val="008000"/>
                </a:solidFill>
              </a:rPr>
              <a:t>Study of Deformation Behaviors in </a:t>
            </a:r>
            <a:r>
              <a:rPr lang="en-US" altLang="zh-CN" sz="2000" b="1" dirty="0" err="1" smtClean="0">
                <a:solidFill>
                  <a:srgbClr val="008000"/>
                </a:solidFill>
              </a:rPr>
              <a:t>Ferritic</a:t>
            </a:r>
            <a:r>
              <a:rPr lang="en-US" altLang="zh-CN" sz="2000" b="1" dirty="0" smtClean="0">
                <a:solidFill>
                  <a:srgbClr val="008000"/>
                </a:solidFill>
              </a:rPr>
              <a:t> </a:t>
            </a:r>
            <a:r>
              <a:rPr lang="en-US" altLang="zh-CN" sz="2000" b="1" dirty="0" err="1" smtClean="0">
                <a:solidFill>
                  <a:srgbClr val="008000"/>
                </a:solidFill>
              </a:rPr>
              <a:t>Superalloys</a:t>
            </a:r>
            <a:r>
              <a:rPr lang="en-US" altLang="zh-CN" sz="2000" b="1" dirty="0" smtClean="0">
                <a:solidFill>
                  <a:srgbClr val="008000"/>
                </a:solidFill>
              </a:rPr>
              <a:t> by In-situ Neutron Diffraction at VULCAN </a:t>
            </a:r>
            <a:br>
              <a:rPr lang="en-US" altLang="zh-CN" sz="2000" b="1" dirty="0" smtClean="0">
                <a:solidFill>
                  <a:srgbClr val="008000"/>
                </a:solidFill>
              </a:rPr>
            </a:br>
            <a:r>
              <a:rPr lang="en-US" altLang="zh-CN" sz="1600" dirty="0" smtClean="0"/>
              <a:t>Users: </a:t>
            </a:r>
            <a:r>
              <a:rPr lang="en-US" altLang="zh-CN" sz="1400" dirty="0" err="1" smtClean="0"/>
              <a:t>Shenyan</a:t>
            </a:r>
            <a:r>
              <a:rPr lang="en-US" altLang="zh-CN" sz="1400" dirty="0" smtClean="0"/>
              <a:t> Huang, Wei Wu, </a:t>
            </a:r>
            <a:r>
              <a:rPr lang="en-US" altLang="zh-CN" sz="1400" dirty="0" err="1" smtClean="0"/>
              <a:t>Zhiqian</a:t>
            </a:r>
            <a:r>
              <a:rPr lang="en-US" altLang="zh-CN" sz="1400" dirty="0" smtClean="0"/>
              <a:t> Sun, Peter </a:t>
            </a:r>
            <a:r>
              <a:rPr lang="en-US" altLang="zh-CN" sz="1400" dirty="0" err="1" smtClean="0"/>
              <a:t>Liaw</a:t>
            </a:r>
            <a:r>
              <a:rPr lang="en-US" altLang="zh-CN" sz="1400" dirty="0" smtClean="0"/>
              <a:t> (UTK), Michael Rawlings (Northwestern University</a:t>
            </a:r>
          </a:p>
        </p:txBody>
      </p:sp>
      <p:pic>
        <p:nvPicPr>
          <p:cNvPr id="13314" name="Picture 10"/>
          <p:cNvPicPr>
            <a:picLocks noChangeAspect="1" noChangeArrowheads="1"/>
          </p:cNvPicPr>
          <p:nvPr/>
        </p:nvPicPr>
        <p:blipFill>
          <a:blip r:embed="rId2" cstate="print">
            <a:extLst>
              <a:ext uri="{28A0092B-C50C-407E-A947-70E740481C1C}">
                <a14:useLocalDpi xmlns:a14="http://schemas.microsoft.com/office/drawing/2010/main" xmlns="" val="0"/>
              </a:ext>
            </a:extLst>
          </a:blip>
          <a:srcRect l="18114" t="11743" r="21506" b="8403"/>
          <a:stretch>
            <a:fillRect/>
          </a:stretch>
        </p:blipFill>
        <p:spPr bwMode="auto">
          <a:xfrm>
            <a:off x="4643438" y="3141663"/>
            <a:ext cx="3073400" cy="290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3500438"/>
            <a:ext cx="41402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TextBox 2"/>
          <p:cNvSpPr txBox="1">
            <a:spLocks noChangeArrowheads="1"/>
          </p:cNvSpPr>
          <p:nvPr/>
        </p:nvSpPr>
        <p:spPr bwMode="auto">
          <a:xfrm>
            <a:off x="6659563" y="3429000"/>
            <a:ext cx="23034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US" sz="1800">
                <a:solidFill>
                  <a:prstClr val="black"/>
                </a:solidFill>
              </a:rPr>
              <a:t>super lattice phase</a:t>
            </a:r>
          </a:p>
        </p:txBody>
      </p:sp>
      <p:cxnSp>
        <p:nvCxnSpPr>
          <p:cNvPr id="12" name="Straight Connector 11"/>
          <p:cNvCxnSpPr>
            <a:cxnSpLocks noChangeShapeType="1"/>
          </p:cNvCxnSpPr>
          <p:nvPr/>
        </p:nvCxnSpPr>
        <p:spPr bwMode="auto">
          <a:xfrm flipH="1">
            <a:off x="7092950" y="4149725"/>
            <a:ext cx="574675" cy="358775"/>
          </a:xfrm>
          <a:prstGeom prst="line">
            <a:avLst/>
          </a:prstGeom>
          <a:noFill/>
          <a:ln w="25400">
            <a:solidFill>
              <a:schemeClr val="accent1"/>
            </a:solidFill>
            <a:round/>
            <a:headEnd/>
            <a:tailEnd type="triangle" w="lg"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3318" name="TextBox 12"/>
          <p:cNvSpPr txBox="1">
            <a:spLocks noChangeArrowheads="1"/>
          </p:cNvSpPr>
          <p:nvPr/>
        </p:nvSpPr>
        <p:spPr bwMode="auto">
          <a:xfrm>
            <a:off x="34925" y="1182688"/>
            <a:ext cx="8964613"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US" sz="1400" dirty="0">
                <a:solidFill>
                  <a:prstClr val="black"/>
                </a:solidFill>
              </a:rPr>
              <a:t>Novel </a:t>
            </a:r>
            <a:r>
              <a:rPr lang="en-US" sz="1400" dirty="0" err="1">
                <a:solidFill>
                  <a:prstClr val="black"/>
                </a:solidFill>
              </a:rPr>
              <a:t>ferritic</a:t>
            </a:r>
            <a:r>
              <a:rPr lang="en-US" sz="1400" dirty="0">
                <a:solidFill>
                  <a:prstClr val="black"/>
                </a:solidFill>
              </a:rPr>
              <a:t> </a:t>
            </a:r>
            <a:r>
              <a:rPr lang="en-US" sz="1400" dirty="0" err="1">
                <a:solidFill>
                  <a:prstClr val="black"/>
                </a:solidFill>
              </a:rPr>
              <a:t>superalloys</a:t>
            </a:r>
            <a:r>
              <a:rPr lang="en-US" sz="1400" dirty="0">
                <a:solidFill>
                  <a:prstClr val="black"/>
                </a:solidFill>
              </a:rPr>
              <a:t> have been designed for ultra-supercritical steam-turbine applications. However, the creep and coarsening resistance of beta/beta prime Fe-based alloys need to be further improved, which requires a fundamental understanding of the </a:t>
            </a:r>
            <a:r>
              <a:rPr lang="en-US" sz="1400" dirty="0" err="1">
                <a:solidFill>
                  <a:prstClr val="black"/>
                </a:solidFill>
              </a:rPr>
              <a:t>micromechanisms</a:t>
            </a:r>
            <a:r>
              <a:rPr lang="en-US" sz="1400" dirty="0">
                <a:solidFill>
                  <a:prstClr val="black"/>
                </a:solidFill>
              </a:rPr>
              <a:t> of high-temperature deformation at the local beta and beta prime levels. The motivation of the proposed work is to study the relationships among the microscopic elastic-lattice strains , microstructure evolution, and macroscopic creep behavior, therefore providing insights into micromechanical deformation. Vulcan has the unique advantages of high neutron flux and improved resolution, which is quite beneficial to precisely determine the low-intensity </a:t>
            </a:r>
            <a:r>
              <a:rPr lang="en-US" sz="1400" dirty="0" err="1">
                <a:solidFill>
                  <a:prstClr val="black"/>
                </a:solidFill>
              </a:rPr>
              <a:t>superlattice</a:t>
            </a:r>
            <a:r>
              <a:rPr lang="en-US" sz="1400" dirty="0">
                <a:solidFill>
                  <a:prstClr val="black"/>
                </a:solidFill>
              </a:rPr>
              <a:t> peaks. The experiment utilized the newly developed load-under-heat capability to solve the challenging material science problem.</a:t>
            </a:r>
          </a:p>
        </p:txBody>
      </p:sp>
      <p:sp>
        <p:nvSpPr>
          <p:cNvPr id="13319" name="TextBox 13"/>
          <p:cNvSpPr txBox="1">
            <a:spLocks noChangeArrowheads="1"/>
          </p:cNvSpPr>
          <p:nvPr/>
        </p:nvSpPr>
        <p:spPr bwMode="auto">
          <a:xfrm>
            <a:off x="179388" y="6021388"/>
            <a:ext cx="399573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US" sz="1600">
                <a:solidFill>
                  <a:prstClr val="black"/>
                </a:solidFill>
              </a:rPr>
              <a:t>Superalloys were heated at several</a:t>
            </a:r>
          </a:p>
          <a:p>
            <a:pPr eaLnBrk="1" hangingPunct="1"/>
            <a:r>
              <a:rPr lang="en-US" sz="1600">
                <a:solidFill>
                  <a:prstClr val="black"/>
                </a:solidFill>
              </a:rPr>
              <a:t>elevated temperatures up to 1100 </a:t>
            </a:r>
            <a:r>
              <a:rPr lang="en-US" sz="1600" baseline="30000">
                <a:solidFill>
                  <a:prstClr val="black"/>
                </a:solidFill>
              </a:rPr>
              <a:t>o</a:t>
            </a:r>
            <a:r>
              <a:rPr lang="en-US" sz="1600">
                <a:solidFill>
                  <a:prstClr val="black"/>
                </a:solidFill>
              </a:rPr>
              <a:t>C </a:t>
            </a:r>
          </a:p>
        </p:txBody>
      </p:sp>
      <p:pic>
        <p:nvPicPr>
          <p:cNvPr id="13320" name="Picture 8" descr="fbb8.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40650" y="3933825"/>
            <a:ext cx="1147763"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1" name="TextBox 20"/>
          <p:cNvSpPr txBox="1">
            <a:spLocks noChangeArrowheads="1"/>
          </p:cNvSpPr>
          <p:nvPr/>
        </p:nvSpPr>
        <p:spPr bwMode="auto">
          <a:xfrm>
            <a:off x="4427538" y="6237288"/>
            <a:ext cx="48593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en-US" sz="1600">
                <a:solidFill>
                  <a:prstClr val="black"/>
                </a:solidFill>
              </a:rPr>
              <a:t>In-situ diffraction patterns at loads under heat</a:t>
            </a:r>
          </a:p>
        </p:txBody>
      </p:sp>
    </p:spTree>
    <p:extLst>
      <p:ext uri="{BB962C8B-B14F-4D97-AF65-F5344CB8AC3E}">
        <p14:creationId xmlns:p14="http://schemas.microsoft.com/office/powerpoint/2010/main" xmlns="" val="1974737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z="2800" dirty="0" smtClean="0">
                <a:cs typeface="Arial" pitchFamily="34" charset="0"/>
              </a:rPr>
              <a:t>In situ measurements of Li-C electrode structure during charge/discharge cycling</a:t>
            </a:r>
            <a:endParaRPr lang="en-US" sz="2800" dirty="0">
              <a:cs typeface="Arial" pitchFamily="34" charset="0"/>
            </a:endParaRPr>
          </a:p>
        </p:txBody>
      </p:sp>
      <p:sp>
        <p:nvSpPr>
          <p:cNvPr id="2" name="Content Placeholder 1"/>
          <p:cNvSpPr>
            <a:spLocks noGrp="1"/>
          </p:cNvSpPr>
          <p:nvPr>
            <p:ph idx="1"/>
          </p:nvPr>
        </p:nvSpPr>
        <p:spPr>
          <a:xfrm>
            <a:off x="354012" y="1235553"/>
            <a:ext cx="4697687" cy="1211614"/>
          </a:xfrm>
        </p:spPr>
        <p:txBody>
          <a:bodyPr/>
          <a:lstStyle/>
          <a:p>
            <a:r>
              <a:rPr lang="en-US" sz="1800" dirty="0"/>
              <a:t>Neutron diffraction reveals:</a:t>
            </a:r>
          </a:p>
          <a:p>
            <a:pPr lvl="1"/>
            <a:r>
              <a:rPr lang="en-US" sz="1600" dirty="0"/>
              <a:t>Electrode phases </a:t>
            </a:r>
            <a:r>
              <a:rPr lang="en-US" sz="1600" dirty="0" smtClean="0"/>
              <a:t>change with </a:t>
            </a:r>
            <a:r>
              <a:rPr lang="en-US" sz="1600" dirty="0"/>
              <a:t>state of charge</a:t>
            </a:r>
          </a:p>
          <a:p>
            <a:pPr lvl="1"/>
            <a:r>
              <a:rPr lang="en-US" sz="1600" dirty="0"/>
              <a:t>Hysteresis in crystal lattice between charge </a:t>
            </a:r>
            <a:r>
              <a:rPr lang="en-US" sz="1600" dirty="0" smtClean="0"/>
              <a:t/>
            </a:r>
            <a:br>
              <a:rPr lang="en-US" sz="1600" dirty="0" smtClean="0"/>
            </a:br>
            <a:r>
              <a:rPr lang="en-US" sz="1600" dirty="0" smtClean="0"/>
              <a:t>and discharge due to different staging process</a:t>
            </a:r>
            <a:endParaRPr lang="en-US" sz="1600" dirty="0"/>
          </a:p>
        </p:txBody>
      </p:sp>
      <p:pic>
        <p:nvPicPr>
          <p:cNvPr id="10" name="Picture 9"/>
          <p:cNvPicPr>
            <a:picLocks noChangeAspect="1" noChangeArrowheads="1"/>
          </p:cNvPicPr>
          <p:nvPr/>
        </p:nvPicPr>
        <p:blipFill rotWithShape="1">
          <a:blip r:embed="rId2" cstate="print"/>
          <a:srcRect l="49168" t="18349" r="28298" b="18877"/>
          <a:stretch/>
        </p:blipFill>
        <p:spPr bwMode="auto">
          <a:xfrm>
            <a:off x="6981825" y="2609851"/>
            <a:ext cx="1577599" cy="3139100"/>
          </a:xfrm>
          <a:prstGeom prst="rect">
            <a:avLst/>
          </a:prstGeom>
          <a:noFill/>
          <a:ln w="9525">
            <a:solidFill>
              <a:schemeClr val="tx1"/>
            </a:solidFill>
            <a:miter lim="800000"/>
            <a:headEnd/>
            <a:tailEnd/>
          </a:ln>
        </p:spPr>
      </p:pic>
      <p:sp>
        <p:nvSpPr>
          <p:cNvPr id="11" name="TextBox 10"/>
          <p:cNvSpPr txBox="1"/>
          <p:nvPr/>
        </p:nvSpPr>
        <p:spPr>
          <a:xfrm>
            <a:off x="7419895" y="3788761"/>
            <a:ext cx="780308" cy="307777"/>
          </a:xfrm>
          <a:prstGeom prst="rect">
            <a:avLst/>
          </a:prstGeom>
          <a:noFill/>
        </p:spPr>
        <p:txBody>
          <a:bodyPr wrap="square" rtlCol="0">
            <a:spAutoFit/>
          </a:bodyPr>
          <a:lstStyle/>
          <a:p>
            <a:pPr algn="ctr"/>
            <a:r>
              <a:rPr lang="en-US" sz="1400" dirty="0" smtClean="0">
                <a:solidFill>
                  <a:prstClr val="black"/>
                </a:solidFill>
                <a:latin typeface="Calibri"/>
              </a:rPr>
              <a:t>d (Å)</a:t>
            </a:r>
            <a:endParaRPr lang="en-US" sz="1400" dirty="0">
              <a:solidFill>
                <a:prstClr val="black"/>
              </a:solidFill>
              <a:latin typeface="Calibri"/>
            </a:endParaRPr>
          </a:p>
        </p:txBody>
      </p:sp>
      <p:pic>
        <p:nvPicPr>
          <p:cNvPr id="12" name="Picture 4"/>
          <p:cNvPicPr>
            <a:picLocks noChangeAspect="1" noChangeArrowheads="1"/>
          </p:cNvPicPr>
          <p:nvPr/>
        </p:nvPicPr>
        <p:blipFill rotWithShape="1">
          <a:blip r:embed="rId3" cstate="print"/>
          <a:srcRect l="18702" t="17885" r="18811" b="17795"/>
          <a:stretch/>
        </p:blipFill>
        <p:spPr bwMode="auto">
          <a:xfrm>
            <a:off x="5441132" y="2609850"/>
            <a:ext cx="1455042" cy="3136392"/>
          </a:xfrm>
          <a:prstGeom prst="rect">
            <a:avLst/>
          </a:prstGeom>
          <a:noFill/>
          <a:ln w="9525">
            <a:solidFill>
              <a:schemeClr val="tx1"/>
            </a:solidFill>
            <a:miter lim="800000"/>
            <a:headEnd/>
            <a:tailEnd/>
          </a:ln>
        </p:spPr>
      </p:pic>
      <p:sp>
        <p:nvSpPr>
          <p:cNvPr id="21" name="TextBox 20"/>
          <p:cNvSpPr txBox="1"/>
          <p:nvPr/>
        </p:nvSpPr>
        <p:spPr>
          <a:xfrm>
            <a:off x="5480022" y="2074319"/>
            <a:ext cx="3048000" cy="535531"/>
          </a:xfrm>
          <a:prstGeom prst="rect">
            <a:avLst/>
          </a:prstGeom>
          <a:noFill/>
        </p:spPr>
        <p:txBody>
          <a:bodyPr wrap="square" rtlCol="0">
            <a:spAutoFit/>
          </a:bodyPr>
          <a:lstStyle/>
          <a:p>
            <a:pPr algn="ctr">
              <a:lnSpc>
                <a:spcPct val="90000"/>
              </a:lnSpc>
            </a:pPr>
            <a:r>
              <a:rPr lang="en-US" sz="1600" dirty="0" smtClean="0">
                <a:solidFill>
                  <a:prstClr val="black"/>
                </a:solidFill>
                <a:latin typeface="Calibri"/>
                <a:cs typeface="Arial" pitchFamily="34" charset="0"/>
              </a:rPr>
              <a:t>Diffraction measurements on VULCAN over 7 charge/ discharge cycles</a:t>
            </a:r>
            <a:endParaRPr lang="en-US" sz="1600" dirty="0">
              <a:solidFill>
                <a:prstClr val="black"/>
              </a:solidFill>
              <a:latin typeface="Calibri"/>
              <a:cs typeface="Arial"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00643" y="1334089"/>
            <a:ext cx="905468" cy="647009"/>
          </a:xfrm>
          <a:prstGeom prst="rect">
            <a:avLst/>
          </a:prstGeom>
        </p:spPr>
      </p:pic>
      <p:sp>
        <p:nvSpPr>
          <p:cNvPr id="13" name="TextBox 12"/>
          <p:cNvSpPr txBox="1"/>
          <p:nvPr/>
        </p:nvSpPr>
        <p:spPr>
          <a:xfrm>
            <a:off x="5051700" y="2905648"/>
            <a:ext cx="428322" cy="253916"/>
          </a:xfrm>
          <a:prstGeom prst="rect">
            <a:avLst/>
          </a:prstGeom>
          <a:noFill/>
        </p:spPr>
        <p:txBody>
          <a:bodyPr wrap="none" rtlCol="0">
            <a:spAutoFit/>
          </a:bodyPr>
          <a:lstStyle/>
          <a:p>
            <a:pPr algn="r"/>
            <a:r>
              <a:rPr lang="en-US" sz="1050" dirty="0" smtClean="0">
                <a:solidFill>
                  <a:prstClr val="black"/>
                </a:solidFill>
                <a:latin typeface="Calibri"/>
              </a:rPr>
              <a:t>8000</a:t>
            </a:r>
            <a:endParaRPr lang="en-US" sz="1050" dirty="0">
              <a:solidFill>
                <a:prstClr val="black"/>
              </a:solidFill>
              <a:latin typeface="Calibri"/>
            </a:endParaRPr>
          </a:p>
        </p:txBody>
      </p:sp>
      <p:sp>
        <p:nvSpPr>
          <p:cNvPr id="15" name="TextBox 14"/>
          <p:cNvSpPr txBox="1"/>
          <p:nvPr/>
        </p:nvSpPr>
        <p:spPr>
          <a:xfrm>
            <a:off x="5051700" y="3570145"/>
            <a:ext cx="428322" cy="253916"/>
          </a:xfrm>
          <a:prstGeom prst="rect">
            <a:avLst/>
          </a:prstGeom>
          <a:noFill/>
        </p:spPr>
        <p:txBody>
          <a:bodyPr wrap="none" rtlCol="0">
            <a:spAutoFit/>
          </a:bodyPr>
          <a:lstStyle/>
          <a:p>
            <a:pPr algn="r"/>
            <a:r>
              <a:rPr lang="en-US" sz="1050" dirty="0" smtClean="0">
                <a:solidFill>
                  <a:prstClr val="black"/>
                </a:solidFill>
                <a:latin typeface="Calibri"/>
              </a:rPr>
              <a:t>6000</a:t>
            </a:r>
            <a:endParaRPr lang="en-US" sz="1050" dirty="0">
              <a:solidFill>
                <a:prstClr val="black"/>
              </a:solidFill>
              <a:latin typeface="Calibri"/>
            </a:endParaRPr>
          </a:p>
        </p:txBody>
      </p:sp>
      <p:sp>
        <p:nvSpPr>
          <p:cNvPr id="16" name="TextBox 15"/>
          <p:cNvSpPr txBox="1"/>
          <p:nvPr/>
        </p:nvSpPr>
        <p:spPr>
          <a:xfrm>
            <a:off x="5051700" y="4258088"/>
            <a:ext cx="428322" cy="253916"/>
          </a:xfrm>
          <a:prstGeom prst="rect">
            <a:avLst/>
          </a:prstGeom>
          <a:noFill/>
        </p:spPr>
        <p:txBody>
          <a:bodyPr wrap="none" rtlCol="0">
            <a:spAutoFit/>
          </a:bodyPr>
          <a:lstStyle/>
          <a:p>
            <a:pPr algn="r"/>
            <a:r>
              <a:rPr lang="en-US" sz="1050" dirty="0" smtClean="0">
                <a:solidFill>
                  <a:prstClr val="black"/>
                </a:solidFill>
                <a:latin typeface="Calibri"/>
              </a:rPr>
              <a:t>4000</a:t>
            </a:r>
            <a:endParaRPr lang="en-US" sz="1050" dirty="0">
              <a:solidFill>
                <a:prstClr val="black"/>
              </a:solidFill>
              <a:latin typeface="Calibri"/>
            </a:endParaRPr>
          </a:p>
        </p:txBody>
      </p:sp>
      <p:sp>
        <p:nvSpPr>
          <p:cNvPr id="17" name="TextBox 16"/>
          <p:cNvSpPr txBox="1"/>
          <p:nvPr/>
        </p:nvSpPr>
        <p:spPr>
          <a:xfrm>
            <a:off x="5051700" y="4931547"/>
            <a:ext cx="428322" cy="253916"/>
          </a:xfrm>
          <a:prstGeom prst="rect">
            <a:avLst/>
          </a:prstGeom>
          <a:noFill/>
        </p:spPr>
        <p:txBody>
          <a:bodyPr wrap="none" rtlCol="0">
            <a:spAutoFit/>
          </a:bodyPr>
          <a:lstStyle/>
          <a:p>
            <a:pPr algn="r"/>
            <a:r>
              <a:rPr lang="en-US" sz="1050" dirty="0" smtClean="0">
                <a:solidFill>
                  <a:prstClr val="black"/>
                </a:solidFill>
                <a:latin typeface="Calibri"/>
              </a:rPr>
              <a:t>2000</a:t>
            </a:r>
            <a:endParaRPr lang="en-US" sz="1050" dirty="0">
              <a:solidFill>
                <a:prstClr val="black"/>
              </a:solidFill>
              <a:latin typeface="Calibri"/>
            </a:endParaRPr>
          </a:p>
        </p:txBody>
      </p:sp>
      <p:sp>
        <p:nvSpPr>
          <p:cNvPr id="19" name="TextBox 18"/>
          <p:cNvSpPr txBox="1"/>
          <p:nvPr/>
        </p:nvSpPr>
        <p:spPr>
          <a:xfrm>
            <a:off x="6737804" y="5751440"/>
            <a:ext cx="336952" cy="253916"/>
          </a:xfrm>
          <a:prstGeom prst="rect">
            <a:avLst/>
          </a:prstGeom>
          <a:noFill/>
        </p:spPr>
        <p:txBody>
          <a:bodyPr wrap="none" rtlCol="0">
            <a:spAutoFit/>
          </a:bodyPr>
          <a:lstStyle/>
          <a:p>
            <a:pPr algn="ctr"/>
            <a:r>
              <a:rPr lang="en-US" sz="1050" dirty="0" smtClean="0">
                <a:solidFill>
                  <a:prstClr val="black"/>
                </a:solidFill>
                <a:latin typeface="Calibri"/>
              </a:rPr>
              <a:t>2.6</a:t>
            </a:r>
            <a:endParaRPr lang="en-US" sz="1050" dirty="0">
              <a:solidFill>
                <a:prstClr val="black"/>
              </a:solidFill>
              <a:latin typeface="Calibri"/>
            </a:endParaRPr>
          </a:p>
        </p:txBody>
      </p:sp>
      <p:sp>
        <p:nvSpPr>
          <p:cNvPr id="20" name="TextBox 19"/>
          <p:cNvSpPr txBox="1"/>
          <p:nvPr/>
        </p:nvSpPr>
        <p:spPr>
          <a:xfrm>
            <a:off x="7876650" y="5749978"/>
            <a:ext cx="336952" cy="253916"/>
          </a:xfrm>
          <a:prstGeom prst="rect">
            <a:avLst/>
          </a:prstGeom>
          <a:noFill/>
        </p:spPr>
        <p:txBody>
          <a:bodyPr wrap="none" rtlCol="0">
            <a:spAutoFit/>
          </a:bodyPr>
          <a:lstStyle/>
          <a:p>
            <a:pPr algn="ctr"/>
            <a:r>
              <a:rPr lang="en-US" sz="1050" dirty="0" smtClean="0">
                <a:solidFill>
                  <a:prstClr val="black"/>
                </a:solidFill>
                <a:latin typeface="Calibri"/>
              </a:rPr>
              <a:t>2.0</a:t>
            </a:r>
            <a:endParaRPr lang="en-US" sz="1050" dirty="0">
              <a:solidFill>
                <a:prstClr val="black"/>
              </a:solidFill>
              <a:latin typeface="Calibri"/>
            </a:endParaRPr>
          </a:p>
        </p:txBody>
      </p:sp>
      <p:sp>
        <p:nvSpPr>
          <p:cNvPr id="22" name="TextBox 21"/>
          <p:cNvSpPr txBox="1"/>
          <p:nvPr/>
        </p:nvSpPr>
        <p:spPr>
          <a:xfrm>
            <a:off x="5835036" y="6003339"/>
            <a:ext cx="734496" cy="253916"/>
          </a:xfrm>
          <a:prstGeom prst="rect">
            <a:avLst/>
          </a:prstGeom>
          <a:noFill/>
        </p:spPr>
        <p:txBody>
          <a:bodyPr wrap="none" rtlCol="0">
            <a:spAutoFit/>
          </a:bodyPr>
          <a:lstStyle/>
          <a:p>
            <a:pPr algn="ctr"/>
            <a:r>
              <a:rPr lang="en-US" sz="1050" dirty="0" smtClean="0">
                <a:solidFill>
                  <a:prstClr val="black"/>
                </a:solidFill>
                <a:latin typeface="Calibri"/>
              </a:rPr>
              <a:t>Voltage (V)</a:t>
            </a:r>
            <a:endParaRPr lang="en-US" sz="1050" dirty="0">
              <a:solidFill>
                <a:prstClr val="black"/>
              </a:solidFill>
              <a:latin typeface="Calibri"/>
            </a:endParaRPr>
          </a:p>
        </p:txBody>
      </p:sp>
      <p:sp>
        <p:nvSpPr>
          <p:cNvPr id="23" name="TextBox 22"/>
          <p:cNvSpPr txBox="1"/>
          <p:nvPr/>
        </p:nvSpPr>
        <p:spPr>
          <a:xfrm rot="16200000">
            <a:off x="4643833" y="4024812"/>
            <a:ext cx="574196" cy="253916"/>
          </a:xfrm>
          <a:prstGeom prst="rect">
            <a:avLst/>
          </a:prstGeom>
          <a:noFill/>
        </p:spPr>
        <p:txBody>
          <a:bodyPr wrap="none" rtlCol="0">
            <a:spAutoFit/>
          </a:bodyPr>
          <a:lstStyle/>
          <a:p>
            <a:pPr algn="r"/>
            <a:r>
              <a:rPr lang="en-US" sz="1050" dirty="0" smtClean="0">
                <a:solidFill>
                  <a:prstClr val="black"/>
                </a:solidFill>
                <a:latin typeface="Calibri"/>
              </a:rPr>
              <a:t>Time [s]</a:t>
            </a:r>
            <a:endParaRPr lang="en-US" sz="1050" dirty="0">
              <a:solidFill>
                <a:prstClr val="black"/>
              </a:solidFill>
              <a:latin typeface="Calibri"/>
            </a:endParaRPr>
          </a:p>
        </p:txBody>
      </p:sp>
      <p:sp>
        <p:nvSpPr>
          <p:cNvPr id="24" name="TextBox 23"/>
          <p:cNvSpPr txBox="1"/>
          <p:nvPr/>
        </p:nvSpPr>
        <p:spPr>
          <a:xfrm>
            <a:off x="7263877" y="5749978"/>
            <a:ext cx="336952" cy="253916"/>
          </a:xfrm>
          <a:prstGeom prst="rect">
            <a:avLst/>
          </a:prstGeom>
          <a:noFill/>
        </p:spPr>
        <p:txBody>
          <a:bodyPr wrap="none" rtlCol="0">
            <a:spAutoFit/>
          </a:bodyPr>
          <a:lstStyle/>
          <a:p>
            <a:pPr algn="ctr"/>
            <a:r>
              <a:rPr lang="en-US" sz="1050" dirty="0" smtClean="0">
                <a:solidFill>
                  <a:prstClr val="black"/>
                </a:solidFill>
                <a:latin typeface="Calibri"/>
              </a:rPr>
              <a:t>1.8</a:t>
            </a:r>
            <a:endParaRPr lang="en-US" sz="1050" dirty="0">
              <a:solidFill>
                <a:prstClr val="black"/>
              </a:solidFill>
              <a:latin typeface="Calibri"/>
            </a:endParaRPr>
          </a:p>
        </p:txBody>
      </p:sp>
      <p:sp>
        <p:nvSpPr>
          <p:cNvPr id="25" name="TextBox 24"/>
          <p:cNvSpPr txBox="1"/>
          <p:nvPr/>
        </p:nvSpPr>
        <p:spPr>
          <a:xfrm>
            <a:off x="6346532" y="5751440"/>
            <a:ext cx="336952" cy="253916"/>
          </a:xfrm>
          <a:prstGeom prst="rect">
            <a:avLst/>
          </a:prstGeom>
          <a:noFill/>
        </p:spPr>
        <p:txBody>
          <a:bodyPr wrap="none" rtlCol="0">
            <a:spAutoFit/>
          </a:bodyPr>
          <a:lstStyle/>
          <a:p>
            <a:pPr algn="ctr"/>
            <a:r>
              <a:rPr lang="en-US" sz="1050" dirty="0" smtClean="0">
                <a:solidFill>
                  <a:prstClr val="black"/>
                </a:solidFill>
                <a:latin typeface="Calibri"/>
              </a:rPr>
              <a:t>3.0</a:t>
            </a:r>
            <a:endParaRPr lang="en-US" sz="1050" dirty="0">
              <a:solidFill>
                <a:prstClr val="black"/>
              </a:solidFill>
              <a:latin typeface="Calibri"/>
            </a:endParaRPr>
          </a:p>
        </p:txBody>
      </p:sp>
      <p:sp>
        <p:nvSpPr>
          <p:cNvPr id="26" name="TextBox 25"/>
          <p:cNvSpPr txBox="1"/>
          <p:nvPr/>
        </p:nvSpPr>
        <p:spPr>
          <a:xfrm>
            <a:off x="5961759" y="5751440"/>
            <a:ext cx="336952" cy="253916"/>
          </a:xfrm>
          <a:prstGeom prst="rect">
            <a:avLst/>
          </a:prstGeom>
          <a:noFill/>
        </p:spPr>
        <p:txBody>
          <a:bodyPr wrap="none" rtlCol="0">
            <a:spAutoFit/>
          </a:bodyPr>
          <a:lstStyle/>
          <a:p>
            <a:pPr algn="ctr"/>
            <a:r>
              <a:rPr lang="en-US" sz="1050" dirty="0" smtClean="0">
                <a:solidFill>
                  <a:prstClr val="black"/>
                </a:solidFill>
                <a:latin typeface="Calibri"/>
              </a:rPr>
              <a:t>3.4</a:t>
            </a:r>
            <a:endParaRPr lang="en-US" sz="1050" dirty="0">
              <a:solidFill>
                <a:prstClr val="black"/>
              </a:solidFill>
              <a:latin typeface="Calibri"/>
            </a:endParaRPr>
          </a:p>
        </p:txBody>
      </p:sp>
      <p:sp>
        <p:nvSpPr>
          <p:cNvPr id="27" name="TextBox 26"/>
          <p:cNvSpPr txBox="1"/>
          <p:nvPr/>
        </p:nvSpPr>
        <p:spPr>
          <a:xfrm>
            <a:off x="5563406" y="5751440"/>
            <a:ext cx="336952" cy="253916"/>
          </a:xfrm>
          <a:prstGeom prst="rect">
            <a:avLst/>
          </a:prstGeom>
          <a:noFill/>
        </p:spPr>
        <p:txBody>
          <a:bodyPr wrap="none" rtlCol="0">
            <a:spAutoFit/>
          </a:bodyPr>
          <a:lstStyle/>
          <a:p>
            <a:pPr algn="ctr"/>
            <a:r>
              <a:rPr lang="en-US" sz="1050" dirty="0" smtClean="0">
                <a:solidFill>
                  <a:prstClr val="black"/>
                </a:solidFill>
                <a:latin typeface="Calibri"/>
              </a:rPr>
              <a:t>3.8</a:t>
            </a:r>
            <a:endParaRPr lang="en-US" sz="1050" dirty="0">
              <a:solidFill>
                <a:prstClr val="black"/>
              </a:solidFill>
              <a:latin typeface="Calibri"/>
            </a:endParaRPr>
          </a:p>
        </p:txBody>
      </p:sp>
      <p:grpSp>
        <p:nvGrpSpPr>
          <p:cNvPr id="28" name="Group 27"/>
          <p:cNvGrpSpPr/>
          <p:nvPr/>
        </p:nvGrpSpPr>
        <p:grpSpPr>
          <a:xfrm>
            <a:off x="689452" y="2727210"/>
            <a:ext cx="3866496" cy="3530045"/>
            <a:chOff x="24535" y="1285794"/>
            <a:chExt cx="5731741" cy="5232984"/>
          </a:xfrm>
        </p:grpSpPr>
        <p:sp>
          <p:nvSpPr>
            <p:cNvPr id="29" name="TextBox 28"/>
            <p:cNvSpPr txBox="1"/>
            <p:nvPr/>
          </p:nvSpPr>
          <p:spPr>
            <a:xfrm rot="16200000">
              <a:off x="-116656" y="3647663"/>
              <a:ext cx="646951" cy="364570"/>
            </a:xfrm>
            <a:prstGeom prst="rect">
              <a:avLst/>
            </a:prstGeom>
            <a:noFill/>
          </p:spPr>
          <p:txBody>
            <a:bodyPr wrap="none" rtlCol="0">
              <a:spAutoFit/>
            </a:bodyPr>
            <a:lstStyle/>
            <a:p>
              <a:pPr>
                <a:lnSpc>
                  <a:spcPct val="90000"/>
                </a:lnSpc>
              </a:pPr>
              <a:r>
                <a:rPr lang="en-US" sz="1200" dirty="0" smtClean="0">
                  <a:solidFill>
                    <a:prstClr val="black"/>
                  </a:solidFill>
                  <a:latin typeface="Calibri"/>
                </a:rPr>
                <a:t>d (Å)</a:t>
              </a:r>
              <a:endParaRPr lang="en-US" sz="1200" dirty="0">
                <a:solidFill>
                  <a:prstClr val="black"/>
                </a:solidFill>
                <a:latin typeface="Calibri"/>
              </a:endParaRPr>
            </a:p>
          </p:txBody>
        </p:sp>
        <p:sp>
          <p:nvSpPr>
            <p:cNvPr id="30" name="Rectangle 5"/>
            <p:cNvSpPr>
              <a:spLocks noChangeArrowheads="1"/>
            </p:cNvSpPr>
            <p:nvPr/>
          </p:nvSpPr>
          <p:spPr bwMode="auto">
            <a:xfrm>
              <a:off x="925495" y="5822948"/>
              <a:ext cx="229665"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gn="ctr">
                <a:lnSpc>
                  <a:spcPct val="90000"/>
                </a:lnSpc>
              </a:pPr>
              <a:r>
                <a:rPr lang="en-US" sz="1200" dirty="0" smtClean="0">
                  <a:solidFill>
                    <a:srgbClr val="000000"/>
                  </a:solidFill>
                  <a:latin typeface="Calibri"/>
                  <a:cs typeface="Arial" pitchFamily="34" charset="0"/>
                </a:rPr>
                <a:t>0</a:t>
              </a:r>
              <a:endParaRPr lang="en-US" sz="1200" dirty="0" smtClean="0">
                <a:solidFill>
                  <a:prstClr val="black"/>
                </a:solidFill>
                <a:latin typeface="Calibri"/>
                <a:cs typeface="Arial" pitchFamily="34" charset="0"/>
              </a:endParaRPr>
            </a:p>
          </p:txBody>
        </p:sp>
        <p:sp>
          <p:nvSpPr>
            <p:cNvPr id="31" name="Rectangle 6"/>
            <p:cNvSpPr>
              <a:spLocks noChangeArrowheads="1"/>
            </p:cNvSpPr>
            <p:nvPr/>
          </p:nvSpPr>
          <p:spPr bwMode="auto">
            <a:xfrm>
              <a:off x="2189063" y="5822948"/>
              <a:ext cx="329126"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gn="ctr">
                <a:lnSpc>
                  <a:spcPct val="90000"/>
                </a:lnSpc>
              </a:pPr>
              <a:r>
                <a:rPr lang="en-US" sz="1200" dirty="0" smtClean="0">
                  <a:solidFill>
                    <a:srgbClr val="000000"/>
                  </a:solidFill>
                  <a:latin typeface="Calibri"/>
                  <a:cs typeface="Arial" pitchFamily="34" charset="0"/>
                </a:rPr>
                <a:t>10</a:t>
              </a:r>
              <a:endParaRPr lang="en-US" sz="1200" dirty="0" smtClean="0">
                <a:solidFill>
                  <a:prstClr val="black"/>
                </a:solidFill>
                <a:latin typeface="Calibri"/>
                <a:cs typeface="Arial" pitchFamily="34" charset="0"/>
              </a:endParaRPr>
            </a:p>
          </p:txBody>
        </p:sp>
        <p:sp>
          <p:nvSpPr>
            <p:cNvPr id="32" name="Rectangle 7"/>
            <p:cNvSpPr>
              <a:spLocks noChangeArrowheads="1"/>
            </p:cNvSpPr>
            <p:nvPr/>
          </p:nvSpPr>
          <p:spPr bwMode="auto">
            <a:xfrm>
              <a:off x="3528133" y="5822948"/>
              <a:ext cx="329126"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gn="ctr">
                <a:lnSpc>
                  <a:spcPct val="90000"/>
                </a:lnSpc>
              </a:pPr>
              <a:r>
                <a:rPr lang="en-US" sz="1200" smtClean="0">
                  <a:solidFill>
                    <a:srgbClr val="000000"/>
                  </a:solidFill>
                  <a:latin typeface="Calibri"/>
                  <a:cs typeface="Arial" pitchFamily="34" charset="0"/>
                </a:rPr>
                <a:t>20</a:t>
              </a:r>
              <a:endParaRPr lang="en-US" sz="1200" smtClean="0">
                <a:solidFill>
                  <a:prstClr val="black"/>
                </a:solidFill>
                <a:latin typeface="Calibri"/>
                <a:cs typeface="Arial" pitchFamily="34" charset="0"/>
              </a:endParaRPr>
            </a:p>
          </p:txBody>
        </p:sp>
        <p:sp>
          <p:nvSpPr>
            <p:cNvPr id="33" name="Rectangle 8"/>
            <p:cNvSpPr>
              <a:spLocks noChangeArrowheads="1"/>
            </p:cNvSpPr>
            <p:nvPr/>
          </p:nvSpPr>
          <p:spPr bwMode="auto">
            <a:xfrm>
              <a:off x="4856871" y="5822948"/>
              <a:ext cx="329126"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gn="ctr">
                <a:lnSpc>
                  <a:spcPct val="90000"/>
                </a:lnSpc>
              </a:pPr>
              <a:r>
                <a:rPr lang="en-US" sz="1200" smtClean="0">
                  <a:solidFill>
                    <a:srgbClr val="000000"/>
                  </a:solidFill>
                  <a:latin typeface="Calibri"/>
                  <a:cs typeface="Arial" pitchFamily="34" charset="0"/>
                </a:rPr>
                <a:t>30</a:t>
              </a:r>
              <a:endParaRPr lang="en-US" sz="1200" smtClean="0">
                <a:solidFill>
                  <a:prstClr val="black"/>
                </a:solidFill>
                <a:latin typeface="Calibri"/>
                <a:cs typeface="Arial" pitchFamily="34" charset="0"/>
              </a:endParaRPr>
            </a:p>
          </p:txBody>
        </p:sp>
        <p:grpSp>
          <p:nvGrpSpPr>
            <p:cNvPr id="34" name="Group 33"/>
            <p:cNvGrpSpPr/>
            <p:nvPr/>
          </p:nvGrpSpPr>
          <p:grpSpPr>
            <a:xfrm>
              <a:off x="475052" y="1849505"/>
              <a:ext cx="478317" cy="4117420"/>
              <a:chOff x="475052" y="1849505"/>
              <a:chExt cx="478317" cy="4117420"/>
            </a:xfrm>
          </p:grpSpPr>
          <p:sp>
            <p:nvSpPr>
              <p:cNvPr id="263" name="Rectangle 9"/>
              <p:cNvSpPr>
                <a:spLocks noChangeArrowheads="1"/>
              </p:cNvSpPr>
              <p:nvPr/>
            </p:nvSpPr>
            <p:spPr bwMode="auto">
              <a:xfrm>
                <a:off x="475052" y="5602355"/>
                <a:ext cx="478317"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r">
                  <a:lnSpc>
                    <a:spcPct val="90000"/>
                  </a:lnSpc>
                </a:pPr>
                <a:r>
                  <a:rPr lang="en-US" sz="1200" dirty="0" smtClean="0">
                    <a:solidFill>
                      <a:srgbClr val="000000"/>
                    </a:solidFill>
                    <a:latin typeface="Calibri"/>
                    <a:cs typeface="Arial" pitchFamily="34" charset="0"/>
                  </a:rPr>
                  <a:t>1.65</a:t>
                </a:r>
                <a:endParaRPr lang="en-US" sz="1200" dirty="0" smtClean="0">
                  <a:solidFill>
                    <a:prstClr val="black"/>
                  </a:solidFill>
                  <a:latin typeface="Calibri"/>
                  <a:cs typeface="Arial" pitchFamily="34" charset="0"/>
                </a:endParaRPr>
              </a:p>
            </p:txBody>
          </p:sp>
          <p:sp>
            <p:nvSpPr>
              <p:cNvPr id="264" name="Rectangle 10"/>
              <p:cNvSpPr>
                <a:spLocks noChangeArrowheads="1"/>
              </p:cNvSpPr>
              <p:nvPr/>
            </p:nvSpPr>
            <p:spPr bwMode="auto">
              <a:xfrm>
                <a:off x="475052" y="5011805"/>
                <a:ext cx="478317"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r">
                  <a:lnSpc>
                    <a:spcPct val="90000"/>
                  </a:lnSpc>
                </a:pPr>
                <a:r>
                  <a:rPr lang="en-US" sz="1200" smtClean="0">
                    <a:solidFill>
                      <a:srgbClr val="000000"/>
                    </a:solidFill>
                    <a:latin typeface="Calibri"/>
                    <a:cs typeface="Arial" pitchFamily="34" charset="0"/>
                  </a:rPr>
                  <a:t>1.70</a:t>
                </a:r>
                <a:endParaRPr lang="en-US" sz="1200" smtClean="0">
                  <a:solidFill>
                    <a:prstClr val="black"/>
                  </a:solidFill>
                  <a:latin typeface="Calibri"/>
                  <a:cs typeface="Arial" pitchFamily="34" charset="0"/>
                </a:endParaRPr>
              </a:p>
            </p:txBody>
          </p:sp>
          <p:sp>
            <p:nvSpPr>
              <p:cNvPr id="265" name="Rectangle 11"/>
              <p:cNvSpPr>
                <a:spLocks noChangeArrowheads="1"/>
              </p:cNvSpPr>
              <p:nvPr/>
            </p:nvSpPr>
            <p:spPr bwMode="auto">
              <a:xfrm>
                <a:off x="475052" y="4421255"/>
                <a:ext cx="478317"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r">
                  <a:lnSpc>
                    <a:spcPct val="90000"/>
                  </a:lnSpc>
                </a:pPr>
                <a:r>
                  <a:rPr lang="en-US" sz="1200" smtClean="0">
                    <a:solidFill>
                      <a:srgbClr val="000000"/>
                    </a:solidFill>
                    <a:latin typeface="Calibri"/>
                    <a:cs typeface="Arial" pitchFamily="34" charset="0"/>
                  </a:rPr>
                  <a:t>1.75</a:t>
                </a:r>
                <a:endParaRPr lang="en-US" sz="1200" smtClean="0">
                  <a:solidFill>
                    <a:prstClr val="black"/>
                  </a:solidFill>
                  <a:latin typeface="Calibri"/>
                  <a:cs typeface="Arial" pitchFamily="34" charset="0"/>
                </a:endParaRPr>
              </a:p>
            </p:txBody>
          </p:sp>
          <p:sp>
            <p:nvSpPr>
              <p:cNvPr id="266" name="Rectangle 12"/>
              <p:cNvSpPr>
                <a:spLocks noChangeArrowheads="1"/>
              </p:cNvSpPr>
              <p:nvPr/>
            </p:nvSpPr>
            <p:spPr bwMode="auto">
              <a:xfrm>
                <a:off x="475052" y="3829117"/>
                <a:ext cx="478317"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r">
                  <a:lnSpc>
                    <a:spcPct val="90000"/>
                  </a:lnSpc>
                </a:pPr>
                <a:r>
                  <a:rPr lang="en-US" sz="1200" smtClean="0">
                    <a:solidFill>
                      <a:srgbClr val="000000"/>
                    </a:solidFill>
                    <a:latin typeface="Calibri"/>
                    <a:cs typeface="Arial" pitchFamily="34" charset="0"/>
                  </a:rPr>
                  <a:t>1.80</a:t>
                </a:r>
                <a:endParaRPr lang="en-US" sz="1200" smtClean="0">
                  <a:solidFill>
                    <a:prstClr val="black"/>
                  </a:solidFill>
                  <a:latin typeface="Calibri"/>
                  <a:cs typeface="Arial" pitchFamily="34" charset="0"/>
                </a:endParaRPr>
              </a:p>
            </p:txBody>
          </p:sp>
          <p:sp>
            <p:nvSpPr>
              <p:cNvPr id="267" name="Rectangle 13"/>
              <p:cNvSpPr>
                <a:spLocks noChangeArrowheads="1"/>
              </p:cNvSpPr>
              <p:nvPr/>
            </p:nvSpPr>
            <p:spPr bwMode="auto">
              <a:xfrm>
                <a:off x="475052" y="3240155"/>
                <a:ext cx="478317"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r">
                  <a:lnSpc>
                    <a:spcPct val="90000"/>
                  </a:lnSpc>
                </a:pPr>
                <a:r>
                  <a:rPr lang="en-US" sz="1200" smtClean="0">
                    <a:solidFill>
                      <a:srgbClr val="000000"/>
                    </a:solidFill>
                    <a:latin typeface="Calibri"/>
                    <a:cs typeface="Arial" pitchFamily="34" charset="0"/>
                  </a:rPr>
                  <a:t>1.85</a:t>
                </a:r>
                <a:endParaRPr lang="en-US" sz="1200" smtClean="0">
                  <a:solidFill>
                    <a:prstClr val="black"/>
                  </a:solidFill>
                  <a:latin typeface="Calibri"/>
                  <a:cs typeface="Arial" pitchFamily="34" charset="0"/>
                </a:endParaRPr>
              </a:p>
            </p:txBody>
          </p:sp>
          <p:sp>
            <p:nvSpPr>
              <p:cNvPr id="268" name="Rectangle 14"/>
              <p:cNvSpPr>
                <a:spLocks noChangeArrowheads="1"/>
              </p:cNvSpPr>
              <p:nvPr/>
            </p:nvSpPr>
            <p:spPr bwMode="auto">
              <a:xfrm>
                <a:off x="475052" y="2582930"/>
                <a:ext cx="478317"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r">
                  <a:lnSpc>
                    <a:spcPct val="90000"/>
                  </a:lnSpc>
                </a:pPr>
                <a:r>
                  <a:rPr lang="en-US" sz="1200" smtClean="0">
                    <a:solidFill>
                      <a:srgbClr val="000000"/>
                    </a:solidFill>
                    <a:latin typeface="Calibri"/>
                    <a:cs typeface="Arial" pitchFamily="34" charset="0"/>
                  </a:rPr>
                  <a:t>2.10</a:t>
                </a:r>
                <a:endParaRPr lang="en-US" sz="1200" smtClean="0">
                  <a:solidFill>
                    <a:prstClr val="black"/>
                  </a:solidFill>
                  <a:latin typeface="Calibri"/>
                  <a:cs typeface="Arial" pitchFamily="34" charset="0"/>
                </a:endParaRPr>
              </a:p>
            </p:txBody>
          </p:sp>
          <p:sp>
            <p:nvSpPr>
              <p:cNvPr id="269" name="Rectangle 15"/>
              <p:cNvSpPr>
                <a:spLocks noChangeArrowheads="1"/>
              </p:cNvSpPr>
              <p:nvPr/>
            </p:nvSpPr>
            <p:spPr bwMode="auto">
              <a:xfrm>
                <a:off x="475052" y="1849505"/>
                <a:ext cx="478317"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r">
                  <a:lnSpc>
                    <a:spcPct val="90000"/>
                  </a:lnSpc>
                </a:pPr>
                <a:r>
                  <a:rPr lang="en-US" sz="1200" dirty="0" smtClean="0">
                    <a:solidFill>
                      <a:srgbClr val="000000"/>
                    </a:solidFill>
                    <a:latin typeface="Calibri"/>
                    <a:cs typeface="Arial" pitchFamily="34" charset="0"/>
                  </a:rPr>
                  <a:t>2.15</a:t>
                </a:r>
                <a:endParaRPr lang="en-US" sz="1200" dirty="0" smtClean="0">
                  <a:solidFill>
                    <a:prstClr val="black"/>
                  </a:solidFill>
                  <a:latin typeface="Calibri"/>
                  <a:cs typeface="Arial" pitchFamily="34" charset="0"/>
                </a:endParaRPr>
              </a:p>
            </p:txBody>
          </p:sp>
        </p:grpSp>
        <p:sp>
          <p:nvSpPr>
            <p:cNvPr id="35" name="Line 16"/>
            <p:cNvSpPr>
              <a:spLocks noChangeShapeType="1"/>
            </p:cNvSpPr>
            <p:nvPr/>
          </p:nvSpPr>
          <p:spPr bwMode="auto">
            <a:xfrm flipV="1">
              <a:off x="1028701" y="5695950"/>
              <a:ext cx="0" cy="73025"/>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36" name="Line 18"/>
            <p:cNvSpPr>
              <a:spLocks noChangeShapeType="1"/>
            </p:cNvSpPr>
            <p:nvPr/>
          </p:nvSpPr>
          <p:spPr bwMode="auto">
            <a:xfrm flipV="1">
              <a:off x="2357438" y="5695950"/>
              <a:ext cx="0" cy="73025"/>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37" name="Line 20"/>
            <p:cNvSpPr>
              <a:spLocks noChangeShapeType="1"/>
            </p:cNvSpPr>
            <p:nvPr/>
          </p:nvSpPr>
          <p:spPr bwMode="auto">
            <a:xfrm flipV="1">
              <a:off x="3689351" y="5695950"/>
              <a:ext cx="0" cy="73025"/>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38" name="Line 22"/>
            <p:cNvSpPr>
              <a:spLocks noChangeShapeType="1"/>
            </p:cNvSpPr>
            <p:nvPr/>
          </p:nvSpPr>
          <p:spPr bwMode="auto">
            <a:xfrm flipV="1">
              <a:off x="5018088" y="5695950"/>
              <a:ext cx="0" cy="73025"/>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39" name="Line 23"/>
            <p:cNvSpPr>
              <a:spLocks noChangeShapeType="1"/>
            </p:cNvSpPr>
            <p:nvPr/>
          </p:nvSpPr>
          <p:spPr bwMode="auto">
            <a:xfrm flipV="1">
              <a:off x="5684838" y="5732463"/>
              <a:ext cx="0" cy="36513"/>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40" name="Line 25"/>
            <p:cNvSpPr>
              <a:spLocks noChangeShapeType="1"/>
            </p:cNvSpPr>
            <p:nvPr/>
          </p:nvSpPr>
          <p:spPr bwMode="auto">
            <a:xfrm>
              <a:off x="1028701" y="5768975"/>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41" name="Line 27"/>
            <p:cNvSpPr>
              <a:spLocks noChangeShapeType="1"/>
            </p:cNvSpPr>
            <p:nvPr/>
          </p:nvSpPr>
          <p:spPr bwMode="auto">
            <a:xfrm>
              <a:off x="1028701" y="5178425"/>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42" name="Line 29"/>
            <p:cNvSpPr>
              <a:spLocks noChangeShapeType="1"/>
            </p:cNvSpPr>
            <p:nvPr/>
          </p:nvSpPr>
          <p:spPr bwMode="auto">
            <a:xfrm>
              <a:off x="1028701" y="4586288"/>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43" name="Line 31"/>
            <p:cNvSpPr>
              <a:spLocks noChangeShapeType="1"/>
            </p:cNvSpPr>
            <p:nvPr/>
          </p:nvSpPr>
          <p:spPr bwMode="auto">
            <a:xfrm>
              <a:off x="1028701" y="3995738"/>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44" name="Line 33"/>
            <p:cNvSpPr>
              <a:spLocks noChangeShapeType="1"/>
            </p:cNvSpPr>
            <p:nvPr/>
          </p:nvSpPr>
          <p:spPr bwMode="auto">
            <a:xfrm>
              <a:off x="1028701" y="3406775"/>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45" name="Line 35"/>
            <p:cNvSpPr>
              <a:spLocks noChangeShapeType="1"/>
            </p:cNvSpPr>
            <p:nvPr/>
          </p:nvSpPr>
          <p:spPr bwMode="auto">
            <a:xfrm>
              <a:off x="1028701" y="2749550"/>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46" name="Line 39"/>
            <p:cNvSpPr>
              <a:spLocks noChangeShapeType="1"/>
            </p:cNvSpPr>
            <p:nvPr/>
          </p:nvSpPr>
          <p:spPr bwMode="auto">
            <a:xfrm flipV="1">
              <a:off x="955676" y="2784475"/>
              <a:ext cx="146050" cy="63500"/>
            </a:xfrm>
            <a:prstGeom prst="line">
              <a:avLst/>
            </a:prstGeom>
            <a:noFill/>
            <a:ln w="1270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47" name="Line 40"/>
            <p:cNvSpPr>
              <a:spLocks noChangeShapeType="1"/>
            </p:cNvSpPr>
            <p:nvPr/>
          </p:nvSpPr>
          <p:spPr bwMode="auto">
            <a:xfrm flipV="1">
              <a:off x="955676" y="2717800"/>
              <a:ext cx="146050" cy="66675"/>
            </a:xfrm>
            <a:prstGeom prst="line">
              <a:avLst/>
            </a:prstGeom>
            <a:noFill/>
            <a:ln w="1270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48" name="Line 44"/>
            <p:cNvSpPr>
              <a:spLocks noChangeShapeType="1"/>
            </p:cNvSpPr>
            <p:nvPr/>
          </p:nvSpPr>
          <p:spPr bwMode="auto">
            <a:xfrm>
              <a:off x="2357438" y="2016125"/>
              <a:ext cx="0" cy="71438"/>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49" name="Line 46"/>
            <p:cNvSpPr>
              <a:spLocks noChangeShapeType="1"/>
            </p:cNvSpPr>
            <p:nvPr/>
          </p:nvSpPr>
          <p:spPr bwMode="auto">
            <a:xfrm>
              <a:off x="3689351" y="2016125"/>
              <a:ext cx="0" cy="71438"/>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50" name="Line 48"/>
            <p:cNvSpPr>
              <a:spLocks noChangeShapeType="1"/>
            </p:cNvSpPr>
            <p:nvPr/>
          </p:nvSpPr>
          <p:spPr bwMode="auto">
            <a:xfrm>
              <a:off x="5018088" y="2016125"/>
              <a:ext cx="0" cy="71438"/>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51" name="Line 49"/>
            <p:cNvSpPr>
              <a:spLocks noChangeShapeType="1"/>
            </p:cNvSpPr>
            <p:nvPr/>
          </p:nvSpPr>
          <p:spPr bwMode="auto">
            <a:xfrm>
              <a:off x="5684838" y="2016125"/>
              <a:ext cx="0" cy="36513"/>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52" name="Line 50"/>
            <p:cNvSpPr>
              <a:spLocks noChangeShapeType="1"/>
            </p:cNvSpPr>
            <p:nvPr/>
          </p:nvSpPr>
          <p:spPr bwMode="auto">
            <a:xfrm>
              <a:off x="1028701" y="2016125"/>
              <a:ext cx="4656138"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53" name="Line 51"/>
            <p:cNvSpPr>
              <a:spLocks noChangeShapeType="1"/>
            </p:cNvSpPr>
            <p:nvPr/>
          </p:nvSpPr>
          <p:spPr bwMode="auto">
            <a:xfrm flipH="1">
              <a:off x="5611813" y="5768975"/>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54" name="Line 53"/>
            <p:cNvSpPr>
              <a:spLocks noChangeShapeType="1"/>
            </p:cNvSpPr>
            <p:nvPr/>
          </p:nvSpPr>
          <p:spPr bwMode="auto">
            <a:xfrm flipH="1">
              <a:off x="5611813" y="5178425"/>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55" name="Line 55"/>
            <p:cNvSpPr>
              <a:spLocks noChangeShapeType="1"/>
            </p:cNvSpPr>
            <p:nvPr/>
          </p:nvSpPr>
          <p:spPr bwMode="auto">
            <a:xfrm flipH="1">
              <a:off x="5611813" y="4586288"/>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56" name="Line 57"/>
            <p:cNvSpPr>
              <a:spLocks noChangeShapeType="1"/>
            </p:cNvSpPr>
            <p:nvPr/>
          </p:nvSpPr>
          <p:spPr bwMode="auto">
            <a:xfrm flipH="1">
              <a:off x="5611813" y="3995738"/>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57" name="Line 59"/>
            <p:cNvSpPr>
              <a:spLocks noChangeShapeType="1"/>
            </p:cNvSpPr>
            <p:nvPr/>
          </p:nvSpPr>
          <p:spPr bwMode="auto">
            <a:xfrm flipH="1">
              <a:off x="5611813" y="3406775"/>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58" name="Line 61"/>
            <p:cNvSpPr>
              <a:spLocks noChangeShapeType="1"/>
            </p:cNvSpPr>
            <p:nvPr/>
          </p:nvSpPr>
          <p:spPr bwMode="auto">
            <a:xfrm flipH="1">
              <a:off x="5611813" y="2749550"/>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59" name="Line 63"/>
            <p:cNvSpPr>
              <a:spLocks noChangeShapeType="1"/>
            </p:cNvSpPr>
            <p:nvPr/>
          </p:nvSpPr>
          <p:spPr bwMode="auto">
            <a:xfrm flipH="1">
              <a:off x="5611813" y="2016125"/>
              <a:ext cx="73025" cy="0"/>
            </a:xfrm>
            <a:prstGeom prst="line">
              <a:avLst/>
            </a:prstGeom>
            <a:noFill/>
            <a:ln w="17">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grpSp>
          <p:nvGrpSpPr>
            <p:cNvPr id="60" name="Group 59"/>
            <p:cNvGrpSpPr/>
            <p:nvPr/>
          </p:nvGrpSpPr>
          <p:grpSpPr>
            <a:xfrm>
              <a:off x="1028701" y="2816225"/>
              <a:ext cx="4656138" cy="2952750"/>
              <a:chOff x="1028701" y="2816225"/>
              <a:chExt cx="4656138" cy="2952750"/>
            </a:xfrm>
          </p:grpSpPr>
          <p:sp>
            <p:nvSpPr>
              <p:cNvPr id="260" name="Line 24"/>
              <p:cNvSpPr>
                <a:spLocks noChangeShapeType="1"/>
              </p:cNvSpPr>
              <p:nvPr/>
            </p:nvSpPr>
            <p:spPr bwMode="auto">
              <a:xfrm>
                <a:off x="1028701" y="5768975"/>
                <a:ext cx="4656138" cy="0"/>
              </a:xfrm>
              <a:prstGeom prst="line">
                <a:avLst/>
              </a:prstGeom>
              <a:noFill/>
              <a:ln w="1270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261" name="Line 38"/>
              <p:cNvSpPr>
                <a:spLocks noChangeShapeType="1"/>
              </p:cNvSpPr>
              <p:nvPr/>
            </p:nvSpPr>
            <p:spPr bwMode="auto">
              <a:xfrm flipV="1">
                <a:off x="1028701" y="2816225"/>
                <a:ext cx="0" cy="2952750"/>
              </a:xfrm>
              <a:prstGeom prst="line">
                <a:avLst/>
              </a:prstGeom>
              <a:noFill/>
              <a:ln w="1270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262" name="Line 64"/>
              <p:cNvSpPr>
                <a:spLocks noChangeShapeType="1"/>
              </p:cNvSpPr>
              <p:nvPr/>
            </p:nvSpPr>
            <p:spPr bwMode="auto">
              <a:xfrm flipV="1">
                <a:off x="5684838" y="2816225"/>
                <a:ext cx="0" cy="2952750"/>
              </a:xfrm>
              <a:prstGeom prst="line">
                <a:avLst/>
              </a:prstGeom>
              <a:noFill/>
              <a:ln w="1270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grpSp>
        <p:sp>
          <p:nvSpPr>
            <p:cNvPr id="61" name="Line 65"/>
            <p:cNvSpPr>
              <a:spLocks noChangeShapeType="1"/>
            </p:cNvSpPr>
            <p:nvPr/>
          </p:nvSpPr>
          <p:spPr bwMode="auto">
            <a:xfrm flipV="1">
              <a:off x="5611813" y="2784475"/>
              <a:ext cx="144463" cy="63500"/>
            </a:xfrm>
            <a:prstGeom prst="line">
              <a:avLst/>
            </a:prstGeom>
            <a:noFill/>
            <a:ln w="1270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62" name="Line 66"/>
            <p:cNvSpPr>
              <a:spLocks noChangeShapeType="1"/>
            </p:cNvSpPr>
            <p:nvPr/>
          </p:nvSpPr>
          <p:spPr bwMode="auto">
            <a:xfrm flipV="1">
              <a:off x="5611813" y="2717800"/>
              <a:ext cx="144463" cy="66675"/>
            </a:xfrm>
            <a:prstGeom prst="line">
              <a:avLst/>
            </a:prstGeom>
            <a:noFill/>
            <a:ln w="1270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63" name="Rectangle 833"/>
            <p:cNvSpPr>
              <a:spLocks noChangeArrowheads="1"/>
            </p:cNvSpPr>
            <p:nvPr/>
          </p:nvSpPr>
          <p:spPr bwMode="auto">
            <a:xfrm>
              <a:off x="3333750" y="6154737"/>
              <a:ext cx="49730" cy="234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nSpc>
                  <a:spcPct val="90000"/>
                </a:lnSpc>
              </a:pPr>
              <a:r>
                <a:rPr lang="en-US" sz="1200" smtClean="0">
                  <a:solidFill>
                    <a:srgbClr val="000000"/>
                  </a:solidFill>
                  <a:latin typeface="Calibri"/>
                  <a:cs typeface="Arial" pitchFamily="34" charset="0"/>
                </a:rPr>
                <a:t> </a:t>
              </a:r>
              <a:endParaRPr lang="en-US" sz="1200" smtClean="0">
                <a:solidFill>
                  <a:prstClr val="black"/>
                </a:solidFill>
                <a:latin typeface="Calibri"/>
                <a:cs typeface="Arial" pitchFamily="34" charset="0"/>
              </a:endParaRPr>
            </a:p>
          </p:txBody>
        </p:sp>
        <p:sp>
          <p:nvSpPr>
            <p:cNvPr id="64" name="Rectangle 837"/>
            <p:cNvSpPr>
              <a:spLocks noChangeArrowheads="1"/>
            </p:cNvSpPr>
            <p:nvPr/>
          </p:nvSpPr>
          <p:spPr bwMode="auto">
            <a:xfrm>
              <a:off x="3366485" y="3172885"/>
              <a:ext cx="878422"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gn="r">
                <a:lnSpc>
                  <a:spcPct val="90000"/>
                </a:lnSpc>
              </a:pPr>
              <a:r>
                <a:rPr lang="en-US" sz="1200" dirty="0" smtClean="0">
                  <a:solidFill>
                    <a:prstClr val="black"/>
                  </a:solidFill>
                  <a:latin typeface="Calibri"/>
                  <a:cs typeface="Arial" pitchFamily="34" charset="0"/>
                </a:rPr>
                <a:t>LiC</a:t>
              </a:r>
              <a:r>
                <a:rPr lang="en-US" sz="1200" baseline="-25000" dirty="0" smtClean="0">
                  <a:solidFill>
                    <a:prstClr val="black"/>
                  </a:solidFill>
                  <a:latin typeface="Calibri"/>
                  <a:cs typeface="Arial" pitchFamily="34" charset="0"/>
                </a:rPr>
                <a:t>6</a:t>
              </a:r>
              <a:r>
                <a:rPr lang="en-US" sz="1200" dirty="0" smtClean="0">
                  <a:solidFill>
                    <a:prstClr val="black"/>
                  </a:solidFill>
                  <a:latin typeface="Calibri"/>
                  <a:cs typeface="Arial" pitchFamily="34" charset="0"/>
                </a:rPr>
                <a:t>(002)</a:t>
              </a:r>
            </a:p>
          </p:txBody>
        </p:sp>
        <p:sp>
          <p:nvSpPr>
            <p:cNvPr id="65" name="Rectangle 840"/>
            <p:cNvSpPr>
              <a:spLocks noChangeArrowheads="1"/>
            </p:cNvSpPr>
            <p:nvPr/>
          </p:nvSpPr>
          <p:spPr bwMode="auto">
            <a:xfrm>
              <a:off x="1766446" y="5002742"/>
              <a:ext cx="1278527"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nSpc>
                  <a:spcPct val="90000"/>
                </a:lnSpc>
              </a:pPr>
              <a:r>
                <a:rPr lang="en-US" sz="1200" dirty="0" smtClean="0">
                  <a:solidFill>
                    <a:prstClr val="black"/>
                  </a:solidFill>
                  <a:latin typeface="Calibri"/>
                  <a:cs typeface="Arial" pitchFamily="34" charset="0"/>
                </a:rPr>
                <a:t>Graphite (004)</a:t>
              </a:r>
            </a:p>
          </p:txBody>
        </p:sp>
        <p:sp>
          <p:nvSpPr>
            <p:cNvPr id="66" name="Rectangle 851"/>
            <p:cNvSpPr>
              <a:spLocks noChangeArrowheads="1"/>
            </p:cNvSpPr>
            <p:nvPr/>
          </p:nvSpPr>
          <p:spPr bwMode="auto">
            <a:xfrm rot="16200000">
              <a:off x="350579" y="3841249"/>
              <a:ext cx="49730" cy="234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nSpc>
                  <a:spcPct val="90000"/>
                </a:lnSpc>
              </a:pPr>
              <a:r>
                <a:rPr lang="en-US" sz="1200" smtClean="0">
                  <a:solidFill>
                    <a:srgbClr val="000000"/>
                  </a:solidFill>
                  <a:latin typeface="Calibri"/>
                  <a:cs typeface="Arial" pitchFamily="34" charset="0"/>
                </a:rPr>
                <a:t> </a:t>
              </a:r>
              <a:endParaRPr lang="en-US" sz="1200" smtClean="0">
                <a:solidFill>
                  <a:prstClr val="black"/>
                </a:solidFill>
                <a:latin typeface="Calibri"/>
                <a:cs typeface="Arial" pitchFamily="34" charset="0"/>
              </a:endParaRPr>
            </a:p>
          </p:txBody>
        </p:sp>
        <p:sp>
          <p:nvSpPr>
            <p:cNvPr id="67" name="Rectangle 853"/>
            <p:cNvSpPr>
              <a:spLocks noChangeArrowheads="1"/>
            </p:cNvSpPr>
            <p:nvPr/>
          </p:nvSpPr>
          <p:spPr bwMode="auto">
            <a:xfrm>
              <a:off x="1262063" y="2697162"/>
              <a:ext cx="853558"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nSpc>
                  <a:spcPct val="90000"/>
                </a:lnSpc>
              </a:pPr>
              <a:r>
                <a:rPr lang="en-US" sz="1200" dirty="0" smtClean="0">
                  <a:solidFill>
                    <a:srgbClr val="C0504D"/>
                  </a:solidFill>
                  <a:latin typeface="Calibri"/>
                  <a:cs typeface="Arial" pitchFamily="34" charset="0"/>
                </a:rPr>
                <a:t>Charging</a:t>
              </a:r>
            </a:p>
          </p:txBody>
        </p:sp>
        <p:sp>
          <p:nvSpPr>
            <p:cNvPr id="68" name="Rectangle 854"/>
            <p:cNvSpPr>
              <a:spLocks noChangeArrowheads="1"/>
            </p:cNvSpPr>
            <p:nvPr/>
          </p:nvSpPr>
          <p:spPr bwMode="auto">
            <a:xfrm>
              <a:off x="1262063" y="2957514"/>
              <a:ext cx="1068304"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nSpc>
                  <a:spcPct val="90000"/>
                </a:lnSpc>
              </a:pPr>
              <a:r>
                <a:rPr lang="en-US" sz="1200" dirty="0" smtClean="0">
                  <a:solidFill>
                    <a:srgbClr val="4F81BD"/>
                  </a:solidFill>
                  <a:latin typeface="Calibri"/>
                  <a:cs typeface="Arial" pitchFamily="34" charset="0"/>
                </a:rPr>
                <a:t>Discharging</a:t>
              </a:r>
            </a:p>
          </p:txBody>
        </p:sp>
        <p:sp>
          <p:nvSpPr>
            <p:cNvPr id="69" name="Rectangle 855"/>
            <p:cNvSpPr>
              <a:spLocks noChangeArrowheads="1"/>
            </p:cNvSpPr>
            <p:nvPr/>
          </p:nvSpPr>
          <p:spPr bwMode="auto">
            <a:xfrm>
              <a:off x="2752543" y="6154208"/>
              <a:ext cx="1208453"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gn="ctr">
                <a:lnSpc>
                  <a:spcPct val="90000"/>
                </a:lnSpc>
              </a:pPr>
              <a:r>
                <a:rPr lang="en-US" sz="1200" dirty="0" smtClean="0">
                  <a:solidFill>
                    <a:srgbClr val="000000"/>
                  </a:solidFill>
                  <a:latin typeface="Calibri"/>
                  <a:cs typeface="Arial" pitchFamily="34" charset="0"/>
                </a:rPr>
                <a:t>Capacity (Ah)</a:t>
              </a:r>
              <a:endParaRPr lang="en-US" sz="1200" dirty="0" smtClean="0">
                <a:solidFill>
                  <a:prstClr val="black"/>
                </a:solidFill>
                <a:latin typeface="Calibri"/>
                <a:cs typeface="Arial" pitchFamily="34" charset="0"/>
              </a:endParaRPr>
            </a:p>
          </p:txBody>
        </p:sp>
        <p:sp>
          <p:nvSpPr>
            <p:cNvPr id="70" name="Rectangle 856"/>
            <p:cNvSpPr>
              <a:spLocks noChangeArrowheads="1"/>
            </p:cNvSpPr>
            <p:nvPr/>
          </p:nvSpPr>
          <p:spPr bwMode="auto">
            <a:xfrm>
              <a:off x="925495" y="1671718"/>
              <a:ext cx="229665"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ctr">
                <a:lnSpc>
                  <a:spcPct val="90000"/>
                </a:lnSpc>
              </a:pPr>
              <a:r>
                <a:rPr lang="en-US" sz="1200" dirty="0" smtClean="0">
                  <a:solidFill>
                    <a:srgbClr val="000000"/>
                  </a:solidFill>
                  <a:latin typeface="Calibri"/>
                  <a:cs typeface="Arial" pitchFamily="34" charset="0"/>
                </a:rPr>
                <a:t>0</a:t>
              </a:r>
              <a:endParaRPr lang="en-US" sz="1200" dirty="0" smtClean="0">
                <a:solidFill>
                  <a:prstClr val="black"/>
                </a:solidFill>
                <a:latin typeface="Calibri"/>
                <a:cs typeface="Arial" pitchFamily="34" charset="0"/>
              </a:endParaRPr>
            </a:p>
          </p:txBody>
        </p:sp>
        <p:sp>
          <p:nvSpPr>
            <p:cNvPr id="71" name="Rectangle 857"/>
            <p:cNvSpPr>
              <a:spLocks noChangeArrowheads="1"/>
            </p:cNvSpPr>
            <p:nvPr/>
          </p:nvSpPr>
          <p:spPr bwMode="auto">
            <a:xfrm>
              <a:off x="2189063" y="1671718"/>
              <a:ext cx="329126"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ctr">
                <a:lnSpc>
                  <a:spcPct val="90000"/>
                </a:lnSpc>
              </a:pPr>
              <a:r>
                <a:rPr lang="en-US" sz="1200" dirty="0" smtClean="0">
                  <a:solidFill>
                    <a:srgbClr val="000000"/>
                  </a:solidFill>
                  <a:latin typeface="Calibri"/>
                  <a:cs typeface="Arial" pitchFamily="34" charset="0"/>
                </a:rPr>
                <a:t>25</a:t>
              </a:r>
              <a:endParaRPr lang="en-US" sz="1200" dirty="0" smtClean="0">
                <a:solidFill>
                  <a:prstClr val="black"/>
                </a:solidFill>
                <a:latin typeface="Calibri"/>
                <a:cs typeface="Arial" pitchFamily="34" charset="0"/>
              </a:endParaRPr>
            </a:p>
          </p:txBody>
        </p:sp>
        <p:sp>
          <p:nvSpPr>
            <p:cNvPr id="72" name="Rectangle 858"/>
            <p:cNvSpPr>
              <a:spLocks noChangeArrowheads="1"/>
            </p:cNvSpPr>
            <p:nvPr/>
          </p:nvSpPr>
          <p:spPr bwMode="auto">
            <a:xfrm>
              <a:off x="3528133" y="1671718"/>
              <a:ext cx="329126"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ctr">
                <a:lnSpc>
                  <a:spcPct val="90000"/>
                </a:lnSpc>
              </a:pPr>
              <a:r>
                <a:rPr lang="en-US" sz="1200" dirty="0" smtClean="0">
                  <a:solidFill>
                    <a:srgbClr val="000000"/>
                  </a:solidFill>
                  <a:latin typeface="Calibri"/>
                  <a:cs typeface="Arial" pitchFamily="34" charset="0"/>
                </a:rPr>
                <a:t>50</a:t>
              </a:r>
              <a:endParaRPr lang="en-US" sz="1200" dirty="0" smtClean="0">
                <a:solidFill>
                  <a:prstClr val="black"/>
                </a:solidFill>
                <a:latin typeface="Calibri"/>
                <a:cs typeface="Arial" pitchFamily="34" charset="0"/>
              </a:endParaRPr>
            </a:p>
          </p:txBody>
        </p:sp>
        <p:sp>
          <p:nvSpPr>
            <p:cNvPr id="73" name="Rectangle 859"/>
            <p:cNvSpPr>
              <a:spLocks noChangeArrowheads="1"/>
            </p:cNvSpPr>
            <p:nvPr/>
          </p:nvSpPr>
          <p:spPr bwMode="auto">
            <a:xfrm>
              <a:off x="4856871" y="1671718"/>
              <a:ext cx="329126"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ctr" anchorCtr="0" compatLnSpc="1">
              <a:prstTxWarp prst="textNoShape">
                <a:avLst/>
              </a:prstTxWarp>
              <a:spAutoFit/>
            </a:bodyPr>
            <a:lstStyle/>
            <a:p>
              <a:pPr algn="ctr">
                <a:lnSpc>
                  <a:spcPct val="90000"/>
                </a:lnSpc>
              </a:pPr>
              <a:r>
                <a:rPr lang="en-US" sz="1200" smtClean="0">
                  <a:solidFill>
                    <a:srgbClr val="000000"/>
                  </a:solidFill>
                  <a:latin typeface="Calibri"/>
                  <a:cs typeface="Arial" pitchFamily="34" charset="0"/>
                </a:rPr>
                <a:t>75</a:t>
              </a:r>
              <a:endParaRPr lang="en-US" sz="1200" smtClean="0">
                <a:solidFill>
                  <a:prstClr val="black"/>
                </a:solidFill>
                <a:latin typeface="Calibri"/>
                <a:cs typeface="Arial" pitchFamily="34" charset="0"/>
              </a:endParaRPr>
            </a:p>
          </p:txBody>
        </p:sp>
        <p:sp>
          <p:nvSpPr>
            <p:cNvPr id="74" name="Line 862"/>
            <p:cNvSpPr>
              <a:spLocks noChangeShapeType="1"/>
            </p:cNvSpPr>
            <p:nvPr/>
          </p:nvSpPr>
          <p:spPr bwMode="auto">
            <a:xfrm>
              <a:off x="2357438" y="2016125"/>
              <a:ext cx="0" cy="71437"/>
            </a:xfrm>
            <a:prstGeom prst="line">
              <a:avLst/>
            </a:prstGeom>
            <a:noFill/>
            <a:ln w="9">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75" name="Line 864"/>
            <p:cNvSpPr>
              <a:spLocks noChangeShapeType="1"/>
            </p:cNvSpPr>
            <p:nvPr/>
          </p:nvSpPr>
          <p:spPr bwMode="auto">
            <a:xfrm>
              <a:off x="3689350" y="2016125"/>
              <a:ext cx="0" cy="71437"/>
            </a:xfrm>
            <a:prstGeom prst="line">
              <a:avLst/>
            </a:prstGeom>
            <a:noFill/>
            <a:ln w="9">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76" name="Line 866"/>
            <p:cNvSpPr>
              <a:spLocks noChangeShapeType="1"/>
            </p:cNvSpPr>
            <p:nvPr/>
          </p:nvSpPr>
          <p:spPr bwMode="auto">
            <a:xfrm>
              <a:off x="5018088" y="2016125"/>
              <a:ext cx="0" cy="71437"/>
            </a:xfrm>
            <a:prstGeom prst="line">
              <a:avLst/>
            </a:prstGeom>
            <a:noFill/>
            <a:ln w="9">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77" name="Line 867"/>
            <p:cNvSpPr>
              <a:spLocks noChangeShapeType="1"/>
            </p:cNvSpPr>
            <p:nvPr/>
          </p:nvSpPr>
          <p:spPr bwMode="auto">
            <a:xfrm>
              <a:off x="5684838" y="2016125"/>
              <a:ext cx="0" cy="36512"/>
            </a:xfrm>
            <a:prstGeom prst="line">
              <a:avLst/>
            </a:prstGeom>
            <a:noFill/>
            <a:ln w="9">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grpSp>
          <p:nvGrpSpPr>
            <p:cNvPr id="78" name="Group 77"/>
            <p:cNvGrpSpPr/>
            <p:nvPr/>
          </p:nvGrpSpPr>
          <p:grpSpPr>
            <a:xfrm>
              <a:off x="1028700" y="2016125"/>
              <a:ext cx="4656138" cy="733425"/>
              <a:chOff x="1028700" y="2016125"/>
              <a:chExt cx="4656138" cy="733425"/>
            </a:xfrm>
          </p:grpSpPr>
          <p:sp>
            <p:nvSpPr>
              <p:cNvPr id="257" name="Line 41"/>
              <p:cNvSpPr>
                <a:spLocks noChangeShapeType="1"/>
              </p:cNvSpPr>
              <p:nvPr/>
            </p:nvSpPr>
            <p:spPr bwMode="auto">
              <a:xfrm flipV="1">
                <a:off x="1028701" y="2016125"/>
                <a:ext cx="0" cy="733425"/>
              </a:xfrm>
              <a:prstGeom prst="line">
                <a:avLst/>
              </a:prstGeom>
              <a:noFill/>
              <a:ln w="1270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258" name="Line 67"/>
              <p:cNvSpPr>
                <a:spLocks noChangeShapeType="1"/>
              </p:cNvSpPr>
              <p:nvPr/>
            </p:nvSpPr>
            <p:spPr bwMode="auto">
              <a:xfrm flipV="1">
                <a:off x="5684838" y="2016125"/>
                <a:ext cx="0" cy="733425"/>
              </a:xfrm>
              <a:prstGeom prst="line">
                <a:avLst/>
              </a:prstGeom>
              <a:noFill/>
              <a:ln w="1270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sp>
            <p:nvSpPr>
              <p:cNvPr id="259" name="Line 868"/>
              <p:cNvSpPr>
                <a:spLocks noChangeShapeType="1"/>
              </p:cNvSpPr>
              <p:nvPr/>
            </p:nvSpPr>
            <p:spPr bwMode="auto">
              <a:xfrm>
                <a:off x="1028700" y="2016125"/>
                <a:ext cx="4656138" cy="0"/>
              </a:xfrm>
              <a:prstGeom prst="line">
                <a:avLst/>
              </a:prstGeom>
              <a:noFill/>
              <a:ln w="12700">
                <a:solidFill>
                  <a:srgbClr val="000000"/>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sz="1200">
                  <a:solidFill>
                    <a:prstClr val="black"/>
                  </a:solidFill>
                  <a:latin typeface="Calibri"/>
                </a:endParaRPr>
              </a:p>
            </p:txBody>
          </p:sp>
        </p:grpSp>
        <p:sp>
          <p:nvSpPr>
            <p:cNvPr id="79" name="Rectangle 869"/>
            <p:cNvSpPr>
              <a:spLocks noChangeArrowheads="1"/>
            </p:cNvSpPr>
            <p:nvPr/>
          </p:nvSpPr>
          <p:spPr bwMode="auto">
            <a:xfrm>
              <a:off x="2783060" y="1285794"/>
              <a:ext cx="1147420"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gn="ctr">
                <a:lnSpc>
                  <a:spcPct val="90000"/>
                </a:lnSpc>
              </a:pPr>
              <a:r>
                <a:rPr lang="en-US" sz="1200" dirty="0" smtClean="0">
                  <a:solidFill>
                    <a:srgbClr val="000000"/>
                  </a:solidFill>
                  <a:latin typeface="Calibri"/>
                  <a:cs typeface="Arial" pitchFamily="34" charset="0"/>
                </a:rPr>
                <a:t>Capacity (%)</a:t>
              </a:r>
              <a:endParaRPr lang="en-US" sz="1200" dirty="0" smtClean="0">
                <a:solidFill>
                  <a:prstClr val="black"/>
                </a:solidFill>
                <a:latin typeface="Calibri"/>
                <a:cs typeface="Arial" pitchFamily="34" charset="0"/>
              </a:endParaRPr>
            </a:p>
          </p:txBody>
        </p:sp>
        <p:grpSp>
          <p:nvGrpSpPr>
            <p:cNvPr id="80" name="Group 79"/>
            <p:cNvGrpSpPr/>
            <p:nvPr/>
          </p:nvGrpSpPr>
          <p:grpSpPr>
            <a:xfrm>
              <a:off x="969944" y="2141416"/>
              <a:ext cx="4743951" cy="3260725"/>
              <a:chOff x="5790699" y="2212975"/>
              <a:chExt cx="4743951" cy="3260725"/>
            </a:xfrm>
          </p:grpSpPr>
          <p:sp>
            <p:nvSpPr>
              <p:cNvPr id="84" name="Rectangle 850"/>
              <p:cNvSpPr>
                <a:spLocks noChangeArrowheads="1"/>
              </p:cNvSpPr>
              <p:nvPr/>
            </p:nvSpPr>
            <p:spPr bwMode="auto">
              <a:xfrm rot="16200000">
                <a:off x="5883017" y="3829342"/>
                <a:ext cx="49730" cy="234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nSpc>
                    <a:spcPct val="90000"/>
                  </a:lnSpc>
                </a:pPr>
                <a:r>
                  <a:rPr lang="en-US" sz="1200" smtClean="0">
                    <a:solidFill>
                      <a:srgbClr val="800080"/>
                    </a:solidFill>
                    <a:latin typeface="Calibri"/>
                    <a:cs typeface="Arial" pitchFamily="34" charset="0"/>
                  </a:rPr>
                  <a:t> </a:t>
                </a:r>
                <a:endParaRPr lang="en-US" sz="1200" smtClean="0">
                  <a:solidFill>
                    <a:prstClr val="black"/>
                  </a:solidFill>
                  <a:latin typeface="Calibri"/>
                  <a:cs typeface="Arial" pitchFamily="34" charset="0"/>
                </a:endParaRPr>
              </a:p>
            </p:txBody>
          </p:sp>
          <p:sp>
            <p:nvSpPr>
              <p:cNvPr id="85" name="Freeform 6"/>
              <p:cNvSpPr>
                <a:spLocks/>
              </p:cNvSpPr>
              <p:nvPr/>
            </p:nvSpPr>
            <p:spPr bwMode="auto">
              <a:xfrm>
                <a:off x="5851525" y="4578350"/>
                <a:ext cx="4572000" cy="860425"/>
              </a:xfrm>
              <a:custGeom>
                <a:avLst/>
                <a:gdLst>
                  <a:gd name="T0" fmla="*/ 0 w 2880"/>
                  <a:gd name="T1" fmla="*/ 542 h 542"/>
                  <a:gd name="T2" fmla="*/ 144 w 2880"/>
                  <a:gd name="T3" fmla="*/ 518 h 542"/>
                  <a:gd name="T4" fmla="*/ 278 w 2880"/>
                  <a:gd name="T5" fmla="*/ 430 h 542"/>
                  <a:gd name="T6" fmla="*/ 408 w 2880"/>
                  <a:gd name="T7" fmla="*/ 344 h 542"/>
                  <a:gd name="T8" fmla="*/ 536 w 2880"/>
                  <a:gd name="T9" fmla="*/ 266 h 542"/>
                  <a:gd name="T10" fmla="*/ 662 w 2880"/>
                  <a:gd name="T11" fmla="*/ 212 h 542"/>
                  <a:gd name="T12" fmla="*/ 788 w 2880"/>
                  <a:gd name="T13" fmla="*/ 172 h 542"/>
                  <a:gd name="T14" fmla="*/ 910 w 2880"/>
                  <a:gd name="T15" fmla="*/ 144 h 542"/>
                  <a:gd name="T16" fmla="*/ 1032 w 2880"/>
                  <a:gd name="T17" fmla="*/ 98 h 542"/>
                  <a:gd name="T18" fmla="*/ 1156 w 2880"/>
                  <a:gd name="T19" fmla="*/ 70 h 542"/>
                  <a:gd name="T20" fmla="*/ 1274 w 2880"/>
                  <a:gd name="T21" fmla="*/ 52 h 542"/>
                  <a:gd name="T22" fmla="*/ 1394 w 2880"/>
                  <a:gd name="T23" fmla="*/ 44 h 542"/>
                  <a:gd name="T24" fmla="*/ 1512 w 2880"/>
                  <a:gd name="T25" fmla="*/ 16 h 542"/>
                  <a:gd name="T26" fmla="*/ 1636 w 2880"/>
                  <a:gd name="T27" fmla="*/ 24 h 542"/>
                  <a:gd name="T28" fmla="*/ 1748 w 2880"/>
                  <a:gd name="T29" fmla="*/ 26 h 542"/>
                  <a:gd name="T30" fmla="*/ 1862 w 2880"/>
                  <a:gd name="T31" fmla="*/ 26 h 542"/>
                  <a:gd name="T32" fmla="*/ 1978 w 2880"/>
                  <a:gd name="T33" fmla="*/ 12 h 542"/>
                  <a:gd name="T34" fmla="*/ 2102 w 2880"/>
                  <a:gd name="T35" fmla="*/ 22 h 542"/>
                  <a:gd name="T36" fmla="*/ 2202 w 2880"/>
                  <a:gd name="T37" fmla="*/ 12 h 542"/>
                  <a:gd name="T38" fmla="*/ 2312 w 2880"/>
                  <a:gd name="T39" fmla="*/ 22 h 542"/>
                  <a:gd name="T40" fmla="*/ 2420 w 2880"/>
                  <a:gd name="T41" fmla="*/ 12 h 542"/>
                  <a:gd name="T42" fmla="*/ 2528 w 2880"/>
                  <a:gd name="T43" fmla="*/ 10 h 542"/>
                  <a:gd name="T44" fmla="*/ 2642 w 2880"/>
                  <a:gd name="T45" fmla="*/ 0 h 542"/>
                  <a:gd name="T46" fmla="*/ 2732 w 2880"/>
                  <a:gd name="T47" fmla="*/ 14 h 542"/>
                  <a:gd name="T48" fmla="*/ 2822 w 2880"/>
                  <a:gd name="T49" fmla="*/ 14 h 542"/>
                  <a:gd name="T50" fmla="*/ 2880 w 2880"/>
                  <a:gd name="T51" fmla="*/ 1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0" h="542">
                    <a:moveTo>
                      <a:pt x="0" y="542"/>
                    </a:moveTo>
                    <a:lnTo>
                      <a:pt x="144" y="518"/>
                    </a:lnTo>
                    <a:lnTo>
                      <a:pt x="278" y="430"/>
                    </a:lnTo>
                    <a:lnTo>
                      <a:pt x="408" y="344"/>
                    </a:lnTo>
                    <a:lnTo>
                      <a:pt x="536" y="266"/>
                    </a:lnTo>
                    <a:lnTo>
                      <a:pt x="662" y="212"/>
                    </a:lnTo>
                    <a:lnTo>
                      <a:pt x="788" y="172"/>
                    </a:lnTo>
                    <a:lnTo>
                      <a:pt x="910" y="144"/>
                    </a:lnTo>
                    <a:lnTo>
                      <a:pt x="1032" y="98"/>
                    </a:lnTo>
                    <a:lnTo>
                      <a:pt x="1156" y="70"/>
                    </a:lnTo>
                    <a:lnTo>
                      <a:pt x="1274" y="52"/>
                    </a:lnTo>
                    <a:lnTo>
                      <a:pt x="1394" y="44"/>
                    </a:lnTo>
                    <a:lnTo>
                      <a:pt x="1512" y="16"/>
                    </a:lnTo>
                    <a:lnTo>
                      <a:pt x="1636" y="24"/>
                    </a:lnTo>
                    <a:lnTo>
                      <a:pt x="1748" y="26"/>
                    </a:lnTo>
                    <a:lnTo>
                      <a:pt x="1862" y="26"/>
                    </a:lnTo>
                    <a:lnTo>
                      <a:pt x="1978" y="12"/>
                    </a:lnTo>
                    <a:lnTo>
                      <a:pt x="2102" y="22"/>
                    </a:lnTo>
                    <a:lnTo>
                      <a:pt x="2202" y="12"/>
                    </a:lnTo>
                    <a:lnTo>
                      <a:pt x="2312" y="22"/>
                    </a:lnTo>
                    <a:lnTo>
                      <a:pt x="2420" y="12"/>
                    </a:lnTo>
                    <a:lnTo>
                      <a:pt x="2528" y="10"/>
                    </a:lnTo>
                    <a:lnTo>
                      <a:pt x="2642" y="0"/>
                    </a:lnTo>
                    <a:lnTo>
                      <a:pt x="2732" y="14"/>
                    </a:lnTo>
                    <a:lnTo>
                      <a:pt x="2822" y="14"/>
                    </a:lnTo>
                    <a:lnTo>
                      <a:pt x="2880" y="10"/>
                    </a:lnTo>
                  </a:path>
                </a:pathLst>
              </a:custGeom>
              <a:noFill/>
              <a:ln w="8">
                <a:solidFill>
                  <a:srgbClr val="C1514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86" name="Freeform 7"/>
              <p:cNvSpPr>
                <a:spLocks/>
              </p:cNvSpPr>
              <p:nvPr/>
            </p:nvSpPr>
            <p:spPr bwMode="auto">
              <a:xfrm>
                <a:off x="5921375" y="4578350"/>
                <a:ext cx="4346575" cy="755650"/>
              </a:xfrm>
              <a:custGeom>
                <a:avLst/>
                <a:gdLst>
                  <a:gd name="T0" fmla="*/ 0 w 2738"/>
                  <a:gd name="T1" fmla="*/ 476 h 476"/>
                  <a:gd name="T2" fmla="*/ 46 w 2738"/>
                  <a:gd name="T3" fmla="*/ 424 h 476"/>
                  <a:gd name="T4" fmla="*/ 118 w 2738"/>
                  <a:gd name="T5" fmla="*/ 316 h 476"/>
                  <a:gd name="T6" fmla="*/ 250 w 2738"/>
                  <a:gd name="T7" fmla="*/ 266 h 476"/>
                  <a:gd name="T8" fmla="*/ 388 w 2738"/>
                  <a:gd name="T9" fmla="*/ 78 h 476"/>
                  <a:gd name="T10" fmla="*/ 524 w 2738"/>
                  <a:gd name="T11" fmla="*/ 52 h 476"/>
                  <a:gd name="T12" fmla="*/ 664 w 2738"/>
                  <a:gd name="T13" fmla="*/ 28 h 476"/>
                  <a:gd name="T14" fmla="*/ 802 w 2738"/>
                  <a:gd name="T15" fmla="*/ 16 h 476"/>
                  <a:gd name="T16" fmla="*/ 940 w 2738"/>
                  <a:gd name="T17" fmla="*/ 26 h 476"/>
                  <a:gd name="T18" fmla="*/ 1078 w 2738"/>
                  <a:gd name="T19" fmla="*/ 20 h 476"/>
                  <a:gd name="T20" fmla="*/ 1218 w 2738"/>
                  <a:gd name="T21" fmla="*/ 12 h 476"/>
                  <a:gd name="T22" fmla="*/ 1358 w 2738"/>
                  <a:gd name="T23" fmla="*/ 22 h 476"/>
                  <a:gd name="T24" fmla="*/ 1492 w 2738"/>
                  <a:gd name="T25" fmla="*/ 20 h 476"/>
                  <a:gd name="T26" fmla="*/ 1630 w 2738"/>
                  <a:gd name="T27" fmla="*/ 26 h 476"/>
                  <a:gd name="T28" fmla="*/ 1770 w 2738"/>
                  <a:gd name="T29" fmla="*/ 20 h 476"/>
                  <a:gd name="T30" fmla="*/ 1908 w 2738"/>
                  <a:gd name="T31" fmla="*/ 26 h 476"/>
                  <a:gd name="T32" fmla="*/ 2046 w 2738"/>
                  <a:gd name="T33" fmla="*/ 12 h 476"/>
                  <a:gd name="T34" fmla="*/ 2182 w 2738"/>
                  <a:gd name="T35" fmla="*/ 18 h 476"/>
                  <a:gd name="T36" fmla="*/ 2324 w 2738"/>
                  <a:gd name="T37" fmla="*/ 12 h 476"/>
                  <a:gd name="T38" fmla="*/ 2462 w 2738"/>
                  <a:gd name="T39" fmla="*/ 14 h 476"/>
                  <a:gd name="T40" fmla="*/ 2462 w 2738"/>
                  <a:gd name="T41" fmla="*/ 14 h 476"/>
                  <a:gd name="T42" fmla="*/ 2598 w 2738"/>
                  <a:gd name="T43" fmla="*/ 0 h 476"/>
                  <a:gd name="T44" fmla="*/ 2598 w 2738"/>
                  <a:gd name="T45" fmla="*/ 0 h 476"/>
                  <a:gd name="T46" fmla="*/ 2738 w 2738"/>
                  <a:gd name="T47" fmla="*/ 14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38" h="476">
                    <a:moveTo>
                      <a:pt x="0" y="476"/>
                    </a:moveTo>
                    <a:lnTo>
                      <a:pt x="46" y="424"/>
                    </a:lnTo>
                    <a:lnTo>
                      <a:pt x="118" y="316"/>
                    </a:lnTo>
                    <a:lnTo>
                      <a:pt x="250" y="266"/>
                    </a:lnTo>
                    <a:lnTo>
                      <a:pt x="388" y="78"/>
                    </a:lnTo>
                    <a:lnTo>
                      <a:pt x="524" y="52"/>
                    </a:lnTo>
                    <a:lnTo>
                      <a:pt x="664" y="28"/>
                    </a:lnTo>
                    <a:lnTo>
                      <a:pt x="802" y="16"/>
                    </a:lnTo>
                    <a:lnTo>
                      <a:pt x="940" y="26"/>
                    </a:lnTo>
                    <a:lnTo>
                      <a:pt x="1078" y="20"/>
                    </a:lnTo>
                    <a:lnTo>
                      <a:pt x="1218" y="12"/>
                    </a:lnTo>
                    <a:lnTo>
                      <a:pt x="1358" y="22"/>
                    </a:lnTo>
                    <a:lnTo>
                      <a:pt x="1492" y="20"/>
                    </a:lnTo>
                    <a:lnTo>
                      <a:pt x="1630" y="26"/>
                    </a:lnTo>
                    <a:lnTo>
                      <a:pt x="1770" y="20"/>
                    </a:lnTo>
                    <a:lnTo>
                      <a:pt x="1908" y="26"/>
                    </a:lnTo>
                    <a:lnTo>
                      <a:pt x="2046" y="12"/>
                    </a:lnTo>
                    <a:lnTo>
                      <a:pt x="2182" y="18"/>
                    </a:lnTo>
                    <a:lnTo>
                      <a:pt x="2324" y="12"/>
                    </a:lnTo>
                    <a:lnTo>
                      <a:pt x="2462" y="14"/>
                    </a:lnTo>
                    <a:lnTo>
                      <a:pt x="2462" y="14"/>
                    </a:lnTo>
                    <a:lnTo>
                      <a:pt x="2598" y="0"/>
                    </a:lnTo>
                    <a:lnTo>
                      <a:pt x="2598" y="0"/>
                    </a:lnTo>
                    <a:lnTo>
                      <a:pt x="2738" y="14"/>
                    </a:lnTo>
                  </a:path>
                </a:pathLst>
              </a:custGeom>
              <a:noFill/>
              <a:ln w="8">
                <a:solidFill>
                  <a:srgbClr val="4F82B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87" name="Freeform 8"/>
              <p:cNvSpPr>
                <a:spLocks/>
              </p:cNvSpPr>
              <p:nvPr/>
            </p:nvSpPr>
            <p:spPr bwMode="auto">
              <a:xfrm>
                <a:off x="9607550" y="3521075"/>
                <a:ext cx="660400" cy="127000"/>
              </a:xfrm>
              <a:custGeom>
                <a:avLst/>
                <a:gdLst>
                  <a:gd name="T0" fmla="*/ 0 w 416"/>
                  <a:gd name="T1" fmla="*/ 80 h 80"/>
                  <a:gd name="T2" fmla="*/ 140 w 416"/>
                  <a:gd name="T3" fmla="*/ 42 h 80"/>
                  <a:gd name="T4" fmla="*/ 276 w 416"/>
                  <a:gd name="T5" fmla="*/ 36 h 80"/>
                  <a:gd name="T6" fmla="*/ 416 w 416"/>
                  <a:gd name="T7" fmla="*/ 0 h 80"/>
                </a:gdLst>
                <a:ahLst/>
                <a:cxnLst>
                  <a:cxn ang="0">
                    <a:pos x="T0" y="T1"/>
                  </a:cxn>
                  <a:cxn ang="0">
                    <a:pos x="T2" y="T3"/>
                  </a:cxn>
                  <a:cxn ang="0">
                    <a:pos x="T4" y="T5"/>
                  </a:cxn>
                  <a:cxn ang="0">
                    <a:pos x="T6" y="T7"/>
                  </a:cxn>
                </a:cxnLst>
                <a:rect l="0" t="0" r="r" b="b"/>
                <a:pathLst>
                  <a:path w="416" h="80">
                    <a:moveTo>
                      <a:pt x="0" y="80"/>
                    </a:moveTo>
                    <a:lnTo>
                      <a:pt x="140" y="42"/>
                    </a:lnTo>
                    <a:lnTo>
                      <a:pt x="276" y="36"/>
                    </a:lnTo>
                    <a:lnTo>
                      <a:pt x="416" y="0"/>
                    </a:lnTo>
                  </a:path>
                </a:pathLst>
              </a:custGeom>
              <a:noFill/>
              <a:ln w="8">
                <a:solidFill>
                  <a:srgbClr val="4F82B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88" name="Freeform 9"/>
              <p:cNvSpPr>
                <a:spLocks/>
              </p:cNvSpPr>
              <p:nvPr/>
            </p:nvSpPr>
            <p:spPr bwMode="auto">
              <a:xfrm>
                <a:off x="9607550" y="3790950"/>
                <a:ext cx="669925" cy="38100"/>
              </a:xfrm>
              <a:custGeom>
                <a:avLst/>
                <a:gdLst>
                  <a:gd name="T0" fmla="*/ 0 w 422"/>
                  <a:gd name="T1" fmla="*/ 24 h 24"/>
                  <a:gd name="T2" fmla="*/ 0 w 422"/>
                  <a:gd name="T3" fmla="*/ 24 h 24"/>
                  <a:gd name="T4" fmla="*/ 140 w 422"/>
                  <a:gd name="T5" fmla="*/ 14 h 24"/>
                  <a:gd name="T6" fmla="*/ 140 w 422"/>
                  <a:gd name="T7" fmla="*/ 14 h 24"/>
                  <a:gd name="T8" fmla="*/ 278 w 422"/>
                  <a:gd name="T9" fmla="*/ 20 h 24"/>
                  <a:gd name="T10" fmla="*/ 422 w 422"/>
                  <a:gd name="T11" fmla="*/ 0 h 24"/>
                </a:gdLst>
                <a:ahLst/>
                <a:cxnLst>
                  <a:cxn ang="0">
                    <a:pos x="T0" y="T1"/>
                  </a:cxn>
                  <a:cxn ang="0">
                    <a:pos x="T2" y="T3"/>
                  </a:cxn>
                  <a:cxn ang="0">
                    <a:pos x="T4" y="T5"/>
                  </a:cxn>
                  <a:cxn ang="0">
                    <a:pos x="T6" y="T7"/>
                  </a:cxn>
                  <a:cxn ang="0">
                    <a:pos x="T8" y="T9"/>
                  </a:cxn>
                  <a:cxn ang="0">
                    <a:pos x="T10" y="T11"/>
                  </a:cxn>
                </a:cxnLst>
                <a:rect l="0" t="0" r="r" b="b"/>
                <a:pathLst>
                  <a:path w="422" h="24">
                    <a:moveTo>
                      <a:pt x="0" y="24"/>
                    </a:moveTo>
                    <a:lnTo>
                      <a:pt x="0" y="24"/>
                    </a:lnTo>
                    <a:lnTo>
                      <a:pt x="140" y="14"/>
                    </a:lnTo>
                    <a:lnTo>
                      <a:pt x="140" y="14"/>
                    </a:lnTo>
                    <a:lnTo>
                      <a:pt x="278" y="20"/>
                    </a:lnTo>
                    <a:lnTo>
                      <a:pt x="422" y="0"/>
                    </a:lnTo>
                  </a:path>
                </a:pathLst>
              </a:custGeom>
              <a:noFill/>
              <a:ln w="8">
                <a:solidFill>
                  <a:srgbClr val="4F82B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89" name="Freeform 10"/>
              <p:cNvSpPr>
                <a:spLocks/>
              </p:cNvSpPr>
              <p:nvPr/>
            </p:nvSpPr>
            <p:spPr bwMode="auto">
              <a:xfrm>
                <a:off x="7683500" y="2247900"/>
                <a:ext cx="2740025" cy="190500"/>
              </a:xfrm>
              <a:custGeom>
                <a:avLst/>
                <a:gdLst>
                  <a:gd name="T0" fmla="*/ 0 w 1726"/>
                  <a:gd name="T1" fmla="*/ 120 h 120"/>
                  <a:gd name="T2" fmla="*/ 130 w 1726"/>
                  <a:gd name="T3" fmla="*/ 98 h 120"/>
                  <a:gd name="T4" fmla="*/ 244 w 1726"/>
                  <a:gd name="T5" fmla="*/ 120 h 120"/>
                  <a:gd name="T6" fmla="*/ 358 w 1726"/>
                  <a:gd name="T7" fmla="*/ 88 h 120"/>
                  <a:gd name="T8" fmla="*/ 476 w 1726"/>
                  <a:gd name="T9" fmla="*/ 116 h 120"/>
                  <a:gd name="T10" fmla="*/ 592 w 1726"/>
                  <a:gd name="T11" fmla="*/ 88 h 120"/>
                  <a:gd name="T12" fmla="*/ 708 w 1726"/>
                  <a:gd name="T13" fmla="*/ 88 h 120"/>
                  <a:gd name="T14" fmla="*/ 824 w 1726"/>
                  <a:gd name="T15" fmla="*/ 34 h 120"/>
                  <a:gd name="T16" fmla="*/ 936 w 1726"/>
                  <a:gd name="T17" fmla="*/ 44 h 120"/>
                  <a:gd name="T18" fmla="*/ 1048 w 1726"/>
                  <a:gd name="T19" fmla="*/ 16 h 120"/>
                  <a:gd name="T20" fmla="*/ 1158 w 1726"/>
                  <a:gd name="T21" fmla="*/ 20 h 120"/>
                  <a:gd name="T22" fmla="*/ 1264 w 1726"/>
                  <a:gd name="T23" fmla="*/ 32 h 120"/>
                  <a:gd name="T24" fmla="*/ 1366 w 1726"/>
                  <a:gd name="T25" fmla="*/ 8 h 120"/>
                  <a:gd name="T26" fmla="*/ 1488 w 1726"/>
                  <a:gd name="T27" fmla="*/ 10 h 120"/>
                  <a:gd name="T28" fmla="*/ 1578 w 1726"/>
                  <a:gd name="T29" fmla="*/ 20 h 120"/>
                  <a:gd name="T30" fmla="*/ 1668 w 1726"/>
                  <a:gd name="T31" fmla="*/ 2 h 120"/>
                  <a:gd name="T32" fmla="*/ 1726 w 1726"/>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6" h="120">
                    <a:moveTo>
                      <a:pt x="0" y="120"/>
                    </a:moveTo>
                    <a:lnTo>
                      <a:pt x="130" y="98"/>
                    </a:lnTo>
                    <a:lnTo>
                      <a:pt x="244" y="120"/>
                    </a:lnTo>
                    <a:lnTo>
                      <a:pt x="358" y="88"/>
                    </a:lnTo>
                    <a:lnTo>
                      <a:pt x="476" y="116"/>
                    </a:lnTo>
                    <a:lnTo>
                      <a:pt x="592" y="88"/>
                    </a:lnTo>
                    <a:lnTo>
                      <a:pt x="708" y="88"/>
                    </a:lnTo>
                    <a:lnTo>
                      <a:pt x="824" y="34"/>
                    </a:lnTo>
                    <a:lnTo>
                      <a:pt x="936" y="44"/>
                    </a:lnTo>
                    <a:lnTo>
                      <a:pt x="1048" y="16"/>
                    </a:lnTo>
                    <a:lnTo>
                      <a:pt x="1158" y="20"/>
                    </a:lnTo>
                    <a:lnTo>
                      <a:pt x="1264" y="32"/>
                    </a:lnTo>
                    <a:lnTo>
                      <a:pt x="1366" y="8"/>
                    </a:lnTo>
                    <a:lnTo>
                      <a:pt x="1488" y="10"/>
                    </a:lnTo>
                    <a:lnTo>
                      <a:pt x="1578" y="20"/>
                    </a:lnTo>
                    <a:lnTo>
                      <a:pt x="1668" y="2"/>
                    </a:lnTo>
                    <a:lnTo>
                      <a:pt x="1726" y="0"/>
                    </a:lnTo>
                  </a:path>
                </a:pathLst>
              </a:custGeom>
              <a:noFill/>
              <a:ln w="8">
                <a:solidFill>
                  <a:srgbClr val="C1514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90" name="Freeform 11"/>
              <p:cNvSpPr>
                <a:spLocks/>
              </p:cNvSpPr>
              <p:nvPr/>
            </p:nvSpPr>
            <p:spPr bwMode="auto">
              <a:xfrm>
                <a:off x="9169400" y="3378200"/>
                <a:ext cx="1257300" cy="184150"/>
              </a:xfrm>
              <a:custGeom>
                <a:avLst/>
                <a:gdLst>
                  <a:gd name="T0" fmla="*/ 0 w 792"/>
                  <a:gd name="T1" fmla="*/ 60 h 116"/>
                  <a:gd name="T2" fmla="*/ 112 w 792"/>
                  <a:gd name="T3" fmla="*/ 38 h 116"/>
                  <a:gd name="T4" fmla="*/ 222 w 792"/>
                  <a:gd name="T5" fmla="*/ 116 h 116"/>
                  <a:gd name="T6" fmla="*/ 330 w 792"/>
                  <a:gd name="T7" fmla="*/ 60 h 116"/>
                  <a:gd name="T8" fmla="*/ 438 w 792"/>
                  <a:gd name="T9" fmla="*/ 0 h 116"/>
                  <a:gd name="T10" fmla="*/ 542 w 792"/>
                  <a:gd name="T11" fmla="*/ 58 h 116"/>
                  <a:gd name="T12" fmla="*/ 642 w 792"/>
                  <a:gd name="T13" fmla="*/ 28 h 116"/>
                  <a:gd name="T14" fmla="*/ 732 w 792"/>
                  <a:gd name="T15" fmla="*/ 98 h 116"/>
                  <a:gd name="T16" fmla="*/ 792 w 792"/>
                  <a:gd name="T17" fmla="*/ 8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116">
                    <a:moveTo>
                      <a:pt x="0" y="60"/>
                    </a:moveTo>
                    <a:lnTo>
                      <a:pt x="112" y="38"/>
                    </a:lnTo>
                    <a:lnTo>
                      <a:pt x="222" y="116"/>
                    </a:lnTo>
                    <a:lnTo>
                      <a:pt x="330" y="60"/>
                    </a:lnTo>
                    <a:lnTo>
                      <a:pt x="438" y="0"/>
                    </a:lnTo>
                    <a:lnTo>
                      <a:pt x="542" y="58"/>
                    </a:lnTo>
                    <a:lnTo>
                      <a:pt x="642" y="28"/>
                    </a:lnTo>
                    <a:lnTo>
                      <a:pt x="732" y="98"/>
                    </a:lnTo>
                    <a:lnTo>
                      <a:pt x="792" y="88"/>
                    </a:lnTo>
                  </a:path>
                </a:pathLst>
              </a:custGeom>
              <a:noFill/>
              <a:ln w="8">
                <a:solidFill>
                  <a:srgbClr val="C1514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91" name="Freeform 12"/>
              <p:cNvSpPr>
                <a:spLocks/>
              </p:cNvSpPr>
              <p:nvPr/>
            </p:nvSpPr>
            <p:spPr bwMode="auto">
              <a:xfrm>
                <a:off x="9347200" y="3740150"/>
                <a:ext cx="1079500" cy="69850"/>
              </a:xfrm>
              <a:custGeom>
                <a:avLst/>
                <a:gdLst>
                  <a:gd name="T0" fmla="*/ 0 w 680"/>
                  <a:gd name="T1" fmla="*/ 22 h 44"/>
                  <a:gd name="T2" fmla="*/ 110 w 680"/>
                  <a:gd name="T3" fmla="*/ 26 h 44"/>
                  <a:gd name="T4" fmla="*/ 218 w 680"/>
                  <a:gd name="T5" fmla="*/ 44 h 44"/>
                  <a:gd name="T6" fmla="*/ 326 w 680"/>
                  <a:gd name="T7" fmla="*/ 0 h 44"/>
                  <a:gd name="T8" fmla="*/ 430 w 680"/>
                  <a:gd name="T9" fmla="*/ 0 h 44"/>
                  <a:gd name="T10" fmla="*/ 530 w 680"/>
                  <a:gd name="T11" fmla="*/ 14 h 44"/>
                  <a:gd name="T12" fmla="*/ 622 w 680"/>
                  <a:gd name="T13" fmla="*/ 8 h 44"/>
                  <a:gd name="T14" fmla="*/ 680 w 680"/>
                  <a:gd name="T15" fmla="*/ 26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0" h="44">
                    <a:moveTo>
                      <a:pt x="0" y="22"/>
                    </a:moveTo>
                    <a:lnTo>
                      <a:pt x="110" y="26"/>
                    </a:lnTo>
                    <a:lnTo>
                      <a:pt x="218" y="44"/>
                    </a:lnTo>
                    <a:lnTo>
                      <a:pt x="326" y="0"/>
                    </a:lnTo>
                    <a:lnTo>
                      <a:pt x="430" y="0"/>
                    </a:lnTo>
                    <a:lnTo>
                      <a:pt x="530" y="14"/>
                    </a:lnTo>
                    <a:lnTo>
                      <a:pt x="622" y="8"/>
                    </a:lnTo>
                    <a:lnTo>
                      <a:pt x="680" y="26"/>
                    </a:lnTo>
                  </a:path>
                </a:pathLst>
              </a:custGeom>
              <a:noFill/>
              <a:ln w="8">
                <a:solidFill>
                  <a:srgbClr val="C1514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92" name="Line 13"/>
              <p:cNvSpPr>
                <a:spLocks noChangeShapeType="1"/>
              </p:cNvSpPr>
              <p:nvPr/>
            </p:nvSpPr>
            <p:spPr bwMode="auto">
              <a:xfrm flipH="1">
                <a:off x="10480675" y="3775075"/>
                <a:ext cx="38100" cy="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93" name="Line 14"/>
              <p:cNvSpPr>
                <a:spLocks noChangeShapeType="1"/>
              </p:cNvSpPr>
              <p:nvPr/>
            </p:nvSpPr>
            <p:spPr bwMode="auto">
              <a:xfrm flipH="1">
                <a:off x="10445750" y="3479800"/>
                <a:ext cx="73025" cy="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94" name="Freeform 15"/>
              <p:cNvSpPr>
                <a:spLocks/>
              </p:cNvSpPr>
              <p:nvPr/>
            </p:nvSpPr>
            <p:spPr bwMode="auto">
              <a:xfrm>
                <a:off x="7648575" y="2397125"/>
                <a:ext cx="73025" cy="73025"/>
              </a:xfrm>
              <a:custGeom>
                <a:avLst/>
                <a:gdLst>
                  <a:gd name="T0" fmla="*/ 0 w 46"/>
                  <a:gd name="T1" fmla="*/ 0 h 46"/>
                  <a:gd name="T2" fmla="*/ 46 w 46"/>
                  <a:gd name="T3" fmla="*/ 0 h 46"/>
                  <a:gd name="T4" fmla="*/ 46 w 46"/>
                  <a:gd name="T5" fmla="*/ 46 h 46"/>
                  <a:gd name="T6" fmla="*/ 0 w 46"/>
                  <a:gd name="T7" fmla="*/ 46 h 46"/>
                  <a:gd name="T8" fmla="*/ 0 w 46"/>
                  <a:gd name="T9" fmla="*/ 0 h 46"/>
                  <a:gd name="T10" fmla="*/ 0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0" y="0"/>
                    </a:moveTo>
                    <a:lnTo>
                      <a:pt x="46" y="0"/>
                    </a:lnTo>
                    <a:lnTo>
                      <a:pt x="46"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95" name="Freeform 16"/>
              <p:cNvSpPr>
                <a:spLocks/>
              </p:cNvSpPr>
              <p:nvPr/>
            </p:nvSpPr>
            <p:spPr bwMode="auto">
              <a:xfrm>
                <a:off x="7839075" y="2365375"/>
                <a:ext cx="76200" cy="76200"/>
              </a:xfrm>
              <a:custGeom>
                <a:avLst/>
                <a:gdLst>
                  <a:gd name="T0" fmla="*/ 0 w 48"/>
                  <a:gd name="T1" fmla="*/ 0 h 48"/>
                  <a:gd name="T2" fmla="*/ 48 w 48"/>
                  <a:gd name="T3" fmla="*/ 0 h 48"/>
                  <a:gd name="T4" fmla="*/ 48 w 48"/>
                  <a:gd name="T5" fmla="*/ 48 h 48"/>
                  <a:gd name="T6" fmla="*/ 0 w 48"/>
                  <a:gd name="T7" fmla="*/ 48 h 48"/>
                  <a:gd name="T8" fmla="*/ 0 w 48"/>
                  <a:gd name="T9" fmla="*/ 0 h 48"/>
                  <a:gd name="T10" fmla="*/ 0 w 48"/>
                  <a:gd name="T11" fmla="*/ 0 h 48"/>
                </a:gdLst>
                <a:ahLst/>
                <a:cxnLst>
                  <a:cxn ang="0">
                    <a:pos x="T0" y="T1"/>
                  </a:cxn>
                  <a:cxn ang="0">
                    <a:pos x="T2" y="T3"/>
                  </a:cxn>
                  <a:cxn ang="0">
                    <a:pos x="T4" y="T5"/>
                  </a:cxn>
                  <a:cxn ang="0">
                    <a:pos x="T6" y="T7"/>
                  </a:cxn>
                  <a:cxn ang="0">
                    <a:pos x="T8" y="T9"/>
                  </a:cxn>
                  <a:cxn ang="0">
                    <a:pos x="T10" y="T11"/>
                  </a:cxn>
                </a:cxnLst>
                <a:rect l="0" t="0" r="r" b="b"/>
                <a:pathLst>
                  <a:path w="48" h="48">
                    <a:moveTo>
                      <a:pt x="0" y="0"/>
                    </a:moveTo>
                    <a:lnTo>
                      <a:pt x="48" y="0"/>
                    </a:lnTo>
                    <a:lnTo>
                      <a:pt x="48" y="48"/>
                    </a:lnTo>
                    <a:lnTo>
                      <a:pt x="0" y="48"/>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96" name="Freeform 17"/>
              <p:cNvSpPr>
                <a:spLocks/>
              </p:cNvSpPr>
              <p:nvPr/>
            </p:nvSpPr>
            <p:spPr bwMode="auto">
              <a:xfrm>
                <a:off x="8026400" y="2403475"/>
                <a:ext cx="76200" cy="73025"/>
              </a:xfrm>
              <a:custGeom>
                <a:avLst/>
                <a:gdLst>
                  <a:gd name="T0" fmla="*/ 0 w 48"/>
                  <a:gd name="T1" fmla="*/ 0 h 46"/>
                  <a:gd name="T2" fmla="*/ 48 w 48"/>
                  <a:gd name="T3" fmla="*/ 0 h 46"/>
                  <a:gd name="T4" fmla="*/ 48 w 48"/>
                  <a:gd name="T5" fmla="*/ 46 h 46"/>
                  <a:gd name="T6" fmla="*/ 0 w 48"/>
                  <a:gd name="T7" fmla="*/ 46 h 46"/>
                  <a:gd name="T8" fmla="*/ 0 w 48"/>
                  <a:gd name="T9" fmla="*/ 0 h 46"/>
                  <a:gd name="T10" fmla="*/ 0 w 48"/>
                  <a:gd name="T11" fmla="*/ 0 h 46"/>
                </a:gdLst>
                <a:ahLst/>
                <a:cxnLst>
                  <a:cxn ang="0">
                    <a:pos x="T0" y="T1"/>
                  </a:cxn>
                  <a:cxn ang="0">
                    <a:pos x="T2" y="T3"/>
                  </a:cxn>
                  <a:cxn ang="0">
                    <a:pos x="T4" y="T5"/>
                  </a:cxn>
                  <a:cxn ang="0">
                    <a:pos x="T6" y="T7"/>
                  </a:cxn>
                  <a:cxn ang="0">
                    <a:pos x="T8" y="T9"/>
                  </a:cxn>
                  <a:cxn ang="0">
                    <a:pos x="T10" y="T11"/>
                  </a:cxn>
                </a:cxnLst>
                <a:rect l="0" t="0" r="r" b="b"/>
                <a:pathLst>
                  <a:path w="48" h="46">
                    <a:moveTo>
                      <a:pt x="0" y="0"/>
                    </a:moveTo>
                    <a:lnTo>
                      <a:pt x="48" y="0"/>
                    </a:lnTo>
                    <a:lnTo>
                      <a:pt x="48"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97" name="Freeform 18"/>
              <p:cNvSpPr>
                <a:spLocks/>
              </p:cNvSpPr>
              <p:nvPr/>
            </p:nvSpPr>
            <p:spPr bwMode="auto">
              <a:xfrm>
                <a:off x="8216900" y="2346325"/>
                <a:ext cx="76200" cy="73025"/>
              </a:xfrm>
              <a:custGeom>
                <a:avLst/>
                <a:gdLst>
                  <a:gd name="T0" fmla="*/ 0 w 48"/>
                  <a:gd name="T1" fmla="*/ 0 h 46"/>
                  <a:gd name="T2" fmla="*/ 48 w 48"/>
                  <a:gd name="T3" fmla="*/ 0 h 46"/>
                  <a:gd name="T4" fmla="*/ 48 w 48"/>
                  <a:gd name="T5" fmla="*/ 46 h 46"/>
                  <a:gd name="T6" fmla="*/ 0 w 48"/>
                  <a:gd name="T7" fmla="*/ 46 h 46"/>
                  <a:gd name="T8" fmla="*/ 0 w 48"/>
                  <a:gd name="T9" fmla="*/ 0 h 46"/>
                  <a:gd name="T10" fmla="*/ 0 w 48"/>
                  <a:gd name="T11" fmla="*/ 0 h 46"/>
                </a:gdLst>
                <a:ahLst/>
                <a:cxnLst>
                  <a:cxn ang="0">
                    <a:pos x="T0" y="T1"/>
                  </a:cxn>
                  <a:cxn ang="0">
                    <a:pos x="T2" y="T3"/>
                  </a:cxn>
                  <a:cxn ang="0">
                    <a:pos x="T4" y="T5"/>
                  </a:cxn>
                  <a:cxn ang="0">
                    <a:pos x="T6" y="T7"/>
                  </a:cxn>
                  <a:cxn ang="0">
                    <a:pos x="T8" y="T9"/>
                  </a:cxn>
                  <a:cxn ang="0">
                    <a:pos x="T10" y="T11"/>
                  </a:cxn>
                </a:cxnLst>
                <a:rect l="0" t="0" r="r" b="b"/>
                <a:pathLst>
                  <a:path w="48" h="46">
                    <a:moveTo>
                      <a:pt x="0" y="0"/>
                    </a:moveTo>
                    <a:lnTo>
                      <a:pt x="48" y="0"/>
                    </a:lnTo>
                    <a:lnTo>
                      <a:pt x="48"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98" name="Freeform 19"/>
              <p:cNvSpPr>
                <a:spLocks/>
              </p:cNvSpPr>
              <p:nvPr/>
            </p:nvSpPr>
            <p:spPr bwMode="auto">
              <a:xfrm>
                <a:off x="8401050" y="2390775"/>
                <a:ext cx="76200" cy="73025"/>
              </a:xfrm>
              <a:custGeom>
                <a:avLst/>
                <a:gdLst>
                  <a:gd name="T0" fmla="*/ 0 w 48"/>
                  <a:gd name="T1" fmla="*/ 0 h 46"/>
                  <a:gd name="T2" fmla="*/ 48 w 48"/>
                  <a:gd name="T3" fmla="*/ 0 h 46"/>
                  <a:gd name="T4" fmla="*/ 48 w 48"/>
                  <a:gd name="T5" fmla="*/ 46 h 46"/>
                  <a:gd name="T6" fmla="*/ 0 w 48"/>
                  <a:gd name="T7" fmla="*/ 46 h 46"/>
                  <a:gd name="T8" fmla="*/ 0 w 48"/>
                  <a:gd name="T9" fmla="*/ 0 h 46"/>
                  <a:gd name="T10" fmla="*/ 0 w 48"/>
                  <a:gd name="T11" fmla="*/ 0 h 46"/>
                </a:gdLst>
                <a:ahLst/>
                <a:cxnLst>
                  <a:cxn ang="0">
                    <a:pos x="T0" y="T1"/>
                  </a:cxn>
                  <a:cxn ang="0">
                    <a:pos x="T2" y="T3"/>
                  </a:cxn>
                  <a:cxn ang="0">
                    <a:pos x="T4" y="T5"/>
                  </a:cxn>
                  <a:cxn ang="0">
                    <a:pos x="T6" y="T7"/>
                  </a:cxn>
                  <a:cxn ang="0">
                    <a:pos x="T8" y="T9"/>
                  </a:cxn>
                  <a:cxn ang="0">
                    <a:pos x="T10" y="T11"/>
                  </a:cxn>
                </a:cxnLst>
                <a:rect l="0" t="0" r="r" b="b"/>
                <a:pathLst>
                  <a:path w="48" h="46">
                    <a:moveTo>
                      <a:pt x="0" y="0"/>
                    </a:moveTo>
                    <a:lnTo>
                      <a:pt x="48" y="0"/>
                    </a:lnTo>
                    <a:lnTo>
                      <a:pt x="48"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99" name="Freeform 20"/>
              <p:cNvSpPr>
                <a:spLocks/>
              </p:cNvSpPr>
              <p:nvPr/>
            </p:nvSpPr>
            <p:spPr bwMode="auto">
              <a:xfrm>
                <a:off x="8588375" y="2346325"/>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00" name="Freeform 21"/>
              <p:cNvSpPr>
                <a:spLocks/>
              </p:cNvSpPr>
              <p:nvPr/>
            </p:nvSpPr>
            <p:spPr bwMode="auto">
              <a:xfrm>
                <a:off x="8769350" y="2349500"/>
                <a:ext cx="76200" cy="76200"/>
              </a:xfrm>
              <a:custGeom>
                <a:avLst/>
                <a:gdLst>
                  <a:gd name="T0" fmla="*/ 0 w 48"/>
                  <a:gd name="T1" fmla="*/ 0 h 48"/>
                  <a:gd name="T2" fmla="*/ 48 w 48"/>
                  <a:gd name="T3" fmla="*/ 0 h 48"/>
                  <a:gd name="T4" fmla="*/ 48 w 48"/>
                  <a:gd name="T5" fmla="*/ 48 h 48"/>
                  <a:gd name="T6" fmla="*/ 0 w 48"/>
                  <a:gd name="T7" fmla="*/ 48 h 48"/>
                  <a:gd name="T8" fmla="*/ 0 w 48"/>
                  <a:gd name="T9" fmla="*/ 0 h 48"/>
                  <a:gd name="T10" fmla="*/ 0 w 48"/>
                  <a:gd name="T11" fmla="*/ 0 h 48"/>
                </a:gdLst>
                <a:ahLst/>
                <a:cxnLst>
                  <a:cxn ang="0">
                    <a:pos x="T0" y="T1"/>
                  </a:cxn>
                  <a:cxn ang="0">
                    <a:pos x="T2" y="T3"/>
                  </a:cxn>
                  <a:cxn ang="0">
                    <a:pos x="T4" y="T5"/>
                  </a:cxn>
                  <a:cxn ang="0">
                    <a:pos x="T6" y="T7"/>
                  </a:cxn>
                  <a:cxn ang="0">
                    <a:pos x="T8" y="T9"/>
                  </a:cxn>
                  <a:cxn ang="0">
                    <a:pos x="T10" y="T11"/>
                  </a:cxn>
                </a:cxnLst>
                <a:rect l="0" t="0" r="r" b="b"/>
                <a:pathLst>
                  <a:path w="48" h="48">
                    <a:moveTo>
                      <a:pt x="0" y="0"/>
                    </a:moveTo>
                    <a:lnTo>
                      <a:pt x="48" y="0"/>
                    </a:lnTo>
                    <a:lnTo>
                      <a:pt x="48" y="48"/>
                    </a:lnTo>
                    <a:lnTo>
                      <a:pt x="0" y="48"/>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01" name="Freeform 22"/>
              <p:cNvSpPr>
                <a:spLocks/>
              </p:cNvSpPr>
              <p:nvPr/>
            </p:nvSpPr>
            <p:spPr bwMode="auto">
              <a:xfrm>
                <a:off x="8953500" y="2270125"/>
                <a:ext cx="73025" cy="73025"/>
              </a:xfrm>
              <a:custGeom>
                <a:avLst/>
                <a:gdLst>
                  <a:gd name="T0" fmla="*/ 0 w 46"/>
                  <a:gd name="T1" fmla="*/ 0 h 46"/>
                  <a:gd name="T2" fmla="*/ 46 w 46"/>
                  <a:gd name="T3" fmla="*/ 0 h 46"/>
                  <a:gd name="T4" fmla="*/ 46 w 46"/>
                  <a:gd name="T5" fmla="*/ 46 h 46"/>
                  <a:gd name="T6" fmla="*/ 0 w 46"/>
                  <a:gd name="T7" fmla="*/ 46 h 46"/>
                  <a:gd name="T8" fmla="*/ 0 w 46"/>
                  <a:gd name="T9" fmla="*/ 0 h 46"/>
                  <a:gd name="T10" fmla="*/ 0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0" y="0"/>
                    </a:moveTo>
                    <a:lnTo>
                      <a:pt x="46" y="0"/>
                    </a:lnTo>
                    <a:lnTo>
                      <a:pt x="46"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02" name="Freeform 23"/>
              <p:cNvSpPr>
                <a:spLocks/>
              </p:cNvSpPr>
              <p:nvPr/>
            </p:nvSpPr>
            <p:spPr bwMode="auto">
              <a:xfrm>
                <a:off x="9309100" y="2235200"/>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03" name="Freeform 24"/>
              <p:cNvSpPr>
                <a:spLocks/>
              </p:cNvSpPr>
              <p:nvPr/>
            </p:nvSpPr>
            <p:spPr bwMode="auto">
              <a:xfrm>
                <a:off x="9309100" y="2235200"/>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noFill/>
              <a:ln w="0">
                <a:solidFill>
                  <a:srgbClr val="6CCCD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04" name="Freeform 25"/>
              <p:cNvSpPr>
                <a:spLocks/>
              </p:cNvSpPr>
              <p:nvPr/>
            </p:nvSpPr>
            <p:spPr bwMode="auto">
              <a:xfrm>
                <a:off x="9483725" y="2251075"/>
                <a:ext cx="76200" cy="73025"/>
              </a:xfrm>
              <a:custGeom>
                <a:avLst/>
                <a:gdLst>
                  <a:gd name="T0" fmla="*/ 0 w 48"/>
                  <a:gd name="T1" fmla="*/ 0 h 46"/>
                  <a:gd name="T2" fmla="*/ 48 w 48"/>
                  <a:gd name="T3" fmla="*/ 0 h 46"/>
                  <a:gd name="T4" fmla="*/ 48 w 48"/>
                  <a:gd name="T5" fmla="*/ 46 h 46"/>
                  <a:gd name="T6" fmla="*/ 0 w 48"/>
                  <a:gd name="T7" fmla="*/ 46 h 46"/>
                  <a:gd name="T8" fmla="*/ 0 w 48"/>
                  <a:gd name="T9" fmla="*/ 0 h 46"/>
                  <a:gd name="T10" fmla="*/ 0 w 48"/>
                  <a:gd name="T11" fmla="*/ 0 h 46"/>
                </a:gdLst>
                <a:ahLst/>
                <a:cxnLst>
                  <a:cxn ang="0">
                    <a:pos x="T0" y="T1"/>
                  </a:cxn>
                  <a:cxn ang="0">
                    <a:pos x="T2" y="T3"/>
                  </a:cxn>
                  <a:cxn ang="0">
                    <a:pos x="T4" y="T5"/>
                  </a:cxn>
                  <a:cxn ang="0">
                    <a:pos x="T6" y="T7"/>
                  </a:cxn>
                  <a:cxn ang="0">
                    <a:pos x="T8" y="T9"/>
                  </a:cxn>
                  <a:cxn ang="0">
                    <a:pos x="T10" y="T11"/>
                  </a:cxn>
                </a:cxnLst>
                <a:rect l="0" t="0" r="r" b="b"/>
                <a:pathLst>
                  <a:path w="48" h="46">
                    <a:moveTo>
                      <a:pt x="0" y="0"/>
                    </a:moveTo>
                    <a:lnTo>
                      <a:pt x="48" y="0"/>
                    </a:lnTo>
                    <a:lnTo>
                      <a:pt x="48"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05" name="Freeform 26"/>
              <p:cNvSpPr>
                <a:spLocks/>
              </p:cNvSpPr>
              <p:nvPr/>
            </p:nvSpPr>
            <p:spPr bwMode="auto">
              <a:xfrm>
                <a:off x="9483725" y="2251075"/>
                <a:ext cx="76200" cy="73025"/>
              </a:xfrm>
              <a:custGeom>
                <a:avLst/>
                <a:gdLst>
                  <a:gd name="T0" fmla="*/ 0 w 48"/>
                  <a:gd name="T1" fmla="*/ 0 h 46"/>
                  <a:gd name="T2" fmla="*/ 48 w 48"/>
                  <a:gd name="T3" fmla="*/ 0 h 46"/>
                  <a:gd name="T4" fmla="*/ 48 w 48"/>
                  <a:gd name="T5" fmla="*/ 46 h 46"/>
                  <a:gd name="T6" fmla="*/ 0 w 48"/>
                  <a:gd name="T7" fmla="*/ 46 h 46"/>
                  <a:gd name="T8" fmla="*/ 0 w 48"/>
                  <a:gd name="T9" fmla="*/ 0 h 46"/>
                  <a:gd name="T10" fmla="*/ 0 w 48"/>
                  <a:gd name="T11" fmla="*/ 0 h 46"/>
                </a:gdLst>
                <a:ahLst/>
                <a:cxnLst>
                  <a:cxn ang="0">
                    <a:pos x="T0" y="T1"/>
                  </a:cxn>
                  <a:cxn ang="0">
                    <a:pos x="T2" y="T3"/>
                  </a:cxn>
                  <a:cxn ang="0">
                    <a:pos x="T4" y="T5"/>
                  </a:cxn>
                  <a:cxn ang="0">
                    <a:pos x="T6" y="T7"/>
                  </a:cxn>
                  <a:cxn ang="0">
                    <a:pos x="T8" y="T9"/>
                  </a:cxn>
                  <a:cxn ang="0">
                    <a:pos x="T10" y="T11"/>
                  </a:cxn>
                </a:cxnLst>
                <a:rect l="0" t="0" r="r" b="b"/>
                <a:pathLst>
                  <a:path w="48" h="46">
                    <a:moveTo>
                      <a:pt x="0" y="0"/>
                    </a:moveTo>
                    <a:lnTo>
                      <a:pt x="48" y="0"/>
                    </a:lnTo>
                    <a:lnTo>
                      <a:pt x="48" y="46"/>
                    </a:lnTo>
                    <a:lnTo>
                      <a:pt x="0" y="46"/>
                    </a:lnTo>
                    <a:lnTo>
                      <a:pt x="0" y="0"/>
                    </a:lnTo>
                    <a:lnTo>
                      <a:pt x="0" y="0"/>
                    </a:lnTo>
                    <a:close/>
                  </a:path>
                </a:pathLst>
              </a:custGeom>
              <a:noFill/>
              <a:ln w="0">
                <a:solidFill>
                  <a:srgbClr val="6CCCD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06" name="Freeform 27"/>
              <p:cNvSpPr>
                <a:spLocks/>
              </p:cNvSpPr>
              <p:nvPr/>
            </p:nvSpPr>
            <p:spPr bwMode="auto">
              <a:xfrm>
                <a:off x="9655175" y="2263775"/>
                <a:ext cx="73025" cy="73025"/>
              </a:xfrm>
              <a:custGeom>
                <a:avLst/>
                <a:gdLst>
                  <a:gd name="T0" fmla="*/ 0 w 46"/>
                  <a:gd name="T1" fmla="*/ 0 h 46"/>
                  <a:gd name="T2" fmla="*/ 46 w 46"/>
                  <a:gd name="T3" fmla="*/ 0 h 46"/>
                  <a:gd name="T4" fmla="*/ 46 w 46"/>
                  <a:gd name="T5" fmla="*/ 46 h 46"/>
                  <a:gd name="T6" fmla="*/ 0 w 46"/>
                  <a:gd name="T7" fmla="*/ 46 h 46"/>
                  <a:gd name="T8" fmla="*/ 0 w 46"/>
                  <a:gd name="T9" fmla="*/ 0 h 46"/>
                  <a:gd name="T10" fmla="*/ 0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0" y="0"/>
                    </a:moveTo>
                    <a:lnTo>
                      <a:pt x="46" y="0"/>
                    </a:lnTo>
                    <a:lnTo>
                      <a:pt x="46"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07" name="Freeform 28"/>
              <p:cNvSpPr>
                <a:spLocks/>
              </p:cNvSpPr>
              <p:nvPr/>
            </p:nvSpPr>
            <p:spPr bwMode="auto">
              <a:xfrm>
                <a:off x="9823450" y="2228850"/>
                <a:ext cx="76200" cy="73025"/>
              </a:xfrm>
              <a:custGeom>
                <a:avLst/>
                <a:gdLst>
                  <a:gd name="T0" fmla="*/ 0 w 48"/>
                  <a:gd name="T1" fmla="*/ 0 h 46"/>
                  <a:gd name="T2" fmla="*/ 48 w 48"/>
                  <a:gd name="T3" fmla="*/ 0 h 46"/>
                  <a:gd name="T4" fmla="*/ 48 w 48"/>
                  <a:gd name="T5" fmla="*/ 46 h 46"/>
                  <a:gd name="T6" fmla="*/ 0 w 48"/>
                  <a:gd name="T7" fmla="*/ 46 h 46"/>
                  <a:gd name="T8" fmla="*/ 0 w 48"/>
                  <a:gd name="T9" fmla="*/ 0 h 46"/>
                  <a:gd name="T10" fmla="*/ 0 w 48"/>
                  <a:gd name="T11" fmla="*/ 0 h 46"/>
                </a:gdLst>
                <a:ahLst/>
                <a:cxnLst>
                  <a:cxn ang="0">
                    <a:pos x="T0" y="T1"/>
                  </a:cxn>
                  <a:cxn ang="0">
                    <a:pos x="T2" y="T3"/>
                  </a:cxn>
                  <a:cxn ang="0">
                    <a:pos x="T4" y="T5"/>
                  </a:cxn>
                  <a:cxn ang="0">
                    <a:pos x="T6" y="T7"/>
                  </a:cxn>
                  <a:cxn ang="0">
                    <a:pos x="T8" y="T9"/>
                  </a:cxn>
                  <a:cxn ang="0">
                    <a:pos x="T10" y="T11"/>
                  </a:cxn>
                </a:cxnLst>
                <a:rect l="0" t="0" r="r" b="b"/>
                <a:pathLst>
                  <a:path w="48" h="46">
                    <a:moveTo>
                      <a:pt x="0" y="0"/>
                    </a:moveTo>
                    <a:lnTo>
                      <a:pt x="48" y="0"/>
                    </a:lnTo>
                    <a:lnTo>
                      <a:pt x="48"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08" name="Freeform 29"/>
              <p:cNvSpPr>
                <a:spLocks/>
              </p:cNvSpPr>
              <p:nvPr/>
            </p:nvSpPr>
            <p:spPr bwMode="auto">
              <a:xfrm>
                <a:off x="9988550" y="2235200"/>
                <a:ext cx="73025" cy="73025"/>
              </a:xfrm>
              <a:custGeom>
                <a:avLst/>
                <a:gdLst>
                  <a:gd name="T0" fmla="*/ 0 w 46"/>
                  <a:gd name="T1" fmla="*/ 0 h 46"/>
                  <a:gd name="T2" fmla="*/ 46 w 46"/>
                  <a:gd name="T3" fmla="*/ 0 h 46"/>
                  <a:gd name="T4" fmla="*/ 46 w 46"/>
                  <a:gd name="T5" fmla="*/ 46 h 46"/>
                  <a:gd name="T6" fmla="*/ 0 w 46"/>
                  <a:gd name="T7" fmla="*/ 46 h 46"/>
                  <a:gd name="T8" fmla="*/ 0 w 46"/>
                  <a:gd name="T9" fmla="*/ 0 h 46"/>
                  <a:gd name="T10" fmla="*/ 0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0" y="0"/>
                    </a:moveTo>
                    <a:lnTo>
                      <a:pt x="46" y="0"/>
                    </a:lnTo>
                    <a:lnTo>
                      <a:pt x="46"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09" name="Freeform 30"/>
              <p:cNvSpPr>
                <a:spLocks/>
              </p:cNvSpPr>
              <p:nvPr/>
            </p:nvSpPr>
            <p:spPr bwMode="auto">
              <a:xfrm>
                <a:off x="10150475" y="2247900"/>
                <a:ext cx="73025" cy="73025"/>
              </a:xfrm>
              <a:custGeom>
                <a:avLst/>
                <a:gdLst>
                  <a:gd name="T0" fmla="*/ 0 w 46"/>
                  <a:gd name="T1" fmla="*/ 0 h 46"/>
                  <a:gd name="T2" fmla="*/ 46 w 46"/>
                  <a:gd name="T3" fmla="*/ 0 h 46"/>
                  <a:gd name="T4" fmla="*/ 46 w 46"/>
                  <a:gd name="T5" fmla="*/ 46 h 46"/>
                  <a:gd name="T6" fmla="*/ 0 w 46"/>
                  <a:gd name="T7" fmla="*/ 46 h 46"/>
                  <a:gd name="T8" fmla="*/ 0 w 46"/>
                  <a:gd name="T9" fmla="*/ 0 h 46"/>
                  <a:gd name="T10" fmla="*/ 0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0" y="0"/>
                    </a:moveTo>
                    <a:lnTo>
                      <a:pt x="46" y="0"/>
                    </a:lnTo>
                    <a:lnTo>
                      <a:pt x="46"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10" name="Freeform 31"/>
              <p:cNvSpPr>
                <a:spLocks/>
              </p:cNvSpPr>
              <p:nvPr/>
            </p:nvSpPr>
            <p:spPr bwMode="auto">
              <a:xfrm>
                <a:off x="10150475" y="2247900"/>
                <a:ext cx="73025" cy="73025"/>
              </a:xfrm>
              <a:custGeom>
                <a:avLst/>
                <a:gdLst>
                  <a:gd name="T0" fmla="*/ 0 w 46"/>
                  <a:gd name="T1" fmla="*/ 0 h 46"/>
                  <a:gd name="T2" fmla="*/ 46 w 46"/>
                  <a:gd name="T3" fmla="*/ 0 h 46"/>
                  <a:gd name="T4" fmla="*/ 46 w 46"/>
                  <a:gd name="T5" fmla="*/ 46 h 46"/>
                  <a:gd name="T6" fmla="*/ 0 w 46"/>
                  <a:gd name="T7" fmla="*/ 46 h 46"/>
                  <a:gd name="T8" fmla="*/ 0 w 46"/>
                  <a:gd name="T9" fmla="*/ 0 h 46"/>
                  <a:gd name="T10" fmla="*/ 0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0" y="0"/>
                    </a:moveTo>
                    <a:lnTo>
                      <a:pt x="46" y="0"/>
                    </a:lnTo>
                    <a:lnTo>
                      <a:pt x="46" y="46"/>
                    </a:lnTo>
                    <a:lnTo>
                      <a:pt x="0" y="46"/>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11" name="Freeform 32"/>
              <p:cNvSpPr>
                <a:spLocks/>
              </p:cNvSpPr>
              <p:nvPr/>
            </p:nvSpPr>
            <p:spPr bwMode="auto">
              <a:xfrm>
                <a:off x="10293350" y="2222500"/>
                <a:ext cx="76200" cy="76200"/>
              </a:xfrm>
              <a:custGeom>
                <a:avLst/>
                <a:gdLst>
                  <a:gd name="T0" fmla="*/ 0 w 48"/>
                  <a:gd name="T1" fmla="*/ 0 h 48"/>
                  <a:gd name="T2" fmla="*/ 48 w 48"/>
                  <a:gd name="T3" fmla="*/ 0 h 48"/>
                  <a:gd name="T4" fmla="*/ 48 w 48"/>
                  <a:gd name="T5" fmla="*/ 48 h 48"/>
                  <a:gd name="T6" fmla="*/ 0 w 48"/>
                  <a:gd name="T7" fmla="*/ 48 h 48"/>
                  <a:gd name="T8" fmla="*/ 0 w 48"/>
                  <a:gd name="T9" fmla="*/ 0 h 48"/>
                  <a:gd name="T10" fmla="*/ 0 w 48"/>
                  <a:gd name="T11" fmla="*/ 0 h 48"/>
                </a:gdLst>
                <a:ahLst/>
                <a:cxnLst>
                  <a:cxn ang="0">
                    <a:pos x="T0" y="T1"/>
                  </a:cxn>
                  <a:cxn ang="0">
                    <a:pos x="T2" y="T3"/>
                  </a:cxn>
                  <a:cxn ang="0">
                    <a:pos x="T4" y="T5"/>
                  </a:cxn>
                  <a:cxn ang="0">
                    <a:pos x="T6" y="T7"/>
                  </a:cxn>
                  <a:cxn ang="0">
                    <a:pos x="T8" y="T9"/>
                  </a:cxn>
                  <a:cxn ang="0">
                    <a:pos x="T10" y="T11"/>
                  </a:cxn>
                </a:cxnLst>
                <a:rect l="0" t="0" r="r" b="b"/>
                <a:pathLst>
                  <a:path w="48" h="48">
                    <a:moveTo>
                      <a:pt x="0" y="0"/>
                    </a:moveTo>
                    <a:lnTo>
                      <a:pt x="48" y="0"/>
                    </a:lnTo>
                    <a:lnTo>
                      <a:pt x="48" y="48"/>
                    </a:lnTo>
                    <a:lnTo>
                      <a:pt x="0" y="48"/>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12" name="Freeform 33"/>
              <p:cNvSpPr>
                <a:spLocks/>
              </p:cNvSpPr>
              <p:nvPr/>
            </p:nvSpPr>
            <p:spPr bwMode="auto">
              <a:xfrm>
                <a:off x="10385425" y="2219325"/>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13" name="Freeform 34"/>
              <p:cNvSpPr>
                <a:spLocks/>
              </p:cNvSpPr>
              <p:nvPr/>
            </p:nvSpPr>
            <p:spPr bwMode="auto">
              <a:xfrm>
                <a:off x="10385425" y="2219325"/>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14" name="Freeform 35"/>
              <p:cNvSpPr>
                <a:spLocks/>
              </p:cNvSpPr>
              <p:nvPr/>
            </p:nvSpPr>
            <p:spPr bwMode="auto">
              <a:xfrm>
                <a:off x="10439400" y="2212975"/>
                <a:ext cx="76200" cy="76200"/>
              </a:xfrm>
              <a:custGeom>
                <a:avLst/>
                <a:gdLst>
                  <a:gd name="T0" fmla="*/ 0 w 48"/>
                  <a:gd name="T1" fmla="*/ 0 h 48"/>
                  <a:gd name="T2" fmla="*/ 48 w 48"/>
                  <a:gd name="T3" fmla="*/ 0 h 48"/>
                  <a:gd name="T4" fmla="*/ 48 w 48"/>
                  <a:gd name="T5" fmla="*/ 48 h 48"/>
                  <a:gd name="T6" fmla="*/ 0 w 48"/>
                  <a:gd name="T7" fmla="*/ 48 h 48"/>
                  <a:gd name="T8" fmla="*/ 0 w 48"/>
                  <a:gd name="T9" fmla="*/ 0 h 48"/>
                  <a:gd name="T10" fmla="*/ 0 w 48"/>
                  <a:gd name="T11" fmla="*/ 0 h 48"/>
                </a:gdLst>
                <a:ahLst/>
                <a:cxnLst>
                  <a:cxn ang="0">
                    <a:pos x="T0" y="T1"/>
                  </a:cxn>
                  <a:cxn ang="0">
                    <a:pos x="T2" y="T3"/>
                  </a:cxn>
                  <a:cxn ang="0">
                    <a:pos x="T4" y="T5"/>
                  </a:cxn>
                  <a:cxn ang="0">
                    <a:pos x="T6" y="T7"/>
                  </a:cxn>
                  <a:cxn ang="0">
                    <a:pos x="T8" y="T9"/>
                  </a:cxn>
                  <a:cxn ang="0">
                    <a:pos x="T10" y="T11"/>
                  </a:cxn>
                </a:cxnLst>
                <a:rect l="0" t="0" r="r" b="b"/>
                <a:pathLst>
                  <a:path w="48" h="48">
                    <a:moveTo>
                      <a:pt x="0" y="0"/>
                    </a:moveTo>
                    <a:lnTo>
                      <a:pt x="48" y="0"/>
                    </a:lnTo>
                    <a:lnTo>
                      <a:pt x="48" y="48"/>
                    </a:lnTo>
                    <a:lnTo>
                      <a:pt x="0" y="48"/>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15" name="Freeform 36"/>
              <p:cNvSpPr>
                <a:spLocks/>
              </p:cNvSpPr>
              <p:nvPr/>
            </p:nvSpPr>
            <p:spPr bwMode="auto">
              <a:xfrm>
                <a:off x="10442575" y="2219325"/>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16" name="Freeform 37"/>
              <p:cNvSpPr>
                <a:spLocks/>
              </p:cNvSpPr>
              <p:nvPr/>
            </p:nvSpPr>
            <p:spPr bwMode="auto">
              <a:xfrm>
                <a:off x="5810250" y="5353050"/>
                <a:ext cx="101600" cy="92075"/>
              </a:xfrm>
              <a:custGeom>
                <a:avLst/>
                <a:gdLst>
                  <a:gd name="T0" fmla="*/ 34 w 64"/>
                  <a:gd name="T1" fmla="*/ 0 h 58"/>
                  <a:gd name="T2" fmla="*/ 64 w 64"/>
                  <a:gd name="T3" fmla="*/ 58 h 58"/>
                  <a:gd name="T4" fmla="*/ 0 w 64"/>
                  <a:gd name="T5" fmla="*/ 58 h 58"/>
                  <a:gd name="T6" fmla="*/ 34 w 64"/>
                  <a:gd name="T7" fmla="*/ 0 h 58"/>
                  <a:gd name="T8" fmla="*/ 34 w 64"/>
                  <a:gd name="T9" fmla="*/ 0 h 58"/>
                  <a:gd name="T10" fmla="*/ 34 w 64"/>
                  <a:gd name="T11" fmla="*/ 0 h 58"/>
                </a:gdLst>
                <a:ahLst/>
                <a:cxnLst>
                  <a:cxn ang="0">
                    <a:pos x="T0" y="T1"/>
                  </a:cxn>
                  <a:cxn ang="0">
                    <a:pos x="T2" y="T3"/>
                  </a:cxn>
                  <a:cxn ang="0">
                    <a:pos x="T4" y="T5"/>
                  </a:cxn>
                  <a:cxn ang="0">
                    <a:pos x="T6" y="T7"/>
                  </a:cxn>
                  <a:cxn ang="0">
                    <a:pos x="T8" y="T9"/>
                  </a:cxn>
                  <a:cxn ang="0">
                    <a:pos x="T10" y="T11"/>
                  </a:cxn>
                </a:cxnLst>
                <a:rect l="0" t="0" r="r" b="b"/>
                <a:pathLst>
                  <a:path w="64" h="58">
                    <a:moveTo>
                      <a:pt x="34" y="0"/>
                    </a:moveTo>
                    <a:lnTo>
                      <a:pt x="64" y="58"/>
                    </a:lnTo>
                    <a:lnTo>
                      <a:pt x="0" y="58"/>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17" name="Freeform 38"/>
              <p:cNvSpPr>
                <a:spLocks/>
              </p:cNvSpPr>
              <p:nvPr/>
            </p:nvSpPr>
            <p:spPr bwMode="auto">
              <a:xfrm>
                <a:off x="5810250" y="5359400"/>
                <a:ext cx="101600" cy="88900"/>
              </a:xfrm>
              <a:custGeom>
                <a:avLst/>
                <a:gdLst>
                  <a:gd name="T0" fmla="*/ 34 w 64"/>
                  <a:gd name="T1" fmla="*/ 0 h 56"/>
                  <a:gd name="T2" fmla="*/ 64 w 64"/>
                  <a:gd name="T3" fmla="*/ 56 h 56"/>
                  <a:gd name="T4" fmla="*/ 0 w 64"/>
                  <a:gd name="T5" fmla="*/ 56 h 56"/>
                  <a:gd name="T6" fmla="*/ 34 w 64"/>
                  <a:gd name="T7" fmla="*/ 0 h 56"/>
                  <a:gd name="T8" fmla="*/ 34 w 64"/>
                  <a:gd name="T9" fmla="*/ 0 h 56"/>
                  <a:gd name="T10" fmla="*/ 34 w 64"/>
                  <a:gd name="T11" fmla="*/ 0 h 56"/>
                </a:gdLst>
                <a:ahLst/>
                <a:cxnLst>
                  <a:cxn ang="0">
                    <a:pos x="T0" y="T1"/>
                  </a:cxn>
                  <a:cxn ang="0">
                    <a:pos x="T2" y="T3"/>
                  </a:cxn>
                  <a:cxn ang="0">
                    <a:pos x="T4" y="T5"/>
                  </a:cxn>
                  <a:cxn ang="0">
                    <a:pos x="T6" y="T7"/>
                  </a:cxn>
                  <a:cxn ang="0">
                    <a:pos x="T8" y="T9"/>
                  </a:cxn>
                  <a:cxn ang="0">
                    <a:pos x="T10" y="T11"/>
                  </a:cxn>
                </a:cxnLst>
                <a:rect l="0" t="0" r="r" b="b"/>
                <a:pathLst>
                  <a:path w="64" h="56">
                    <a:moveTo>
                      <a:pt x="34" y="0"/>
                    </a:moveTo>
                    <a:lnTo>
                      <a:pt x="64"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18" name="Freeform 39"/>
              <p:cNvSpPr>
                <a:spLocks/>
              </p:cNvSpPr>
              <p:nvPr/>
            </p:nvSpPr>
            <p:spPr bwMode="auto">
              <a:xfrm>
                <a:off x="5810250" y="5359400"/>
                <a:ext cx="101600" cy="92075"/>
              </a:xfrm>
              <a:custGeom>
                <a:avLst/>
                <a:gdLst>
                  <a:gd name="T0" fmla="*/ 34 w 64"/>
                  <a:gd name="T1" fmla="*/ 0 h 58"/>
                  <a:gd name="T2" fmla="*/ 64 w 64"/>
                  <a:gd name="T3" fmla="*/ 58 h 58"/>
                  <a:gd name="T4" fmla="*/ 0 w 64"/>
                  <a:gd name="T5" fmla="*/ 58 h 58"/>
                  <a:gd name="T6" fmla="*/ 34 w 64"/>
                  <a:gd name="T7" fmla="*/ 0 h 58"/>
                  <a:gd name="T8" fmla="*/ 34 w 64"/>
                  <a:gd name="T9" fmla="*/ 0 h 58"/>
                  <a:gd name="T10" fmla="*/ 34 w 64"/>
                  <a:gd name="T11" fmla="*/ 0 h 58"/>
                </a:gdLst>
                <a:ahLst/>
                <a:cxnLst>
                  <a:cxn ang="0">
                    <a:pos x="T0" y="T1"/>
                  </a:cxn>
                  <a:cxn ang="0">
                    <a:pos x="T2" y="T3"/>
                  </a:cxn>
                  <a:cxn ang="0">
                    <a:pos x="T4" y="T5"/>
                  </a:cxn>
                  <a:cxn ang="0">
                    <a:pos x="T6" y="T7"/>
                  </a:cxn>
                  <a:cxn ang="0">
                    <a:pos x="T8" y="T9"/>
                  </a:cxn>
                  <a:cxn ang="0">
                    <a:pos x="T10" y="T11"/>
                  </a:cxn>
                </a:cxnLst>
                <a:rect l="0" t="0" r="r" b="b"/>
                <a:pathLst>
                  <a:path w="64" h="58">
                    <a:moveTo>
                      <a:pt x="34" y="0"/>
                    </a:moveTo>
                    <a:lnTo>
                      <a:pt x="64" y="58"/>
                    </a:lnTo>
                    <a:lnTo>
                      <a:pt x="0" y="58"/>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19" name="Freeform 40"/>
              <p:cNvSpPr>
                <a:spLocks/>
              </p:cNvSpPr>
              <p:nvPr/>
            </p:nvSpPr>
            <p:spPr bwMode="auto">
              <a:xfrm>
                <a:off x="5810250" y="5365750"/>
                <a:ext cx="101600" cy="88900"/>
              </a:xfrm>
              <a:custGeom>
                <a:avLst/>
                <a:gdLst>
                  <a:gd name="T0" fmla="*/ 34 w 64"/>
                  <a:gd name="T1" fmla="*/ 0 h 56"/>
                  <a:gd name="T2" fmla="*/ 64 w 64"/>
                  <a:gd name="T3" fmla="*/ 56 h 56"/>
                  <a:gd name="T4" fmla="*/ 0 w 64"/>
                  <a:gd name="T5" fmla="*/ 56 h 56"/>
                  <a:gd name="T6" fmla="*/ 34 w 64"/>
                  <a:gd name="T7" fmla="*/ 0 h 56"/>
                  <a:gd name="T8" fmla="*/ 34 w 64"/>
                  <a:gd name="T9" fmla="*/ 0 h 56"/>
                  <a:gd name="T10" fmla="*/ 34 w 64"/>
                  <a:gd name="T11" fmla="*/ 0 h 56"/>
                </a:gdLst>
                <a:ahLst/>
                <a:cxnLst>
                  <a:cxn ang="0">
                    <a:pos x="T0" y="T1"/>
                  </a:cxn>
                  <a:cxn ang="0">
                    <a:pos x="T2" y="T3"/>
                  </a:cxn>
                  <a:cxn ang="0">
                    <a:pos x="T4" y="T5"/>
                  </a:cxn>
                  <a:cxn ang="0">
                    <a:pos x="T6" y="T7"/>
                  </a:cxn>
                  <a:cxn ang="0">
                    <a:pos x="T8" y="T9"/>
                  </a:cxn>
                  <a:cxn ang="0">
                    <a:pos x="T10" y="T11"/>
                  </a:cxn>
                </a:cxnLst>
                <a:rect l="0" t="0" r="r" b="b"/>
                <a:pathLst>
                  <a:path w="64" h="56">
                    <a:moveTo>
                      <a:pt x="34" y="0"/>
                    </a:moveTo>
                    <a:lnTo>
                      <a:pt x="64"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20" name="Freeform 41"/>
              <p:cNvSpPr>
                <a:spLocks/>
              </p:cNvSpPr>
              <p:nvPr/>
            </p:nvSpPr>
            <p:spPr bwMode="auto">
              <a:xfrm>
                <a:off x="5810250" y="5372100"/>
                <a:ext cx="101600" cy="88900"/>
              </a:xfrm>
              <a:custGeom>
                <a:avLst/>
                <a:gdLst>
                  <a:gd name="T0" fmla="*/ 34 w 64"/>
                  <a:gd name="T1" fmla="*/ 0 h 56"/>
                  <a:gd name="T2" fmla="*/ 64 w 64"/>
                  <a:gd name="T3" fmla="*/ 56 h 56"/>
                  <a:gd name="T4" fmla="*/ 0 w 64"/>
                  <a:gd name="T5" fmla="*/ 56 h 56"/>
                  <a:gd name="T6" fmla="*/ 34 w 64"/>
                  <a:gd name="T7" fmla="*/ 0 h 56"/>
                  <a:gd name="T8" fmla="*/ 34 w 64"/>
                  <a:gd name="T9" fmla="*/ 0 h 56"/>
                  <a:gd name="T10" fmla="*/ 34 w 64"/>
                  <a:gd name="T11" fmla="*/ 0 h 56"/>
                </a:gdLst>
                <a:ahLst/>
                <a:cxnLst>
                  <a:cxn ang="0">
                    <a:pos x="T0" y="T1"/>
                  </a:cxn>
                  <a:cxn ang="0">
                    <a:pos x="T2" y="T3"/>
                  </a:cxn>
                  <a:cxn ang="0">
                    <a:pos x="T4" y="T5"/>
                  </a:cxn>
                  <a:cxn ang="0">
                    <a:pos x="T6" y="T7"/>
                  </a:cxn>
                  <a:cxn ang="0">
                    <a:pos x="T8" y="T9"/>
                  </a:cxn>
                  <a:cxn ang="0">
                    <a:pos x="T10" y="T11"/>
                  </a:cxn>
                </a:cxnLst>
                <a:rect l="0" t="0" r="r" b="b"/>
                <a:pathLst>
                  <a:path w="64" h="56">
                    <a:moveTo>
                      <a:pt x="34" y="0"/>
                    </a:moveTo>
                    <a:lnTo>
                      <a:pt x="64"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21" name="Freeform 42"/>
              <p:cNvSpPr>
                <a:spLocks/>
              </p:cNvSpPr>
              <p:nvPr/>
            </p:nvSpPr>
            <p:spPr bwMode="auto">
              <a:xfrm>
                <a:off x="6029325" y="533400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22" name="Freeform 43"/>
              <p:cNvSpPr>
                <a:spLocks/>
              </p:cNvSpPr>
              <p:nvPr/>
            </p:nvSpPr>
            <p:spPr bwMode="auto">
              <a:xfrm>
                <a:off x="6242050" y="521652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23" name="Freeform 44"/>
              <p:cNvSpPr>
                <a:spLocks/>
              </p:cNvSpPr>
              <p:nvPr/>
            </p:nvSpPr>
            <p:spPr bwMode="auto">
              <a:xfrm>
                <a:off x="6445250" y="507682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24" name="Freeform 45"/>
              <p:cNvSpPr>
                <a:spLocks/>
              </p:cNvSpPr>
              <p:nvPr/>
            </p:nvSpPr>
            <p:spPr bwMode="auto">
              <a:xfrm>
                <a:off x="6651625" y="4956175"/>
                <a:ext cx="101600" cy="85725"/>
              </a:xfrm>
              <a:custGeom>
                <a:avLst/>
                <a:gdLst>
                  <a:gd name="T0" fmla="*/ 34 w 64"/>
                  <a:gd name="T1" fmla="*/ 0 h 54"/>
                  <a:gd name="T2" fmla="*/ 64 w 64"/>
                  <a:gd name="T3" fmla="*/ 54 h 54"/>
                  <a:gd name="T4" fmla="*/ 0 w 64"/>
                  <a:gd name="T5" fmla="*/ 54 h 54"/>
                  <a:gd name="T6" fmla="*/ 34 w 64"/>
                  <a:gd name="T7" fmla="*/ 0 h 54"/>
                  <a:gd name="T8" fmla="*/ 34 w 64"/>
                  <a:gd name="T9" fmla="*/ 0 h 54"/>
                  <a:gd name="T10" fmla="*/ 34 w 64"/>
                  <a:gd name="T11" fmla="*/ 0 h 54"/>
                </a:gdLst>
                <a:ahLst/>
                <a:cxnLst>
                  <a:cxn ang="0">
                    <a:pos x="T0" y="T1"/>
                  </a:cxn>
                  <a:cxn ang="0">
                    <a:pos x="T2" y="T3"/>
                  </a:cxn>
                  <a:cxn ang="0">
                    <a:pos x="T4" y="T5"/>
                  </a:cxn>
                  <a:cxn ang="0">
                    <a:pos x="T6" y="T7"/>
                  </a:cxn>
                  <a:cxn ang="0">
                    <a:pos x="T8" y="T9"/>
                  </a:cxn>
                  <a:cxn ang="0">
                    <a:pos x="T10" y="T11"/>
                  </a:cxn>
                </a:cxnLst>
                <a:rect l="0" t="0" r="r" b="b"/>
                <a:pathLst>
                  <a:path w="64" h="54">
                    <a:moveTo>
                      <a:pt x="34" y="0"/>
                    </a:moveTo>
                    <a:lnTo>
                      <a:pt x="64" y="54"/>
                    </a:lnTo>
                    <a:lnTo>
                      <a:pt x="0" y="54"/>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25" name="Freeform 46"/>
              <p:cNvSpPr>
                <a:spLocks/>
              </p:cNvSpPr>
              <p:nvPr/>
            </p:nvSpPr>
            <p:spPr bwMode="auto">
              <a:xfrm>
                <a:off x="6851650" y="487045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26" name="Freeform 47"/>
              <p:cNvSpPr>
                <a:spLocks/>
              </p:cNvSpPr>
              <p:nvPr/>
            </p:nvSpPr>
            <p:spPr bwMode="auto">
              <a:xfrm>
                <a:off x="7048500" y="479425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27" name="Freeform 48"/>
              <p:cNvSpPr>
                <a:spLocks/>
              </p:cNvSpPr>
              <p:nvPr/>
            </p:nvSpPr>
            <p:spPr bwMode="auto">
              <a:xfrm>
                <a:off x="7242175" y="4762500"/>
                <a:ext cx="107950" cy="88900"/>
              </a:xfrm>
              <a:custGeom>
                <a:avLst/>
                <a:gdLst>
                  <a:gd name="T0" fmla="*/ 34 w 68"/>
                  <a:gd name="T1" fmla="*/ 0 h 56"/>
                  <a:gd name="T2" fmla="*/ 68 w 68"/>
                  <a:gd name="T3" fmla="*/ 56 h 56"/>
                  <a:gd name="T4" fmla="*/ 0 w 68"/>
                  <a:gd name="T5" fmla="*/ 56 h 56"/>
                  <a:gd name="T6" fmla="*/ 34 w 68"/>
                  <a:gd name="T7" fmla="*/ 0 h 56"/>
                  <a:gd name="T8" fmla="*/ 34 w 68"/>
                  <a:gd name="T9" fmla="*/ 0 h 56"/>
                  <a:gd name="T10" fmla="*/ 34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34" y="0"/>
                    </a:moveTo>
                    <a:lnTo>
                      <a:pt x="68"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28" name="Freeform 49"/>
              <p:cNvSpPr>
                <a:spLocks/>
              </p:cNvSpPr>
              <p:nvPr/>
            </p:nvSpPr>
            <p:spPr bwMode="auto">
              <a:xfrm>
                <a:off x="7439025" y="467677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29" name="Freeform 50"/>
              <p:cNvSpPr>
                <a:spLocks/>
              </p:cNvSpPr>
              <p:nvPr/>
            </p:nvSpPr>
            <p:spPr bwMode="auto">
              <a:xfrm>
                <a:off x="7629525" y="4629150"/>
                <a:ext cx="107950" cy="88900"/>
              </a:xfrm>
              <a:custGeom>
                <a:avLst/>
                <a:gdLst>
                  <a:gd name="T0" fmla="*/ 34 w 68"/>
                  <a:gd name="T1" fmla="*/ 0 h 56"/>
                  <a:gd name="T2" fmla="*/ 68 w 68"/>
                  <a:gd name="T3" fmla="*/ 56 h 56"/>
                  <a:gd name="T4" fmla="*/ 0 w 68"/>
                  <a:gd name="T5" fmla="*/ 56 h 56"/>
                  <a:gd name="T6" fmla="*/ 34 w 68"/>
                  <a:gd name="T7" fmla="*/ 0 h 56"/>
                  <a:gd name="T8" fmla="*/ 34 w 68"/>
                  <a:gd name="T9" fmla="*/ 0 h 56"/>
                  <a:gd name="T10" fmla="*/ 34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34" y="0"/>
                    </a:moveTo>
                    <a:lnTo>
                      <a:pt x="68"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30" name="Freeform 51"/>
              <p:cNvSpPr>
                <a:spLocks/>
              </p:cNvSpPr>
              <p:nvPr/>
            </p:nvSpPr>
            <p:spPr bwMode="auto">
              <a:xfrm>
                <a:off x="7823200" y="461327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31" name="Freeform 52"/>
              <p:cNvSpPr>
                <a:spLocks/>
              </p:cNvSpPr>
              <p:nvPr/>
            </p:nvSpPr>
            <p:spPr bwMode="auto">
              <a:xfrm>
                <a:off x="8010525" y="458787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32" name="Freeform 53"/>
              <p:cNvSpPr>
                <a:spLocks/>
              </p:cNvSpPr>
              <p:nvPr/>
            </p:nvSpPr>
            <p:spPr bwMode="auto">
              <a:xfrm>
                <a:off x="8201025" y="455612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33" name="Freeform 54"/>
              <p:cNvSpPr>
                <a:spLocks/>
              </p:cNvSpPr>
              <p:nvPr/>
            </p:nvSpPr>
            <p:spPr bwMode="auto">
              <a:xfrm>
                <a:off x="8385175" y="4565650"/>
                <a:ext cx="107950" cy="88900"/>
              </a:xfrm>
              <a:custGeom>
                <a:avLst/>
                <a:gdLst>
                  <a:gd name="T0" fmla="*/ 36 w 68"/>
                  <a:gd name="T1" fmla="*/ 0 h 56"/>
                  <a:gd name="T2" fmla="*/ 68 w 68"/>
                  <a:gd name="T3" fmla="*/ 56 h 56"/>
                  <a:gd name="T4" fmla="*/ 0 w 68"/>
                  <a:gd name="T5" fmla="*/ 56 h 56"/>
                  <a:gd name="T6" fmla="*/ 36 w 68"/>
                  <a:gd name="T7" fmla="*/ 0 h 56"/>
                  <a:gd name="T8" fmla="*/ 36 w 68"/>
                  <a:gd name="T9" fmla="*/ 0 h 56"/>
                  <a:gd name="T10" fmla="*/ 36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36" y="0"/>
                    </a:moveTo>
                    <a:lnTo>
                      <a:pt x="68" y="56"/>
                    </a:lnTo>
                    <a:lnTo>
                      <a:pt x="0" y="56"/>
                    </a:lnTo>
                    <a:lnTo>
                      <a:pt x="36" y="0"/>
                    </a:lnTo>
                    <a:lnTo>
                      <a:pt x="36" y="0"/>
                    </a:lnTo>
                    <a:lnTo>
                      <a:pt x="3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34" name="Freeform 55"/>
              <p:cNvSpPr>
                <a:spLocks/>
              </p:cNvSpPr>
              <p:nvPr/>
            </p:nvSpPr>
            <p:spPr bwMode="auto">
              <a:xfrm>
                <a:off x="8572500" y="456565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35" name="Freeform 56"/>
              <p:cNvSpPr>
                <a:spLocks/>
              </p:cNvSpPr>
              <p:nvPr/>
            </p:nvSpPr>
            <p:spPr bwMode="auto">
              <a:xfrm>
                <a:off x="8756650" y="456882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36" name="Freeform 57"/>
              <p:cNvSpPr>
                <a:spLocks/>
              </p:cNvSpPr>
              <p:nvPr/>
            </p:nvSpPr>
            <p:spPr bwMode="auto">
              <a:xfrm>
                <a:off x="8937625" y="455295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37" name="Freeform 58"/>
              <p:cNvSpPr>
                <a:spLocks/>
              </p:cNvSpPr>
              <p:nvPr/>
            </p:nvSpPr>
            <p:spPr bwMode="auto">
              <a:xfrm>
                <a:off x="9115425" y="4565650"/>
                <a:ext cx="107950" cy="88900"/>
              </a:xfrm>
              <a:custGeom>
                <a:avLst/>
                <a:gdLst>
                  <a:gd name="T0" fmla="*/ 34 w 68"/>
                  <a:gd name="T1" fmla="*/ 0 h 56"/>
                  <a:gd name="T2" fmla="*/ 68 w 68"/>
                  <a:gd name="T3" fmla="*/ 56 h 56"/>
                  <a:gd name="T4" fmla="*/ 0 w 68"/>
                  <a:gd name="T5" fmla="*/ 56 h 56"/>
                  <a:gd name="T6" fmla="*/ 34 w 68"/>
                  <a:gd name="T7" fmla="*/ 0 h 56"/>
                  <a:gd name="T8" fmla="*/ 34 w 68"/>
                  <a:gd name="T9" fmla="*/ 0 h 56"/>
                  <a:gd name="T10" fmla="*/ 34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34" y="0"/>
                    </a:moveTo>
                    <a:lnTo>
                      <a:pt x="68"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38" name="Freeform 59"/>
              <p:cNvSpPr>
                <a:spLocks/>
              </p:cNvSpPr>
              <p:nvPr/>
            </p:nvSpPr>
            <p:spPr bwMode="auto">
              <a:xfrm>
                <a:off x="9293225" y="454025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39" name="Freeform 60"/>
              <p:cNvSpPr>
                <a:spLocks/>
              </p:cNvSpPr>
              <p:nvPr/>
            </p:nvSpPr>
            <p:spPr bwMode="auto">
              <a:xfrm>
                <a:off x="9467850" y="455930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40" name="Freeform 61"/>
              <p:cNvSpPr>
                <a:spLocks/>
              </p:cNvSpPr>
              <p:nvPr/>
            </p:nvSpPr>
            <p:spPr bwMode="auto">
              <a:xfrm>
                <a:off x="9639300" y="454660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41" name="Freeform 62"/>
              <p:cNvSpPr>
                <a:spLocks/>
              </p:cNvSpPr>
              <p:nvPr/>
            </p:nvSpPr>
            <p:spPr bwMode="auto">
              <a:xfrm>
                <a:off x="9807575" y="454660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42" name="Freeform 63"/>
              <p:cNvSpPr>
                <a:spLocks/>
              </p:cNvSpPr>
              <p:nvPr/>
            </p:nvSpPr>
            <p:spPr bwMode="auto">
              <a:xfrm>
                <a:off x="9975850" y="453390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43" name="Freeform 64"/>
              <p:cNvSpPr>
                <a:spLocks/>
              </p:cNvSpPr>
              <p:nvPr/>
            </p:nvSpPr>
            <p:spPr bwMode="auto">
              <a:xfrm>
                <a:off x="10134600" y="454660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44" name="Freeform 65"/>
              <p:cNvSpPr>
                <a:spLocks/>
              </p:cNvSpPr>
              <p:nvPr/>
            </p:nvSpPr>
            <p:spPr bwMode="auto">
              <a:xfrm>
                <a:off x="10280650" y="454660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45" name="Freeform 66"/>
              <p:cNvSpPr>
                <a:spLocks/>
              </p:cNvSpPr>
              <p:nvPr/>
            </p:nvSpPr>
            <p:spPr bwMode="auto">
              <a:xfrm>
                <a:off x="10369550" y="454025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46" name="Freeform 67"/>
              <p:cNvSpPr>
                <a:spLocks/>
              </p:cNvSpPr>
              <p:nvPr/>
            </p:nvSpPr>
            <p:spPr bwMode="auto">
              <a:xfrm>
                <a:off x="10426700" y="4543425"/>
                <a:ext cx="101600" cy="88900"/>
              </a:xfrm>
              <a:custGeom>
                <a:avLst/>
                <a:gdLst>
                  <a:gd name="T0" fmla="*/ 32 w 64"/>
                  <a:gd name="T1" fmla="*/ 0 h 56"/>
                  <a:gd name="T2" fmla="*/ 64 w 64"/>
                  <a:gd name="T3" fmla="*/ 56 h 56"/>
                  <a:gd name="T4" fmla="*/ 0 w 64"/>
                  <a:gd name="T5" fmla="*/ 56 h 56"/>
                  <a:gd name="T6" fmla="*/ 32 w 64"/>
                  <a:gd name="T7" fmla="*/ 0 h 56"/>
                  <a:gd name="T8" fmla="*/ 32 w 64"/>
                  <a:gd name="T9" fmla="*/ 0 h 56"/>
                  <a:gd name="T10" fmla="*/ 32 w 64"/>
                  <a:gd name="T11" fmla="*/ 0 h 56"/>
                </a:gdLst>
                <a:ahLst/>
                <a:cxnLst>
                  <a:cxn ang="0">
                    <a:pos x="T0" y="T1"/>
                  </a:cxn>
                  <a:cxn ang="0">
                    <a:pos x="T2" y="T3"/>
                  </a:cxn>
                  <a:cxn ang="0">
                    <a:pos x="T4" y="T5"/>
                  </a:cxn>
                  <a:cxn ang="0">
                    <a:pos x="T6" y="T7"/>
                  </a:cxn>
                  <a:cxn ang="0">
                    <a:pos x="T8" y="T9"/>
                  </a:cxn>
                  <a:cxn ang="0">
                    <a:pos x="T10" y="T11"/>
                  </a:cxn>
                </a:cxnLst>
                <a:rect l="0" t="0" r="r" b="b"/>
                <a:pathLst>
                  <a:path w="64" h="56">
                    <a:moveTo>
                      <a:pt x="32" y="0"/>
                    </a:moveTo>
                    <a:lnTo>
                      <a:pt x="64" y="56"/>
                    </a:lnTo>
                    <a:lnTo>
                      <a:pt x="0" y="56"/>
                    </a:lnTo>
                    <a:lnTo>
                      <a:pt x="32" y="0"/>
                    </a:lnTo>
                    <a:lnTo>
                      <a:pt x="32" y="0"/>
                    </a:lnTo>
                    <a:lnTo>
                      <a:pt x="32"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47" name="Freeform 68"/>
              <p:cNvSpPr>
                <a:spLocks/>
              </p:cNvSpPr>
              <p:nvPr/>
            </p:nvSpPr>
            <p:spPr bwMode="auto">
              <a:xfrm>
                <a:off x="10426700" y="453390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48" name="Freeform 69"/>
              <p:cNvSpPr>
                <a:spLocks/>
              </p:cNvSpPr>
              <p:nvPr/>
            </p:nvSpPr>
            <p:spPr bwMode="auto">
              <a:xfrm>
                <a:off x="10426700" y="454660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49" name="Freeform 70"/>
              <p:cNvSpPr>
                <a:spLocks/>
              </p:cNvSpPr>
              <p:nvPr/>
            </p:nvSpPr>
            <p:spPr bwMode="auto">
              <a:xfrm>
                <a:off x="10426700" y="452755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50" name="Freeform 71"/>
              <p:cNvSpPr>
                <a:spLocks/>
              </p:cNvSpPr>
              <p:nvPr/>
            </p:nvSpPr>
            <p:spPr bwMode="auto">
              <a:xfrm>
                <a:off x="10426700" y="453072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51" name="Freeform 72"/>
              <p:cNvSpPr>
                <a:spLocks/>
              </p:cNvSpPr>
              <p:nvPr/>
            </p:nvSpPr>
            <p:spPr bwMode="auto">
              <a:xfrm>
                <a:off x="9115425" y="3441700"/>
                <a:ext cx="107950" cy="92075"/>
              </a:xfrm>
              <a:custGeom>
                <a:avLst/>
                <a:gdLst>
                  <a:gd name="T0" fmla="*/ 68 w 68"/>
                  <a:gd name="T1" fmla="*/ 0 h 58"/>
                  <a:gd name="T2" fmla="*/ 34 w 68"/>
                  <a:gd name="T3" fmla="*/ 58 h 58"/>
                  <a:gd name="T4" fmla="*/ 0 w 68"/>
                  <a:gd name="T5" fmla="*/ 0 h 58"/>
                  <a:gd name="T6" fmla="*/ 68 w 68"/>
                  <a:gd name="T7" fmla="*/ 0 h 58"/>
                  <a:gd name="T8" fmla="*/ 68 w 68"/>
                  <a:gd name="T9" fmla="*/ 0 h 58"/>
                  <a:gd name="T10" fmla="*/ 68 w 68"/>
                  <a:gd name="T11" fmla="*/ 0 h 58"/>
                </a:gdLst>
                <a:ahLst/>
                <a:cxnLst>
                  <a:cxn ang="0">
                    <a:pos x="T0" y="T1"/>
                  </a:cxn>
                  <a:cxn ang="0">
                    <a:pos x="T2" y="T3"/>
                  </a:cxn>
                  <a:cxn ang="0">
                    <a:pos x="T4" y="T5"/>
                  </a:cxn>
                  <a:cxn ang="0">
                    <a:pos x="T6" y="T7"/>
                  </a:cxn>
                  <a:cxn ang="0">
                    <a:pos x="T8" y="T9"/>
                  </a:cxn>
                  <a:cxn ang="0">
                    <a:pos x="T10" y="T11"/>
                  </a:cxn>
                </a:cxnLst>
                <a:rect l="0" t="0" r="r" b="b"/>
                <a:pathLst>
                  <a:path w="68" h="58">
                    <a:moveTo>
                      <a:pt x="68" y="0"/>
                    </a:moveTo>
                    <a:lnTo>
                      <a:pt x="34" y="58"/>
                    </a:lnTo>
                    <a:lnTo>
                      <a:pt x="0" y="0"/>
                    </a:lnTo>
                    <a:lnTo>
                      <a:pt x="68" y="0"/>
                    </a:lnTo>
                    <a:lnTo>
                      <a:pt x="68" y="0"/>
                    </a:lnTo>
                    <a:lnTo>
                      <a:pt x="68"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52" name="Freeform 73"/>
              <p:cNvSpPr>
                <a:spLocks/>
              </p:cNvSpPr>
              <p:nvPr/>
            </p:nvSpPr>
            <p:spPr bwMode="auto">
              <a:xfrm>
                <a:off x="9293225" y="3413125"/>
                <a:ext cx="104775" cy="92075"/>
              </a:xfrm>
              <a:custGeom>
                <a:avLst/>
                <a:gdLst>
                  <a:gd name="T0" fmla="*/ 66 w 66"/>
                  <a:gd name="T1" fmla="*/ 0 h 58"/>
                  <a:gd name="T2" fmla="*/ 34 w 66"/>
                  <a:gd name="T3" fmla="*/ 58 h 58"/>
                  <a:gd name="T4" fmla="*/ 0 w 66"/>
                  <a:gd name="T5" fmla="*/ 0 h 58"/>
                  <a:gd name="T6" fmla="*/ 66 w 66"/>
                  <a:gd name="T7" fmla="*/ 0 h 58"/>
                  <a:gd name="T8" fmla="*/ 66 w 66"/>
                  <a:gd name="T9" fmla="*/ 0 h 58"/>
                  <a:gd name="T10" fmla="*/ 66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66" y="0"/>
                    </a:moveTo>
                    <a:lnTo>
                      <a:pt x="34" y="58"/>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53" name="Freeform 74"/>
              <p:cNvSpPr>
                <a:spLocks/>
              </p:cNvSpPr>
              <p:nvPr/>
            </p:nvSpPr>
            <p:spPr bwMode="auto">
              <a:xfrm>
                <a:off x="9467850" y="3533775"/>
                <a:ext cx="104775" cy="88900"/>
              </a:xfrm>
              <a:custGeom>
                <a:avLst/>
                <a:gdLst>
                  <a:gd name="T0" fmla="*/ 66 w 66"/>
                  <a:gd name="T1" fmla="*/ 0 h 56"/>
                  <a:gd name="T2" fmla="*/ 34 w 66"/>
                  <a:gd name="T3" fmla="*/ 56 h 56"/>
                  <a:gd name="T4" fmla="*/ 0 w 66"/>
                  <a:gd name="T5" fmla="*/ 0 h 56"/>
                  <a:gd name="T6" fmla="*/ 66 w 66"/>
                  <a:gd name="T7" fmla="*/ 0 h 56"/>
                  <a:gd name="T8" fmla="*/ 66 w 66"/>
                  <a:gd name="T9" fmla="*/ 0 h 56"/>
                  <a:gd name="T10" fmla="*/ 66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66" y="0"/>
                    </a:moveTo>
                    <a:lnTo>
                      <a:pt x="34" y="56"/>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54" name="Freeform 75"/>
              <p:cNvSpPr>
                <a:spLocks/>
              </p:cNvSpPr>
              <p:nvPr/>
            </p:nvSpPr>
            <p:spPr bwMode="auto">
              <a:xfrm>
                <a:off x="9639300" y="3441700"/>
                <a:ext cx="104775" cy="88900"/>
              </a:xfrm>
              <a:custGeom>
                <a:avLst/>
                <a:gdLst>
                  <a:gd name="T0" fmla="*/ 66 w 66"/>
                  <a:gd name="T1" fmla="*/ 0 h 56"/>
                  <a:gd name="T2" fmla="*/ 34 w 66"/>
                  <a:gd name="T3" fmla="*/ 56 h 56"/>
                  <a:gd name="T4" fmla="*/ 0 w 66"/>
                  <a:gd name="T5" fmla="*/ 0 h 56"/>
                  <a:gd name="T6" fmla="*/ 66 w 66"/>
                  <a:gd name="T7" fmla="*/ 0 h 56"/>
                  <a:gd name="T8" fmla="*/ 66 w 66"/>
                  <a:gd name="T9" fmla="*/ 0 h 56"/>
                  <a:gd name="T10" fmla="*/ 66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66" y="0"/>
                    </a:moveTo>
                    <a:lnTo>
                      <a:pt x="34" y="56"/>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55" name="Freeform 76"/>
              <p:cNvSpPr>
                <a:spLocks/>
              </p:cNvSpPr>
              <p:nvPr/>
            </p:nvSpPr>
            <p:spPr bwMode="auto">
              <a:xfrm>
                <a:off x="9807575" y="3333750"/>
                <a:ext cx="104775" cy="88900"/>
              </a:xfrm>
              <a:custGeom>
                <a:avLst/>
                <a:gdLst>
                  <a:gd name="T0" fmla="*/ 66 w 66"/>
                  <a:gd name="T1" fmla="*/ 0 h 56"/>
                  <a:gd name="T2" fmla="*/ 34 w 66"/>
                  <a:gd name="T3" fmla="*/ 56 h 56"/>
                  <a:gd name="T4" fmla="*/ 0 w 66"/>
                  <a:gd name="T5" fmla="*/ 0 h 56"/>
                  <a:gd name="T6" fmla="*/ 66 w 66"/>
                  <a:gd name="T7" fmla="*/ 0 h 56"/>
                  <a:gd name="T8" fmla="*/ 66 w 66"/>
                  <a:gd name="T9" fmla="*/ 0 h 56"/>
                  <a:gd name="T10" fmla="*/ 66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66" y="0"/>
                    </a:moveTo>
                    <a:lnTo>
                      <a:pt x="34" y="56"/>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56" name="Freeform 77"/>
              <p:cNvSpPr>
                <a:spLocks/>
              </p:cNvSpPr>
              <p:nvPr/>
            </p:nvSpPr>
            <p:spPr bwMode="auto">
              <a:xfrm>
                <a:off x="9975850" y="3438525"/>
                <a:ext cx="104775" cy="88900"/>
              </a:xfrm>
              <a:custGeom>
                <a:avLst/>
                <a:gdLst>
                  <a:gd name="T0" fmla="*/ 66 w 66"/>
                  <a:gd name="T1" fmla="*/ 0 h 56"/>
                  <a:gd name="T2" fmla="*/ 34 w 66"/>
                  <a:gd name="T3" fmla="*/ 56 h 56"/>
                  <a:gd name="T4" fmla="*/ 0 w 66"/>
                  <a:gd name="T5" fmla="*/ 0 h 56"/>
                  <a:gd name="T6" fmla="*/ 66 w 66"/>
                  <a:gd name="T7" fmla="*/ 0 h 56"/>
                  <a:gd name="T8" fmla="*/ 66 w 66"/>
                  <a:gd name="T9" fmla="*/ 0 h 56"/>
                  <a:gd name="T10" fmla="*/ 66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66" y="0"/>
                    </a:moveTo>
                    <a:lnTo>
                      <a:pt x="34" y="56"/>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57" name="Freeform 78"/>
              <p:cNvSpPr>
                <a:spLocks/>
              </p:cNvSpPr>
              <p:nvPr/>
            </p:nvSpPr>
            <p:spPr bwMode="auto">
              <a:xfrm>
                <a:off x="10134600" y="3387725"/>
                <a:ext cx="104775" cy="88900"/>
              </a:xfrm>
              <a:custGeom>
                <a:avLst/>
                <a:gdLst>
                  <a:gd name="T0" fmla="*/ 66 w 66"/>
                  <a:gd name="T1" fmla="*/ 0 h 56"/>
                  <a:gd name="T2" fmla="*/ 34 w 66"/>
                  <a:gd name="T3" fmla="*/ 56 h 56"/>
                  <a:gd name="T4" fmla="*/ 0 w 66"/>
                  <a:gd name="T5" fmla="*/ 0 h 56"/>
                  <a:gd name="T6" fmla="*/ 66 w 66"/>
                  <a:gd name="T7" fmla="*/ 0 h 56"/>
                  <a:gd name="T8" fmla="*/ 66 w 66"/>
                  <a:gd name="T9" fmla="*/ 0 h 56"/>
                  <a:gd name="T10" fmla="*/ 66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66" y="0"/>
                    </a:moveTo>
                    <a:lnTo>
                      <a:pt x="34" y="56"/>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58" name="Freeform 79"/>
              <p:cNvSpPr>
                <a:spLocks/>
              </p:cNvSpPr>
              <p:nvPr/>
            </p:nvSpPr>
            <p:spPr bwMode="auto">
              <a:xfrm>
                <a:off x="10280650" y="3505200"/>
                <a:ext cx="104775" cy="88900"/>
              </a:xfrm>
              <a:custGeom>
                <a:avLst/>
                <a:gdLst>
                  <a:gd name="T0" fmla="*/ 66 w 66"/>
                  <a:gd name="T1" fmla="*/ 0 h 56"/>
                  <a:gd name="T2" fmla="*/ 34 w 66"/>
                  <a:gd name="T3" fmla="*/ 56 h 56"/>
                  <a:gd name="T4" fmla="*/ 0 w 66"/>
                  <a:gd name="T5" fmla="*/ 0 h 56"/>
                  <a:gd name="T6" fmla="*/ 66 w 66"/>
                  <a:gd name="T7" fmla="*/ 0 h 56"/>
                  <a:gd name="T8" fmla="*/ 66 w 66"/>
                  <a:gd name="T9" fmla="*/ 0 h 56"/>
                  <a:gd name="T10" fmla="*/ 66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66" y="0"/>
                    </a:moveTo>
                    <a:lnTo>
                      <a:pt x="34" y="56"/>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59" name="Freeform 80"/>
              <p:cNvSpPr>
                <a:spLocks/>
              </p:cNvSpPr>
              <p:nvPr/>
            </p:nvSpPr>
            <p:spPr bwMode="auto">
              <a:xfrm>
                <a:off x="10369550" y="3479800"/>
                <a:ext cx="104775" cy="92075"/>
              </a:xfrm>
              <a:custGeom>
                <a:avLst/>
                <a:gdLst>
                  <a:gd name="T0" fmla="*/ 66 w 66"/>
                  <a:gd name="T1" fmla="*/ 0 h 58"/>
                  <a:gd name="T2" fmla="*/ 34 w 66"/>
                  <a:gd name="T3" fmla="*/ 58 h 58"/>
                  <a:gd name="T4" fmla="*/ 0 w 66"/>
                  <a:gd name="T5" fmla="*/ 0 h 58"/>
                  <a:gd name="T6" fmla="*/ 66 w 66"/>
                  <a:gd name="T7" fmla="*/ 0 h 58"/>
                  <a:gd name="T8" fmla="*/ 66 w 66"/>
                  <a:gd name="T9" fmla="*/ 0 h 58"/>
                  <a:gd name="T10" fmla="*/ 66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66" y="0"/>
                    </a:moveTo>
                    <a:lnTo>
                      <a:pt x="34" y="58"/>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60" name="Freeform 81"/>
              <p:cNvSpPr>
                <a:spLocks/>
              </p:cNvSpPr>
              <p:nvPr/>
            </p:nvSpPr>
            <p:spPr bwMode="auto">
              <a:xfrm>
                <a:off x="10426700" y="3441700"/>
                <a:ext cx="104775" cy="88900"/>
              </a:xfrm>
              <a:custGeom>
                <a:avLst/>
                <a:gdLst>
                  <a:gd name="T0" fmla="*/ 66 w 66"/>
                  <a:gd name="T1" fmla="*/ 0 h 56"/>
                  <a:gd name="T2" fmla="*/ 34 w 66"/>
                  <a:gd name="T3" fmla="*/ 56 h 56"/>
                  <a:gd name="T4" fmla="*/ 0 w 66"/>
                  <a:gd name="T5" fmla="*/ 0 h 56"/>
                  <a:gd name="T6" fmla="*/ 66 w 66"/>
                  <a:gd name="T7" fmla="*/ 0 h 56"/>
                  <a:gd name="T8" fmla="*/ 66 w 66"/>
                  <a:gd name="T9" fmla="*/ 0 h 56"/>
                  <a:gd name="T10" fmla="*/ 66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66" y="0"/>
                    </a:moveTo>
                    <a:lnTo>
                      <a:pt x="34" y="56"/>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61" name="Freeform 82"/>
              <p:cNvSpPr>
                <a:spLocks/>
              </p:cNvSpPr>
              <p:nvPr/>
            </p:nvSpPr>
            <p:spPr bwMode="auto">
              <a:xfrm>
                <a:off x="10426700" y="3381375"/>
                <a:ext cx="104775" cy="92075"/>
              </a:xfrm>
              <a:custGeom>
                <a:avLst/>
                <a:gdLst>
                  <a:gd name="T0" fmla="*/ 66 w 66"/>
                  <a:gd name="T1" fmla="*/ 0 h 58"/>
                  <a:gd name="T2" fmla="*/ 34 w 66"/>
                  <a:gd name="T3" fmla="*/ 58 h 58"/>
                  <a:gd name="T4" fmla="*/ 0 w 66"/>
                  <a:gd name="T5" fmla="*/ 0 h 58"/>
                  <a:gd name="T6" fmla="*/ 66 w 66"/>
                  <a:gd name="T7" fmla="*/ 0 h 58"/>
                  <a:gd name="T8" fmla="*/ 66 w 66"/>
                  <a:gd name="T9" fmla="*/ 0 h 58"/>
                  <a:gd name="T10" fmla="*/ 66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66" y="0"/>
                    </a:moveTo>
                    <a:lnTo>
                      <a:pt x="34" y="58"/>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62" name="Freeform 83"/>
              <p:cNvSpPr>
                <a:spLocks/>
              </p:cNvSpPr>
              <p:nvPr/>
            </p:nvSpPr>
            <p:spPr bwMode="auto">
              <a:xfrm>
                <a:off x="10426700" y="3533775"/>
                <a:ext cx="104775" cy="88900"/>
              </a:xfrm>
              <a:custGeom>
                <a:avLst/>
                <a:gdLst>
                  <a:gd name="T0" fmla="*/ 66 w 66"/>
                  <a:gd name="T1" fmla="*/ 0 h 56"/>
                  <a:gd name="T2" fmla="*/ 34 w 66"/>
                  <a:gd name="T3" fmla="*/ 56 h 56"/>
                  <a:gd name="T4" fmla="*/ 0 w 66"/>
                  <a:gd name="T5" fmla="*/ 0 h 56"/>
                  <a:gd name="T6" fmla="*/ 66 w 66"/>
                  <a:gd name="T7" fmla="*/ 0 h 56"/>
                  <a:gd name="T8" fmla="*/ 66 w 66"/>
                  <a:gd name="T9" fmla="*/ 0 h 56"/>
                  <a:gd name="T10" fmla="*/ 66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66" y="0"/>
                    </a:moveTo>
                    <a:lnTo>
                      <a:pt x="34" y="56"/>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63" name="Freeform 84"/>
              <p:cNvSpPr>
                <a:spLocks/>
              </p:cNvSpPr>
              <p:nvPr/>
            </p:nvSpPr>
            <p:spPr bwMode="auto">
              <a:xfrm>
                <a:off x="10426700" y="3517900"/>
                <a:ext cx="104775" cy="92075"/>
              </a:xfrm>
              <a:custGeom>
                <a:avLst/>
                <a:gdLst>
                  <a:gd name="T0" fmla="*/ 66 w 66"/>
                  <a:gd name="T1" fmla="*/ 0 h 58"/>
                  <a:gd name="T2" fmla="*/ 34 w 66"/>
                  <a:gd name="T3" fmla="*/ 58 h 58"/>
                  <a:gd name="T4" fmla="*/ 0 w 66"/>
                  <a:gd name="T5" fmla="*/ 0 h 58"/>
                  <a:gd name="T6" fmla="*/ 66 w 66"/>
                  <a:gd name="T7" fmla="*/ 0 h 58"/>
                  <a:gd name="T8" fmla="*/ 66 w 66"/>
                  <a:gd name="T9" fmla="*/ 0 h 58"/>
                  <a:gd name="T10" fmla="*/ 66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66" y="0"/>
                    </a:moveTo>
                    <a:lnTo>
                      <a:pt x="34" y="58"/>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64" name="Freeform 85"/>
              <p:cNvSpPr>
                <a:spLocks/>
              </p:cNvSpPr>
              <p:nvPr/>
            </p:nvSpPr>
            <p:spPr bwMode="auto">
              <a:xfrm>
                <a:off x="10426700" y="3622675"/>
                <a:ext cx="104775" cy="92075"/>
              </a:xfrm>
              <a:custGeom>
                <a:avLst/>
                <a:gdLst>
                  <a:gd name="T0" fmla="*/ 66 w 66"/>
                  <a:gd name="T1" fmla="*/ 0 h 58"/>
                  <a:gd name="T2" fmla="*/ 34 w 66"/>
                  <a:gd name="T3" fmla="*/ 58 h 58"/>
                  <a:gd name="T4" fmla="*/ 0 w 66"/>
                  <a:gd name="T5" fmla="*/ 0 h 58"/>
                  <a:gd name="T6" fmla="*/ 66 w 66"/>
                  <a:gd name="T7" fmla="*/ 0 h 58"/>
                  <a:gd name="T8" fmla="*/ 66 w 66"/>
                  <a:gd name="T9" fmla="*/ 0 h 58"/>
                  <a:gd name="T10" fmla="*/ 66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66" y="0"/>
                    </a:moveTo>
                    <a:lnTo>
                      <a:pt x="34" y="58"/>
                    </a:lnTo>
                    <a:lnTo>
                      <a:pt x="0" y="0"/>
                    </a:lnTo>
                    <a:lnTo>
                      <a:pt x="66" y="0"/>
                    </a:lnTo>
                    <a:lnTo>
                      <a:pt x="66" y="0"/>
                    </a:lnTo>
                    <a:lnTo>
                      <a:pt x="66" y="0"/>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65" name="Freeform 86"/>
              <p:cNvSpPr>
                <a:spLocks/>
              </p:cNvSpPr>
              <p:nvPr/>
            </p:nvSpPr>
            <p:spPr bwMode="auto">
              <a:xfrm>
                <a:off x="9293225" y="3717925"/>
                <a:ext cx="111125" cy="111125"/>
              </a:xfrm>
              <a:custGeom>
                <a:avLst/>
                <a:gdLst>
                  <a:gd name="T0" fmla="*/ 0 w 70"/>
                  <a:gd name="T1" fmla="*/ 34 h 70"/>
                  <a:gd name="T2" fmla="*/ 34 w 70"/>
                  <a:gd name="T3" fmla="*/ 0 h 70"/>
                  <a:gd name="T4" fmla="*/ 70 w 70"/>
                  <a:gd name="T5" fmla="*/ 34 h 70"/>
                  <a:gd name="T6" fmla="*/ 34 w 70"/>
                  <a:gd name="T7" fmla="*/ 70 h 70"/>
                  <a:gd name="T8" fmla="*/ 0 w 70"/>
                  <a:gd name="T9" fmla="*/ 34 h 70"/>
                  <a:gd name="T10" fmla="*/ 0 w 70"/>
                  <a:gd name="T11" fmla="*/ 34 h 70"/>
                  <a:gd name="T12" fmla="*/ 0 w 70"/>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4"/>
                    </a:moveTo>
                    <a:lnTo>
                      <a:pt x="34" y="0"/>
                    </a:lnTo>
                    <a:lnTo>
                      <a:pt x="70" y="34"/>
                    </a:lnTo>
                    <a:lnTo>
                      <a:pt x="34" y="70"/>
                    </a:lnTo>
                    <a:lnTo>
                      <a:pt x="0" y="34"/>
                    </a:lnTo>
                    <a:lnTo>
                      <a:pt x="0" y="34"/>
                    </a:lnTo>
                    <a:lnTo>
                      <a:pt x="0" y="34"/>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66" name="Freeform 87"/>
              <p:cNvSpPr>
                <a:spLocks/>
              </p:cNvSpPr>
              <p:nvPr/>
            </p:nvSpPr>
            <p:spPr bwMode="auto">
              <a:xfrm>
                <a:off x="9467850" y="3727450"/>
                <a:ext cx="111125" cy="111125"/>
              </a:xfrm>
              <a:custGeom>
                <a:avLst/>
                <a:gdLst>
                  <a:gd name="T0" fmla="*/ 0 w 70"/>
                  <a:gd name="T1" fmla="*/ 34 h 70"/>
                  <a:gd name="T2" fmla="*/ 34 w 70"/>
                  <a:gd name="T3" fmla="*/ 0 h 70"/>
                  <a:gd name="T4" fmla="*/ 70 w 70"/>
                  <a:gd name="T5" fmla="*/ 34 h 70"/>
                  <a:gd name="T6" fmla="*/ 34 w 70"/>
                  <a:gd name="T7" fmla="*/ 70 h 70"/>
                  <a:gd name="T8" fmla="*/ 0 w 70"/>
                  <a:gd name="T9" fmla="*/ 34 h 70"/>
                  <a:gd name="T10" fmla="*/ 0 w 70"/>
                  <a:gd name="T11" fmla="*/ 34 h 70"/>
                  <a:gd name="T12" fmla="*/ 0 w 70"/>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4"/>
                    </a:moveTo>
                    <a:lnTo>
                      <a:pt x="34" y="0"/>
                    </a:lnTo>
                    <a:lnTo>
                      <a:pt x="70" y="34"/>
                    </a:lnTo>
                    <a:lnTo>
                      <a:pt x="34" y="70"/>
                    </a:lnTo>
                    <a:lnTo>
                      <a:pt x="0" y="34"/>
                    </a:lnTo>
                    <a:lnTo>
                      <a:pt x="0" y="34"/>
                    </a:lnTo>
                    <a:lnTo>
                      <a:pt x="0" y="34"/>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67" name="Freeform 88"/>
              <p:cNvSpPr>
                <a:spLocks/>
              </p:cNvSpPr>
              <p:nvPr/>
            </p:nvSpPr>
            <p:spPr bwMode="auto">
              <a:xfrm>
                <a:off x="9639300" y="3759200"/>
                <a:ext cx="111125" cy="111125"/>
              </a:xfrm>
              <a:custGeom>
                <a:avLst/>
                <a:gdLst>
                  <a:gd name="T0" fmla="*/ 0 w 70"/>
                  <a:gd name="T1" fmla="*/ 34 h 70"/>
                  <a:gd name="T2" fmla="*/ 34 w 70"/>
                  <a:gd name="T3" fmla="*/ 0 h 70"/>
                  <a:gd name="T4" fmla="*/ 70 w 70"/>
                  <a:gd name="T5" fmla="*/ 34 h 70"/>
                  <a:gd name="T6" fmla="*/ 34 w 70"/>
                  <a:gd name="T7" fmla="*/ 70 h 70"/>
                  <a:gd name="T8" fmla="*/ 0 w 70"/>
                  <a:gd name="T9" fmla="*/ 34 h 70"/>
                  <a:gd name="T10" fmla="*/ 0 w 70"/>
                  <a:gd name="T11" fmla="*/ 34 h 70"/>
                  <a:gd name="T12" fmla="*/ 0 w 70"/>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4"/>
                    </a:moveTo>
                    <a:lnTo>
                      <a:pt x="34" y="0"/>
                    </a:lnTo>
                    <a:lnTo>
                      <a:pt x="70" y="34"/>
                    </a:lnTo>
                    <a:lnTo>
                      <a:pt x="34" y="70"/>
                    </a:lnTo>
                    <a:lnTo>
                      <a:pt x="0" y="34"/>
                    </a:lnTo>
                    <a:lnTo>
                      <a:pt x="0" y="34"/>
                    </a:lnTo>
                    <a:lnTo>
                      <a:pt x="0" y="34"/>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68" name="Freeform 89"/>
              <p:cNvSpPr>
                <a:spLocks/>
              </p:cNvSpPr>
              <p:nvPr/>
            </p:nvSpPr>
            <p:spPr bwMode="auto">
              <a:xfrm>
                <a:off x="9807575" y="3683000"/>
                <a:ext cx="107950" cy="111125"/>
              </a:xfrm>
              <a:custGeom>
                <a:avLst/>
                <a:gdLst>
                  <a:gd name="T0" fmla="*/ 0 w 68"/>
                  <a:gd name="T1" fmla="*/ 36 h 70"/>
                  <a:gd name="T2" fmla="*/ 34 w 68"/>
                  <a:gd name="T3" fmla="*/ 0 h 70"/>
                  <a:gd name="T4" fmla="*/ 68 w 68"/>
                  <a:gd name="T5" fmla="*/ 36 h 70"/>
                  <a:gd name="T6" fmla="*/ 34 w 68"/>
                  <a:gd name="T7" fmla="*/ 70 h 70"/>
                  <a:gd name="T8" fmla="*/ 0 w 68"/>
                  <a:gd name="T9" fmla="*/ 36 h 70"/>
                  <a:gd name="T10" fmla="*/ 0 w 68"/>
                  <a:gd name="T11" fmla="*/ 36 h 70"/>
                  <a:gd name="T12" fmla="*/ 0 w 68"/>
                  <a:gd name="T13" fmla="*/ 36 h 70"/>
                </a:gdLst>
                <a:ahLst/>
                <a:cxnLst>
                  <a:cxn ang="0">
                    <a:pos x="T0" y="T1"/>
                  </a:cxn>
                  <a:cxn ang="0">
                    <a:pos x="T2" y="T3"/>
                  </a:cxn>
                  <a:cxn ang="0">
                    <a:pos x="T4" y="T5"/>
                  </a:cxn>
                  <a:cxn ang="0">
                    <a:pos x="T6" y="T7"/>
                  </a:cxn>
                  <a:cxn ang="0">
                    <a:pos x="T8" y="T9"/>
                  </a:cxn>
                  <a:cxn ang="0">
                    <a:pos x="T10" y="T11"/>
                  </a:cxn>
                  <a:cxn ang="0">
                    <a:pos x="T12" y="T13"/>
                  </a:cxn>
                </a:cxnLst>
                <a:rect l="0" t="0" r="r" b="b"/>
                <a:pathLst>
                  <a:path w="68" h="70">
                    <a:moveTo>
                      <a:pt x="0" y="36"/>
                    </a:moveTo>
                    <a:lnTo>
                      <a:pt x="34" y="0"/>
                    </a:lnTo>
                    <a:lnTo>
                      <a:pt x="68" y="36"/>
                    </a:lnTo>
                    <a:lnTo>
                      <a:pt x="34" y="70"/>
                    </a:lnTo>
                    <a:lnTo>
                      <a:pt x="0" y="36"/>
                    </a:lnTo>
                    <a:lnTo>
                      <a:pt x="0" y="36"/>
                    </a:lnTo>
                    <a:lnTo>
                      <a:pt x="0" y="36"/>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69" name="Freeform 90"/>
              <p:cNvSpPr>
                <a:spLocks/>
              </p:cNvSpPr>
              <p:nvPr/>
            </p:nvSpPr>
            <p:spPr bwMode="auto">
              <a:xfrm>
                <a:off x="9972675" y="3695700"/>
                <a:ext cx="111125" cy="111125"/>
              </a:xfrm>
              <a:custGeom>
                <a:avLst/>
                <a:gdLst>
                  <a:gd name="T0" fmla="*/ 0 w 70"/>
                  <a:gd name="T1" fmla="*/ 36 h 70"/>
                  <a:gd name="T2" fmla="*/ 36 w 70"/>
                  <a:gd name="T3" fmla="*/ 0 h 70"/>
                  <a:gd name="T4" fmla="*/ 70 w 70"/>
                  <a:gd name="T5" fmla="*/ 36 h 70"/>
                  <a:gd name="T6" fmla="*/ 36 w 70"/>
                  <a:gd name="T7" fmla="*/ 70 h 70"/>
                  <a:gd name="T8" fmla="*/ 0 w 70"/>
                  <a:gd name="T9" fmla="*/ 36 h 70"/>
                  <a:gd name="T10" fmla="*/ 0 w 70"/>
                  <a:gd name="T11" fmla="*/ 36 h 70"/>
                  <a:gd name="T12" fmla="*/ 0 w 70"/>
                  <a:gd name="T13" fmla="*/ 36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6"/>
                    </a:moveTo>
                    <a:lnTo>
                      <a:pt x="36" y="0"/>
                    </a:lnTo>
                    <a:lnTo>
                      <a:pt x="70" y="36"/>
                    </a:lnTo>
                    <a:lnTo>
                      <a:pt x="36" y="70"/>
                    </a:lnTo>
                    <a:lnTo>
                      <a:pt x="0" y="36"/>
                    </a:lnTo>
                    <a:lnTo>
                      <a:pt x="0" y="36"/>
                    </a:lnTo>
                    <a:lnTo>
                      <a:pt x="0" y="36"/>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70" name="Freeform 91"/>
              <p:cNvSpPr>
                <a:spLocks/>
              </p:cNvSpPr>
              <p:nvPr/>
            </p:nvSpPr>
            <p:spPr bwMode="auto">
              <a:xfrm>
                <a:off x="10131425" y="3708400"/>
                <a:ext cx="111125" cy="114300"/>
              </a:xfrm>
              <a:custGeom>
                <a:avLst/>
                <a:gdLst>
                  <a:gd name="T0" fmla="*/ 0 w 70"/>
                  <a:gd name="T1" fmla="*/ 36 h 72"/>
                  <a:gd name="T2" fmla="*/ 36 w 70"/>
                  <a:gd name="T3" fmla="*/ 0 h 72"/>
                  <a:gd name="T4" fmla="*/ 70 w 70"/>
                  <a:gd name="T5" fmla="*/ 36 h 72"/>
                  <a:gd name="T6" fmla="*/ 36 w 70"/>
                  <a:gd name="T7" fmla="*/ 72 h 72"/>
                  <a:gd name="T8" fmla="*/ 0 w 70"/>
                  <a:gd name="T9" fmla="*/ 36 h 72"/>
                  <a:gd name="T10" fmla="*/ 0 w 70"/>
                  <a:gd name="T11" fmla="*/ 36 h 72"/>
                  <a:gd name="T12" fmla="*/ 0 w 70"/>
                  <a:gd name="T13" fmla="*/ 36 h 72"/>
                </a:gdLst>
                <a:ahLst/>
                <a:cxnLst>
                  <a:cxn ang="0">
                    <a:pos x="T0" y="T1"/>
                  </a:cxn>
                  <a:cxn ang="0">
                    <a:pos x="T2" y="T3"/>
                  </a:cxn>
                  <a:cxn ang="0">
                    <a:pos x="T4" y="T5"/>
                  </a:cxn>
                  <a:cxn ang="0">
                    <a:pos x="T6" y="T7"/>
                  </a:cxn>
                  <a:cxn ang="0">
                    <a:pos x="T8" y="T9"/>
                  </a:cxn>
                  <a:cxn ang="0">
                    <a:pos x="T10" y="T11"/>
                  </a:cxn>
                  <a:cxn ang="0">
                    <a:pos x="T12" y="T13"/>
                  </a:cxn>
                </a:cxnLst>
                <a:rect l="0" t="0" r="r" b="b"/>
                <a:pathLst>
                  <a:path w="70" h="72">
                    <a:moveTo>
                      <a:pt x="0" y="36"/>
                    </a:moveTo>
                    <a:lnTo>
                      <a:pt x="36" y="0"/>
                    </a:lnTo>
                    <a:lnTo>
                      <a:pt x="70" y="36"/>
                    </a:lnTo>
                    <a:lnTo>
                      <a:pt x="36" y="72"/>
                    </a:lnTo>
                    <a:lnTo>
                      <a:pt x="0" y="36"/>
                    </a:lnTo>
                    <a:lnTo>
                      <a:pt x="0" y="36"/>
                    </a:lnTo>
                    <a:lnTo>
                      <a:pt x="0" y="36"/>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71" name="Freeform 92"/>
              <p:cNvSpPr>
                <a:spLocks/>
              </p:cNvSpPr>
              <p:nvPr/>
            </p:nvSpPr>
            <p:spPr bwMode="auto">
              <a:xfrm>
                <a:off x="10277475" y="3702050"/>
                <a:ext cx="111125" cy="107950"/>
              </a:xfrm>
              <a:custGeom>
                <a:avLst/>
                <a:gdLst>
                  <a:gd name="T0" fmla="*/ 0 w 70"/>
                  <a:gd name="T1" fmla="*/ 34 h 68"/>
                  <a:gd name="T2" fmla="*/ 36 w 70"/>
                  <a:gd name="T3" fmla="*/ 0 h 68"/>
                  <a:gd name="T4" fmla="*/ 70 w 70"/>
                  <a:gd name="T5" fmla="*/ 34 h 68"/>
                  <a:gd name="T6" fmla="*/ 36 w 70"/>
                  <a:gd name="T7" fmla="*/ 68 h 68"/>
                  <a:gd name="T8" fmla="*/ 0 w 70"/>
                  <a:gd name="T9" fmla="*/ 34 h 68"/>
                  <a:gd name="T10" fmla="*/ 0 w 70"/>
                  <a:gd name="T11" fmla="*/ 34 h 68"/>
                  <a:gd name="T12" fmla="*/ 0 w 70"/>
                  <a:gd name="T13" fmla="*/ 34 h 68"/>
                </a:gdLst>
                <a:ahLst/>
                <a:cxnLst>
                  <a:cxn ang="0">
                    <a:pos x="T0" y="T1"/>
                  </a:cxn>
                  <a:cxn ang="0">
                    <a:pos x="T2" y="T3"/>
                  </a:cxn>
                  <a:cxn ang="0">
                    <a:pos x="T4" y="T5"/>
                  </a:cxn>
                  <a:cxn ang="0">
                    <a:pos x="T6" y="T7"/>
                  </a:cxn>
                  <a:cxn ang="0">
                    <a:pos x="T8" y="T9"/>
                  </a:cxn>
                  <a:cxn ang="0">
                    <a:pos x="T10" y="T11"/>
                  </a:cxn>
                  <a:cxn ang="0">
                    <a:pos x="T12" y="T13"/>
                  </a:cxn>
                </a:cxnLst>
                <a:rect l="0" t="0" r="r" b="b"/>
                <a:pathLst>
                  <a:path w="70" h="68">
                    <a:moveTo>
                      <a:pt x="0" y="34"/>
                    </a:moveTo>
                    <a:lnTo>
                      <a:pt x="36" y="0"/>
                    </a:lnTo>
                    <a:lnTo>
                      <a:pt x="70" y="34"/>
                    </a:lnTo>
                    <a:lnTo>
                      <a:pt x="36" y="68"/>
                    </a:lnTo>
                    <a:lnTo>
                      <a:pt x="0" y="34"/>
                    </a:lnTo>
                    <a:lnTo>
                      <a:pt x="0" y="34"/>
                    </a:lnTo>
                    <a:lnTo>
                      <a:pt x="0" y="34"/>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72" name="Freeform 93"/>
              <p:cNvSpPr>
                <a:spLocks/>
              </p:cNvSpPr>
              <p:nvPr/>
            </p:nvSpPr>
            <p:spPr bwMode="auto">
              <a:xfrm>
                <a:off x="10366375" y="3740150"/>
                <a:ext cx="111125" cy="111125"/>
              </a:xfrm>
              <a:custGeom>
                <a:avLst/>
                <a:gdLst>
                  <a:gd name="T0" fmla="*/ 0 w 70"/>
                  <a:gd name="T1" fmla="*/ 34 h 70"/>
                  <a:gd name="T2" fmla="*/ 36 w 70"/>
                  <a:gd name="T3" fmla="*/ 0 h 70"/>
                  <a:gd name="T4" fmla="*/ 70 w 70"/>
                  <a:gd name="T5" fmla="*/ 34 h 70"/>
                  <a:gd name="T6" fmla="*/ 36 w 70"/>
                  <a:gd name="T7" fmla="*/ 70 h 70"/>
                  <a:gd name="T8" fmla="*/ 0 w 70"/>
                  <a:gd name="T9" fmla="*/ 34 h 70"/>
                  <a:gd name="T10" fmla="*/ 0 w 70"/>
                  <a:gd name="T11" fmla="*/ 34 h 70"/>
                  <a:gd name="T12" fmla="*/ 0 w 70"/>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4"/>
                    </a:moveTo>
                    <a:lnTo>
                      <a:pt x="36" y="0"/>
                    </a:lnTo>
                    <a:lnTo>
                      <a:pt x="70" y="34"/>
                    </a:lnTo>
                    <a:lnTo>
                      <a:pt x="36" y="70"/>
                    </a:lnTo>
                    <a:lnTo>
                      <a:pt x="0" y="34"/>
                    </a:lnTo>
                    <a:lnTo>
                      <a:pt x="0" y="34"/>
                    </a:lnTo>
                    <a:lnTo>
                      <a:pt x="0" y="34"/>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73" name="Freeform 94"/>
              <p:cNvSpPr>
                <a:spLocks/>
              </p:cNvSpPr>
              <p:nvPr/>
            </p:nvSpPr>
            <p:spPr bwMode="auto">
              <a:xfrm>
                <a:off x="10423525" y="3702050"/>
                <a:ext cx="111125" cy="107950"/>
              </a:xfrm>
              <a:custGeom>
                <a:avLst/>
                <a:gdLst>
                  <a:gd name="T0" fmla="*/ 0 w 70"/>
                  <a:gd name="T1" fmla="*/ 34 h 68"/>
                  <a:gd name="T2" fmla="*/ 34 w 70"/>
                  <a:gd name="T3" fmla="*/ 0 h 68"/>
                  <a:gd name="T4" fmla="*/ 70 w 70"/>
                  <a:gd name="T5" fmla="*/ 34 h 68"/>
                  <a:gd name="T6" fmla="*/ 34 w 70"/>
                  <a:gd name="T7" fmla="*/ 68 h 68"/>
                  <a:gd name="T8" fmla="*/ 0 w 70"/>
                  <a:gd name="T9" fmla="*/ 34 h 68"/>
                  <a:gd name="T10" fmla="*/ 0 w 70"/>
                  <a:gd name="T11" fmla="*/ 34 h 68"/>
                  <a:gd name="T12" fmla="*/ 0 w 70"/>
                  <a:gd name="T13" fmla="*/ 34 h 68"/>
                </a:gdLst>
                <a:ahLst/>
                <a:cxnLst>
                  <a:cxn ang="0">
                    <a:pos x="T0" y="T1"/>
                  </a:cxn>
                  <a:cxn ang="0">
                    <a:pos x="T2" y="T3"/>
                  </a:cxn>
                  <a:cxn ang="0">
                    <a:pos x="T4" y="T5"/>
                  </a:cxn>
                  <a:cxn ang="0">
                    <a:pos x="T6" y="T7"/>
                  </a:cxn>
                  <a:cxn ang="0">
                    <a:pos x="T8" y="T9"/>
                  </a:cxn>
                  <a:cxn ang="0">
                    <a:pos x="T10" y="T11"/>
                  </a:cxn>
                  <a:cxn ang="0">
                    <a:pos x="T12" y="T13"/>
                  </a:cxn>
                </a:cxnLst>
                <a:rect l="0" t="0" r="r" b="b"/>
                <a:pathLst>
                  <a:path w="70" h="68">
                    <a:moveTo>
                      <a:pt x="0" y="34"/>
                    </a:moveTo>
                    <a:lnTo>
                      <a:pt x="34" y="0"/>
                    </a:lnTo>
                    <a:lnTo>
                      <a:pt x="70" y="34"/>
                    </a:lnTo>
                    <a:lnTo>
                      <a:pt x="34" y="68"/>
                    </a:lnTo>
                    <a:lnTo>
                      <a:pt x="0" y="34"/>
                    </a:lnTo>
                    <a:lnTo>
                      <a:pt x="0" y="34"/>
                    </a:lnTo>
                    <a:lnTo>
                      <a:pt x="0" y="34"/>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74" name="Freeform 95"/>
              <p:cNvSpPr>
                <a:spLocks/>
              </p:cNvSpPr>
              <p:nvPr/>
            </p:nvSpPr>
            <p:spPr bwMode="auto">
              <a:xfrm>
                <a:off x="10426700" y="3790950"/>
                <a:ext cx="107950" cy="111125"/>
              </a:xfrm>
              <a:custGeom>
                <a:avLst/>
                <a:gdLst>
                  <a:gd name="T0" fmla="*/ 0 w 68"/>
                  <a:gd name="T1" fmla="*/ 36 h 70"/>
                  <a:gd name="T2" fmla="*/ 34 w 68"/>
                  <a:gd name="T3" fmla="*/ 0 h 70"/>
                  <a:gd name="T4" fmla="*/ 68 w 68"/>
                  <a:gd name="T5" fmla="*/ 36 h 70"/>
                  <a:gd name="T6" fmla="*/ 34 w 68"/>
                  <a:gd name="T7" fmla="*/ 70 h 70"/>
                  <a:gd name="T8" fmla="*/ 0 w 68"/>
                  <a:gd name="T9" fmla="*/ 36 h 70"/>
                  <a:gd name="T10" fmla="*/ 0 w 68"/>
                  <a:gd name="T11" fmla="*/ 36 h 70"/>
                  <a:gd name="T12" fmla="*/ 0 w 68"/>
                  <a:gd name="T13" fmla="*/ 36 h 70"/>
                </a:gdLst>
                <a:ahLst/>
                <a:cxnLst>
                  <a:cxn ang="0">
                    <a:pos x="T0" y="T1"/>
                  </a:cxn>
                  <a:cxn ang="0">
                    <a:pos x="T2" y="T3"/>
                  </a:cxn>
                  <a:cxn ang="0">
                    <a:pos x="T4" y="T5"/>
                  </a:cxn>
                  <a:cxn ang="0">
                    <a:pos x="T6" y="T7"/>
                  </a:cxn>
                  <a:cxn ang="0">
                    <a:pos x="T8" y="T9"/>
                  </a:cxn>
                  <a:cxn ang="0">
                    <a:pos x="T10" y="T11"/>
                  </a:cxn>
                  <a:cxn ang="0">
                    <a:pos x="T12" y="T13"/>
                  </a:cxn>
                </a:cxnLst>
                <a:rect l="0" t="0" r="r" b="b"/>
                <a:pathLst>
                  <a:path w="68" h="70">
                    <a:moveTo>
                      <a:pt x="0" y="36"/>
                    </a:moveTo>
                    <a:lnTo>
                      <a:pt x="34" y="0"/>
                    </a:lnTo>
                    <a:lnTo>
                      <a:pt x="68" y="36"/>
                    </a:lnTo>
                    <a:lnTo>
                      <a:pt x="34" y="70"/>
                    </a:lnTo>
                    <a:lnTo>
                      <a:pt x="0" y="36"/>
                    </a:lnTo>
                    <a:lnTo>
                      <a:pt x="0" y="36"/>
                    </a:lnTo>
                    <a:lnTo>
                      <a:pt x="0" y="36"/>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75" name="Freeform 96"/>
              <p:cNvSpPr>
                <a:spLocks/>
              </p:cNvSpPr>
              <p:nvPr/>
            </p:nvSpPr>
            <p:spPr bwMode="auto">
              <a:xfrm>
                <a:off x="10426700" y="3717925"/>
                <a:ext cx="107950" cy="111125"/>
              </a:xfrm>
              <a:custGeom>
                <a:avLst/>
                <a:gdLst>
                  <a:gd name="T0" fmla="*/ 0 w 68"/>
                  <a:gd name="T1" fmla="*/ 34 h 70"/>
                  <a:gd name="T2" fmla="*/ 34 w 68"/>
                  <a:gd name="T3" fmla="*/ 0 h 70"/>
                  <a:gd name="T4" fmla="*/ 68 w 68"/>
                  <a:gd name="T5" fmla="*/ 34 h 70"/>
                  <a:gd name="T6" fmla="*/ 34 w 68"/>
                  <a:gd name="T7" fmla="*/ 70 h 70"/>
                  <a:gd name="T8" fmla="*/ 0 w 68"/>
                  <a:gd name="T9" fmla="*/ 34 h 70"/>
                  <a:gd name="T10" fmla="*/ 0 w 68"/>
                  <a:gd name="T11" fmla="*/ 34 h 70"/>
                  <a:gd name="T12" fmla="*/ 0 w 68"/>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68" h="70">
                    <a:moveTo>
                      <a:pt x="0" y="34"/>
                    </a:moveTo>
                    <a:lnTo>
                      <a:pt x="34" y="0"/>
                    </a:lnTo>
                    <a:lnTo>
                      <a:pt x="68" y="34"/>
                    </a:lnTo>
                    <a:lnTo>
                      <a:pt x="34" y="70"/>
                    </a:lnTo>
                    <a:lnTo>
                      <a:pt x="0" y="34"/>
                    </a:lnTo>
                    <a:lnTo>
                      <a:pt x="0" y="34"/>
                    </a:lnTo>
                    <a:lnTo>
                      <a:pt x="0" y="34"/>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76" name="Freeform 97"/>
              <p:cNvSpPr>
                <a:spLocks/>
              </p:cNvSpPr>
              <p:nvPr/>
            </p:nvSpPr>
            <p:spPr bwMode="auto">
              <a:xfrm>
                <a:off x="10426700" y="3660775"/>
                <a:ext cx="107950" cy="111125"/>
              </a:xfrm>
              <a:custGeom>
                <a:avLst/>
                <a:gdLst>
                  <a:gd name="T0" fmla="*/ 0 w 68"/>
                  <a:gd name="T1" fmla="*/ 36 h 70"/>
                  <a:gd name="T2" fmla="*/ 34 w 68"/>
                  <a:gd name="T3" fmla="*/ 0 h 70"/>
                  <a:gd name="T4" fmla="*/ 68 w 68"/>
                  <a:gd name="T5" fmla="*/ 36 h 70"/>
                  <a:gd name="T6" fmla="*/ 34 w 68"/>
                  <a:gd name="T7" fmla="*/ 70 h 70"/>
                  <a:gd name="T8" fmla="*/ 0 w 68"/>
                  <a:gd name="T9" fmla="*/ 36 h 70"/>
                  <a:gd name="T10" fmla="*/ 0 w 68"/>
                  <a:gd name="T11" fmla="*/ 36 h 70"/>
                  <a:gd name="T12" fmla="*/ 0 w 68"/>
                  <a:gd name="T13" fmla="*/ 36 h 70"/>
                </a:gdLst>
                <a:ahLst/>
                <a:cxnLst>
                  <a:cxn ang="0">
                    <a:pos x="T0" y="T1"/>
                  </a:cxn>
                  <a:cxn ang="0">
                    <a:pos x="T2" y="T3"/>
                  </a:cxn>
                  <a:cxn ang="0">
                    <a:pos x="T4" y="T5"/>
                  </a:cxn>
                  <a:cxn ang="0">
                    <a:pos x="T6" y="T7"/>
                  </a:cxn>
                  <a:cxn ang="0">
                    <a:pos x="T8" y="T9"/>
                  </a:cxn>
                  <a:cxn ang="0">
                    <a:pos x="T10" y="T11"/>
                  </a:cxn>
                  <a:cxn ang="0">
                    <a:pos x="T12" y="T13"/>
                  </a:cxn>
                </a:cxnLst>
                <a:rect l="0" t="0" r="r" b="b"/>
                <a:pathLst>
                  <a:path w="68" h="70">
                    <a:moveTo>
                      <a:pt x="0" y="36"/>
                    </a:moveTo>
                    <a:lnTo>
                      <a:pt x="34" y="0"/>
                    </a:lnTo>
                    <a:lnTo>
                      <a:pt x="68" y="36"/>
                    </a:lnTo>
                    <a:lnTo>
                      <a:pt x="34" y="70"/>
                    </a:lnTo>
                    <a:lnTo>
                      <a:pt x="0" y="36"/>
                    </a:lnTo>
                    <a:lnTo>
                      <a:pt x="0" y="36"/>
                    </a:lnTo>
                    <a:lnTo>
                      <a:pt x="0" y="36"/>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77" name="Freeform 98"/>
              <p:cNvSpPr>
                <a:spLocks/>
              </p:cNvSpPr>
              <p:nvPr/>
            </p:nvSpPr>
            <p:spPr bwMode="auto">
              <a:xfrm>
                <a:off x="10426700" y="3727450"/>
                <a:ext cx="107950" cy="111125"/>
              </a:xfrm>
              <a:custGeom>
                <a:avLst/>
                <a:gdLst>
                  <a:gd name="T0" fmla="*/ 0 w 68"/>
                  <a:gd name="T1" fmla="*/ 34 h 70"/>
                  <a:gd name="T2" fmla="*/ 34 w 68"/>
                  <a:gd name="T3" fmla="*/ 0 h 70"/>
                  <a:gd name="T4" fmla="*/ 68 w 68"/>
                  <a:gd name="T5" fmla="*/ 34 h 70"/>
                  <a:gd name="T6" fmla="*/ 34 w 68"/>
                  <a:gd name="T7" fmla="*/ 70 h 70"/>
                  <a:gd name="T8" fmla="*/ 0 w 68"/>
                  <a:gd name="T9" fmla="*/ 34 h 70"/>
                  <a:gd name="T10" fmla="*/ 0 w 68"/>
                  <a:gd name="T11" fmla="*/ 34 h 70"/>
                  <a:gd name="T12" fmla="*/ 0 w 68"/>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68" h="70">
                    <a:moveTo>
                      <a:pt x="0" y="34"/>
                    </a:moveTo>
                    <a:lnTo>
                      <a:pt x="34" y="0"/>
                    </a:lnTo>
                    <a:lnTo>
                      <a:pt x="68" y="34"/>
                    </a:lnTo>
                    <a:lnTo>
                      <a:pt x="34" y="70"/>
                    </a:lnTo>
                    <a:lnTo>
                      <a:pt x="0" y="34"/>
                    </a:lnTo>
                    <a:lnTo>
                      <a:pt x="0" y="34"/>
                    </a:lnTo>
                    <a:lnTo>
                      <a:pt x="0" y="34"/>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78" name="Freeform 99"/>
              <p:cNvSpPr>
                <a:spLocks/>
              </p:cNvSpPr>
              <p:nvPr/>
            </p:nvSpPr>
            <p:spPr bwMode="auto">
              <a:xfrm>
                <a:off x="10426700" y="3698875"/>
                <a:ext cx="107950" cy="111125"/>
              </a:xfrm>
              <a:custGeom>
                <a:avLst/>
                <a:gdLst>
                  <a:gd name="T0" fmla="*/ 0 w 68"/>
                  <a:gd name="T1" fmla="*/ 34 h 70"/>
                  <a:gd name="T2" fmla="*/ 34 w 68"/>
                  <a:gd name="T3" fmla="*/ 0 h 70"/>
                  <a:gd name="T4" fmla="*/ 68 w 68"/>
                  <a:gd name="T5" fmla="*/ 34 h 70"/>
                  <a:gd name="T6" fmla="*/ 34 w 68"/>
                  <a:gd name="T7" fmla="*/ 70 h 70"/>
                  <a:gd name="T8" fmla="*/ 0 w 68"/>
                  <a:gd name="T9" fmla="*/ 34 h 70"/>
                  <a:gd name="T10" fmla="*/ 0 w 68"/>
                  <a:gd name="T11" fmla="*/ 34 h 70"/>
                  <a:gd name="T12" fmla="*/ 0 w 68"/>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68" h="70">
                    <a:moveTo>
                      <a:pt x="0" y="34"/>
                    </a:moveTo>
                    <a:lnTo>
                      <a:pt x="34" y="0"/>
                    </a:lnTo>
                    <a:lnTo>
                      <a:pt x="68" y="34"/>
                    </a:lnTo>
                    <a:lnTo>
                      <a:pt x="34" y="70"/>
                    </a:lnTo>
                    <a:lnTo>
                      <a:pt x="0" y="34"/>
                    </a:lnTo>
                    <a:lnTo>
                      <a:pt x="0" y="34"/>
                    </a:lnTo>
                    <a:lnTo>
                      <a:pt x="0" y="34"/>
                    </a:lnTo>
                    <a:close/>
                  </a:path>
                </a:pathLst>
              </a:custGeom>
              <a:solidFill>
                <a:srgbClr val="C151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79" name="Freeform 100"/>
              <p:cNvSpPr>
                <a:spLocks/>
              </p:cNvSpPr>
              <p:nvPr/>
            </p:nvSpPr>
            <p:spPr bwMode="auto">
              <a:xfrm>
                <a:off x="10213975" y="4540250"/>
                <a:ext cx="107950" cy="92075"/>
              </a:xfrm>
              <a:custGeom>
                <a:avLst/>
                <a:gdLst>
                  <a:gd name="T0" fmla="*/ 34 w 68"/>
                  <a:gd name="T1" fmla="*/ 0 h 58"/>
                  <a:gd name="T2" fmla="*/ 68 w 68"/>
                  <a:gd name="T3" fmla="*/ 58 h 58"/>
                  <a:gd name="T4" fmla="*/ 0 w 68"/>
                  <a:gd name="T5" fmla="*/ 58 h 58"/>
                  <a:gd name="T6" fmla="*/ 34 w 68"/>
                  <a:gd name="T7" fmla="*/ 0 h 58"/>
                  <a:gd name="T8" fmla="*/ 34 w 68"/>
                  <a:gd name="T9" fmla="*/ 0 h 58"/>
                  <a:gd name="T10" fmla="*/ 34 w 68"/>
                  <a:gd name="T11" fmla="*/ 0 h 58"/>
                </a:gdLst>
                <a:ahLst/>
                <a:cxnLst>
                  <a:cxn ang="0">
                    <a:pos x="T0" y="T1"/>
                  </a:cxn>
                  <a:cxn ang="0">
                    <a:pos x="T2" y="T3"/>
                  </a:cxn>
                  <a:cxn ang="0">
                    <a:pos x="T4" y="T5"/>
                  </a:cxn>
                  <a:cxn ang="0">
                    <a:pos x="T6" y="T7"/>
                  </a:cxn>
                  <a:cxn ang="0">
                    <a:pos x="T8" y="T9"/>
                  </a:cxn>
                  <a:cxn ang="0">
                    <a:pos x="T10" y="T11"/>
                  </a:cxn>
                </a:cxnLst>
                <a:rect l="0" t="0" r="r" b="b"/>
                <a:pathLst>
                  <a:path w="68" h="58">
                    <a:moveTo>
                      <a:pt x="34" y="0"/>
                    </a:moveTo>
                    <a:lnTo>
                      <a:pt x="68" y="58"/>
                    </a:lnTo>
                    <a:lnTo>
                      <a:pt x="0" y="58"/>
                    </a:lnTo>
                    <a:lnTo>
                      <a:pt x="34" y="0"/>
                    </a:lnTo>
                    <a:lnTo>
                      <a:pt x="34" y="0"/>
                    </a:lnTo>
                    <a:lnTo>
                      <a:pt x="3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80" name="Freeform 101"/>
              <p:cNvSpPr>
                <a:spLocks/>
              </p:cNvSpPr>
              <p:nvPr/>
            </p:nvSpPr>
            <p:spPr bwMode="auto">
              <a:xfrm>
                <a:off x="9991725" y="4524375"/>
                <a:ext cx="107950" cy="88900"/>
              </a:xfrm>
              <a:custGeom>
                <a:avLst/>
                <a:gdLst>
                  <a:gd name="T0" fmla="*/ 34 w 68"/>
                  <a:gd name="T1" fmla="*/ 0 h 56"/>
                  <a:gd name="T2" fmla="*/ 68 w 68"/>
                  <a:gd name="T3" fmla="*/ 56 h 56"/>
                  <a:gd name="T4" fmla="*/ 0 w 68"/>
                  <a:gd name="T5" fmla="*/ 56 h 56"/>
                  <a:gd name="T6" fmla="*/ 34 w 68"/>
                  <a:gd name="T7" fmla="*/ 0 h 56"/>
                  <a:gd name="T8" fmla="*/ 34 w 68"/>
                  <a:gd name="T9" fmla="*/ 0 h 56"/>
                  <a:gd name="T10" fmla="*/ 34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34" y="0"/>
                    </a:moveTo>
                    <a:lnTo>
                      <a:pt x="68" y="56"/>
                    </a:lnTo>
                    <a:lnTo>
                      <a:pt x="0" y="56"/>
                    </a:lnTo>
                    <a:lnTo>
                      <a:pt x="34" y="0"/>
                    </a:lnTo>
                    <a:lnTo>
                      <a:pt x="34" y="0"/>
                    </a:lnTo>
                    <a:lnTo>
                      <a:pt x="3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81" name="Freeform 102"/>
              <p:cNvSpPr>
                <a:spLocks/>
              </p:cNvSpPr>
              <p:nvPr/>
            </p:nvSpPr>
            <p:spPr bwMode="auto">
              <a:xfrm>
                <a:off x="5943600" y="5191125"/>
                <a:ext cx="104775" cy="88900"/>
              </a:xfrm>
              <a:custGeom>
                <a:avLst/>
                <a:gdLst>
                  <a:gd name="T0" fmla="*/ 32 w 66"/>
                  <a:gd name="T1" fmla="*/ 0 h 56"/>
                  <a:gd name="T2" fmla="*/ 66 w 66"/>
                  <a:gd name="T3" fmla="*/ 56 h 56"/>
                  <a:gd name="T4" fmla="*/ 0 w 66"/>
                  <a:gd name="T5" fmla="*/ 56 h 56"/>
                  <a:gd name="T6" fmla="*/ 32 w 66"/>
                  <a:gd name="T7" fmla="*/ 0 h 56"/>
                  <a:gd name="T8" fmla="*/ 32 w 66"/>
                  <a:gd name="T9" fmla="*/ 0 h 56"/>
                  <a:gd name="T10" fmla="*/ 32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2" y="0"/>
                    </a:moveTo>
                    <a:lnTo>
                      <a:pt x="66" y="56"/>
                    </a:lnTo>
                    <a:lnTo>
                      <a:pt x="0" y="56"/>
                    </a:lnTo>
                    <a:lnTo>
                      <a:pt x="32" y="0"/>
                    </a:lnTo>
                    <a:lnTo>
                      <a:pt x="32" y="0"/>
                    </a:lnTo>
                    <a:lnTo>
                      <a:pt x="3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82" name="Freeform 103"/>
              <p:cNvSpPr>
                <a:spLocks/>
              </p:cNvSpPr>
              <p:nvPr/>
            </p:nvSpPr>
            <p:spPr bwMode="auto">
              <a:xfrm>
                <a:off x="5864225" y="527050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83" name="Freeform 104"/>
              <p:cNvSpPr>
                <a:spLocks/>
              </p:cNvSpPr>
              <p:nvPr/>
            </p:nvSpPr>
            <p:spPr bwMode="auto">
              <a:xfrm>
                <a:off x="5816600" y="529590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84" name="Freeform 105"/>
              <p:cNvSpPr>
                <a:spLocks/>
              </p:cNvSpPr>
              <p:nvPr/>
            </p:nvSpPr>
            <p:spPr bwMode="auto">
              <a:xfrm>
                <a:off x="5797550" y="5321300"/>
                <a:ext cx="107950" cy="88900"/>
              </a:xfrm>
              <a:custGeom>
                <a:avLst/>
                <a:gdLst>
                  <a:gd name="T0" fmla="*/ 34 w 68"/>
                  <a:gd name="T1" fmla="*/ 0 h 56"/>
                  <a:gd name="T2" fmla="*/ 68 w 68"/>
                  <a:gd name="T3" fmla="*/ 56 h 56"/>
                  <a:gd name="T4" fmla="*/ 0 w 68"/>
                  <a:gd name="T5" fmla="*/ 56 h 56"/>
                  <a:gd name="T6" fmla="*/ 34 w 68"/>
                  <a:gd name="T7" fmla="*/ 0 h 56"/>
                  <a:gd name="T8" fmla="*/ 34 w 68"/>
                  <a:gd name="T9" fmla="*/ 0 h 56"/>
                  <a:gd name="T10" fmla="*/ 34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34" y="0"/>
                    </a:moveTo>
                    <a:lnTo>
                      <a:pt x="68" y="56"/>
                    </a:lnTo>
                    <a:lnTo>
                      <a:pt x="0" y="56"/>
                    </a:lnTo>
                    <a:lnTo>
                      <a:pt x="34" y="0"/>
                    </a:lnTo>
                    <a:lnTo>
                      <a:pt x="34" y="0"/>
                    </a:lnTo>
                    <a:lnTo>
                      <a:pt x="3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85" name="Freeform 106"/>
              <p:cNvSpPr>
                <a:spLocks/>
              </p:cNvSpPr>
              <p:nvPr/>
            </p:nvSpPr>
            <p:spPr bwMode="auto">
              <a:xfrm>
                <a:off x="5797550" y="5356225"/>
                <a:ext cx="107950" cy="88900"/>
              </a:xfrm>
              <a:custGeom>
                <a:avLst/>
                <a:gdLst>
                  <a:gd name="T0" fmla="*/ 34 w 68"/>
                  <a:gd name="T1" fmla="*/ 0 h 56"/>
                  <a:gd name="T2" fmla="*/ 68 w 68"/>
                  <a:gd name="T3" fmla="*/ 56 h 56"/>
                  <a:gd name="T4" fmla="*/ 0 w 68"/>
                  <a:gd name="T5" fmla="*/ 56 h 56"/>
                  <a:gd name="T6" fmla="*/ 34 w 68"/>
                  <a:gd name="T7" fmla="*/ 0 h 56"/>
                  <a:gd name="T8" fmla="*/ 34 w 68"/>
                  <a:gd name="T9" fmla="*/ 0 h 56"/>
                  <a:gd name="T10" fmla="*/ 34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34" y="0"/>
                    </a:moveTo>
                    <a:lnTo>
                      <a:pt x="68" y="56"/>
                    </a:lnTo>
                    <a:lnTo>
                      <a:pt x="0" y="56"/>
                    </a:lnTo>
                    <a:lnTo>
                      <a:pt x="34" y="0"/>
                    </a:lnTo>
                    <a:lnTo>
                      <a:pt x="34" y="0"/>
                    </a:lnTo>
                    <a:lnTo>
                      <a:pt x="3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86" name="Line 107"/>
              <p:cNvSpPr>
                <a:spLocks noChangeShapeType="1"/>
              </p:cNvSpPr>
              <p:nvPr/>
            </p:nvSpPr>
            <p:spPr bwMode="auto">
              <a:xfrm flipV="1">
                <a:off x="10267950" y="4543425"/>
                <a:ext cx="0" cy="5080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87" name="Line 108"/>
              <p:cNvSpPr>
                <a:spLocks noChangeShapeType="1"/>
              </p:cNvSpPr>
              <p:nvPr/>
            </p:nvSpPr>
            <p:spPr bwMode="auto">
              <a:xfrm>
                <a:off x="10233025" y="4594225"/>
                <a:ext cx="73025" cy="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88" name="Line 109"/>
              <p:cNvSpPr>
                <a:spLocks noChangeShapeType="1"/>
              </p:cNvSpPr>
              <p:nvPr/>
            </p:nvSpPr>
            <p:spPr bwMode="auto">
              <a:xfrm>
                <a:off x="10233025" y="4606925"/>
                <a:ext cx="73025" cy="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89" name="Line 110"/>
              <p:cNvSpPr>
                <a:spLocks noChangeShapeType="1"/>
              </p:cNvSpPr>
              <p:nvPr/>
            </p:nvSpPr>
            <p:spPr bwMode="auto">
              <a:xfrm flipV="1">
                <a:off x="10048875" y="4527550"/>
                <a:ext cx="0" cy="5080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90" name="Line 111"/>
              <p:cNvSpPr>
                <a:spLocks noChangeShapeType="1"/>
              </p:cNvSpPr>
              <p:nvPr/>
            </p:nvSpPr>
            <p:spPr bwMode="auto">
              <a:xfrm>
                <a:off x="10010775" y="4578350"/>
                <a:ext cx="73025" cy="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91" name="Line 112"/>
              <p:cNvSpPr>
                <a:spLocks noChangeShapeType="1"/>
              </p:cNvSpPr>
              <p:nvPr/>
            </p:nvSpPr>
            <p:spPr bwMode="auto">
              <a:xfrm>
                <a:off x="10010775" y="4591050"/>
                <a:ext cx="73025" cy="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92" name="Line 113"/>
              <p:cNvSpPr>
                <a:spLocks noChangeShapeType="1"/>
              </p:cNvSpPr>
              <p:nvPr/>
            </p:nvSpPr>
            <p:spPr bwMode="auto">
              <a:xfrm flipV="1">
                <a:off x="5870575" y="5295900"/>
                <a:ext cx="0" cy="5080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93" name="Line 114"/>
              <p:cNvSpPr>
                <a:spLocks noChangeShapeType="1"/>
              </p:cNvSpPr>
              <p:nvPr/>
            </p:nvSpPr>
            <p:spPr bwMode="auto">
              <a:xfrm>
                <a:off x="5870575" y="5359400"/>
                <a:ext cx="0" cy="5080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94" name="Line 115"/>
              <p:cNvSpPr>
                <a:spLocks noChangeShapeType="1"/>
              </p:cNvSpPr>
              <p:nvPr/>
            </p:nvSpPr>
            <p:spPr bwMode="auto">
              <a:xfrm flipV="1">
                <a:off x="5851525" y="5324475"/>
                <a:ext cx="0" cy="5080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95" name="Line 116"/>
              <p:cNvSpPr>
                <a:spLocks noChangeShapeType="1"/>
              </p:cNvSpPr>
              <p:nvPr/>
            </p:nvSpPr>
            <p:spPr bwMode="auto">
              <a:xfrm>
                <a:off x="5851525" y="5384800"/>
                <a:ext cx="0" cy="53975"/>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96" name="Line 117"/>
              <p:cNvSpPr>
                <a:spLocks noChangeShapeType="1"/>
              </p:cNvSpPr>
              <p:nvPr/>
            </p:nvSpPr>
            <p:spPr bwMode="auto">
              <a:xfrm>
                <a:off x="5851525" y="5422900"/>
                <a:ext cx="0" cy="5080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97" name="Line 118"/>
              <p:cNvSpPr>
                <a:spLocks noChangeShapeType="1"/>
              </p:cNvSpPr>
              <p:nvPr/>
            </p:nvSpPr>
            <p:spPr bwMode="auto">
              <a:xfrm>
                <a:off x="10204450" y="3803650"/>
                <a:ext cx="0" cy="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98" name="Line 119"/>
              <p:cNvSpPr>
                <a:spLocks noChangeShapeType="1"/>
              </p:cNvSpPr>
              <p:nvPr/>
            </p:nvSpPr>
            <p:spPr bwMode="auto">
              <a:xfrm>
                <a:off x="10112375" y="3816350"/>
                <a:ext cx="0" cy="0"/>
              </a:xfrm>
              <a:prstGeom prst="line">
                <a:avLst/>
              </a:prstGeom>
              <a:noFill/>
              <a:ln w="0">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199" name="Freeform 120"/>
              <p:cNvSpPr>
                <a:spLocks/>
              </p:cNvSpPr>
              <p:nvPr/>
            </p:nvSpPr>
            <p:spPr bwMode="auto">
              <a:xfrm>
                <a:off x="10213975" y="3740150"/>
                <a:ext cx="111125" cy="111125"/>
              </a:xfrm>
              <a:custGeom>
                <a:avLst/>
                <a:gdLst>
                  <a:gd name="T0" fmla="*/ 0 w 70"/>
                  <a:gd name="T1" fmla="*/ 34 h 70"/>
                  <a:gd name="T2" fmla="*/ 34 w 70"/>
                  <a:gd name="T3" fmla="*/ 0 h 70"/>
                  <a:gd name="T4" fmla="*/ 70 w 70"/>
                  <a:gd name="T5" fmla="*/ 34 h 70"/>
                  <a:gd name="T6" fmla="*/ 34 w 70"/>
                  <a:gd name="T7" fmla="*/ 70 h 70"/>
                  <a:gd name="T8" fmla="*/ 0 w 70"/>
                  <a:gd name="T9" fmla="*/ 34 h 70"/>
                  <a:gd name="T10" fmla="*/ 0 w 70"/>
                  <a:gd name="T11" fmla="*/ 34 h 70"/>
                  <a:gd name="T12" fmla="*/ 0 w 70"/>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4"/>
                    </a:moveTo>
                    <a:lnTo>
                      <a:pt x="34" y="0"/>
                    </a:lnTo>
                    <a:lnTo>
                      <a:pt x="70" y="34"/>
                    </a:lnTo>
                    <a:lnTo>
                      <a:pt x="34" y="70"/>
                    </a:lnTo>
                    <a:lnTo>
                      <a:pt x="0" y="34"/>
                    </a:lnTo>
                    <a:lnTo>
                      <a:pt x="0" y="34"/>
                    </a:lnTo>
                    <a:lnTo>
                      <a:pt x="0" y="3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00" name="Freeform 121"/>
              <p:cNvSpPr>
                <a:spLocks/>
              </p:cNvSpPr>
              <p:nvPr/>
            </p:nvSpPr>
            <p:spPr bwMode="auto">
              <a:xfrm>
                <a:off x="10213975" y="3740150"/>
                <a:ext cx="111125" cy="111125"/>
              </a:xfrm>
              <a:custGeom>
                <a:avLst/>
                <a:gdLst>
                  <a:gd name="T0" fmla="*/ 0 w 70"/>
                  <a:gd name="T1" fmla="*/ 34 h 70"/>
                  <a:gd name="T2" fmla="*/ 34 w 70"/>
                  <a:gd name="T3" fmla="*/ 0 h 70"/>
                  <a:gd name="T4" fmla="*/ 70 w 70"/>
                  <a:gd name="T5" fmla="*/ 34 h 70"/>
                  <a:gd name="T6" fmla="*/ 34 w 70"/>
                  <a:gd name="T7" fmla="*/ 70 h 70"/>
                  <a:gd name="T8" fmla="*/ 0 w 70"/>
                  <a:gd name="T9" fmla="*/ 34 h 70"/>
                  <a:gd name="T10" fmla="*/ 0 w 70"/>
                  <a:gd name="T11" fmla="*/ 34 h 70"/>
                  <a:gd name="T12" fmla="*/ 0 w 70"/>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4"/>
                    </a:moveTo>
                    <a:lnTo>
                      <a:pt x="34" y="0"/>
                    </a:lnTo>
                    <a:lnTo>
                      <a:pt x="70" y="34"/>
                    </a:lnTo>
                    <a:lnTo>
                      <a:pt x="34" y="70"/>
                    </a:lnTo>
                    <a:lnTo>
                      <a:pt x="0" y="34"/>
                    </a:lnTo>
                    <a:lnTo>
                      <a:pt x="0" y="34"/>
                    </a:lnTo>
                    <a:lnTo>
                      <a:pt x="0" y="34"/>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01" name="Freeform 122"/>
              <p:cNvSpPr>
                <a:spLocks/>
              </p:cNvSpPr>
              <p:nvPr/>
            </p:nvSpPr>
            <p:spPr bwMode="auto">
              <a:xfrm>
                <a:off x="9991725" y="3771900"/>
                <a:ext cx="111125" cy="111125"/>
              </a:xfrm>
              <a:custGeom>
                <a:avLst/>
                <a:gdLst>
                  <a:gd name="T0" fmla="*/ 0 w 70"/>
                  <a:gd name="T1" fmla="*/ 36 h 70"/>
                  <a:gd name="T2" fmla="*/ 34 w 70"/>
                  <a:gd name="T3" fmla="*/ 0 h 70"/>
                  <a:gd name="T4" fmla="*/ 70 w 70"/>
                  <a:gd name="T5" fmla="*/ 36 h 70"/>
                  <a:gd name="T6" fmla="*/ 34 w 70"/>
                  <a:gd name="T7" fmla="*/ 70 h 70"/>
                  <a:gd name="T8" fmla="*/ 0 w 70"/>
                  <a:gd name="T9" fmla="*/ 36 h 70"/>
                  <a:gd name="T10" fmla="*/ 0 w 70"/>
                  <a:gd name="T11" fmla="*/ 36 h 70"/>
                  <a:gd name="T12" fmla="*/ 0 w 70"/>
                  <a:gd name="T13" fmla="*/ 36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6"/>
                    </a:moveTo>
                    <a:lnTo>
                      <a:pt x="34" y="0"/>
                    </a:lnTo>
                    <a:lnTo>
                      <a:pt x="70" y="36"/>
                    </a:lnTo>
                    <a:lnTo>
                      <a:pt x="34" y="70"/>
                    </a:lnTo>
                    <a:lnTo>
                      <a:pt x="0" y="36"/>
                    </a:lnTo>
                    <a:lnTo>
                      <a:pt x="0" y="36"/>
                    </a:lnTo>
                    <a:lnTo>
                      <a:pt x="0" y="3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02" name="Freeform 123"/>
              <p:cNvSpPr>
                <a:spLocks/>
              </p:cNvSpPr>
              <p:nvPr/>
            </p:nvSpPr>
            <p:spPr bwMode="auto">
              <a:xfrm>
                <a:off x="9991725" y="3771900"/>
                <a:ext cx="111125" cy="111125"/>
              </a:xfrm>
              <a:custGeom>
                <a:avLst/>
                <a:gdLst>
                  <a:gd name="T0" fmla="*/ 0 w 70"/>
                  <a:gd name="T1" fmla="*/ 36 h 70"/>
                  <a:gd name="T2" fmla="*/ 34 w 70"/>
                  <a:gd name="T3" fmla="*/ 0 h 70"/>
                  <a:gd name="T4" fmla="*/ 70 w 70"/>
                  <a:gd name="T5" fmla="*/ 36 h 70"/>
                  <a:gd name="T6" fmla="*/ 34 w 70"/>
                  <a:gd name="T7" fmla="*/ 70 h 70"/>
                  <a:gd name="T8" fmla="*/ 0 w 70"/>
                  <a:gd name="T9" fmla="*/ 36 h 70"/>
                  <a:gd name="T10" fmla="*/ 0 w 70"/>
                  <a:gd name="T11" fmla="*/ 36 h 70"/>
                  <a:gd name="T12" fmla="*/ 0 w 70"/>
                  <a:gd name="T13" fmla="*/ 36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6"/>
                    </a:moveTo>
                    <a:lnTo>
                      <a:pt x="34" y="0"/>
                    </a:lnTo>
                    <a:lnTo>
                      <a:pt x="70" y="36"/>
                    </a:lnTo>
                    <a:lnTo>
                      <a:pt x="34" y="70"/>
                    </a:lnTo>
                    <a:lnTo>
                      <a:pt x="0" y="36"/>
                    </a:lnTo>
                    <a:lnTo>
                      <a:pt x="0" y="36"/>
                    </a:lnTo>
                    <a:lnTo>
                      <a:pt x="0" y="36"/>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03" name="Freeform 124"/>
              <p:cNvSpPr>
                <a:spLocks/>
              </p:cNvSpPr>
              <p:nvPr/>
            </p:nvSpPr>
            <p:spPr bwMode="auto">
              <a:xfrm>
                <a:off x="9775825" y="3762375"/>
                <a:ext cx="111125" cy="111125"/>
              </a:xfrm>
              <a:custGeom>
                <a:avLst/>
                <a:gdLst>
                  <a:gd name="T0" fmla="*/ 0 w 70"/>
                  <a:gd name="T1" fmla="*/ 34 h 70"/>
                  <a:gd name="T2" fmla="*/ 34 w 70"/>
                  <a:gd name="T3" fmla="*/ 0 h 70"/>
                  <a:gd name="T4" fmla="*/ 70 w 70"/>
                  <a:gd name="T5" fmla="*/ 34 h 70"/>
                  <a:gd name="T6" fmla="*/ 34 w 70"/>
                  <a:gd name="T7" fmla="*/ 70 h 70"/>
                  <a:gd name="T8" fmla="*/ 0 w 70"/>
                  <a:gd name="T9" fmla="*/ 34 h 70"/>
                  <a:gd name="T10" fmla="*/ 0 w 70"/>
                  <a:gd name="T11" fmla="*/ 34 h 70"/>
                  <a:gd name="T12" fmla="*/ 0 w 70"/>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4"/>
                    </a:moveTo>
                    <a:lnTo>
                      <a:pt x="34" y="0"/>
                    </a:lnTo>
                    <a:lnTo>
                      <a:pt x="70" y="34"/>
                    </a:lnTo>
                    <a:lnTo>
                      <a:pt x="34" y="70"/>
                    </a:lnTo>
                    <a:lnTo>
                      <a:pt x="0" y="34"/>
                    </a:lnTo>
                    <a:lnTo>
                      <a:pt x="0" y="34"/>
                    </a:lnTo>
                    <a:lnTo>
                      <a:pt x="0" y="3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04" name="Freeform 125"/>
              <p:cNvSpPr>
                <a:spLocks/>
              </p:cNvSpPr>
              <p:nvPr/>
            </p:nvSpPr>
            <p:spPr bwMode="auto">
              <a:xfrm>
                <a:off x="9775825" y="3762375"/>
                <a:ext cx="111125" cy="111125"/>
              </a:xfrm>
              <a:custGeom>
                <a:avLst/>
                <a:gdLst>
                  <a:gd name="T0" fmla="*/ 0 w 70"/>
                  <a:gd name="T1" fmla="*/ 34 h 70"/>
                  <a:gd name="T2" fmla="*/ 34 w 70"/>
                  <a:gd name="T3" fmla="*/ 0 h 70"/>
                  <a:gd name="T4" fmla="*/ 70 w 70"/>
                  <a:gd name="T5" fmla="*/ 34 h 70"/>
                  <a:gd name="T6" fmla="*/ 34 w 70"/>
                  <a:gd name="T7" fmla="*/ 70 h 70"/>
                  <a:gd name="T8" fmla="*/ 0 w 70"/>
                  <a:gd name="T9" fmla="*/ 34 h 70"/>
                  <a:gd name="T10" fmla="*/ 0 w 70"/>
                  <a:gd name="T11" fmla="*/ 34 h 70"/>
                  <a:gd name="T12" fmla="*/ 0 w 70"/>
                  <a:gd name="T13" fmla="*/ 34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4"/>
                    </a:moveTo>
                    <a:lnTo>
                      <a:pt x="34" y="0"/>
                    </a:lnTo>
                    <a:lnTo>
                      <a:pt x="70" y="34"/>
                    </a:lnTo>
                    <a:lnTo>
                      <a:pt x="34" y="70"/>
                    </a:lnTo>
                    <a:lnTo>
                      <a:pt x="0" y="34"/>
                    </a:lnTo>
                    <a:lnTo>
                      <a:pt x="0" y="34"/>
                    </a:lnTo>
                    <a:lnTo>
                      <a:pt x="0" y="34"/>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05" name="Freeform 126"/>
              <p:cNvSpPr>
                <a:spLocks/>
              </p:cNvSpPr>
              <p:nvPr/>
            </p:nvSpPr>
            <p:spPr bwMode="auto">
              <a:xfrm>
                <a:off x="9553575" y="3771900"/>
                <a:ext cx="111125" cy="111125"/>
              </a:xfrm>
              <a:custGeom>
                <a:avLst/>
                <a:gdLst>
                  <a:gd name="T0" fmla="*/ 0 w 70"/>
                  <a:gd name="T1" fmla="*/ 36 h 70"/>
                  <a:gd name="T2" fmla="*/ 36 w 70"/>
                  <a:gd name="T3" fmla="*/ 0 h 70"/>
                  <a:gd name="T4" fmla="*/ 70 w 70"/>
                  <a:gd name="T5" fmla="*/ 36 h 70"/>
                  <a:gd name="T6" fmla="*/ 36 w 70"/>
                  <a:gd name="T7" fmla="*/ 70 h 70"/>
                  <a:gd name="T8" fmla="*/ 0 w 70"/>
                  <a:gd name="T9" fmla="*/ 36 h 70"/>
                  <a:gd name="T10" fmla="*/ 0 w 70"/>
                  <a:gd name="T11" fmla="*/ 36 h 70"/>
                  <a:gd name="T12" fmla="*/ 0 w 70"/>
                  <a:gd name="T13" fmla="*/ 36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6"/>
                    </a:moveTo>
                    <a:lnTo>
                      <a:pt x="36" y="0"/>
                    </a:lnTo>
                    <a:lnTo>
                      <a:pt x="70" y="36"/>
                    </a:lnTo>
                    <a:lnTo>
                      <a:pt x="36" y="70"/>
                    </a:lnTo>
                    <a:lnTo>
                      <a:pt x="0" y="36"/>
                    </a:lnTo>
                    <a:lnTo>
                      <a:pt x="0" y="36"/>
                    </a:lnTo>
                    <a:lnTo>
                      <a:pt x="0" y="3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06" name="Freeform 127"/>
              <p:cNvSpPr>
                <a:spLocks/>
              </p:cNvSpPr>
              <p:nvPr/>
            </p:nvSpPr>
            <p:spPr bwMode="auto">
              <a:xfrm>
                <a:off x="9553575" y="3771900"/>
                <a:ext cx="111125" cy="111125"/>
              </a:xfrm>
              <a:custGeom>
                <a:avLst/>
                <a:gdLst>
                  <a:gd name="T0" fmla="*/ 0 w 70"/>
                  <a:gd name="T1" fmla="*/ 36 h 70"/>
                  <a:gd name="T2" fmla="*/ 36 w 70"/>
                  <a:gd name="T3" fmla="*/ 0 h 70"/>
                  <a:gd name="T4" fmla="*/ 70 w 70"/>
                  <a:gd name="T5" fmla="*/ 36 h 70"/>
                  <a:gd name="T6" fmla="*/ 36 w 70"/>
                  <a:gd name="T7" fmla="*/ 70 h 70"/>
                  <a:gd name="T8" fmla="*/ 0 w 70"/>
                  <a:gd name="T9" fmla="*/ 36 h 70"/>
                  <a:gd name="T10" fmla="*/ 0 w 70"/>
                  <a:gd name="T11" fmla="*/ 36 h 70"/>
                  <a:gd name="T12" fmla="*/ 0 w 70"/>
                  <a:gd name="T13" fmla="*/ 36 h 70"/>
                </a:gdLst>
                <a:ahLst/>
                <a:cxnLst>
                  <a:cxn ang="0">
                    <a:pos x="T0" y="T1"/>
                  </a:cxn>
                  <a:cxn ang="0">
                    <a:pos x="T2" y="T3"/>
                  </a:cxn>
                  <a:cxn ang="0">
                    <a:pos x="T4" y="T5"/>
                  </a:cxn>
                  <a:cxn ang="0">
                    <a:pos x="T6" y="T7"/>
                  </a:cxn>
                  <a:cxn ang="0">
                    <a:pos x="T8" y="T9"/>
                  </a:cxn>
                  <a:cxn ang="0">
                    <a:pos x="T10" y="T11"/>
                  </a:cxn>
                  <a:cxn ang="0">
                    <a:pos x="T12" y="T13"/>
                  </a:cxn>
                </a:cxnLst>
                <a:rect l="0" t="0" r="r" b="b"/>
                <a:pathLst>
                  <a:path w="70" h="70">
                    <a:moveTo>
                      <a:pt x="0" y="36"/>
                    </a:moveTo>
                    <a:lnTo>
                      <a:pt x="36" y="0"/>
                    </a:lnTo>
                    <a:lnTo>
                      <a:pt x="70" y="36"/>
                    </a:lnTo>
                    <a:lnTo>
                      <a:pt x="36" y="70"/>
                    </a:lnTo>
                    <a:lnTo>
                      <a:pt x="0" y="36"/>
                    </a:lnTo>
                    <a:lnTo>
                      <a:pt x="0" y="36"/>
                    </a:lnTo>
                    <a:lnTo>
                      <a:pt x="0" y="36"/>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07" name="Freeform 128"/>
              <p:cNvSpPr>
                <a:spLocks/>
              </p:cNvSpPr>
              <p:nvPr/>
            </p:nvSpPr>
            <p:spPr bwMode="auto">
              <a:xfrm>
                <a:off x="10213975" y="3486150"/>
                <a:ext cx="107950" cy="92075"/>
              </a:xfrm>
              <a:custGeom>
                <a:avLst/>
                <a:gdLst>
                  <a:gd name="T0" fmla="*/ 68 w 68"/>
                  <a:gd name="T1" fmla="*/ 0 h 58"/>
                  <a:gd name="T2" fmla="*/ 34 w 68"/>
                  <a:gd name="T3" fmla="*/ 58 h 58"/>
                  <a:gd name="T4" fmla="*/ 0 w 68"/>
                  <a:gd name="T5" fmla="*/ 0 h 58"/>
                  <a:gd name="T6" fmla="*/ 68 w 68"/>
                  <a:gd name="T7" fmla="*/ 0 h 58"/>
                  <a:gd name="T8" fmla="*/ 68 w 68"/>
                  <a:gd name="T9" fmla="*/ 0 h 58"/>
                  <a:gd name="T10" fmla="*/ 68 w 68"/>
                  <a:gd name="T11" fmla="*/ 0 h 58"/>
                </a:gdLst>
                <a:ahLst/>
                <a:cxnLst>
                  <a:cxn ang="0">
                    <a:pos x="T0" y="T1"/>
                  </a:cxn>
                  <a:cxn ang="0">
                    <a:pos x="T2" y="T3"/>
                  </a:cxn>
                  <a:cxn ang="0">
                    <a:pos x="T4" y="T5"/>
                  </a:cxn>
                  <a:cxn ang="0">
                    <a:pos x="T6" y="T7"/>
                  </a:cxn>
                  <a:cxn ang="0">
                    <a:pos x="T8" y="T9"/>
                  </a:cxn>
                  <a:cxn ang="0">
                    <a:pos x="T10" y="T11"/>
                  </a:cxn>
                </a:cxnLst>
                <a:rect l="0" t="0" r="r" b="b"/>
                <a:pathLst>
                  <a:path w="68" h="58">
                    <a:moveTo>
                      <a:pt x="68" y="0"/>
                    </a:moveTo>
                    <a:lnTo>
                      <a:pt x="34" y="58"/>
                    </a:lnTo>
                    <a:lnTo>
                      <a:pt x="0" y="0"/>
                    </a:lnTo>
                    <a:lnTo>
                      <a:pt x="68" y="0"/>
                    </a:lnTo>
                    <a:lnTo>
                      <a:pt x="68" y="0"/>
                    </a:lnTo>
                    <a:lnTo>
                      <a:pt x="6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08" name="Freeform 129"/>
              <p:cNvSpPr>
                <a:spLocks/>
              </p:cNvSpPr>
              <p:nvPr/>
            </p:nvSpPr>
            <p:spPr bwMode="auto">
              <a:xfrm>
                <a:off x="10213975" y="3486150"/>
                <a:ext cx="107950" cy="92075"/>
              </a:xfrm>
              <a:custGeom>
                <a:avLst/>
                <a:gdLst>
                  <a:gd name="T0" fmla="*/ 68 w 68"/>
                  <a:gd name="T1" fmla="*/ 0 h 58"/>
                  <a:gd name="T2" fmla="*/ 34 w 68"/>
                  <a:gd name="T3" fmla="*/ 58 h 58"/>
                  <a:gd name="T4" fmla="*/ 0 w 68"/>
                  <a:gd name="T5" fmla="*/ 0 h 58"/>
                  <a:gd name="T6" fmla="*/ 68 w 68"/>
                  <a:gd name="T7" fmla="*/ 0 h 58"/>
                  <a:gd name="T8" fmla="*/ 68 w 68"/>
                  <a:gd name="T9" fmla="*/ 0 h 58"/>
                  <a:gd name="T10" fmla="*/ 68 w 68"/>
                  <a:gd name="T11" fmla="*/ 0 h 58"/>
                </a:gdLst>
                <a:ahLst/>
                <a:cxnLst>
                  <a:cxn ang="0">
                    <a:pos x="T0" y="T1"/>
                  </a:cxn>
                  <a:cxn ang="0">
                    <a:pos x="T2" y="T3"/>
                  </a:cxn>
                  <a:cxn ang="0">
                    <a:pos x="T4" y="T5"/>
                  </a:cxn>
                  <a:cxn ang="0">
                    <a:pos x="T6" y="T7"/>
                  </a:cxn>
                  <a:cxn ang="0">
                    <a:pos x="T8" y="T9"/>
                  </a:cxn>
                  <a:cxn ang="0">
                    <a:pos x="T10" y="T11"/>
                  </a:cxn>
                </a:cxnLst>
                <a:rect l="0" t="0" r="r" b="b"/>
                <a:pathLst>
                  <a:path w="68" h="58">
                    <a:moveTo>
                      <a:pt x="68" y="0"/>
                    </a:moveTo>
                    <a:lnTo>
                      <a:pt x="34" y="58"/>
                    </a:lnTo>
                    <a:lnTo>
                      <a:pt x="0" y="0"/>
                    </a:lnTo>
                    <a:lnTo>
                      <a:pt x="68" y="0"/>
                    </a:lnTo>
                    <a:lnTo>
                      <a:pt x="68" y="0"/>
                    </a:lnTo>
                    <a:lnTo>
                      <a:pt x="68"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09" name="Freeform 130"/>
              <p:cNvSpPr>
                <a:spLocks/>
              </p:cNvSpPr>
              <p:nvPr/>
            </p:nvSpPr>
            <p:spPr bwMode="auto">
              <a:xfrm>
                <a:off x="9991725" y="3543300"/>
                <a:ext cx="107950" cy="88900"/>
              </a:xfrm>
              <a:custGeom>
                <a:avLst/>
                <a:gdLst>
                  <a:gd name="T0" fmla="*/ 68 w 68"/>
                  <a:gd name="T1" fmla="*/ 0 h 56"/>
                  <a:gd name="T2" fmla="*/ 34 w 68"/>
                  <a:gd name="T3" fmla="*/ 56 h 56"/>
                  <a:gd name="T4" fmla="*/ 0 w 68"/>
                  <a:gd name="T5" fmla="*/ 0 h 56"/>
                  <a:gd name="T6" fmla="*/ 68 w 68"/>
                  <a:gd name="T7" fmla="*/ 0 h 56"/>
                  <a:gd name="T8" fmla="*/ 68 w 68"/>
                  <a:gd name="T9" fmla="*/ 0 h 56"/>
                  <a:gd name="T10" fmla="*/ 68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68" y="0"/>
                    </a:moveTo>
                    <a:lnTo>
                      <a:pt x="34" y="56"/>
                    </a:lnTo>
                    <a:lnTo>
                      <a:pt x="0" y="0"/>
                    </a:lnTo>
                    <a:lnTo>
                      <a:pt x="68" y="0"/>
                    </a:lnTo>
                    <a:lnTo>
                      <a:pt x="68" y="0"/>
                    </a:lnTo>
                    <a:lnTo>
                      <a:pt x="6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10" name="Freeform 131"/>
              <p:cNvSpPr>
                <a:spLocks/>
              </p:cNvSpPr>
              <p:nvPr/>
            </p:nvSpPr>
            <p:spPr bwMode="auto">
              <a:xfrm>
                <a:off x="9991725" y="3543300"/>
                <a:ext cx="107950" cy="88900"/>
              </a:xfrm>
              <a:custGeom>
                <a:avLst/>
                <a:gdLst>
                  <a:gd name="T0" fmla="*/ 68 w 68"/>
                  <a:gd name="T1" fmla="*/ 0 h 56"/>
                  <a:gd name="T2" fmla="*/ 34 w 68"/>
                  <a:gd name="T3" fmla="*/ 56 h 56"/>
                  <a:gd name="T4" fmla="*/ 0 w 68"/>
                  <a:gd name="T5" fmla="*/ 0 h 56"/>
                  <a:gd name="T6" fmla="*/ 68 w 68"/>
                  <a:gd name="T7" fmla="*/ 0 h 56"/>
                  <a:gd name="T8" fmla="*/ 68 w 68"/>
                  <a:gd name="T9" fmla="*/ 0 h 56"/>
                  <a:gd name="T10" fmla="*/ 68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68" y="0"/>
                    </a:moveTo>
                    <a:lnTo>
                      <a:pt x="34" y="56"/>
                    </a:lnTo>
                    <a:lnTo>
                      <a:pt x="0" y="0"/>
                    </a:lnTo>
                    <a:lnTo>
                      <a:pt x="68" y="0"/>
                    </a:lnTo>
                    <a:lnTo>
                      <a:pt x="68" y="0"/>
                    </a:lnTo>
                    <a:lnTo>
                      <a:pt x="68"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11" name="Freeform 132"/>
              <p:cNvSpPr>
                <a:spLocks/>
              </p:cNvSpPr>
              <p:nvPr/>
            </p:nvSpPr>
            <p:spPr bwMode="auto">
              <a:xfrm>
                <a:off x="9775825" y="3559175"/>
                <a:ext cx="104775" cy="88900"/>
              </a:xfrm>
              <a:custGeom>
                <a:avLst/>
                <a:gdLst>
                  <a:gd name="T0" fmla="*/ 66 w 66"/>
                  <a:gd name="T1" fmla="*/ 0 h 56"/>
                  <a:gd name="T2" fmla="*/ 34 w 66"/>
                  <a:gd name="T3" fmla="*/ 56 h 56"/>
                  <a:gd name="T4" fmla="*/ 0 w 66"/>
                  <a:gd name="T5" fmla="*/ 0 h 56"/>
                  <a:gd name="T6" fmla="*/ 66 w 66"/>
                  <a:gd name="T7" fmla="*/ 0 h 56"/>
                  <a:gd name="T8" fmla="*/ 66 w 66"/>
                  <a:gd name="T9" fmla="*/ 0 h 56"/>
                  <a:gd name="T10" fmla="*/ 66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66" y="0"/>
                    </a:moveTo>
                    <a:lnTo>
                      <a:pt x="34" y="56"/>
                    </a:lnTo>
                    <a:lnTo>
                      <a:pt x="0" y="0"/>
                    </a:lnTo>
                    <a:lnTo>
                      <a:pt x="66" y="0"/>
                    </a:lnTo>
                    <a:lnTo>
                      <a:pt x="66" y="0"/>
                    </a:lnTo>
                    <a:lnTo>
                      <a:pt x="6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12" name="Freeform 133"/>
              <p:cNvSpPr>
                <a:spLocks/>
              </p:cNvSpPr>
              <p:nvPr/>
            </p:nvSpPr>
            <p:spPr bwMode="auto">
              <a:xfrm>
                <a:off x="9775825" y="3559175"/>
                <a:ext cx="104775" cy="88900"/>
              </a:xfrm>
              <a:custGeom>
                <a:avLst/>
                <a:gdLst>
                  <a:gd name="T0" fmla="*/ 66 w 66"/>
                  <a:gd name="T1" fmla="*/ 0 h 56"/>
                  <a:gd name="T2" fmla="*/ 34 w 66"/>
                  <a:gd name="T3" fmla="*/ 56 h 56"/>
                  <a:gd name="T4" fmla="*/ 0 w 66"/>
                  <a:gd name="T5" fmla="*/ 0 h 56"/>
                  <a:gd name="T6" fmla="*/ 66 w 66"/>
                  <a:gd name="T7" fmla="*/ 0 h 56"/>
                  <a:gd name="T8" fmla="*/ 66 w 66"/>
                  <a:gd name="T9" fmla="*/ 0 h 56"/>
                  <a:gd name="T10" fmla="*/ 66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66" y="0"/>
                    </a:moveTo>
                    <a:lnTo>
                      <a:pt x="34" y="56"/>
                    </a:lnTo>
                    <a:lnTo>
                      <a:pt x="0" y="0"/>
                    </a:lnTo>
                    <a:lnTo>
                      <a:pt x="66" y="0"/>
                    </a:lnTo>
                    <a:lnTo>
                      <a:pt x="66" y="0"/>
                    </a:lnTo>
                    <a:lnTo>
                      <a:pt x="66"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13" name="Freeform 134"/>
              <p:cNvSpPr>
                <a:spLocks/>
              </p:cNvSpPr>
              <p:nvPr/>
            </p:nvSpPr>
            <p:spPr bwMode="auto">
              <a:xfrm>
                <a:off x="9556750" y="3616325"/>
                <a:ext cx="104775" cy="92075"/>
              </a:xfrm>
              <a:custGeom>
                <a:avLst/>
                <a:gdLst>
                  <a:gd name="T0" fmla="*/ 66 w 66"/>
                  <a:gd name="T1" fmla="*/ 0 h 58"/>
                  <a:gd name="T2" fmla="*/ 34 w 66"/>
                  <a:gd name="T3" fmla="*/ 58 h 58"/>
                  <a:gd name="T4" fmla="*/ 0 w 66"/>
                  <a:gd name="T5" fmla="*/ 0 h 58"/>
                  <a:gd name="T6" fmla="*/ 66 w 66"/>
                  <a:gd name="T7" fmla="*/ 0 h 58"/>
                  <a:gd name="T8" fmla="*/ 66 w 66"/>
                  <a:gd name="T9" fmla="*/ 0 h 58"/>
                  <a:gd name="T10" fmla="*/ 66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66" y="0"/>
                    </a:moveTo>
                    <a:lnTo>
                      <a:pt x="34" y="58"/>
                    </a:lnTo>
                    <a:lnTo>
                      <a:pt x="0" y="0"/>
                    </a:lnTo>
                    <a:lnTo>
                      <a:pt x="66" y="0"/>
                    </a:lnTo>
                    <a:lnTo>
                      <a:pt x="66" y="0"/>
                    </a:lnTo>
                    <a:lnTo>
                      <a:pt x="6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14" name="Freeform 135"/>
              <p:cNvSpPr>
                <a:spLocks/>
              </p:cNvSpPr>
              <p:nvPr/>
            </p:nvSpPr>
            <p:spPr bwMode="auto">
              <a:xfrm>
                <a:off x="9556750" y="3616325"/>
                <a:ext cx="104775" cy="92075"/>
              </a:xfrm>
              <a:custGeom>
                <a:avLst/>
                <a:gdLst>
                  <a:gd name="T0" fmla="*/ 66 w 66"/>
                  <a:gd name="T1" fmla="*/ 0 h 58"/>
                  <a:gd name="T2" fmla="*/ 34 w 66"/>
                  <a:gd name="T3" fmla="*/ 58 h 58"/>
                  <a:gd name="T4" fmla="*/ 0 w 66"/>
                  <a:gd name="T5" fmla="*/ 0 h 58"/>
                  <a:gd name="T6" fmla="*/ 66 w 66"/>
                  <a:gd name="T7" fmla="*/ 0 h 58"/>
                  <a:gd name="T8" fmla="*/ 66 w 66"/>
                  <a:gd name="T9" fmla="*/ 0 h 58"/>
                  <a:gd name="T10" fmla="*/ 66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66" y="0"/>
                    </a:moveTo>
                    <a:lnTo>
                      <a:pt x="34" y="58"/>
                    </a:lnTo>
                    <a:lnTo>
                      <a:pt x="0" y="0"/>
                    </a:lnTo>
                    <a:lnTo>
                      <a:pt x="66" y="0"/>
                    </a:lnTo>
                    <a:lnTo>
                      <a:pt x="66" y="0"/>
                    </a:lnTo>
                    <a:lnTo>
                      <a:pt x="66"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15" name="Freeform 136"/>
              <p:cNvSpPr>
                <a:spLocks/>
              </p:cNvSpPr>
              <p:nvPr/>
            </p:nvSpPr>
            <p:spPr bwMode="auto">
              <a:xfrm>
                <a:off x="9569450" y="2251075"/>
                <a:ext cx="76200" cy="76200"/>
              </a:xfrm>
              <a:custGeom>
                <a:avLst/>
                <a:gdLst>
                  <a:gd name="T0" fmla="*/ 0 w 48"/>
                  <a:gd name="T1" fmla="*/ 0 h 48"/>
                  <a:gd name="T2" fmla="*/ 48 w 48"/>
                  <a:gd name="T3" fmla="*/ 0 h 48"/>
                  <a:gd name="T4" fmla="*/ 48 w 48"/>
                  <a:gd name="T5" fmla="*/ 48 h 48"/>
                  <a:gd name="T6" fmla="*/ 0 w 48"/>
                  <a:gd name="T7" fmla="*/ 48 h 48"/>
                  <a:gd name="T8" fmla="*/ 0 w 48"/>
                  <a:gd name="T9" fmla="*/ 0 h 48"/>
                  <a:gd name="T10" fmla="*/ 0 w 48"/>
                  <a:gd name="T11" fmla="*/ 0 h 48"/>
                </a:gdLst>
                <a:ahLst/>
                <a:cxnLst>
                  <a:cxn ang="0">
                    <a:pos x="T0" y="T1"/>
                  </a:cxn>
                  <a:cxn ang="0">
                    <a:pos x="T2" y="T3"/>
                  </a:cxn>
                  <a:cxn ang="0">
                    <a:pos x="T4" y="T5"/>
                  </a:cxn>
                  <a:cxn ang="0">
                    <a:pos x="T6" y="T7"/>
                  </a:cxn>
                  <a:cxn ang="0">
                    <a:pos x="T8" y="T9"/>
                  </a:cxn>
                  <a:cxn ang="0">
                    <a:pos x="T10" y="T11"/>
                  </a:cxn>
                </a:cxnLst>
                <a:rect l="0" t="0" r="r" b="b"/>
                <a:pathLst>
                  <a:path w="48" h="48">
                    <a:moveTo>
                      <a:pt x="0" y="0"/>
                    </a:moveTo>
                    <a:lnTo>
                      <a:pt x="48" y="0"/>
                    </a:lnTo>
                    <a:lnTo>
                      <a:pt x="48" y="48"/>
                    </a:lnTo>
                    <a:lnTo>
                      <a:pt x="0" y="48"/>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16" name="Freeform 137"/>
              <p:cNvSpPr>
                <a:spLocks/>
              </p:cNvSpPr>
              <p:nvPr/>
            </p:nvSpPr>
            <p:spPr bwMode="auto">
              <a:xfrm>
                <a:off x="9366250" y="2241550"/>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17" name="Freeform 138"/>
              <p:cNvSpPr>
                <a:spLocks/>
              </p:cNvSpPr>
              <p:nvPr/>
            </p:nvSpPr>
            <p:spPr bwMode="auto">
              <a:xfrm>
                <a:off x="10442575" y="2238375"/>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18" name="Freeform 139"/>
              <p:cNvSpPr>
                <a:spLocks/>
              </p:cNvSpPr>
              <p:nvPr/>
            </p:nvSpPr>
            <p:spPr bwMode="auto">
              <a:xfrm>
                <a:off x="10229850" y="2232025"/>
                <a:ext cx="76200" cy="76200"/>
              </a:xfrm>
              <a:custGeom>
                <a:avLst/>
                <a:gdLst>
                  <a:gd name="T0" fmla="*/ 0 w 48"/>
                  <a:gd name="T1" fmla="*/ 0 h 48"/>
                  <a:gd name="T2" fmla="*/ 48 w 48"/>
                  <a:gd name="T3" fmla="*/ 0 h 48"/>
                  <a:gd name="T4" fmla="*/ 48 w 48"/>
                  <a:gd name="T5" fmla="*/ 48 h 48"/>
                  <a:gd name="T6" fmla="*/ 0 w 48"/>
                  <a:gd name="T7" fmla="*/ 48 h 48"/>
                  <a:gd name="T8" fmla="*/ 0 w 48"/>
                  <a:gd name="T9" fmla="*/ 0 h 48"/>
                  <a:gd name="T10" fmla="*/ 0 w 48"/>
                  <a:gd name="T11" fmla="*/ 0 h 48"/>
                </a:gdLst>
                <a:ahLst/>
                <a:cxnLst>
                  <a:cxn ang="0">
                    <a:pos x="T0" y="T1"/>
                  </a:cxn>
                  <a:cxn ang="0">
                    <a:pos x="T2" y="T3"/>
                  </a:cxn>
                  <a:cxn ang="0">
                    <a:pos x="T4" y="T5"/>
                  </a:cxn>
                  <a:cxn ang="0">
                    <a:pos x="T6" y="T7"/>
                  </a:cxn>
                  <a:cxn ang="0">
                    <a:pos x="T8" y="T9"/>
                  </a:cxn>
                  <a:cxn ang="0">
                    <a:pos x="T10" y="T11"/>
                  </a:cxn>
                </a:cxnLst>
                <a:rect l="0" t="0" r="r" b="b"/>
                <a:pathLst>
                  <a:path w="48" h="48">
                    <a:moveTo>
                      <a:pt x="0" y="0"/>
                    </a:moveTo>
                    <a:lnTo>
                      <a:pt x="48" y="0"/>
                    </a:lnTo>
                    <a:lnTo>
                      <a:pt x="48" y="48"/>
                    </a:lnTo>
                    <a:lnTo>
                      <a:pt x="0" y="48"/>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19" name="Freeform 140"/>
              <p:cNvSpPr>
                <a:spLocks/>
              </p:cNvSpPr>
              <p:nvPr/>
            </p:nvSpPr>
            <p:spPr bwMode="auto">
              <a:xfrm>
                <a:off x="10010775" y="2238375"/>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20" name="Freeform 141"/>
              <p:cNvSpPr>
                <a:spLocks/>
              </p:cNvSpPr>
              <p:nvPr/>
            </p:nvSpPr>
            <p:spPr bwMode="auto">
              <a:xfrm>
                <a:off x="9791700" y="2222500"/>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21" name="Freeform 142"/>
              <p:cNvSpPr>
                <a:spLocks/>
              </p:cNvSpPr>
              <p:nvPr/>
            </p:nvSpPr>
            <p:spPr bwMode="auto">
              <a:xfrm>
                <a:off x="9131300" y="2273300"/>
                <a:ext cx="76200" cy="73025"/>
              </a:xfrm>
              <a:custGeom>
                <a:avLst/>
                <a:gdLst>
                  <a:gd name="T0" fmla="*/ 0 w 48"/>
                  <a:gd name="T1" fmla="*/ 0 h 46"/>
                  <a:gd name="T2" fmla="*/ 48 w 48"/>
                  <a:gd name="T3" fmla="*/ 0 h 46"/>
                  <a:gd name="T4" fmla="*/ 48 w 48"/>
                  <a:gd name="T5" fmla="*/ 46 h 46"/>
                  <a:gd name="T6" fmla="*/ 0 w 48"/>
                  <a:gd name="T7" fmla="*/ 46 h 46"/>
                  <a:gd name="T8" fmla="*/ 0 w 48"/>
                  <a:gd name="T9" fmla="*/ 0 h 46"/>
                  <a:gd name="T10" fmla="*/ 0 w 48"/>
                  <a:gd name="T11" fmla="*/ 0 h 46"/>
                </a:gdLst>
                <a:ahLst/>
                <a:cxnLst>
                  <a:cxn ang="0">
                    <a:pos x="T0" y="T1"/>
                  </a:cxn>
                  <a:cxn ang="0">
                    <a:pos x="T2" y="T3"/>
                  </a:cxn>
                  <a:cxn ang="0">
                    <a:pos x="T4" y="T5"/>
                  </a:cxn>
                  <a:cxn ang="0">
                    <a:pos x="T6" y="T7"/>
                  </a:cxn>
                  <a:cxn ang="0">
                    <a:pos x="T8" y="T9"/>
                  </a:cxn>
                  <a:cxn ang="0">
                    <a:pos x="T10" y="T11"/>
                  </a:cxn>
                </a:cxnLst>
                <a:rect l="0" t="0" r="r" b="b"/>
                <a:pathLst>
                  <a:path w="48" h="46">
                    <a:moveTo>
                      <a:pt x="0" y="0"/>
                    </a:moveTo>
                    <a:lnTo>
                      <a:pt x="48" y="0"/>
                    </a:lnTo>
                    <a:lnTo>
                      <a:pt x="48" y="46"/>
                    </a:lnTo>
                    <a:lnTo>
                      <a:pt x="0" y="46"/>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22" name="Freeform 143"/>
              <p:cNvSpPr>
                <a:spLocks/>
              </p:cNvSpPr>
              <p:nvPr/>
            </p:nvSpPr>
            <p:spPr bwMode="auto">
              <a:xfrm>
                <a:off x="8912225" y="2257425"/>
                <a:ext cx="76200" cy="73025"/>
              </a:xfrm>
              <a:custGeom>
                <a:avLst/>
                <a:gdLst>
                  <a:gd name="T0" fmla="*/ 0 w 48"/>
                  <a:gd name="T1" fmla="*/ 0 h 46"/>
                  <a:gd name="T2" fmla="*/ 48 w 48"/>
                  <a:gd name="T3" fmla="*/ 0 h 46"/>
                  <a:gd name="T4" fmla="*/ 48 w 48"/>
                  <a:gd name="T5" fmla="*/ 46 h 46"/>
                  <a:gd name="T6" fmla="*/ 0 w 48"/>
                  <a:gd name="T7" fmla="*/ 46 h 46"/>
                  <a:gd name="T8" fmla="*/ 0 w 48"/>
                  <a:gd name="T9" fmla="*/ 0 h 46"/>
                  <a:gd name="T10" fmla="*/ 0 w 48"/>
                  <a:gd name="T11" fmla="*/ 0 h 46"/>
                </a:gdLst>
                <a:ahLst/>
                <a:cxnLst>
                  <a:cxn ang="0">
                    <a:pos x="T0" y="T1"/>
                  </a:cxn>
                  <a:cxn ang="0">
                    <a:pos x="T2" y="T3"/>
                  </a:cxn>
                  <a:cxn ang="0">
                    <a:pos x="T4" y="T5"/>
                  </a:cxn>
                  <a:cxn ang="0">
                    <a:pos x="T6" y="T7"/>
                  </a:cxn>
                  <a:cxn ang="0">
                    <a:pos x="T8" y="T9"/>
                  </a:cxn>
                  <a:cxn ang="0">
                    <a:pos x="T10" y="T11"/>
                  </a:cxn>
                </a:cxnLst>
                <a:rect l="0" t="0" r="r" b="b"/>
                <a:pathLst>
                  <a:path w="48" h="46">
                    <a:moveTo>
                      <a:pt x="0" y="0"/>
                    </a:moveTo>
                    <a:lnTo>
                      <a:pt x="48" y="0"/>
                    </a:lnTo>
                    <a:lnTo>
                      <a:pt x="48" y="46"/>
                    </a:lnTo>
                    <a:lnTo>
                      <a:pt x="0" y="46"/>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23" name="Freeform 144"/>
              <p:cNvSpPr>
                <a:spLocks/>
              </p:cNvSpPr>
              <p:nvPr/>
            </p:nvSpPr>
            <p:spPr bwMode="auto">
              <a:xfrm>
                <a:off x="8693150" y="2260600"/>
                <a:ext cx="76200" cy="73025"/>
              </a:xfrm>
              <a:custGeom>
                <a:avLst/>
                <a:gdLst>
                  <a:gd name="T0" fmla="*/ 0 w 48"/>
                  <a:gd name="T1" fmla="*/ 0 h 46"/>
                  <a:gd name="T2" fmla="*/ 48 w 48"/>
                  <a:gd name="T3" fmla="*/ 0 h 46"/>
                  <a:gd name="T4" fmla="*/ 48 w 48"/>
                  <a:gd name="T5" fmla="*/ 46 h 46"/>
                  <a:gd name="T6" fmla="*/ 0 w 48"/>
                  <a:gd name="T7" fmla="*/ 46 h 46"/>
                  <a:gd name="T8" fmla="*/ 0 w 48"/>
                  <a:gd name="T9" fmla="*/ 0 h 46"/>
                  <a:gd name="T10" fmla="*/ 0 w 48"/>
                  <a:gd name="T11" fmla="*/ 0 h 46"/>
                </a:gdLst>
                <a:ahLst/>
                <a:cxnLst>
                  <a:cxn ang="0">
                    <a:pos x="T0" y="T1"/>
                  </a:cxn>
                  <a:cxn ang="0">
                    <a:pos x="T2" y="T3"/>
                  </a:cxn>
                  <a:cxn ang="0">
                    <a:pos x="T4" y="T5"/>
                  </a:cxn>
                  <a:cxn ang="0">
                    <a:pos x="T6" y="T7"/>
                  </a:cxn>
                  <a:cxn ang="0">
                    <a:pos x="T8" y="T9"/>
                  </a:cxn>
                  <a:cxn ang="0">
                    <a:pos x="T10" y="T11"/>
                  </a:cxn>
                </a:cxnLst>
                <a:rect l="0" t="0" r="r" b="b"/>
                <a:pathLst>
                  <a:path w="48" h="46">
                    <a:moveTo>
                      <a:pt x="0" y="0"/>
                    </a:moveTo>
                    <a:lnTo>
                      <a:pt x="48" y="0"/>
                    </a:lnTo>
                    <a:lnTo>
                      <a:pt x="48" y="46"/>
                    </a:lnTo>
                    <a:lnTo>
                      <a:pt x="0" y="46"/>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24" name="Freeform 145"/>
              <p:cNvSpPr>
                <a:spLocks/>
              </p:cNvSpPr>
              <p:nvPr/>
            </p:nvSpPr>
            <p:spPr bwMode="auto">
              <a:xfrm>
                <a:off x="8474075" y="2260600"/>
                <a:ext cx="73025" cy="76200"/>
              </a:xfrm>
              <a:custGeom>
                <a:avLst/>
                <a:gdLst>
                  <a:gd name="T0" fmla="*/ 0 w 46"/>
                  <a:gd name="T1" fmla="*/ 0 h 48"/>
                  <a:gd name="T2" fmla="*/ 46 w 46"/>
                  <a:gd name="T3" fmla="*/ 0 h 48"/>
                  <a:gd name="T4" fmla="*/ 46 w 46"/>
                  <a:gd name="T5" fmla="*/ 48 h 48"/>
                  <a:gd name="T6" fmla="*/ 0 w 46"/>
                  <a:gd name="T7" fmla="*/ 48 h 48"/>
                  <a:gd name="T8" fmla="*/ 0 w 46"/>
                  <a:gd name="T9" fmla="*/ 0 h 48"/>
                  <a:gd name="T10" fmla="*/ 0 w 46"/>
                  <a:gd name="T11" fmla="*/ 0 h 48"/>
                </a:gdLst>
                <a:ahLst/>
                <a:cxnLst>
                  <a:cxn ang="0">
                    <a:pos x="T0" y="T1"/>
                  </a:cxn>
                  <a:cxn ang="0">
                    <a:pos x="T2" y="T3"/>
                  </a:cxn>
                  <a:cxn ang="0">
                    <a:pos x="T4" y="T5"/>
                  </a:cxn>
                  <a:cxn ang="0">
                    <a:pos x="T6" y="T7"/>
                  </a:cxn>
                  <a:cxn ang="0">
                    <a:pos x="T8" y="T9"/>
                  </a:cxn>
                  <a:cxn ang="0">
                    <a:pos x="T10" y="T11"/>
                  </a:cxn>
                </a:cxnLst>
                <a:rect l="0" t="0" r="r" b="b"/>
                <a:pathLst>
                  <a:path w="46" h="48">
                    <a:moveTo>
                      <a:pt x="0" y="0"/>
                    </a:moveTo>
                    <a:lnTo>
                      <a:pt x="46" y="0"/>
                    </a:lnTo>
                    <a:lnTo>
                      <a:pt x="46" y="48"/>
                    </a:lnTo>
                    <a:lnTo>
                      <a:pt x="0" y="48"/>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25" name="Freeform 146"/>
              <p:cNvSpPr>
                <a:spLocks/>
              </p:cNvSpPr>
              <p:nvPr/>
            </p:nvSpPr>
            <p:spPr bwMode="auto">
              <a:xfrm>
                <a:off x="8255000" y="2276475"/>
                <a:ext cx="76200" cy="73025"/>
              </a:xfrm>
              <a:custGeom>
                <a:avLst/>
                <a:gdLst>
                  <a:gd name="T0" fmla="*/ 0 w 48"/>
                  <a:gd name="T1" fmla="*/ 0 h 46"/>
                  <a:gd name="T2" fmla="*/ 48 w 48"/>
                  <a:gd name="T3" fmla="*/ 0 h 46"/>
                  <a:gd name="T4" fmla="*/ 48 w 48"/>
                  <a:gd name="T5" fmla="*/ 46 h 46"/>
                  <a:gd name="T6" fmla="*/ 0 w 48"/>
                  <a:gd name="T7" fmla="*/ 46 h 46"/>
                  <a:gd name="T8" fmla="*/ 0 w 48"/>
                  <a:gd name="T9" fmla="*/ 0 h 46"/>
                  <a:gd name="T10" fmla="*/ 0 w 48"/>
                  <a:gd name="T11" fmla="*/ 0 h 46"/>
                </a:gdLst>
                <a:ahLst/>
                <a:cxnLst>
                  <a:cxn ang="0">
                    <a:pos x="T0" y="T1"/>
                  </a:cxn>
                  <a:cxn ang="0">
                    <a:pos x="T2" y="T3"/>
                  </a:cxn>
                  <a:cxn ang="0">
                    <a:pos x="T4" y="T5"/>
                  </a:cxn>
                  <a:cxn ang="0">
                    <a:pos x="T6" y="T7"/>
                  </a:cxn>
                  <a:cxn ang="0">
                    <a:pos x="T8" y="T9"/>
                  </a:cxn>
                  <a:cxn ang="0">
                    <a:pos x="T10" y="T11"/>
                  </a:cxn>
                </a:cxnLst>
                <a:rect l="0" t="0" r="r" b="b"/>
                <a:pathLst>
                  <a:path w="48" h="46">
                    <a:moveTo>
                      <a:pt x="0" y="0"/>
                    </a:moveTo>
                    <a:lnTo>
                      <a:pt x="48" y="0"/>
                    </a:lnTo>
                    <a:lnTo>
                      <a:pt x="48" y="46"/>
                    </a:lnTo>
                    <a:lnTo>
                      <a:pt x="0" y="46"/>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26" name="Freeform 147"/>
              <p:cNvSpPr>
                <a:spLocks/>
              </p:cNvSpPr>
              <p:nvPr/>
            </p:nvSpPr>
            <p:spPr bwMode="auto">
              <a:xfrm>
                <a:off x="8035925" y="2295525"/>
                <a:ext cx="73025" cy="73025"/>
              </a:xfrm>
              <a:custGeom>
                <a:avLst/>
                <a:gdLst>
                  <a:gd name="T0" fmla="*/ 0 w 46"/>
                  <a:gd name="T1" fmla="*/ 0 h 46"/>
                  <a:gd name="T2" fmla="*/ 46 w 46"/>
                  <a:gd name="T3" fmla="*/ 0 h 46"/>
                  <a:gd name="T4" fmla="*/ 46 w 46"/>
                  <a:gd name="T5" fmla="*/ 46 h 46"/>
                  <a:gd name="T6" fmla="*/ 0 w 46"/>
                  <a:gd name="T7" fmla="*/ 46 h 46"/>
                  <a:gd name="T8" fmla="*/ 0 w 46"/>
                  <a:gd name="T9" fmla="*/ 0 h 46"/>
                  <a:gd name="T10" fmla="*/ 0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0" y="0"/>
                    </a:moveTo>
                    <a:lnTo>
                      <a:pt x="46" y="0"/>
                    </a:lnTo>
                    <a:lnTo>
                      <a:pt x="46" y="46"/>
                    </a:lnTo>
                    <a:lnTo>
                      <a:pt x="0" y="46"/>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27" name="Freeform 148"/>
              <p:cNvSpPr>
                <a:spLocks/>
              </p:cNvSpPr>
              <p:nvPr/>
            </p:nvSpPr>
            <p:spPr bwMode="auto">
              <a:xfrm>
                <a:off x="7813675" y="2276475"/>
                <a:ext cx="76200" cy="76200"/>
              </a:xfrm>
              <a:custGeom>
                <a:avLst/>
                <a:gdLst>
                  <a:gd name="T0" fmla="*/ 0 w 48"/>
                  <a:gd name="T1" fmla="*/ 0 h 48"/>
                  <a:gd name="T2" fmla="*/ 48 w 48"/>
                  <a:gd name="T3" fmla="*/ 0 h 48"/>
                  <a:gd name="T4" fmla="*/ 48 w 48"/>
                  <a:gd name="T5" fmla="*/ 48 h 48"/>
                  <a:gd name="T6" fmla="*/ 0 w 48"/>
                  <a:gd name="T7" fmla="*/ 48 h 48"/>
                  <a:gd name="T8" fmla="*/ 0 w 48"/>
                  <a:gd name="T9" fmla="*/ 0 h 48"/>
                  <a:gd name="T10" fmla="*/ 0 w 48"/>
                  <a:gd name="T11" fmla="*/ 0 h 48"/>
                </a:gdLst>
                <a:ahLst/>
                <a:cxnLst>
                  <a:cxn ang="0">
                    <a:pos x="T0" y="T1"/>
                  </a:cxn>
                  <a:cxn ang="0">
                    <a:pos x="T2" y="T3"/>
                  </a:cxn>
                  <a:cxn ang="0">
                    <a:pos x="T4" y="T5"/>
                  </a:cxn>
                  <a:cxn ang="0">
                    <a:pos x="T6" y="T7"/>
                  </a:cxn>
                  <a:cxn ang="0">
                    <a:pos x="T8" y="T9"/>
                  </a:cxn>
                  <a:cxn ang="0">
                    <a:pos x="T10" y="T11"/>
                  </a:cxn>
                </a:cxnLst>
                <a:rect l="0" t="0" r="r" b="b"/>
                <a:pathLst>
                  <a:path w="48" h="48">
                    <a:moveTo>
                      <a:pt x="0" y="0"/>
                    </a:moveTo>
                    <a:lnTo>
                      <a:pt x="48" y="0"/>
                    </a:lnTo>
                    <a:lnTo>
                      <a:pt x="48" y="48"/>
                    </a:lnTo>
                    <a:lnTo>
                      <a:pt x="0" y="48"/>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28" name="Freeform 149"/>
              <p:cNvSpPr>
                <a:spLocks/>
              </p:cNvSpPr>
              <p:nvPr/>
            </p:nvSpPr>
            <p:spPr bwMode="auto">
              <a:xfrm>
                <a:off x="7594600" y="2279650"/>
                <a:ext cx="73025" cy="73025"/>
              </a:xfrm>
              <a:custGeom>
                <a:avLst/>
                <a:gdLst>
                  <a:gd name="T0" fmla="*/ 0 w 46"/>
                  <a:gd name="T1" fmla="*/ 0 h 46"/>
                  <a:gd name="T2" fmla="*/ 46 w 46"/>
                  <a:gd name="T3" fmla="*/ 0 h 46"/>
                  <a:gd name="T4" fmla="*/ 46 w 46"/>
                  <a:gd name="T5" fmla="*/ 46 h 46"/>
                  <a:gd name="T6" fmla="*/ 0 w 46"/>
                  <a:gd name="T7" fmla="*/ 46 h 46"/>
                  <a:gd name="T8" fmla="*/ 0 w 46"/>
                  <a:gd name="T9" fmla="*/ 0 h 46"/>
                  <a:gd name="T10" fmla="*/ 0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0" y="0"/>
                    </a:moveTo>
                    <a:lnTo>
                      <a:pt x="46" y="0"/>
                    </a:lnTo>
                    <a:lnTo>
                      <a:pt x="46" y="46"/>
                    </a:lnTo>
                    <a:lnTo>
                      <a:pt x="0" y="46"/>
                    </a:lnTo>
                    <a:lnTo>
                      <a:pt x="0"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29" name="Freeform 150"/>
              <p:cNvSpPr>
                <a:spLocks/>
              </p:cNvSpPr>
              <p:nvPr/>
            </p:nvSpPr>
            <p:spPr bwMode="auto">
              <a:xfrm>
                <a:off x="7629525" y="2251075"/>
                <a:ext cx="2844800" cy="76200"/>
              </a:xfrm>
              <a:custGeom>
                <a:avLst/>
                <a:gdLst>
                  <a:gd name="T0" fmla="*/ 0 w 1792"/>
                  <a:gd name="T1" fmla="*/ 44 h 48"/>
                  <a:gd name="T2" fmla="*/ 144 w 1792"/>
                  <a:gd name="T3" fmla="*/ 44 h 48"/>
                  <a:gd name="T4" fmla="*/ 280 w 1792"/>
                  <a:gd name="T5" fmla="*/ 48 h 48"/>
                  <a:gd name="T6" fmla="*/ 418 w 1792"/>
                  <a:gd name="T7" fmla="*/ 36 h 48"/>
                  <a:gd name="T8" fmla="*/ 554 w 1792"/>
                  <a:gd name="T9" fmla="*/ 28 h 48"/>
                  <a:gd name="T10" fmla="*/ 694 w 1792"/>
                  <a:gd name="T11" fmla="*/ 24 h 48"/>
                  <a:gd name="T12" fmla="*/ 832 w 1792"/>
                  <a:gd name="T13" fmla="*/ 24 h 48"/>
                  <a:gd name="T14" fmla="*/ 970 w 1792"/>
                  <a:gd name="T15" fmla="*/ 42 h 48"/>
                  <a:gd name="T16" fmla="*/ 1118 w 1792"/>
                  <a:gd name="T17" fmla="*/ 14 h 48"/>
                  <a:gd name="T18" fmla="*/ 1248 w 1792"/>
                  <a:gd name="T19" fmla="*/ 18 h 48"/>
                  <a:gd name="T20" fmla="*/ 1386 w 1792"/>
                  <a:gd name="T21" fmla="*/ 0 h 48"/>
                  <a:gd name="T22" fmla="*/ 1522 w 1792"/>
                  <a:gd name="T23" fmla="*/ 22 h 48"/>
                  <a:gd name="T24" fmla="*/ 1662 w 1792"/>
                  <a:gd name="T25" fmla="*/ 6 h 48"/>
                  <a:gd name="T26" fmla="*/ 1792 w 1792"/>
                  <a:gd name="T2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2" h="48">
                    <a:moveTo>
                      <a:pt x="0" y="44"/>
                    </a:moveTo>
                    <a:lnTo>
                      <a:pt x="144" y="44"/>
                    </a:lnTo>
                    <a:lnTo>
                      <a:pt x="280" y="48"/>
                    </a:lnTo>
                    <a:lnTo>
                      <a:pt x="418" y="36"/>
                    </a:lnTo>
                    <a:lnTo>
                      <a:pt x="554" y="28"/>
                    </a:lnTo>
                    <a:lnTo>
                      <a:pt x="694" y="24"/>
                    </a:lnTo>
                    <a:lnTo>
                      <a:pt x="832" y="24"/>
                    </a:lnTo>
                    <a:lnTo>
                      <a:pt x="970" y="42"/>
                    </a:lnTo>
                    <a:lnTo>
                      <a:pt x="1118" y="14"/>
                    </a:lnTo>
                    <a:lnTo>
                      <a:pt x="1248" y="18"/>
                    </a:lnTo>
                    <a:lnTo>
                      <a:pt x="1386" y="0"/>
                    </a:lnTo>
                    <a:lnTo>
                      <a:pt x="1522" y="22"/>
                    </a:lnTo>
                    <a:lnTo>
                      <a:pt x="1662" y="6"/>
                    </a:lnTo>
                    <a:lnTo>
                      <a:pt x="1792" y="14"/>
                    </a:lnTo>
                  </a:path>
                </a:pathLst>
              </a:custGeom>
              <a:noFill/>
              <a:ln w="8">
                <a:solidFill>
                  <a:srgbClr val="4F82B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30" name="Freeform 151"/>
              <p:cNvSpPr>
                <a:spLocks/>
              </p:cNvSpPr>
              <p:nvPr/>
            </p:nvSpPr>
            <p:spPr bwMode="auto">
              <a:xfrm>
                <a:off x="10213975" y="4540250"/>
                <a:ext cx="107950" cy="92075"/>
              </a:xfrm>
              <a:custGeom>
                <a:avLst/>
                <a:gdLst>
                  <a:gd name="T0" fmla="*/ 34 w 68"/>
                  <a:gd name="T1" fmla="*/ 0 h 58"/>
                  <a:gd name="T2" fmla="*/ 68 w 68"/>
                  <a:gd name="T3" fmla="*/ 58 h 58"/>
                  <a:gd name="T4" fmla="*/ 0 w 68"/>
                  <a:gd name="T5" fmla="*/ 58 h 58"/>
                  <a:gd name="T6" fmla="*/ 34 w 68"/>
                  <a:gd name="T7" fmla="*/ 0 h 58"/>
                  <a:gd name="T8" fmla="*/ 34 w 68"/>
                  <a:gd name="T9" fmla="*/ 0 h 58"/>
                  <a:gd name="T10" fmla="*/ 34 w 68"/>
                  <a:gd name="T11" fmla="*/ 0 h 58"/>
                </a:gdLst>
                <a:ahLst/>
                <a:cxnLst>
                  <a:cxn ang="0">
                    <a:pos x="T0" y="T1"/>
                  </a:cxn>
                  <a:cxn ang="0">
                    <a:pos x="T2" y="T3"/>
                  </a:cxn>
                  <a:cxn ang="0">
                    <a:pos x="T4" y="T5"/>
                  </a:cxn>
                  <a:cxn ang="0">
                    <a:pos x="T6" y="T7"/>
                  </a:cxn>
                  <a:cxn ang="0">
                    <a:pos x="T8" y="T9"/>
                  </a:cxn>
                  <a:cxn ang="0">
                    <a:pos x="T10" y="T11"/>
                  </a:cxn>
                </a:cxnLst>
                <a:rect l="0" t="0" r="r" b="b"/>
                <a:pathLst>
                  <a:path w="68" h="58">
                    <a:moveTo>
                      <a:pt x="34" y="0"/>
                    </a:moveTo>
                    <a:lnTo>
                      <a:pt x="68" y="58"/>
                    </a:lnTo>
                    <a:lnTo>
                      <a:pt x="0" y="58"/>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31" name="Freeform 152"/>
              <p:cNvSpPr>
                <a:spLocks/>
              </p:cNvSpPr>
              <p:nvPr/>
            </p:nvSpPr>
            <p:spPr bwMode="auto">
              <a:xfrm>
                <a:off x="9991725" y="4524375"/>
                <a:ext cx="107950" cy="88900"/>
              </a:xfrm>
              <a:custGeom>
                <a:avLst/>
                <a:gdLst>
                  <a:gd name="T0" fmla="*/ 34 w 68"/>
                  <a:gd name="T1" fmla="*/ 0 h 56"/>
                  <a:gd name="T2" fmla="*/ 68 w 68"/>
                  <a:gd name="T3" fmla="*/ 56 h 56"/>
                  <a:gd name="T4" fmla="*/ 0 w 68"/>
                  <a:gd name="T5" fmla="*/ 56 h 56"/>
                  <a:gd name="T6" fmla="*/ 34 w 68"/>
                  <a:gd name="T7" fmla="*/ 0 h 56"/>
                  <a:gd name="T8" fmla="*/ 34 w 68"/>
                  <a:gd name="T9" fmla="*/ 0 h 56"/>
                  <a:gd name="T10" fmla="*/ 34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34" y="0"/>
                    </a:moveTo>
                    <a:lnTo>
                      <a:pt x="68"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32" name="Freeform 153"/>
              <p:cNvSpPr>
                <a:spLocks/>
              </p:cNvSpPr>
              <p:nvPr/>
            </p:nvSpPr>
            <p:spPr bwMode="auto">
              <a:xfrm>
                <a:off x="9775825" y="454342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33" name="Freeform 154"/>
              <p:cNvSpPr>
                <a:spLocks/>
              </p:cNvSpPr>
              <p:nvPr/>
            </p:nvSpPr>
            <p:spPr bwMode="auto">
              <a:xfrm>
                <a:off x="9556750" y="454660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34" name="Freeform 155"/>
              <p:cNvSpPr>
                <a:spLocks/>
              </p:cNvSpPr>
              <p:nvPr/>
            </p:nvSpPr>
            <p:spPr bwMode="auto">
              <a:xfrm>
                <a:off x="9337675" y="454660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35" name="Freeform 156"/>
              <p:cNvSpPr>
                <a:spLocks/>
              </p:cNvSpPr>
              <p:nvPr/>
            </p:nvSpPr>
            <p:spPr bwMode="auto">
              <a:xfrm>
                <a:off x="9115425" y="4540250"/>
                <a:ext cx="107950" cy="92075"/>
              </a:xfrm>
              <a:custGeom>
                <a:avLst/>
                <a:gdLst>
                  <a:gd name="T0" fmla="*/ 34 w 68"/>
                  <a:gd name="T1" fmla="*/ 0 h 58"/>
                  <a:gd name="T2" fmla="*/ 68 w 68"/>
                  <a:gd name="T3" fmla="*/ 58 h 58"/>
                  <a:gd name="T4" fmla="*/ 0 w 68"/>
                  <a:gd name="T5" fmla="*/ 58 h 58"/>
                  <a:gd name="T6" fmla="*/ 34 w 68"/>
                  <a:gd name="T7" fmla="*/ 0 h 58"/>
                  <a:gd name="T8" fmla="*/ 34 w 68"/>
                  <a:gd name="T9" fmla="*/ 0 h 58"/>
                  <a:gd name="T10" fmla="*/ 34 w 68"/>
                  <a:gd name="T11" fmla="*/ 0 h 58"/>
                </a:gdLst>
                <a:ahLst/>
                <a:cxnLst>
                  <a:cxn ang="0">
                    <a:pos x="T0" y="T1"/>
                  </a:cxn>
                  <a:cxn ang="0">
                    <a:pos x="T2" y="T3"/>
                  </a:cxn>
                  <a:cxn ang="0">
                    <a:pos x="T4" y="T5"/>
                  </a:cxn>
                  <a:cxn ang="0">
                    <a:pos x="T6" y="T7"/>
                  </a:cxn>
                  <a:cxn ang="0">
                    <a:pos x="T8" y="T9"/>
                  </a:cxn>
                  <a:cxn ang="0">
                    <a:pos x="T10" y="T11"/>
                  </a:cxn>
                </a:cxnLst>
                <a:rect l="0" t="0" r="r" b="b"/>
                <a:pathLst>
                  <a:path w="68" h="58">
                    <a:moveTo>
                      <a:pt x="34" y="0"/>
                    </a:moveTo>
                    <a:lnTo>
                      <a:pt x="68" y="58"/>
                    </a:lnTo>
                    <a:lnTo>
                      <a:pt x="0" y="58"/>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36" name="Freeform 157"/>
              <p:cNvSpPr>
                <a:spLocks/>
              </p:cNvSpPr>
              <p:nvPr/>
            </p:nvSpPr>
            <p:spPr bwMode="auto">
              <a:xfrm>
                <a:off x="8896350" y="455930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37" name="Freeform 158"/>
              <p:cNvSpPr>
                <a:spLocks/>
              </p:cNvSpPr>
              <p:nvPr/>
            </p:nvSpPr>
            <p:spPr bwMode="auto">
              <a:xfrm>
                <a:off x="8680450" y="455295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38" name="Freeform 159"/>
              <p:cNvSpPr>
                <a:spLocks/>
              </p:cNvSpPr>
              <p:nvPr/>
            </p:nvSpPr>
            <p:spPr bwMode="auto">
              <a:xfrm>
                <a:off x="8458200" y="456247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39" name="Freeform 160"/>
              <p:cNvSpPr>
                <a:spLocks/>
              </p:cNvSpPr>
              <p:nvPr/>
            </p:nvSpPr>
            <p:spPr bwMode="auto">
              <a:xfrm>
                <a:off x="8239125" y="455612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40" name="Freeform 161"/>
              <p:cNvSpPr>
                <a:spLocks/>
              </p:cNvSpPr>
              <p:nvPr/>
            </p:nvSpPr>
            <p:spPr bwMode="auto">
              <a:xfrm>
                <a:off x="8020050" y="455930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41" name="Freeform 162"/>
              <p:cNvSpPr>
                <a:spLocks/>
              </p:cNvSpPr>
              <p:nvPr/>
            </p:nvSpPr>
            <p:spPr bwMode="auto">
              <a:xfrm>
                <a:off x="7800975" y="454660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42" name="Freeform 163"/>
              <p:cNvSpPr>
                <a:spLocks/>
              </p:cNvSpPr>
              <p:nvPr/>
            </p:nvSpPr>
            <p:spPr bwMode="auto">
              <a:xfrm>
                <a:off x="7581900" y="455612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43" name="Freeform 164"/>
              <p:cNvSpPr>
                <a:spLocks/>
              </p:cNvSpPr>
              <p:nvPr/>
            </p:nvSpPr>
            <p:spPr bwMode="auto">
              <a:xfrm>
                <a:off x="7359650" y="456247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44" name="Freeform 165"/>
              <p:cNvSpPr>
                <a:spLocks/>
              </p:cNvSpPr>
              <p:nvPr/>
            </p:nvSpPr>
            <p:spPr bwMode="auto">
              <a:xfrm>
                <a:off x="7140575" y="454660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45" name="Freeform 166"/>
              <p:cNvSpPr>
                <a:spLocks/>
              </p:cNvSpPr>
              <p:nvPr/>
            </p:nvSpPr>
            <p:spPr bwMode="auto">
              <a:xfrm>
                <a:off x="6924675" y="456247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46" name="Freeform 167"/>
              <p:cNvSpPr>
                <a:spLocks/>
              </p:cNvSpPr>
              <p:nvPr/>
            </p:nvSpPr>
            <p:spPr bwMode="auto">
              <a:xfrm>
                <a:off x="6702425" y="460375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47" name="Freeform 168"/>
              <p:cNvSpPr>
                <a:spLocks/>
              </p:cNvSpPr>
              <p:nvPr/>
            </p:nvSpPr>
            <p:spPr bwMode="auto">
              <a:xfrm>
                <a:off x="6483350" y="464502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48" name="Freeform 169"/>
              <p:cNvSpPr>
                <a:spLocks/>
              </p:cNvSpPr>
              <p:nvPr/>
            </p:nvSpPr>
            <p:spPr bwMode="auto">
              <a:xfrm>
                <a:off x="6264275" y="4943475"/>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49" name="Freeform 170"/>
              <p:cNvSpPr>
                <a:spLocks/>
              </p:cNvSpPr>
              <p:nvPr/>
            </p:nvSpPr>
            <p:spPr bwMode="auto">
              <a:xfrm>
                <a:off x="6057900" y="503555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50" name="Freeform 171"/>
              <p:cNvSpPr>
                <a:spLocks/>
              </p:cNvSpPr>
              <p:nvPr/>
            </p:nvSpPr>
            <p:spPr bwMode="auto">
              <a:xfrm>
                <a:off x="5943600" y="5191125"/>
                <a:ext cx="104775" cy="88900"/>
              </a:xfrm>
              <a:custGeom>
                <a:avLst/>
                <a:gdLst>
                  <a:gd name="T0" fmla="*/ 32 w 66"/>
                  <a:gd name="T1" fmla="*/ 0 h 56"/>
                  <a:gd name="T2" fmla="*/ 66 w 66"/>
                  <a:gd name="T3" fmla="*/ 56 h 56"/>
                  <a:gd name="T4" fmla="*/ 0 w 66"/>
                  <a:gd name="T5" fmla="*/ 56 h 56"/>
                  <a:gd name="T6" fmla="*/ 32 w 66"/>
                  <a:gd name="T7" fmla="*/ 0 h 56"/>
                  <a:gd name="T8" fmla="*/ 32 w 66"/>
                  <a:gd name="T9" fmla="*/ 0 h 56"/>
                  <a:gd name="T10" fmla="*/ 32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2" y="0"/>
                    </a:moveTo>
                    <a:lnTo>
                      <a:pt x="66" y="56"/>
                    </a:lnTo>
                    <a:lnTo>
                      <a:pt x="0" y="56"/>
                    </a:lnTo>
                    <a:lnTo>
                      <a:pt x="32" y="0"/>
                    </a:lnTo>
                    <a:lnTo>
                      <a:pt x="32" y="0"/>
                    </a:lnTo>
                    <a:lnTo>
                      <a:pt x="32"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51" name="Freeform 172"/>
              <p:cNvSpPr>
                <a:spLocks/>
              </p:cNvSpPr>
              <p:nvPr/>
            </p:nvSpPr>
            <p:spPr bwMode="auto">
              <a:xfrm>
                <a:off x="5864225" y="5270500"/>
                <a:ext cx="104775" cy="92075"/>
              </a:xfrm>
              <a:custGeom>
                <a:avLst/>
                <a:gdLst>
                  <a:gd name="T0" fmla="*/ 34 w 66"/>
                  <a:gd name="T1" fmla="*/ 0 h 58"/>
                  <a:gd name="T2" fmla="*/ 66 w 66"/>
                  <a:gd name="T3" fmla="*/ 58 h 58"/>
                  <a:gd name="T4" fmla="*/ 0 w 66"/>
                  <a:gd name="T5" fmla="*/ 58 h 58"/>
                  <a:gd name="T6" fmla="*/ 34 w 66"/>
                  <a:gd name="T7" fmla="*/ 0 h 58"/>
                  <a:gd name="T8" fmla="*/ 34 w 66"/>
                  <a:gd name="T9" fmla="*/ 0 h 58"/>
                  <a:gd name="T10" fmla="*/ 34 w 66"/>
                  <a:gd name="T11" fmla="*/ 0 h 58"/>
                </a:gdLst>
                <a:ahLst/>
                <a:cxnLst>
                  <a:cxn ang="0">
                    <a:pos x="T0" y="T1"/>
                  </a:cxn>
                  <a:cxn ang="0">
                    <a:pos x="T2" y="T3"/>
                  </a:cxn>
                  <a:cxn ang="0">
                    <a:pos x="T4" y="T5"/>
                  </a:cxn>
                  <a:cxn ang="0">
                    <a:pos x="T6" y="T7"/>
                  </a:cxn>
                  <a:cxn ang="0">
                    <a:pos x="T8" y="T9"/>
                  </a:cxn>
                  <a:cxn ang="0">
                    <a:pos x="T10" y="T11"/>
                  </a:cxn>
                </a:cxnLst>
                <a:rect l="0" t="0" r="r" b="b"/>
                <a:pathLst>
                  <a:path w="66" h="58">
                    <a:moveTo>
                      <a:pt x="34" y="0"/>
                    </a:moveTo>
                    <a:lnTo>
                      <a:pt x="66" y="58"/>
                    </a:lnTo>
                    <a:lnTo>
                      <a:pt x="0" y="58"/>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52" name="Freeform 173"/>
              <p:cNvSpPr>
                <a:spLocks/>
              </p:cNvSpPr>
              <p:nvPr/>
            </p:nvSpPr>
            <p:spPr bwMode="auto">
              <a:xfrm>
                <a:off x="5816600" y="5295900"/>
                <a:ext cx="104775" cy="88900"/>
              </a:xfrm>
              <a:custGeom>
                <a:avLst/>
                <a:gdLst>
                  <a:gd name="T0" fmla="*/ 34 w 66"/>
                  <a:gd name="T1" fmla="*/ 0 h 56"/>
                  <a:gd name="T2" fmla="*/ 66 w 66"/>
                  <a:gd name="T3" fmla="*/ 56 h 56"/>
                  <a:gd name="T4" fmla="*/ 0 w 66"/>
                  <a:gd name="T5" fmla="*/ 56 h 56"/>
                  <a:gd name="T6" fmla="*/ 34 w 66"/>
                  <a:gd name="T7" fmla="*/ 0 h 56"/>
                  <a:gd name="T8" fmla="*/ 34 w 66"/>
                  <a:gd name="T9" fmla="*/ 0 h 56"/>
                  <a:gd name="T10" fmla="*/ 34 w 66"/>
                  <a:gd name="T11" fmla="*/ 0 h 56"/>
                </a:gdLst>
                <a:ahLst/>
                <a:cxnLst>
                  <a:cxn ang="0">
                    <a:pos x="T0" y="T1"/>
                  </a:cxn>
                  <a:cxn ang="0">
                    <a:pos x="T2" y="T3"/>
                  </a:cxn>
                  <a:cxn ang="0">
                    <a:pos x="T4" y="T5"/>
                  </a:cxn>
                  <a:cxn ang="0">
                    <a:pos x="T6" y="T7"/>
                  </a:cxn>
                  <a:cxn ang="0">
                    <a:pos x="T8" y="T9"/>
                  </a:cxn>
                  <a:cxn ang="0">
                    <a:pos x="T10" y="T11"/>
                  </a:cxn>
                </a:cxnLst>
                <a:rect l="0" t="0" r="r" b="b"/>
                <a:pathLst>
                  <a:path w="66" h="56">
                    <a:moveTo>
                      <a:pt x="34" y="0"/>
                    </a:moveTo>
                    <a:lnTo>
                      <a:pt x="66"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53" name="Freeform 174"/>
              <p:cNvSpPr>
                <a:spLocks/>
              </p:cNvSpPr>
              <p:nvPr/>
            </p:nvSpPr>
            <p:spPr bwMode="auto">
              <a:xfrm>
                <a:off x="5797550" y="5321300"/>
                <a:ext cx="107950" cy="88900"/>
              </a:xfrm>
              <a:custGeom>
                <a:avLst/>
                <a:gdLst>
                  <a:gd name="T0" fmla="*/ 34 w 68"/>
                  <a:gd name="T1" fmla="*/ 0 h 56"/>
                  <a:gd name="T2" fmla="*/ 68 w 68"/>
                  <a:gd name="T3" fmla="*/ 56 h 56"/>
                  <a:gd name="T4" fmla="*/ 0 w 68"/>
                  <a:gd name="T5" fmla="*/ 56 h 56"/>
                  <a:gd name="T6" fmla="*/ 34 w 68"/>
                  <a:gd name="T7" fmla="*/ 0 h 56"/>
                  <a:gd name="T8" fmla="*/ 34 w 68"/>
                  <a:gd name="T9" fmla="*/ 0 h 56"/>
                  <a:gd name="T10" fmla="*/ 34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34" y="0"/>
                    </a:moveTo>
                    <a:lnTo>
                      <a:pt x="68"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54" name="Freeform 175"/>
              <p:cNvSpPr>
                <a:spLocks/>
              </p:cNvSpPr>
              <p:nvPr/>
            </p:nvSpPr>
            <p:spPr bwMode="auto">
              <a:xfrm>
                <a:off x="5797550" y="5356225"/>
                <a:ext cx="107950" cy="88900"/>
              </a:xfrm>
              <a:custGeom>
                <a:avLst/>
                <a:gdLst>
                  <a:gd name="T0" fmla="*/ 34 w 68"/>
                  <a:gd name="T1" fmla="*/ 0 h 56"/>
                  <a:gd name="T2" fmla="*/ 68 w 68"/>
                  <a:gd name="T3" fmla="*/ 56 h 56"/>
                  <a:gd name="T4" fmla="*/ 0 w 68"/>
                  <a:gd name="T5" fmla="*/ 56 h 56"/>
                  <a:gd name="T6" fmla="*/ 34 w 68"/>
                  <a:gd name="T7" fmla="*/ 0 h 56"/>
                  <a:gd name="T8" fmla="*/ 34 w 68"/>
                  <a:gd name="T9" fmla="*/ 0 h 56"/>
                  <a:gd name="T10" fmla="*/ 34 w 68"/>
                  <a:gd name="T11" fmla="*/ 0 h 56"/>
                </a:gdLst>
                <a:ahLst/>
                <a:cxnLst>
                  <a:cxn ang="0">
                    <a:pos x="T0" y="T1"/>
                  </a:cxn>
                  <a:cxn ang="0">
                    <a:pos x="T2" y="T3"/>
                  </a:cxn>
                  <a:cxn ang="0">
                    <a:pos x="T4" y="T5"/>
                  </a:cxn>
                  <a:cxn ang="0">
                    <a:pos x="T6" y="T7"/>
                  </a:cxn>
                  <a:cxn ang="0">
                    <a:pos x="T8" y="T9"/>
                  </a:cxn>
                  <a:cxn ang="0">
                    <a:pos x="T10" y="T11"/>
                  </a:cxn>
                </a:cxnLst>
                <a:rect l="0" t="0" r="r" b="b"/>
                <a:pathLst>
                  <a:path w="68" h="56">
                    <a:moveTo>
                      <a:pt x="34" y="0"/>
                    </a:moveTo>
                    <a:lnTo>
                      <a:pt x="68" y="56"/>
                    </a:lnTo>
                    <a:lnTo>
                      <a:pt x="0" y="56"/>
                    </a:lnTo>
                    <a:lnTo>
                      <a:pt x="34" y="0"/>
                    </a:lnTo>
                    <a:lnTo>
                      <a:pt x="34" y="0"/>
                    </a:lnTo>
                    <a:lnTo>
                      <a:pt x="34"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55" name="Freeform 176"/>
              <p:cNvSpPr>
                <a:spLocks/>
              </p:cNvSpPr>
              <p:nvPr/>
            </p:nvSpPr>
            <p:spPr bwMode="auto">
              <a:xfrm>
                <a:off x="5816600" y="5410200"/>
                <a:ext cx="73025" cy="0"/>
              </a:xfrm>
              <a:custGeom>
                <a:avLst/>
                <a:gdLst>
                  <a:gd name="T0" fmla="*/ 0 w 46"/>
                  <a:gd name="T1" fmla="*/ 46 w 46"/>
                  <a:gd name="T2" fmla="*/ 0 w 46"/>
                </a:gdLst>
                <a:ahLst/>
                <a:cxnLst>
                  <a:cxn ang="0">
                    <a:pos x="T0" y="0"/>
                  </a:cxn>
                  <a:cxn ang="0">
                    <a:pos x="T1" y="0"/>
                  </a:cxn>
                  <a:cxn ang="0">
                    <a:pos x="T2" y="0"/>
                  </a:cxn>
                </a:cxnLst>
                <a:rect l="0" t="0" r="r" b="b"/>
                <a:pathLst>
                  <a:path w="46">
                    <a:moveTo>
                      <a:pt x="0" y="0"/>
                    </a:moveTo>
                    <a:lnTo>
                      <a:pt x="46" y="0"/>
                    </a:lnTo>
                    <a:lnTo>
                      <a:pt x="0" y="0"/>
                    </a:lnTo>
                    <a:close/>
                  </a:path>
                </a:pathLst>
              </a:custGeom>
              <a:solidFill>
                <a:srgbClr val="4F82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sp>
            <p:nvSpPr>
              <p:cNvPr id="256" name="Line 177"/>
              <p:cNvSpPr>
                <a:spLocks noChangeShapeType="1"/>
              </p:cNvSpPr>
              <p:nvPr/>
            </p:nvSpPr>
            <p:spPr bwMode="auto">
              <a:xfrm>
                <a:off x="5816600" y="5410200"/>
                <a:ext cx="73025"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solidFill>
                    <a:prstClr val="black"/>
                  </a:solidFill>
                  <a:latin typeface="Calibri"/>
                </a:endParaRPr>
              </a:p>
            </p:txBody>
          </p:sp>
        </p:grpSp>
        <p:sp>
          <p:nvSpPr>
            <p:cNvPr id="81" name="Rectangle 837"/>
            <p:cNvSpPr>
              <a:spLocks noChangeArrowheads="1"/>
            </p:cNvSpPr>
            <p:nvPr/>
          </p:nvSpPr>
          <p:spPr bwMode="auto">
            <a:xfrm>
              <a:off x="3479694" y="3619204"/>
              <a:ext cx="943976"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gn="r">
                <a:lnSpc>
                  <a:spcPct val="90000"/>
                </a:lnSpc>
              </a:pPr>
              <a:r>
                <a:rPr lang="en-US" sz="1200" dirty="0" smtClean="0">
                  <a:solidFill>
                    <a:prstClr val="black"/>
                  </a:solidFill>
                  <a:latin typeface="Calibri"/>
                  <a:cs typeface="Arial" pitchFamily="34" charset="0"/>
                </a:rPr>
                <a:t>LiC</a:t>
              </a:r>
              <a:r>
                <a:rPr lang="en-US" sz="1200" baseline="-25000" dirty="0" smtClean="0">
                  <a:solidFill>
                    <a:prstClr val="black"/>
                  </a:solidFill>
                  <a:latin typeface="Calibri"/>
                  <a:cs typeface="Arial" pitchFamily="34" charset="0"/>
                </a:rPr>
                <a:t>12</a:t>
              </a:r>
              <a:r>
                <a:rPr lang="en-US" sz="1200" dirty="0" smtClean="0">
                  <a:solidFill>
                    <a:prstClr val="black"/>
                  </a:solidFill>
                  <a:latin typeface="Calibri"/>
                  <a:cs typeface="Arial" pitchFamily="34" charset="0"/>
                </a:rPr>
                <a:t>(002)</a:t>
              </a:r>
            </a:p>
          </p:txBody>
        </p:sp>
        <p:sp>
          <p:nvSpPr>
            <p:cNvPr id="82" name="Rectangle 837"/>
            <p:cNvSpPr>
              <a:spLocks noChangeArrowheads="1"/>
            </p:cNvSpPr>
            <p:nvPr/>
          </p:nvSpPr>
          <p:spPr bwMode="auto">
            <a:xfrm>
              <a:off x="3514706" y="4100846"/>
              <a:ext cx="943976"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gn="ctr">
                <a:lnSpc>
                  <a:spcPct val="90000"/>
                </a:lnSpc>
              </a:pPr>
              <a:r>
                <a:rPr lang="en-US" sz="1200" dirty="0" smtClean="0">
                  <a:solidFill>
                    <a:prstClr val="black"/>
                  </a:solidFill>
                  <a:latin typeface="Calibri"/>
                  <a:cs typeface="Arial" pitchFamily="34" charset="0"/>
                </a:rPr>
                <a:t>LiC</a:t>
              </a:r>
              <a:r>
                <a:rPr lang="en-US" sz="1200" baseline="-25000" dirty="0" smtClean="0">
                  <a:solidFill>
                    <a:prstClr val="black"/>
                  </a:solidFill>
                  <a:latin typeface="Calibri"/>
                  <a:cs typeface="Arial" pitchFamily="34" charset="0"/>
                </a:rPr>
                <a:t>12</a:t>
              </a:r>
              <a:r>
                <a:rPr lang="en-US" sz="1200" dirty="0" smtClean="0">
                  <a:solidFill>
                    <a:prstClr val="black"/>
                  </a:solidFill>
                  <a:latin typeface="Calibri"/>
                  <a:cs typeface="Arial" pitchFamily="34" charset="0"/>
                </a:rPr>
                <a:t>(004)</a:t>
              </a:r>
            </a:p>
          </p:txBody>
        </p:sp>
        <p:sp>
          <p:nvSpPr>
            <p:cNvPr id="83" name="Rectangle 837"/>
            <p:cNvSpPr>
              <a:spLocks noChangeArrowheads="1"/>
            </p:cNvSpPr>
            <p:nvPr/>
          </p:nvSpPr>
          <p:spPr bwMode="auto">
            <a:xfrm>
              <a:off x="1697619" y="2195571"/>
              <a:ext cx="924174" cy="36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45720" tIns="45720" rIns="45720" bIns="45720" numCol="1" anchor="t" anchorCtr="0" compatLnSpc="1">
              <a:prstTxWarp prst="textNoShape">
                <a:avLst/>
              </a:prstTxWarp>
              <a:spAutoFit/>
            </a:bodyPr>
            <a:lstStyle/>
            <a:p>
              <a:pPr algn="r">
                <a:lnSpc>
                  <a:spcPct val="90000"/>
                </a:lnSpc>
              </a:pPr>
              <a:r>
                <a:rPr lang="en-US" sz="1200" dirty="0" smtClean="0">
                  <a:solidFill>
                    <a:prstClr val="black"/>
                  </a:solidFill>
                  <a:latin typeface="Calibri"/>
                  <a:cs typeface="Arial" pitchFamily="34" charset="0"/>
                </a:rPr>
                <a:t>Li</a:t>
              </a:r>
              <a:r>
                <a:rPr lang="en-US" sz="1200" baseline="-25000" dirty="0" smtClean="0">
                  <a:solidFill>
                    <a:prstClr val="black"/>
                  </a:solidFill>
                  <a:latin typeface="Calibri"/>
                  <a:cs typeface="Arial" pitchFamily="34" charset="0"/>
                </a:rPr>
                <a:t>x</a:t>
              </a:r>
              <a:r>
                <a:rPr lang="en-US" sz="1200" dirty="0" smtClean="0">
                  <a:solidFill>
                    <a:prstClr val="black"/>
                  </a:solidFill>
                  <a:latin typeface="Calibri"/>
                  <a:cs typeface="Arial" pitchFamily="34" charset="0"/>
                </a:rPr>
                <a:t>C</a:t>
              </a:r>
              <a:r>
                <a:rPr lang="en-US" sz="1200" baseline="-25000" dirty="0" smtClean="0">
                  <a:solidFill>
                    <a:prstClr val="black"/>
                  </a:solidFill>
                  <a:latin typeface="Calibri"/>
                  <a:cs typeface="Arial" pitchFamily="34" charset="0"/>
                </a:rPr>
                <a:t>6</a:t>
              </a:r>
              <a:r>
                <a:rPr lang="en-US" sz="1200" dirty="0" smtClean="0">
                  <a:solidFill>
                    <a:prstClr val="black"/>
                  </a:solidFill>
                  <a:latin typeface="Calibri"/>
                  <a:cs typeface="Arial" pitchFamily="34" charset="0"/>
                </a:rPr>
                <a:t>(110)</a:t>
              </a:r>
            </a:p>
          </p:txBody>
        </p:sp>
      </p:grpSp>
    </p:spTree>
    <p:extLst>
      <p:ext uri="{BB962C8B-B14F-4D97-AF65-F5344CB8AC3E}">
        <p14:creationId xmlns:p14="http://schemas.microsoft.com/office/powerpoint/2010/main" xmlns="" val="24007953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7"/>
          <p:cNvSpPr>
            <a:spLocks noGrp="1"/>
          </p:cNvSpPr>
          <p:nvPr>
            <p:ph type="title"/>
          </p:nvPr>
        </p:nvSpPr>
        <p:spPr>
          <a:xfrm>
            <a:off x="111124" y="177800"/>
            <a:ext cx="8728075" cy="877163"/>
          </a:xfrm>
        </p:spPr>
        <p:txBody>
          <a:bodyPr/>
          <a:lstStyle/>
          <a:p>
            <a:r>
              <a:rPr lang="fr-FR" dirty="0" err="1" smtClean="0"/>
              <a:t>Pushing</a:t>
            </a:r>
            <a:r>
              <a:rPr lang="fr-FR" dirty="0" smtClean="0"/>
              <a:t> the </a:t>
            </a:r>
            <a:r>
              <a:rPr lang="fr-FR" dirty="0" err="1" smtClean="0"/>
              <a:t>limits</a:t>
            </a:r>
            <a:r>
              <a:rPr lang="fr-FR" dirty="0" smtClean="0"/>
              <a:t> – </a:t>
            </a:r>
            <a:r>
              <a:rPr lang="fr-FR" dirty="0" err="1" smtClean="0"/>
              <a:t>pulsed</a:t>
            </a:r>
            <a:r>
              <a:rPr lang="fr-FR" dirty="0" smtClean="0"/>
              <a:t> techniques</a:t>
            </a:r>
            <a:br>
              <a:rPr lang="fr-FR" dirty="0" smtClean="0"/>
            </a:br>
            <a:r>
              <a:rPr lang="fr-FR" dirty="0" smtClean="0"/>
              <a:t>Diffraction </a:t>
            </a:r>
            <a:r>
              <a:rPr lang="fr-FR" dirty="0" err="1" smtClean="0"/>
              <a:t>using</a:t>
            </a:r>
            <a:r>
              <a:rPr lang="fr-FR" dirty="0" smtClean="0"/>
              <a:t> a 30 T </a:t>
            </a:r>
            <a:r>
              <a:rPr lang="fr-FR" dirty="0" err="1" smtClean="0"/>
              <a:t>pulsed</a:t>
            </a:r>
            <a:r>
              <a:rPr lang="fr-FR" dirty="0" smtClean="0"/>
              <a:t> </a:t>
            </a:r>
            <a:r>
              <a:rPr lang="fr-FR" dirty="0" err="1" smtClean="0"/>
              <a:t>magnet</a:t>
            </a:r>
            <a:endParaRPr lang="en-US" dirty="0" smtClean="0"/>
          </a:p>
        </p:txBody>
      </p:sp>
      <p:sp>
        <p:nvSpPr>
          <p:cNvPr id="4100" name="Content Placeholder 2"/>
          <p:cNvSpPr>
            <a:spLocks noGrp="1"/>
          </p:cNvSpPr>
          <p:nvPr>
            <p:ph idx="1"/>
          </p:nvPr>
        </p:nvSpPr>
        <p:spPr>
          <a:xfrm>
            <a:off x="111125" y="1344613"/>
            <a:ext cx="4330700" cy="1836737"/>
          </a:xfrm>
        </p:spPr>
        <p:txBody>
          <a:bodyPr/>
          <a:lstStyle/>
          <a:p>
            <a:pPr eaLnBrk="1" hangingPunct="1"/>
            <a:r>
              <a:rPr lang="en-US" sz="2000" smtClean="0"/>
              <a:t>Developing signature science research that exploits our unique capabilities </a:t>
            </a:r>
          </a:p>
          <a:p>
            <a:pPr eaLnBrk="1" hangingPunct="1"/>
            <a:r>
              <a:rPr lang="en-US" sz="2000" smtClean="0"/>
              <a:t>Time-correlated diffraction: “Event mode data acquisition” with 30 T pulsed magnet</a:t>
            </a:r>
          </a:p>
          <a:p>
            <a:pPr eaLnBrk="1" hangingPunct="1"/>
            <a:r>
              <a:rPr lang="en-US" sz="2000" b="1" smtClean="0">
                <a:solidFill>
                  <a:schemeClr val="tx2"/>
                </a:solidFill>
              </a:rPr>
              <a:t>New science: Peak shifts in HF phase</a:t>
            </a:r>
          </a:p>
        </p:txBody>
      </p:sp>
      <p:graphicFrame>
        <p:nvGraphicFramePr>
          <p:cNvPr id="4098" name="Object 4"/>
          <p:cNvGraphicFramePr>
            <a:graphicFrameLocks noChangeAspect="1"/>
          </p:cNvGraphicFramePr>
          <p:nvPr/>
        </p:nvGraphicFramePr>
        <p:xfrm>
          <a:off x="5497745" y="1302948"/>
          <a:ext cx="3803650" cy="5121275"/>
        </p:xfrm>
        <a:graphic>
          <a:graphicData uri="http://schemas.openxmlformats.org/presentationml/2006/ole">
            <p:oleObj spid="_x0000_s1097" name="Graph" r:id="rId4" imgW="2987040" imgH="3901440" progId="">
              <p:embed/>
            </p:oleObj>
          </a:graphicData>
        </a:graphic>
      </p:graphicFrame>
      <p:pic>
        <p:nvPicPr>
          <p:cNvPr id="4101" name="Picture 2"/>
          <p:cNvPicPr>
            <a:picLocks noChangeAspect="1" noChangeArrowheads="1"/>
          </p:cNvPicPr>
          <p:nvPr/>
        </p:nvPicPr>
        <p:blipFill>
          <a:blip r:embed="rId5" cstate="print"/>
          <a:srcRect/>
          <a:stretch>
            <a:fillRect/>
          </a:stretch>
        </p:blipFill>
        <p:spPr bwMode="auto">
          <a:xfrm>
            <a:off x="2671818" y="3499546"/>
            <a:ext cx="2895600" cy="2608262"/>
          </a:xfrm>
          <a:prstGeom prst="rect">
            <a:avLst/>
          </a:prstGeom>
          <a:noFill/>
          <a:ln w="9525">
            <a:noFill/>
            <a:miter lim="800000"/>
            <a:headEnd/>
            <a:tailEnd/>
          </a:ln>
        </p:spPr>
      </p:pic>
      <p:pic>
        <p:nvPicPr>
          <p:cNvPr id="4102" name="図 17" descr="PC189926.JPG"/>
          <p:cNvPicPr>
            <a:picLocks noChangeAspect="1" noChangeArrowheads="1"/>
          </p:cNvPicPr>
          <p:nvPr/>
        </p:nvPicPr>
        <p:blipFill>
          <a:blip r:embed="rId6" cstate="print"/>
          <a:srcRect r="8994"/>
          <a:stretch>
            <a:fillRect/>
          </a:stretch>
        </p:blipFill>
        <p:spPr bwMode="auto">
          <a:xfrm>
            <a:off x="234950" y="3616943"/>
            <a:ext cx="2208328" cy="204567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103" name="Rectangle 10"/>
          <p:cNvSpPr>
            <a:spLocks noChangeArrowheads="1"/>
          </p:cNvSpPr>
          <p:nvPr/>
        </p:nvSpPr>
        <p:spPr bwMode="auto">
          <a:xfrm>
            <a:off x="137516" y="5703133"/>
            <a:ext cx="2275902" cy="461665"/>
          </a:xfrm>
          <a:prstGeom prst="rect">
            <a:avLst/>
          </a:prstGeom>
          <a:noFill/>
          <a:ln w="9525">
            <a:noFill/>
            <a:miter lim="800000"/>
            <a:headEnd/>
            <a:tailEnd/>
          </a:ln>
        </p:spPr>
        <p:txBody>
          <a:bodyPr wrap="square">
            <a:spAutoFit/>
          </a:bodyPr>
          <a:lstStyle/>
          <a:p>
            <a:pPr marL="0" lvl="2">
              <a:defRPr/>
            </a:pPr>
            <a:r>
              <a:rPr lang="en-US" sz="1200" dirty="0" err="1">
                <a:solidFill>
                  <a:prstClr val="black"/>
                </a:solidFill>
                <a:latin typeface="Arial Narrow"/>
              </a:rPr>
              <a:t>Nojiri</a:t>
            </a:r>
            <a:r>
              <a:rPr lang="en-US" sz="1200" dirty="0">
                <a:solidFill>
                  <a:prstClr val="black"/>
                </a:solidFill>
                <a:latin typeface="Arial Narrow"/>
              </a:rPr>
              <a:t> et al., Tohoku </a:t>
            </a:r>
            <a:r>
              <a:rPr lang="en-US" sz="1200" dirty="0" smtClean="0">
                <a:solidFill>
                  <a:prstClr val="black"/>
                </a:solidFill>
                <a:latin typeface="Arial Narrow"/>
              </a:rPr>
              <a:t>University; </a:t>
            </a:r>
            <a:br>
              <a:rPr lang="en-US" sz="1200" dirty="0" smtClean="0">
                <a:solidFill>
                  <a:prstClr val="black"/>
                </a:solidFill>
                <a:latin typeface="Arial Narrow"/>
              </a:rPr>
            </a:br>
            <a:r>
              <a:rPr lang="en-US" sz="1200" dirty="0" err="1" smtClean="0">
                <a:solidFill>
                  <a:prstClr val="black"/>
                </a:solidFill>
                <a:latin typeface="Arial Narrow"/>
              </a:rPr>
              <a:t>Gaulin</a:t>
            </a:r>
            <a:r>
              <a:rPr lang="en-US" sz="1200" dirty="0" smtClean="0">
                <a:solidFill>
                  <a:prstClr val="black"/>
                </a:solidFill>
                <a:latin typeface="Arial Narrow"/>
              </a:rPr>
              <a:t> </a:t>
            </a:r>
            <a:r>
              <a:rPr lang="en-US" sz="1200" dirty="0">
                <a:solidFill>
                  <a:prstClr val="black"/>
                </a:solidFill>
                <a:latin typeface="Arial Narrow"/>
              </a:rPr>
              <a:t>et al., McMaster University</a:t>
            </a:r>
          </a:p>
        </p:txBody>
      </p:sp>
    </p:spTree>
    <p:extLst>
      <p:ext uri="{BB962C8B-B14F-4D97-AF65-F5344CB8AC3E}">
        <p14:creationId xmlns:p14="http://schemas.microsoft.com/office/powerpoint/2010/main" xmlns="" val="158635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331" t="2281" r="3228" b="5883"/>
          <a:stretch/>
        </p:blipFill>
        <p:spPr bwMode="auto">
          <a:xfrm>
            <a:off x="685800" y="2819400"/>
            <a:ext cx="3547343" cy="290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124200" y="4191000"/>
            <a:ext cx="1600200"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Arial" pitchFamily="34" charset="0"/>
                <a:cs typeface="Arial" pitchFamily="34" charset="0"/>
              </a:rPr>
              <a:t>480.1 Hz</a:t>
            </a:r>
            <a:endParaRPr lang="en-US" dirty="0">
              <a:solidFill>
                <a:prstClr val="black"/>
              </a:solidFill>
              <a:latin typeface="Arial" pitchFamily="34" charset="0"/>
              <a:cs typeface="Arial" pitchFamily="34" charset="0"/>
            </a:endParaRPr>
          </a:p>
        </p:txBody>
      </p:sp>
      <p:sp>
        <p:nvSpPr>
          <p:cNvPr id="11" name="Title 1"/>
          <p:cNvSpPr txBox="1">
            <a:spLocks/>
          </p:cNvSpPr>
          <p:nvPr/>
        </p:nvSpPr>
        <p:spPr>
          <a:xfrm>
            <a:off x="137242" y="-13955"/>
            <a:ext cx="9032796" cy="1034129"/>
          </a:xfrm>
          <a:prstGeom prst="rect">
            <a:avLst/>
          </a:prstGeom>
        </p:spPr>
        <p:txBody>
          <a:bodyPr/>
          <a:lst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a:lstStyle>
          <a:p>
            <a:pPr fontAlgn="auto">
              <a:spcAft>
                <a:spcPts val="0"/>
              </a:spcAft>
            </a:pPr>
            <a:endParaRPr lang="en-US" sz="2400" dirty="0" smtClean="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8200" y="2895600"/>
            <a:ext cx="3998156" cy="3545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381000" y="5715000"/>
            <a:ext cx="4419600" cy="707886"/>
          </a:xfrm>
          <a:prstGeom prst="rect">
            <a:avLst/>
          </a:prstGeom>
        </p:spPr>
        <p:txBody>
          <a:bodyPr wrap="square">
            <a:spAutoFit/>
          </a:bodyPr>
          <a:lstStyle/>
          <a:p>
            <a:pPr fontAlgn="auto">
              <a:spcBef>
                <a:spcPts val="0"/>
              </a:spcBef>
              <a:spcAft>
                <a:spcPts val="0"/>
              </a:spcAft>
            </a:pPr>
            <a:r>
              <a:rPr lang="en-US" sz="1400" b="1" dirty="0" smtClean="0">
                <a:solidFill>
                  <a:srgbClr val="007434"/>
                </a:solidFill>
                <a:latin typeface="Arial" pitchFamily="34" charset="0"/>
                <a:cs typeface="Arial" pitchFamily="34" charset="0"/>
              </a:rPr>
              <a:t>High frequency ac electrical loading of 111 –oriented single crystal domain-engineered BaTiO</a:t>
            </a:r>
            <a:r>
              <a:rPr lang="en-US" sz="1400" b="1" baseline="-25000" dirty="0" smtClean="0">
                <a:solidFill>
                  <a:srgbClr val="007434"/>
                </a:solidFill>
                <a:latin typeface="Arial" pitchFamily="34" charset="0"/>
                <a:cs typeface="Arial" pitchFamily="34" charset="0"/>
              </a:rPr>
              <a:t>3</a:t>
            </a:r>
          </a:p>
          <a:p>
            <a:pPr fontAlgn="auto">
              <a:spcBef>
                <a:spcPts val="0"/>
              </a:spcBef>
              <a:spcAft>
                <a:spcPts val="0"/>
              </a:spcAft>
            </a:pPr>
            <a:r>
              <a:rPr lang="en-US" sz="1200" b="1" dirty="0" smtClean="0">
                <a:solidFill>
                  <a:srgbClr val="007434"/>
                </a:solidFill>
                <a:latin typeface="Arial" pitchFamily="34" charset="0"/>
                <a:cs typeface="Arial" pitchFamily="34" charset="0"/>
              </a:rPr>
              <a:t>K. An, VULCAN</a:t>
            </a:r>
            <a:endParaRPr lang="en-US" sz="1200" b="1" dirty="0">
              <a:solidFill>
                <a:srgbClr val="007434"/>
              </a:solidFill>
              <a:latin typeface="Arial" pitchFamily="34" charset="0"/>
              <a:cs typeface="Arial" pitchFamily="34" charset="0"/>
            </a:endParaRPr>
          </a:p>
        </p:txBody>
      </p:sp>
      <p:sp>
        <p:nvSpPr>
          <p:cNvPr id="10" name="Rectangle 9"/>
          <p:cNvSpPr/>
          <p:nvPr/>
        </p:nvSpPr>
        <p:spPr>
          <a:xfrm>
            <a:off x="228600" y="152400"/>
            <a:ext cx="8686800" cy="954107"/>
          </a:xfrm>
          <a:prstGeom prst="rect">
            <a:avLst/>
          </a:prstGeom>
        </p:spPr>
        <p:txBody>
          <a:bodyPr wrap="square">
            <a:spAutoFit/>
          </a:bodyPr>
          <a:lstStyle/>
          <a:p>
            <a:r>
              <a:rPr lang="en-US" sz="2800" dirty="0" smtClean="0">
                <a:solidFill>
                  <a:srgbClr val="006C3A"/>
                </a:solidFill>
                <a:latin typeface="Arial Black"/>
              </a:rPr>
              <a:t>Realizing the Promise of SNS:  Pump-probe experiments for fast dynamic response</a:t>
            </a:r>
            <a:endParaRPr lang="en-US" sz="2800" dirty="0">
              <a:solidFill>
                <a:srgbClr val="006C3A"/>
              </a:solidFill>
              <a:latin typeface="Arial Black"/>
            </a:endParaRPr>
          </a:p>
        </p:txBody>
      </p:sp>
      <p:pic>
        <p:nvPicPr>
          <p:cNvPr id="13" name="Picture 6"/>
          <p:cNvPicPr>
            <a:picLocks noChangeAspect="1" noChangeArrowheads="1"/>
          </p:cNvPicPr>
          <p:nvPr/>
        </p:nvPicPr>
        <p:blipFill>
          <a:blip r:embed="rId5" cstate="print"/>
          <a:srcRect/>
          <a:stretch>
            <a:fillRect/>
          </a:stretch>
        </p:blipFill>
        <p:spPr bwMode="auto">
          <a:xfrm>
            <a:off x="228600" y="1143000"/>
            <a:ext cx="3982157" cy="1614196"/>
          </a:xfrm>
          <a:prstGeom prst="rect">
            <a:avLst/>
          </a:prstGeom>
          <a:noFill/>
          <a:ln w="9525">
            <a:noFill/>
            <a:miter lim="800000"/>
            <a:headEnd/>
            <a:tailEnd/>
          </a:ln>
          <a:effectLst/>
        </p:spPr>
      </p:pic>
      <p:sp>
        <p:nvSpPr>
          <p:cNvPr id="14" name="TextBox 13"/>
          <p:cNvSpPr txBox="1"/>
          <p:nvPr/>
        </p:nvSpPr>
        <p:spPr>
          <a:xfrm>
            <a:off x="4495800" y="1143000"/>
            <a:ext cx="4191000" cy="1754326"/>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dirty="0" smtClean="0">
                <a:solidFill>
                  <a:prstClr val="black"/>
                </a:solidFill>
                <a:latin typeface="Arial Narrow"/>
              </a:rPr>
              <a:t>  Offset duration of pump and probe</a:t>
            </a:r>
          </a:p>
          <a:p>
            <a:pPr lvl="1" indent="-231775" fontAlgn="auto">
              <a:spcBef>
                <a:spcPts val="0"/>
              </a:spcBef>
              <a:spcAft>
                <a:spcPts val="0"/>
              </a:spcAft>
              <a:buFont typeface="Arial" pitchFamily="34" charset="0"/>
              <a:buChar char="•"/>
            </a:pPr>
            <a:r>
              <a:rPr lang="en-US" dirty="0" smtClean="0">
                <a:solidFill>
                  <a:prstClr val="black"/>
                </a:solidFill>
                <a:latin typeface="Arial Narrow"/>
              </a:rPr>
              <a:t>Samples all wavelengths</a:t>
            </a:r>
          </a:p>
          <a:p>
            <a:pPr lvl="1" indent="-231775" fontAlgn="auto">
              <a:spcBef>
                <a:spcPts val="0"/>
              </a:spcBef>
              <a:spcAft>
                <a:spcPts val="0"/>
              </a:spcAft>
              <a:buFont typeface="Arial" pitchFamily="34" charset="0"/>
              <a:buChar char="•"/>
            </a:pPr>
            <a:r>
              <a:rPr lang="en-US" dirty="0" smtClean="0">
                <a:solidFill>
                  <a:prstClr val="black"/>
                </a:solidFill>
                <a:latin typeface="Arial Narrow"/>
              </a:rPr>
              <a:t>Enables correlation of scattering data with pump pulse</a:t>
            </a:r>
          </a:p>
          <a:p>
            <a:pPr lvl="1" indent="-231775" fontAlgn="auto">
              <a:spcBef>
                <a:spcPts val="0"/>
              </a:spcBef>
              <a:spcAft>
                <a:spcPts val="0"/>
              </a:spcAft>
              <a:buFont typeface="Arial" pitchFamily="34" charset="0"/>
              <a:buChar char="•"/>
            </a:pPr>
            <a:r>
              <a:rPr lang="en-US" dirty="0" smtClean="0">
                <a:solidFill>
                  <a:prstClr val="black"/>
                </a:solidFill>
                <a:latin typeface="Arial Narrow"/>
              </a:rPr>
              <a:t>Data analysis gives dynamic structure with good statistics</a:t>
            </a:r>
            <a:endParaRPr lang="en-US" dirty="0">
              <a:solidFill>
                <a:prstClr val="black"/>
              </a:solidFill>
              <a:latin typeface="Arial Narrow"/>
            </a:endParaRPr>
          </a:p>
        </p:txBody>
      </p:sp>
      <p:sp>
        <p:nvSpPr>
          <p:cNvPr id="15" name="TextBox 14"/>
          <p:cNvSpPr txBox="1"/>
          <p:nvPr/>
        </p:nvSpPr>
        <p:spPr>
          <a:xfrm>
            <a:off x="6705600" y="6400800"/>
            <a:ext cx="1600200" cy="307777"/>
          </a:xfrm>
          <a:prstGeom prst="rect">
            <a:avLst/>
          </a:prstGeom>
          <a:noFill/>
        </p:spPr>
        <p:txBody>
          <a:bodyPr wrap="square" rtlCol="0">
            <a:spAutoFit/>
          </a:bodyPr>
          <a:lstStyle/>
          <a:p>
            <a:pPr fontAlgn="auto">
              <a:spcBef>
                <a:spcPts val="0"/>
              </a:spcBef>
              <a:spcAft>
                <a:spcPts val="0"/>
              </a:spcAft>
            </a:pPr>
            <a:r>
              <a:rPr lang="en-US" sz="1400" dirty="0" smtClean="0">
                <a:solidFill>
                  <a:srgbClr val="006C3A"/>
                </a:solidFill>
                <a:latin typeface="Arial" pitchFamily="34" charset="0"/>
                <a:cs typeface="Arial" pitchFamily="34" charset="0"/>
              </a:rPr>
              <a:t>200 </a:t>
            </a:r>
            <a:r>
              <a:rPr lang="en-US" sz="1400" dirty="0" smtClean="0">
                <a:solidFill>
                  <a:srgbClr val="006C3A"/>
                </a:solidFill>
                <a:latin typeface="Symbol" pitchFamily="18" charset="2"/>
                <a:cs typeface="Arial" pitchFamily="34" charset="0"/>
              </a:rPr>
              <a:t>m</a:t>
            </a:r>
            <a:r>
              <a:rPr lang="en-US" sz="1400" dirty="0" smtClean="0">
                <a:solidFill>
                  <a:srgbClr val="006C3A"/>
                </a:solidFill>
                <a:latin typeface="Arial" pitchFamily="34" charset="0"/>
                <a:cs typeface="Arial" pitchFamily="34" charset="0"/>
              </a:rPr>
              <a:t>s resolution</a:t>
            </a:r>
            <a:endParaRPr lang="en-US" sz="1400" dirty="0">
              <a:solidFill>
                <a:srgbClr val="006C3A"/>
              </a:solidFill>
              <a:latin typeface="Arial" pitchFamily="34" charset="0"/>
              <a:cs typeface="Arial" pitchFamily="34" charset="0"/>
            </a:endParaRPr>
          </a:p>
        </p:txBody>
      </p:sp>
      <p:cxnSp>
        <p:nvCxnSpPr>
          <p:cNvPr id="17" name="Straight Connector 16"/>
          <p:cNvCxnSpPr/>
          <p:nvPr/>
        </p:nvCxnSpPr>
        <p:spPr>
          <a:xfrm rot="5400000">
            <a:off x="6743700" y="6286500"/>
            <a:ext cx="2286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6972300" y="6286500"/>
            <a:ext cx="2286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11338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594360"/>
          <a:ext cx="5486400" cy="5891784"/>
        </p:xfrm>
        <a:graphic>
          <a:graphicData uri="http://schemas.openxmlformats.org/drawingml/2006/table">
            <a:tbl>
              <a:tblPr/>
              <a:tblGrid>
                <a:gridCol w="5486400"/>
              </a:tblGrid>
              <a:tr h="367589">
                <a:tc>
                  <a:txBody>
                    <a:bodyPr/>
                    <a:lstStyle/>
                    <a:p>
                      <a:pPr marL="0" marR="0" lvl="0" indent="0" algn="l" defTabSz="914400" rtl="0" eaLnBrk="1" fontAlgn="base" latinLnBrk="0" hangingPunct="1">
                        <a:lnSpc>
                          <a:spcPct val="90000"/>
                        </a:lnSpc>
                        <a:spcBef>
                          <a:spcPts val="60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Narrow" pitchFamily="34" charset="0"/>
                        </a:rPr>
                        <a:t>Power Upgrade Project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99211">
                <a:tc>
                  <a:txBody>
                    <a:bodyPr/>
                    <a:lstStyle/>
                    <a:p>
                      <a:pPr marL="233363" marR="0" lvl="0"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cap="none" normalizeH="0" baseline="0" dirty="0" smtClean="0">
                          <a:ln>
                            <a:noFill/>
                          </a:ln>
                          <a:solidFill>
                            <a:srgbClr val="000000"/>
                          </a:solidFill>
                          <a:effectLst/>
                          <a:latin typeface="Arial Narrow" pitchFamily="34" charset="0"/>
                        </a:rPr>
                        <a:t>CD-1 approved January 16, 2009</a:t>
                      </a:r>
                    </a:p>
                    <a:p>
                      <a:pPr marL="233363" marR="0" lvl="0"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cap="none" normalizeH="0" baseline="0" dirty="0" smtClean="0">
                          <a:ln>
                            <a:noFill/>
                          </a:ln>
                          <a:solidFill>
                            <a:srgbClr val="000000"/>
                          </a:solidFill>
                          <a:effectLst/>
                          <a:latin typeface="Arial Narrow" pitchFamily="34" charset="0"/>
                        </a:rPr>
                        <a:t>Increases power to 2-3 MW to enable Second Target Station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E0E8"/>
                    </a:solidFill>
                  </a:tcPr>
                </a:tc>
              </a:tr>
              <a:tr h="533400">
                <a:tc>
                  <a:txBody>
                    <a:bodyPr/>
                    <a:lstStyle/>
                    <a:p>
                      <a:pPr marL="233363" marR="0" lvl="0" indent="-233363" algn="l" defTabSz="914400" rtl="0" eaLnBrk="1" fontAlgn="base" latinLnBrk="0" hangingPunct="1">
                        <a:lnSpc>
                          <a:spcPct val="90000"/>
                        </a:lnSpc>
                        <a:spcBef>
                          <a:spcPts val="600"/>
                        </a:spcBef>
                        <a:spcAft>
                          <a:spcPct val="0"/>
                        </a:spcAft>
                        <a:buClrTx/>
                        <a:buSzTx/>
                        <a:buFont typeface="Symbol" pitchFamily="18" charset="2"/>
                        <a:buNone/>
                        <a:tabLst/>
                      </a:pPr>
                      <a:r>
                        <a:rPr kumimoji="0" lang="en-US" sz="1800" b="1" i="0" u="none" strike="noStrike" cap="none" normalizeH="0" baseline="0" dirty="0" smtClean="0">
                          <a:ln>
                            <a:noFill/>
                          </a:ln>
                          <a:solidFill>
                            <a:schemeClr val="bg1"/>
                          </a:solidFill>
                          <a:effectLst/>
                          <a:latin typeface="Arial Narrow" pitchFamily="34" charset="0"/>
                        </a:rPr>
                        <a:t>Second Target Station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191000">
                <a:tc>
                  <a:txBody>
                    <a:bodyPr/>
                    <a:lstStyle/>
                    <a:p>
                      <a:pPr marL="233363" marR="0" lvl="0"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cap="none" normalizeH="0" baseline="0" dirty="0" smtClean="0">
                          <a:ln>
                            <a:noFill/>
                          </a:ln>
                          <a:solidFill>
                            <a:srgbClr val="000000"/>
                          </a:solidFill>
                          <a:effectLst/>
                          <a:latin typeface="Arial Narrow" pitchFamily="34" charset="0"/>
                        </a:rPr>
                        <a:t>CD-0 approved January 7, 2009</a:t>
                      </a:r>
                    </a:p>
                    <a:p>
                      <a:pPr marL="233363" marR="0" lvl="0"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cap="none" normalizeH="0" baseline="0" dirty="0" smtClean="0">
                          <a:ln>
                            <a:noFill/>
                          </a:ln>
                          <a:solidFill>
                            <a:srgbClr val="000000"/>
                          </a:solidFill>
                          <a:effectLst/>
                          <a:latin typeface="Arial Narrow" pitchFamily="34" charset="0"/>
                        </a:rPr>
                        <a:t>Provides another experiment hall with ~20 more beam lines</a:t>
                      </a:r>
                    </a:p>
                    <a:p>
                      <a:pPr marL="233363" marR="0" lvl="0"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cap="none" normalizeH="0" baseline="0" dirty="0" smtClean="0">
                          <a:ln>
                            <a:noFill/>
                          </a:ln>
                          <a:solidFill>
                            <a:srgbClr val="000000"/>
                          </a:solidFill>
                          <a:effectLst/>
                          <a:latin typeface="Arial Narrow" pitchFamily="34" charset="0"/>
                        </a:rPr>
                        <a:t>Optimized for intense beams of cold neutrons, to provide new scientific opportunities</a:t>
                      </a:r>
                    </a:p>
                    <a:p>
                      <a:pPr marL="233363" marR="0" lvl="0"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cap="none" normalizeH="0" baseline="0" dirty="0" smtClean="0">
                          <a:ln>
                            <a:noFill/>
                          </a:ln>
                          <a:solidFill>
                            <a:srgbClr val="000000"/>
                          </a:solidFill>
                          <a:effectLst/>
                          <a:latin typeface="Arial Narrow" pitchFamily="34" charset="0"/>
                        </a:rPr>
                        <a:t>Operates in long-pulse mode, taking beam directly from </a:t>
                      </a:r>
                      <a:r>
                        <a:rPr kumimoji="0" lang="en-US" sz="1600" b="0" i="0" u="none" strike="noStrike" cap="none" normalizeH="0" baseline="0" dirty="0" err="1" smtClean="0">
                          <a:ln>
                            <a:noFill/>
                          </a:ln>
                          <a:solidFill>
                            <a:srgbClr val="000000"/>
                          </a:solidFill>
                          <a:effectLst/>
                          <a:latin typeface="Arial Narrow" pitchFamily="34" charset="0"/>
                        </a:rPr>
                        <a:t>linac</a:t>
                      </a:r>
                      <a:endParaRPr kumimoji="0" lang="en-US" sz="1600" b="0" i="0" u="none" strike="noStrike" cap="none" normalizeH="0" baseline="0" dirty="0" smtClean="0">
                        <a:ln>
                          <a:noFill/>
                        </a:ln>
                        <a:solidFill>
                          <a:srgbClr val="000000"/>
                        </a:solidFill>
                        <a:effectLst/>
                        <a:latin typeface="Arial Narrow" pitchFamily="34" charset="0"/>
                      </a:endParaRPr>
                    </a:p>
                    <a:p>
                      <a:pPr marL="233363" marR="0" lvl="0"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cap="none" normalizeH="0" baseline="0" dirty="0" smtClean="0">
                          <a:ln>
                            <a:noFill/>
                          </a:ln>
                          <a:solidFill>
                            <a:srgbClr val="000000"/>
                          </a:solidFill>
                          <a:effectLst/>
                          <a:latin typeface="Arial Narrow" pitchFamily="34" charset="0"/>
                        </a:rPr>
                        <a:t>New Science Capabilities</a:t>
                      </a:r>
                    </a:p>
                    <a:p>
                      <a:pPr marL="690563" marR="0" lvl="1"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cap="none" normalizeH="0" baseline="0" dirty="0" smtClean="0">
                          <a:ln>
                            <a:noFill/>
                          </a:ln>
                          <a:solidFill>
                            <a:srgbClr val="000000"/>
                          </a:solidFill>
                          <a:effectLst/>
                          <a:latin typeface="Arial Narrow" pitchFamily="34" charset="0"/>
                        </a:rPr>
                        <a:t>Order of magnitude more intensity</a:t>
                      </a:r>
                    </a:p>
                    <a:p>
                      <a:pPr marL="1147763" marR="0" lvl="2"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400" b="0" i="0" u="none" strike="noStrike" cap="none" normalizeH="0" baseline="0" dirty="0" smtClean="0">
                          <a:ln>
                            <a:noFill/>
                          </a:ln>
                          <a:solidFill>
                            <a:srgbClr val="000000"/>
                          </a:solidFill>
                          <a:effectLst/>
                          <a:latin typeface="Arial Narrow" pitchFamily="34" charset="0"/>
                        </a:rPr>
                        <a:t>Much smaller samples, opening up new materials to study</a:t>
                      </a:r>
                    </a:p>
                    <a:p>
                      <a:pPr marL="1147763" marR="0" lvl="2"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400" b="0" i="0" u="none" strike="noStrike" cap="none" normalizeH="0" baseline="0" dirty="0" smtClean="0">
                          <a:ln>
                            <a:noFill/>
                          </a:ln>
                          <a:solidFill>
                            <a:srgbClr val="000000"/>
                          </a:solidFill>
                          <a:effectLst/>
                          <a:latin typeface="Arial Narrow" pitchFamily="34" charset="0"/>
                        </a:rPr>
                        <a:t>Kinetics studies to millisecond or shorter time scales</a:t>
                      </a:r>
                    </a:p>
                    <a:p>
                      <a:pPr marL="1147763" marR="0" lvl="2"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400" b="0" i="0" u="none" strike="noStrike" cap="none" normalizeH="0" baseline="0" dirty="0" smtClean="0">
                          <a:ln>
                            <a:noFill/>
                          </a:ln>
                          <a:solidFill>
                            <a:srgbClr val="000000"/>
                          </a:solidFill>
                          <a:effectLst/>
                          <a:latin typeface="Arial Narrow" pitchFamily="34" charset="0"/>
                        </a:rPr>
                        <a:t>Enables much more extensive parametric studies</a:t>
                      </a:r>
                    </a:p>
                    <a:p>
                      <a:pPr marL="690563" marR="0" lvl="1"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kern="1200" cap="none" normalizeH="0" baseline="0" dirty="0" smtClean="0">
                          <a:ln>
                            <a:noFill/>
                          </a:ln>
                          <a:solidFill>
                            <a:srgbClr val="000000"/>
                          </a:solidFill>
                          <a:effectLst/>
                          <a:latin typeface="Arial Narrow" pitchFamily="34" charset="0"/>
                          <a:ea typeface="+mn-ea"/>
                          <a:cs typeface="+mn-cs"/>
                        </a:rPr>
                        <a:t>Focusing to provide spatial resolution down to 10 </a:t>
                      </a:r>
                      <a:r>
                        <a:rPr kumimoji="0" lang="en-US" sz="1600" b="0" i="0" u="none" strike="noStrike" kern="1200" cap="none" normalizeH="0" baseline="0" dirty="0" smtClean="0">
                          <a:ln>
                            <a:noFill/>
                          </a:ln>
                          <a:solidFill>
                            <a:srgbClr val="000000"/>
                          </a:solidFill>
                          <a:effectLst/>
                          <a:latin typeface="Arial Narrow" pitchFamily="34" charset="0"/>
                          <a:ea typeface="+mn-ea"/>
                          <a:cs typeface="+mn-cs"/>
                          <a:sym typeface="Symbol" pitchFamily="18" charset="2"/>
                        </a:rPr>
                        <a:t>m</a:t>
                      </a:r>
                    </a:p>
                    <a:p>
                      <a:pPr marL="690563" marR="0" lvl="1"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kern="1200" cap="none" normalizeH="0" baseline="0" dirty="0" smtClean="0">
                          <a:ln>
                            <a:noFill/>
                          </a:ln>
                          <a:solidFill>
                            <a:srgbClr val="000000"/>
                          </a:solidFill>
                          <a:effectLst/>
                          <a:latin typeface="Arial Narrow" pitchFamily="34" charset="0"/>
                          <a:ea typeface="+mn-ea"/>
                          <a:cs typeface="+mn-cs"/>
                          <a:sym typeface="Symbol" pitchFamily="18" charset="2"/>
                        </a:rPr>
                        <a:t>Dynamics of larger-scale structures</a:t>
                      </a:r>
                    </a:p>
                    <a:p>
                      <a:pPr marL="690563" marR="0" lvl="1" indent="-233363" algn="l" defTabSz="914400" rtl="0" eaLnBrk="1" fontAlgn="base" latinLnBrk="0" hangingPunct="1">
                        <a:lnSpc>
                          <a:spcPct val="90000"/>
                        </a:lnSpc>
                        <a:spcBef>
                          <a:spcPts val="600"/>
                        </a:spcBef>
                        <a:spcAft>
                          <a:spcPct val="0"/>
                        </a:spcAft>
                        <a:buClrTx/>
                        <a:buSzTx/>
                        <a:buFont typeface="Symbol" pitchFamily="18" charset="2"/>
                        <a:buChar char=""/>
                        <a:tabLst/>
                      </a:pPr>
                      <a:r>
                        <a:rPr kumimoji="0" lang="en-US" sz="1600" b="0" i="0" u="none" strike="noStrike" kern="1200" cap="none" normalizeH="0" baseline="0" dirty="0" smtClean="0">
                          <a:ln>
                            <a:noFill/>
                          </a:ln>
                          <a:solidFill>
                            <a:srgbClr val="000000"/>
                          </a:solidFill>
                          <a:effectLst/>
                          <a:latin typeface="Arial Narrow" pitchFamily="34" charset="0"/>
                          <a:ea typeface="+mn-ea"/>
                          <a:cs typeface="+mn-cs"/>
                          <a:sym typeface="Symbol" pitchFamily="18" charset="2"/>
                        </a:rPr>
                        <a:t>Lateral structures in membranes and other layered systems</a:t>
                      </a:r>
                      <a:endParaRPr kumimoji="0" lang="en-US" sz="1600" b="0" i="0" u="none" strike="noStrike" kern="1200" cap="none" normalizeH="0" baseline="0" dirty="0" smtClean="0">
                        <a:ln>
                          <a:noFill/>
                        </a:ln>
                        <a:solidFill>
                          <a:srgbClr val="000000"/>
                        </a:solidFill>
                        <a:effectLst/>
                        <a:latin typeface="Arial Narrow" pitchFamily="34" charset="0"/>
                        <a:ea typeface="+mn-ea"/>
                        <a:cs typeface="+mn-cs"/>
                      </a:endParaRPr>
                    </a:p>
                    <a:p>
                      <a:pPr marL="233363" marR="0" lvl="0" indent="-233363" algn="l" defTabSz="914400" rtl="0" eaLnBrk="1" fontAlgn="base" latinLnBrk="0" hangingPunct="1">
                        <a:lnSpc>
                          <a:spcPct val="90000"/>
                        </a:lnSpc>
                        <a:spcBef>
                          <a:spcPts val="600"/>
                        </a:spcBef>
                        <a:spcAft>
                          <a:spcPct val="0"/>
                        </a:spcAft>
                        <a:buClrTx/>
                        <a:buSzTx/>
                        <a:buFont typeface="Symbol" pitchFamily="18" charset="2"/>
                        <a:buChar char=""/>
                        <a:tabLst/>
                      </a:pPr>
                      <a:endParaRPr kumimoji="0" lang="en-US" sz="1600" b="0" i="0" u="none" strike="noStrike" cap="none" normalizeH="0" baseline="0" dirty="0" smtClean="0">
                        <a:ln>
                          <a:noFill/>
                        </a:ln>
                        <a:solidFill>
                          <a:srgbClr val="000000"/>
                        </a:solidFill>
                        <a:effectLst/>
                        <a:latin typeface="Arial Narrow" pitchFamily="34" charset="0"/>
                      </a:endParaRPr>
                    </a:p>
                    <a:p>
                      <a:pPr marL="233363" marR="0" lvl="0" indent="-233363" algn="l" defTabSz="914400" rtl="0" eaLnBrk="1" fontAlgn="base" latinLnBrk="0" hangingPunct="1">
                        <a:lnSpc>
                          <a:spcPct val="90000"/>
                        </a:lnSpc>
                        <a:spcBef>
                          <a:spcPts val="600"/>
                        </a:spcBef>
                        <a:spcAft>
                          <a:spcPct val="0"/>
                        </a:spcAft>
                        <a:buClrTx/>
                        <a:buSzTx/>
                        <a:buFont typeface="Symbol" pitchFamily="18" charset="2"/>
                        <a:buNone/>
                        <a:tabLst/>
                      </a:pPr>
                      <a:endParaRPr kumimoji="0" lang="en-US" sz="1600" b="0" i="0" u="none" strike="noStrike" cap="none" normalizeH="0" baseline="0" dirty="0" smtClean="0">
                        <a:ln>
                          <a:noFill/>
                        </a:ln>
                        <a:solidFill>
                          <a:srgbClr val="000000"/>
                        </a:solidFill>
                        <a:effectLst/>
                        <a:latin typeface="Arial Narrow"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E0E8"/>
                    </a:solidFill>
                  </a:tcPr>
                </a:tc>
              </a:tr>
            </a:tbl>
          </a:graphicData>
        </a:graphic>
      </p:graphicFrame>
      <p:sp>
        <p:nvSpPr>
          <p:cNvPr id="6" name="Title 5"/>
          <p:cNvSpPr>
            <a:spLocks noGrp="1"/>
          </p:cNvSpPr>
          <p:nvPr>
            <p:ph type="title"/>
          </p:nvPr>
        </p:nvSpPr>
        <p:spPr>
          <a:xfrm>
            <a:off x="76199" y="113437"/>
            <a:ext cx="9067801" cy="877163"/>
          </a:xfrm>
        </p:spPr>
        <p:txBody>
          <a:bodyPr/>
          <a:lstStyle/>
          <a:p>
            <a:r>
              <a:rPr lang="en-US" dirty="0" smtClean="0"/>
              <a:t>SNS was designed with an upgrade path…</a:t>
            </a:r>
            <a:endParaRPr lang="en-US" dirty="0"/>
          </a:p>
        </p:txBody>
      </p:sp>
      <p:pic>
        <p:nvPicPr>
          <p:cNvPr id="12" name="Picture 11" descr="07-G01159_2nd target"/>
          <p:cNvPicPr>
            <a:picLocks noChangeAspect="1" noChangeArrowheads="1"/>
          </p:cNvPicPr>
          <p:nvPr/>
        </p:nvPicPr>
        <p:blipFill>
          <a:blip r:embed="rId3" cstate="print"/>
          <a:srcRect l="11817"/>
          <a:stretch>
            <a:fillRect/>
          </a:stretch>
        </p:blipFill>
        <p:spPr bwMode="auto">
          <a:xfrm>
            <a:off x="5486401" y="3505200"/>
            <a:ext cx="3450140" cy="194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0" descr="dummy_uncropped"/>
          <p:cNvPicPr>
            <a:picLocks noChangeAspect="1" noChangeArrowheads="1"/>
          </p:cNvPicPr>
          <p:nvPr/>
        </p:nvPicPr>
        <p:blipFill>
          <a:blip r:embed="rId4" cstate="print"/>
          <a:srcRect b="37033"/>
          <a:stretch>
            <a:fillRect/>
          </a:stretch>
        </p:blipFill>
        <p:spPr bwMode="auto">
          <a:xfrm>
            <a:off x="5486400" y="1066800"/>
            <a:ext cx="3227294"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0"/>
          <p:cNvSpPr>
            <a:spLocks noGrp="1"/>
          </p:cNvSpPr>
          <p:nvPr>
            <p:ph type="title"/>
          </p:nvPr>
        </p:nvSpPr>
        <p:spPr>
          <a:xfrm>
            <a:off x="111204" y="177114"/>
            <a:ext cx="8880396" cy="877163"/>
          </a:xfrm>
        </p:spPr>
        <p:txBody>
          <a:bodyPr/>
          <a:lstStyle/>
          <a:p>
            <a:pPr eaLnBrk="1" hangingPunct="1"/>
            <a:r>
              <a:rPr lang="en-US" dirty="0" smtClean="0"/>
              <a:t>Outreach, education and collaborations are key to developing a broad program</a:t>
            </a:r>
          </a:p>
        </p:txBody>
      </p:sp>
      <p:sp>
        <p:nvSpPr>
          <p:cNvPr id="11" name="Content Placeholder 10"/>
          <p:cNvSpPr>
            <a:spLocks noGrp="1"/>
          </p:cNvSpPr>
          <p:nvPr>
            <p:ph sz="half" idx="1"/>
          </p:nvPr>
        </p:nvSpPr>
        <p:spPr>
          <a:xfrm>
            <a:off x="307975" y="1219200"/>
            <a:ext cx="4038600" cy="2675604"/>
          </a:xfrm>
        </p:spPr>
        <p:txBody>
          <a:bodyPr/>
          <a:lstStyle/>
          <a:p>
            <a:pPr>
              <a:spcBef>
                <a:spcPts val="1000"/>
              </a:spcBef>
              <a:buClr>
                <a:srgbClr val="01673E"/>
              </a:buClr>
              <a:buFont typeface="Symbol" pitchFamily="18" charset="2"/>
              <a:buChar char="·"/>
              <a:defRPr/>
            </a:pPr>
            <a:r>
              <a:rPr lang="en-US" sz="2400" kern="0" dirty="0" smtClean="0">
                <a:solidFill>
                  <a:srgbClr val="000000"/>
                </a:solidFill>
                <a:cs typeface="Arial" pitchFamily="34" charset="0"/>
              </a:rPr>
              <a:t>Summer Schools and Workshops</a:t>
            </a:r>
          </a:p>
          <a:p>
            <a:pPr>
              <a:spcBef>
                <a:spcPts val="1000"/>
              </a:spcBef>
              <a:buClr>
                <a:srgbClr val="01673E"/>
              </a:buClr>
              <a:buFont typeface="Symbol" pitchFamily="18" charset="2"/>
              <a:buChar char="·"/>
              <a:defRPr/>
            </a:pPr>
            <a:r>
              <a:rPr lang="en-US" sz="2400" kern="0" dirty="0" smtClean="0">
                <a:solidFill>
                  <a:srgbClr val="000000"/>
                </a:solidFill>
                <a:cs typeface="Arial" pitchFamily="34" charset="0"/>
              </a:rPr>
              <a:t>International Neutron Scattering Instrumentation School</a:t>
            </a:r>
          </a:p>
          <a:p>
            <a:pPr>
              <a:spcBef>
                <a:spcPts val="1000"/>
              </a:spcBef>
              <a:buClr>
                <a:srgbClr val="01673E"/>
              </a:buClr>
              <a:buFont typeface="Symbol" pitchFamily="18" charset="2"/>
              <a:buChar char="·"/>
              <a:defRPr/>
            </a:pPr>
            <a:r>
              <a:rPr lang="en-US" sz="2400" kern="0" dirty="0" smtClean="0">
                <a:solidFill>
                  <a:srgbClr val="000000"/>
                </a:solidFill>
                <a:cs typeface="Arial" pitchFamily="34" charset="0"/>
              </a:rPr>
              <a:t>National School on Neutron and X-ray Scattering</a:t>
            </a:r>
          </a:p>
        </p:txBody>
      </p:sp>
      <p:sp>
        <p:nvSpPr>
          <p:cNvPr id="15364" name="Content Placeholder 11"/>
          <p:cNvSpPr>
            <a:spLocks noGrp="1"/>
          </p:cNvSpPr>
          <p:nvPr>
            <p:ph sz="half" idx="2"/>
          </p:nvPr>
        </p:nvSpPr>
        <p:spPr>
          <a:xfrm>
            <a:off x="4405312" y="1301202"/>
            <a:ext cx="4510087" cy="5398914"/>
          </a:xfrm>
        </p:spPr>
        <p:txBody>
          <a:bodyPr/>
          <a:lstStyle/>
          <a:p>
            <a:pPr>
              <a:spcBef>
                <a:spcPts val="1000"/>
              </a:spcBef>
              <a:buClr>
                <a:srgbClr val="01673E"/>
              </a:buClr>
              <a:buFont typeface="Symbol" pitchFamily="18" charset="2"/>
              <a:buChar char="·"/>
              <a:defRPr/>
            </a:pPr>
            <a:r>
              <a:rPr lang="en-US" sz="2400" kern="0" dirty="0" smtClean="0">
                <a:solidFill>
                  <a:srgbClr val="000000"/>
                </a:solidFill>
              </a:rPr>
              <a:t>A neutron scattering applications and techniques book series has been contracted with Springer</a:t>
            </a:r>
          </a:p>
          <a:p>
            <a:pPr>
              <a:spcBef>
                <a:spcPts val="500"/>
              </a:spcBef>
            </a:pPr>
            <a:r>
              <a:rPr lang="en-US" sz="2400" dirty="0" smtClean="0"/>
              <a:t>Collaboration with ORNL’s Partnerships Directorate on outreach to industry</a:t>
            </a:r>
          </a:p>
          <a:p>
            <a:pPr>
              <a:spcBef>
                <a:spcPts val="500"/>
              </a:spcBef>
            </a:pPr>
            <a:r>
              <a:rPr lang="en-US" sz="2400" dirty="0" smtClean="0"/>
              <a:t>Core graduate and postgraduate education programs</a:t>
            </a:r>
          </a:p>
          <a:p>
            <a:pPr>
              <a:spcBef>
                <a:spcPts val="500"/>
              </a:spcBef>
            </a:pPr>
            <a:r>
              <a:rPr lang="en-US" sz="2400" dirty="0" smtClean="0"/>
              <a:t>Sabbatical /exchange programs</a:t>
            </a:r>
          </a:p>
          <a:p>
            <a:pPr>
              <a:spcBef>
                <a:spcPts val="500"/>
              </a:spcBef>
            </a:pPr>
            <a:r>
              <a:rPr lang="en-US" sz="2400" dirty="0" smtClean="0"/>
              <a:t>Interaction with smaller regional neutron facilities for development  and training is essential</a:t>
            </a:r>
          </a:p>
          <a:p>
            <a:pPr>
              <a:spcBef>
                <a:spcPts val="500"/>
              </a:spcBef>
            </a:pPr>
            <a:r>
              <a:rPr lang="en-US" sz="2400" dirty="0" smtClean="0"/>
              <a:t>Italy has developed  a core team with expertise in </a:t>
            </a:r>
            <a:r>
              <a:rPr lang="en-US" sz="2400" smtClean="0"/>
              <a:t>neutron  instrumentation</a:t>
            </a:r>
            <a:endParaRPr lang="en-US" sz="2400" dirty="0" smtClean="0"/>
          </a:p>
        </p:txBody>
      </p:sp>
      <p:pic>
        <p:nvPicPr>
          <p:cNvPr id="15365" name="Picture 9" descr="2009-P01487 2009 NX School.jpg"/>
          <p:cNvPicPr>
            <a:picLocks noChangeAspect="1"/>
          </p:cNvPicPr>
          <p:nvPr/>
        </p:nvPicPr>
        <p:blipFill>
          <a:blip r:embed="rId3" cstate="print"/>
          <a:srcRect/>
          <a:stretch>
            <a:fillRect/>
          </a:stretch>
        </p:blipFill>
        <p:spPr bwMode="auto">
          <a:xfrm>
            <a:off x="457200" y="3886200"/>
            <a:ext cx="3598652" cy="2541460"/>
          </a:xfrm>
          <a:prstGeom prst="rect">
            <a:avLst/>
          </a:prstGeom>
          <a:noFill/>
          <a:ln w="9525">
            <a:noFill/>
            <a:miter lim="800000"/>
            <a:headEnd/>
            <a:tailEnd/>
          </a:ln>
        </p:spPr>
      </p:pic>
    </p:spTree>
    <p:extLst>
      <p:ext uri="{BB962C8B-B14F-4D97-AF65-F5344CB8AC3E}">
        <p14:creationId xmlns:p14="http://schemas.microsoft.com/office/powerpoint/2010/main" xmlns="" val="108999394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2007-P03838 copy"/>
          <p:cNvPicPr>
            <a:picLocks noChangeAspect="1" noChangeArrowheads="1"/>
          </p:cNvPicPr>
          <p:nvPr/>
        </p:nvPicPr>
        <p:blipFill>
          <a:blip r:embed="rId3" cstate="print"/>
          <a:srcRect/>
          <a:stretch>
            <a:fillRect/>
          </a:stretch>
        </p:blipFill>
        <p:spPr bwMode="auto">
          <a:xfrm>
            <a:off x="0" y="14288"/>
            <a:ext cx="9144000" cy="6858000"/>
          </a:xfrm>
          <a:prstGeom prst="rect">
            <a:avLst/>
          </a:prstGeom>
          <a:noFill/>
          <a:ln w="9525">
            <a:noFill/>
            <a:miter lim="800000"/>
            <a:headEnd/>
            <a:tailEnd/>
          </a:ln>
        </p:spPr>
      </p:pic>
      <p:sp>
        <p:nvSpPr>
          <p:cNvPr id="26627" name="Rectangle 5"/>
          <p:cNvSpPr>
            <a:spLocks noChangeArrowheads="1"/>
          </p:cNvSpPr>
          <p:nvPr/>
        </p:nvSpPr>
        <p:spPr bwMode="auto">
          <a:xfrm>
            <a:off x="266700" y="1292225"/>
            <a:ext cx="6057900" cy="2759075"/>
          </a:xfrm>
          <a:prstGeom prst="rect">
            <a:avLst/>
          </a:prstGeom>
          <a:noFill/>
          <a:ln w="9525">
            <a:noFill/>
            <a:miter lim="800000"/>
            <a:headEnd/>
            <a:tailEnd/>
          </a:ln>
        </p:spPr>
        <p:txBody>
          <a:bodyPr/>
          <a:lstStyle/>
          <a:p>
            <a:pPr marL="228600" indent="-228600">
              <a:lnSpc>
                <a:spcPct val="90000"/>
              </a:lnSpc>
              <a:spcBef>
                <a:spcPct val="60000"/>
              </a:spcBef>
              <a:buClr>
                <a:srgbClr val="01673E"/>
              </a:buClr>
              <a:buFont typeface="Symbol" pitchFamily="18" charset="2"/>
              <a:buNone/>
            </a:pPr>
            <a:r>
              <a:rPr lang="en-US" sz="2000" b="1">
                <a:solidFill>
                  <a:srgbClr val="006C3A"/>
                </a:solidFill>
                <a:latin typeface="Arial Narrow" pitchFamily="34" charset="0"/>
              </a:rPr>
              <a:t>We have extraordinary assets for energy-related research</a:t>
            </a:r>
          </a:p>
          <a:p>
            <a:pPr marL="228600" indent="-228600">
              <a:lnSpc>
                <a:spcPct val="90000"/>
              </a:lnSpc>
              <a:spcBef>
                <a:spcPct val="35000"/>
              </a:spcBef>
              <a:buClr>
                <a:srgbClr val="01673E"/>
              </a:buClr>
              <a:buFont typeface="Arial" charset="0"/>
              <a:buChar char="•"/>
            </a:pPr>
            <a:r>
              <a:rPr lang="en-US">
                <a:solidFill>
                  <a:srgbClr val="000000"/>
                </a:solidFill>
                <a:latin typeface="Arial Narrow" pitchFamily="34" charset="0"/>
              </a:rPr>
              <a:t>Outstanding capabilities in materials and nanoscience</a:t>
            </a:r>
          </a:p>
          <a:p>
            <a:pPr marL="228600" indent="-228600">
              <a:lnSpc>
                <a:spcPct val="90000"/>
              </a:lnSpc>
              <a:spcBef>
                <a:spcPct val="35000"/>
              </a:spcBef>
              <a:buClr>
                <a:srgbClr val="01673E"/>
              </a:buClr>
              <a:buFont typeface="Arial" charset="0"/>
              <a:buChar char="•"/>
            </a:pPr>
            <a:r>
              <a:rPr lang="en-US">
                <a:solidFill>
                  <a:srgbClr val="000000"/>
                </a:solidFill>
                <a:latin typeface="Arial Narrow" pitchFamily="34" charset="0"/>
              </a:rPr>
              <a:t>World-leading systems for open scientific computing</a:t>
            </a:r>
          </a:p>
          <a:p>
            <a:pPr marL="228600" indent="-228600">
              <a:lnSpc>
                <a:spcPct val="90000"/>
              </a:lnSpc>
              <a:spcBef>
                <a:spcPct val="35000"/>
              </a:spcBef>
              <a:buClr>
                <a:srgbClr val="01673E"/>
              </a:buClr>
              <a:buFont typeface="Arial" charset="0"/>
              <a:buChar char="•"/>
            </a:pPr>
            <a:r>
              <a:rPr lang="en-US">
                <a:solidFill>
                  <a:srgbClr val="000000"/>
                </a:solidFill>
                <a:latin typeface="Arial Narrow" pitchFamily="34" charset="0"/>
              </a:rPr>
              <a:t>BioEnergy Science Center</a:t>
            </a:r>
          </a:p>
          <a:p>
            <a:pPr marL="228600" indent="-228600">
              <a:lnSpc>
                <a:spcPct val="90000"/>
              </a:lnSpc>
              <a:spcBef>
                <a:spcPct val="35000"/>
              </a:spcBef>
              <a:buClr>
                <a:srgbClr val="01673E"/>
              </a:buClr>
              <a:buFont typeface="Arial" charset="0"/>
              <a:buChar char="•"/>
            </a:pPr>
            <a:r>
              <a:rPr lang="en-US">
                <a:solidFill>
                  <a:srgbClr val="000000"/>
                </a:solidFill>
                <a:latin typeface="Arial Narrow" pitchFamily="34" charset="0"/>
              </a:rPr>
              <a:t>Growing strength in climate change impact R&amp;D</a:t>
            </a:r>
          </a:p>
          <a:p>
            <a:pPr marL="228600" indent="-228600">
              <a:lnSpc>
                <a:spcPct val="90000"/>
              </a:lnSpc>
              <a:spcBef>
                <a:spcPct val="35000"/>
              </a:spcBef>
              <a:buClr>
                <a:srgbClr val="01673E"/>
              </a:buClr>
              <a:buFont typeface="Arial" charset="0"/>
              <a:buChar char="•"/>
            </a:pPr>
            <a:r>
              <a:rPr lang="en-US">
                <a:solidFill>
                  <a:srgbClr val="000000"/>
                </a:solidFill>
                <a:latin typeface="Arial Narrow" pitchFamily="34" charset="0"/>
              </a:rPr>
              <a:t>The nation’s broadest portfolio of energy programs</a:t>
            </a:r>
          </a:p>
          <a:p>
            <a:pPr marL="228600" indent="-228600">
              <a:lnSpc>
                <a:spcPct val="90000"/>
              </a:lnSpc>
              <a:spcBef>
                <a:spcPct val="35000"/>
              </a:spcBef>
              <a:buClr>
                <a:srgbClr val="01673E"/>
              </a:buClr>
              <a:buFont typeface="Arial" charset="0"/>
              <a:buChar char="•"/>
            </a:pPr>
            <a:r>
              <a:rPr lang="en-US">
                <a:solidFill>
                  <a:srgbClr val="000000"/>
                </a:solidFill>
                <a:latin typeface="Arial Narrow" pitchFamily="34" charset="0"/>
              </a:rPr>
              <a:t>Unique resources for nuclear technology and nonproliferation</a:t>
            </a:r>
          </a:p>
        </p:txBody>
      </p:sp>
      <p:sp>
        <p:nvSpPr>
          <p:cNvPr id="26626" name="Rectangle 4"/>
          <p:cNvSpPr>
            <a:spLocks noGrp="1" noChangeArrowheads="1"/>
          </p:cNvSpPr>
          <p:nvPr>
            <p:ph type="title" idx="4294967295"/>
          </p:nvPr>
        </p:nvSpPr>
        <p:spPr>
          <a:xfrm>
            <a:off x="244475" y="177800"/>
            <a:ext cx="8229600" cy="827919"/>
          </a:xfrm>
        </p:spPr>
        <p:txBody>
          <a:bodyPr/>
          <a:lstStyle/>
          <a:p>
            <a:pPr eaLnBrk="1" hangingPunct="1"/>
            <a:r>
              <a:rPr lang="en-US" sz="2800" dirty="0" smtClean="0"/>
              <a:t>ORNL is well positioned to partner in research and education</a:t>
            </a:r>
          </a:p>
        </p:txBody>
      </p:sp>
      <p:sp>
        <p:nvSpPr>
          <p:cNvPr id="898054" name="AutoShape 6"/>
          <p:cNvSpPr>
            <a:spLocks noChangeArrowheads="1"/>
          </p:cNvSpPr>
          <p:nvPr/>
        </p:nvSpPr>
        <p:spPr bwMode="auto">
          <a:xfrm>
            <a:off x="6332538" y="1374775"/>
            <a:ext cx="2462212" cy="1871663"/>
          </a:xfrm>
          <a:prstGeom prst="bevel">
            <a:avLst>
              <a:gd name="adj" fmla="val 3120"/>
            </a:avLst>
          </a:prstGeom>
          <a:gradFill rotWithShape="1">
            <a:gsLst>
              <a:gs pos="0">
                <a:srgbClr val="00321B"/>
              </a:gs>
              <a:gs pos="50000">
                <a:schemeClr val="tx2"/>
              </a:gs>
              <a:gs pos="100000">
                <a:srgbClr val="00321B"/>
              </a:gs>
            </a:gsLst>
            <a:lin ang="2700000" scaled="1"/>
          </a:gradFill>
          <a:ln w="9525">
            <a:noFill/>
            <a:miter lim="800000"/>
            <a:headEnd/>
            <a:tailEnd/>
          </a:ln>
          <a:effectLst>
            <a:outerShdw blurRad="63500" dist="38100" dir="2700000" algn="tl" rotWithShape="0">
              <a:srgbClr val="000000">
                <a:alpha val="39999"/>
              </a:srgbClr>
            </a:outerShdw>
          </a:effectLst>
        </p:spPr>
        <p:txBody>
          <a:bodyPr anchor="ctr" anchorCtr="1"/>
          <a:lstStyle/>
          <a:p>
            <a:pPr algn="ctr">
              <a:lnSpc>
                <a:spcPct val="90000"/>
              </a:lnSpc>
              <a:spcBef>
                <a:spcPct val="60000"/>
              </a:spcBef>
              <a:buClr>
                <a:srgbClr val="01673E"/>
              </a:buClr>
              <a:buFont typeface="Symbol" pitchFamily="18" charset="2"/>
              <a:buNone/>
            </a:pPr>
            <a:r>
              <a:rPr lang="en-US" b="1">
                <a:solidFill>
                  <a:prstClr val="white"/>
                </a:solidFill>
                <a:latin typeface="Arial Narrow" pitchFamily="34" charset="0"/>
              </a:rPr>
              <a:t>Opportunity:</a:t>
            </a:r>
            <a:r>
              <a:rPr lang="en-US">
                <a:solidFill>
                  <a:prstClr val="white"/>
                </a:solidFill>
                <a:latin typeface="Arial Narrow" pitchFamily="34" charset="0"/>
              </a:rPr>
              <a:t/>
            </a:r>
            <a:br>
              <a:rPr lang="en-US">
                <a:solidFill>
                  <a:prstClr val="white"/>
                </a:solidFill>
                <a:latin typeface="Arial Narrow" pitchFamily="34" charset="0"/>
              </a:rPr>
            </a:br>
            <a:r>
              <a:rPr lang="en-US">
                <a:solidFill>
                  <a:prstClr val="white"/>
                </a:solidFill>
                <a:latin typeface="Arial Narrow" pitchFamily="34" charset="0"/>
              </a:rPr>
              <a:t>Leverage these assets </a:t>
            </a:r>
            <a:br>
              <a:rPr lang="en-US">
                <a:solidFill>
                  <a:prstClr val="white"/>
                </a:solidFill>
                <a:latin typeface="Arial Narrow" pitchFamily="34" charset="0"/>
              </a:rPr>
            </a:br>
            <a:r>
              <a:rPr lang="en-US">
                <a:solidFill>
                  <a:prstClr val="white"/>
                </a:solidFill>
                <a:latin typeface="Arial Narrow" pitchFamily="34" charset="0"/>
              </a:rPr>
              <a:t>to expand research </a:t>
            </a:r>
            <a:br>
              <a:rPr lang="en-US">
                <a:solidFill>
                  <a:prstClr val="white"/>
                </a:solidFill>
                <a:latin typeface="Arial Narrow" pitchFamily="34" charset="0"/>
              </a:rPr>
            </a:br>
            <a:r>
              <a:rPr lang="en-US">
                <a:solidFill>
                  <a:prstClr val="white"/>
                </a:solidFill>
                <a:latin typeface="Arial Narrow" pitchFamily="34" charset="0"/>
              </a:rPr>
              <a:t>and education </a:t>
            </a:r>
            <a:br>
              <a:rPr lang="en-US">
                <a:solidFill>
                  <a:prstClr val="white"/>
                </a:solidFill>
                <a:latin typeface="Arial Narrow" pitchFamily="34" charset="0"/>
              </a:rPr>
            </a:br>
            <a:r>
              <a:rPr lang="en-US">
                <a:solidFill>
                  <a:prstClr val="white"/>
                </a:solidFill>
                <a:latin typeface="Arial Narrow" pitchFamily="34" charset="0"/>
              </a:rPr>
              <a:t>in energy-related science and engineering</a:t>
            </a:r>
            <a:endParaRPr lang="en-US" sz="2000">
              <a:solidFill>
                <a:prstClr val="white"/>
              </a:solidFill>
              <a:latin typeface="Arial Narrow" pitchFamily="34" charset="0"/>
            </a:endParaRPr>
          </a:p>
        </p:txBody>
      </p:sp>
      <p:sp>
        <p:nvSpPr>
          <p:cNvPr id="8" name="Rectangle 6"/>
          <p:cNvSpPr>
            <a:spLocks noChangeArrowheads="1"/>
          </p:cNvSpPr>
          <p:nvPr/>
        </p:nvSpPr>
        <p:spPr bwMode="auto">
          <a:xfrm flipH="1">
            <a:off x="111125" y="65151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A88D4FAB-B1F5-4A4D-99BC-B3C69D2913B5}"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28</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26637" name="Content Placeholder 10" descr="ORNL emboss_2.png"/>
          <p:cNvPicPr>
            <a:picLocks noChangeAspect="1"/>
          </p:cNvPicPr>
          <p:nvPr/>
        </p:nvPicPr>
        <p:blipFill>
          <a:blip r:embed="rId4" cstate="print"/>
          <a:srcRect/>
          <a:stretch>
            <a:fillRect/>
          </a:stretch>
        </p:blipFill>
        <p:spPr bwMode="auto">
          <a:xfrm>
            <a:off x="8078788" y="6372225"/>
            <a:ext cx="776287" cy="398463"/>
          </a:xfrm>
          <a:prstGeom prst="rect">
            <a:avLst/>
          </a:prstGeom>
          <a:noFill/>
          <a:ln w="9525">
            <a:noFill/>
            <a:miter lim="800000"/>
            <a:headEnd/>
            <a:tailEnd/>
          </a:ln>
        </p:spPr>
      </p:pic>
      <p:sp>
        <p:nvSpPr>
          <p:cNvPr id="11" name="Rectangle 256"/>
          <p:cNvSpPr txBox="1">
            <a:spLocks noChangeArrowheads="1"/>
          </p:cNvSpPr>
          <p:nvPr/>
        </p:nvSpPr>
        <p:spPr>
          <a:xfrm>
            <a:off x="3124200" y="6573838"/>
            <a:ext cx="2895600" cy="182562"/>
          </a:xfrm>
          <a:prstGeom prst="rect">
            <a:avLst/>
          </a:prstGeom>
          <a:ln/>
        </p:spPr>
        <p:txBody>
          <a:bodyPr/>
          <a:lstStyle/>
          <a:p>
            <a:pPr algn="ctr">
              <a:defRPr/>
            </a:pPr>
            <a:r>
              <a:rPr lang="en-US" sz="900" dirty="0">
                <a:solidFill>
                  <a:srgbClr val="BFBFBF"/>
                </a:solidFill>
                <a:latin typeface="Times New Roman" pitchFamily="18" charset="0"/>
                <a:cs typeface="Times New Roman" pitchFamily="18" charset="0"/>
              </a:rPr>
              <a:t>Overview _1106</a:t>
            </a:r>
          </a:p>
        </p:txBody>
      </p:sp>
    </p:spTree>
    <p:extLst>
      <p:ext uri="{BB962C8B-B14F-4D97-AF65-F5344CB8AC3E}">
        <p14:creationId xmlns:p14="http://schemas.microsoft.com/office/powerpoint/2010/main" xmlns="" val="17914396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5" name="Title 8"/>
          <p:cNvSpPr>
            <a:spLocks noGrp="1"/>
          </p:cNvSpPr>
          <p:nvPr>
            <p:ph type="title" idx="4294967295"/>
          </p:nvPr>
        </p:nvSpPr>
        <p:spPr>
          <a:xfrm>
            <a:off x="244475" y="177800"/>
            <a:ext cx="8550275" cy="881063"/>
          </a:xfrm>
        </p:spPr>
        <p:txBody>
          <a:bodyPr/>
          <a:lstStyle/>
          <a:p>
            <a:r>
              <a:rPr lang="en-US" dirty="0" smtClean="0"/>
              <a:t>And…</a:t>
            </a:r>
            <a:r>
              <a:rPr lang="en-US" dirty="0"/>
              <a:t>h</a:t>
            </a:r>
            <a:r>
              <a:rPr lang="en-US" dirty="0" smtClean="0"/>
              <a:t>elping to develop the next generation of scientists and engineers</a:t>
            </a:r>
          </a:p>
        </p:txBody>
      </p:sp>
      <p:sp>
        <p:nvSpPr>
          <p:cNvPr id="16386" name="Rectangle 3"/>
          <p:cNvSpPr>
            <a:spLocks noGrp="1"/>
          </p:cNvSpPr>
          <p:nvPr>
            <p:ph idx="4294967295"/>
          </p:nvPr>
        </p:nvSpPr>
        <p:spPr>
          <a:xfrm>
            <a:off x="238125" y="1363663"/>
            <a:ext cx="7342188" cy="3924300"/>
          </a:xfrm>
        </p:spPr>
        <p:txBody>
          <a:bodyPr/>
          <a:lstStyle/>
          <a:p>
            <a:pPr>
              <a:spcBef>
                <a:spcPts val="1200"/>
              </a:spcBef>
            </a:pPr>
            <a:r>
              <a:rPr lang="en-US" sz="2400" dirty="0" smtClean="0"/>
              <a:t>Providing educational and research experiences for students and faculty at all levels</a:t>
            </a:r>
          </a:p>
          <a:p>
            <a:pPr lvl="1">
              <a:spcBef>
                <a:spcPts val="1200"/>
              </a:spcBef>
            </a:pPr>
            <a:r>
              <a:rPr lang="en-US" sz="2000" dirty="0" smtClean="0"/>
              <a:t>Graduate education programs with an emphasis on interdisciplinary energy science and technology</a:t>
            </a:r>
          </a:p>
          <a:p>
            <a:pPr lvl="1">
              <a:spcBef>
                <a:spcPts val="1200"/>
              </a:spcBef>
            </a:pPr>
            <a:r>
              <a:rPr lang="en-US" sz="2000" dirty="0" smtClean="0"/>
              <a:t>Prestigious postdoctoral fellowships</a:t>
            </a:r>
          </a:p>
          <a:p>
            <a:pPr lvl="1">
              <a:spcBef>
                <a:spcPts val="1200"/>
              </a:spcBef>
            </a:pPr>
            <a:r>
              <a:rPr lang="en-US" sz="2000" dirty="0" smtClean="0"/>
              <a:t>Undergraduate research experiences</a:t>
            </a:r>
          </a:p>
          <a:p>
            <a:pPr>
              <a:spcBef>
                <a:spcPts val="1200"/>
              </a:spcBef>
            </a:pPr>
            <a:r>
              <a:rPr lang="en-US" sz="2400" dirty="0" smtClean="0"/>
              <a:t>Investing in facilities and teachers </a:t>
            </a:r>
            <a:br>
              <a:rPr lang="en-US" sz="2400" dirty="0" smtClean="0"/>
            </a:br>
            <a:r>
              <a:rPr lang="en-US" sz="2400" dirty="0" smtClean="0"/>
              <a:t>for area schools</a:t>
            </a:r>
          </a:p>
          <a:p>
            <a:pPr>
              <a:spcBef>
                <a:spcPts val="1200"/>
              </a:spcBef>
            </a:pPr>
            <a:r>
              <a:rPr lang="en-US" sz="2400" dirty="0" smtClean="0"/>
              <a:t>Participating in regional education </a:t>
            </a:r>
            <a:br>
              <a:rPr lang="en-US" sz="2400" dirty="0" smtClean="0"/>
            </a:br>
            <a:r>
              <a:rPr lang="en-US" sz="2400" dirty="0" smtClean="0"/>
              <a:t>and workforce development efforts</a:t>
            </a:r>
          </a:p>
        </p:txBody>
      </p:sp>
      <p:pic>
        <p:nvPicPr>
          <p:cNvPr id="16387" name="Picture 4" descr="2010-P02255.png"/>
          <p:cNvPicPr>
            <a:picLocks noChangeAspect="1"/>
          </p:cNvPicPr>
          <p:nvPr/>
        </p:nvPicPr>
        <p:blipFill>
          <a:blip r:embed="rId2" cstate="print"/>
          <a:srcRect/>
          <a:stretch>
            <a:fillRect/>
          </a:stretch>
        </p:blipFill>
        <p:spPr bwMode="auto">
          <a:xfrm>
            <a:off x="3678238" y="2938463"/>
            <a:ext cx="5880100" cy="3919537"/>
          </a:xfrm>
          <a:prstGeom prst="rect">
            <a:avLst/>
          </a:prstGeom>
          <a:noFill/>
          <a:ln w="9525">
            <a:noFill/>
            <a:miter lim="800000"/>
            <a:headEnd/>
            <a:tailEnd/>
          </a:ln>
        </p:spPr>
      </p:pic>
      <p:pic>
        <p:nvPicPr>
          <p:cNvPr id="16390" name="Content Placeholder 10" descr="ORNL emboss_2.png"/>
          <p:cNvPicPr>
            <a:picLocks noChangeAspect="1"/>
          </p:cNvPicPr>
          <p:nvPr/>
        </p:nvPicPr>
        <p:blipFill>
          <a:blip r:embed="rId3" cstate="print"/>
          <a:srcRect/>
          <a:stretch>
            <a:fillRect/>
          </a:stretch>
        </p:blipFill>
        <p:spPr bwMode="auto">
          <a:xfrm>
            <a:off x="8078788" y="6372225"/>
            <a:ext cx="776287" cy="398463"/>
          </a:xfrm>
          <a:prstGeom prst="rect">
            <a:avLst/>
          </a:prstGeom>
          <a:noFill/>
          <a:ln w="9525">
            <a:noFill/>
            <a:miter lim="800000"/>
            <a:headEnd/>
            <a:tailEnd/>
          </a:ln>
        </p:spPr>
      </p:pic>
    </p:spTree>
    <p:extLst>
      <p:ext uri="{BB962C8B-B14F-4D97-AF65-F5344CB8AC3E}">
        <p14:creationId xmlns:p14="http://schemas.microsoft.com/office/powerpoint/2010/main" xmlns="" val="20758565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6" descr="SNS rev.png"/>
          <p:cNvPicPr>
            <a:picLocks noChangeAspect="1"/>
          </p:cNvPicPr>
          <p:nvPr/>
        </p:nvPicPr>
        <p:blipFill>
          <a:blip r:embed="rId3" cstate="print"/>
          <a:srcRect/>
          <a:stretch>
            <a:fillRect/>
          </a:stretch>
        </p:blipFill>
        <p:spPr bwMode="auto">
          <a:xfrm>
            <a:off x="-30163" y="0"/>
            <a:ext cx="9013826" cy="6858000"/>
          </a:xfrm>
          <a:prstGeom prst="rect">
            <a:avLst/>
          </a:prstGeom>
          <a:noFill/>
          <a:ln w="9525">
            <a:noFill/>
            <a:miter lim="800000"/>
            <a:headEnd/>
            <a:tailEnd/>
          </a:ln>
        </p:spPr>
      </p:pic>
      <p:sp>
        <p:nvSpPr>
          <p:cNvPr id="65543" name="Text Box 7"/>
          <p:cNvSpPr txBox="1">
            <a:spLocks noChangeArrowheads="1"/>
          </p:cNvSpPr>
          <p:nvPr/>
        </p:nvSpPr>
        <p:spPr bwMode="auto">
          <a:xfrm>
            <a:off x="2944813" y="3022600"/>
            <a:ext cx="2433637" cy="757238"/>
          </a:xfrm>
          <a:prstGeom prst="rect">
            <a:avLst/>
          </a:prstGeom>
          <a:noFill/>
          <a:ln w="9525">
            <a:noFill/>
            <a:miter lim="800000"/>
            <a:headEnd/>
            <a:tailEnd/>
          </a:ln>
          <a:effectLst>
            <a:outerShdw blurRad="25400" dist="25400" dir="5400000" sx="98000" sy="98000" algn="ctr" rotWithShape="0">
              <a:schemeClr val="tx1"/>
            </a:outerShdw>
          </a:effectLst>
        </p:spPr>
        <p:txBody>
          <a:bodyPr anchor="ctr">
            <a:spAutoFit/>
          </a:bodyPr>
          <a:lstStyle/>
          <a:p>
            <a:pPr algn="ctr" eaLnBrk="0" hangingPunct="0">
              <a:lnSpc>
                <a:spcPct val="90000"/>
              </a:lnSpc>
            </a:pPr>
            <a:r>
              <a:rPr lang="en-US" altLang="en-US" sz="1600">
                <a:solidFill>
                  <a:srgbClr val="FFFFFF"/>
                </a:solidFill>
                <a:effectLst>
                  <a:outerShdw blurRad="38100" dist="38100" dir="2700000" algn="tl">
                    <a:srgbClr val="C0C0C0"/>
                  </a:outerShdw>
                </a:effectLst>
                <a:latin typeface="Arial Narrow" pitchFamily="34" charset="0"/>
              </a:rPr>
              <a:t>Center for </a:t>
            </a:r>
            <a:br>
              <a:rPr lang="en-US" altLang="en-US" sz="1600">
                <a:solidFill>
                  <a:srgbClr val="FFFFFF"/>
                </a:solidFill>
                <a:effectLst>
                  <a:outerShdw blurRad="38100" dist="38100" dir="2700000" algn="tl">
                    <a:srgbClr val="C0C0C0"/>
                  </a:outerShdw>
                </a:effectLst>
                <a:latin typeface="Arial Narrow" pitchFamily="34" charset="0"/>
              </a:rPr>
            </a:br>
            <a:r>
              <a:rPr lang="en-US" altLang="en-US" sz="1600">
                <a:solidFill>
                  <a:srgbClr val="FFFFFF"/>
                </a:solidFill>
                <a:effectLst>
                  <a:outerShdw blurRad="38100" dist="38100" dir="2700000" algn="tl">
                    <a:srgbClr val="C0C0C0"/>
                  </a:outerShdw>
                </a:effectLst>
                <a:latin typeface="Arial Narrow" pitchFamily="34" charset="0"/>
              </a:rPr>
              <a:t>Nanophase</a:t>
            </a:r>
            <a:br>
              <a:rPr lang="en-US" altLang="en-US" sz="1600">
                <a:solidFill>
                  <a:srgbClr val="FFFFFF"/>
                </a:solidFill>
                <a:effectLst>
                  <a:outerShdw blurRad="38100" dist="38100" dir="2700000" algn="tl">
                    <a:srgbClr val="C0C0C0"/>
                  </a:outerShdw>
                </a:effectLst>
                <a:latin typeface="Arial Narrow" pitchFamily="34" charset="0"/>
              </a:rPr>
            </a:br>
            <a:r>
              <a:rPr lang="en-US" altLang="en-US" sz="1600">
                <a:solidFill>
                  <a:srgbClr val="FFFFFF"/>
                </a:solidFill>
                <a:effectLst>
                  <a:outerShdw blurRad="38100" dist="38100" dir="2700000" algn="tl">
                    <a:srgbClr val="C0C0C0"/>
                  </a:outerShdw>
                </a:effectLst>
                <a:latin typeface="Arial Narrow" pitchFamily="34" charset="0"/>
              </a:rPr>
              <a:t>Materials Sciences</a:t>
            </a:r>
          </a:p>
        </p:txBody>
      </p:sp>
      <p:sp>
        <p:nvSpPr>
          <p:cNvPr id="30724" name="Text Box 9"/>
          <p:cNvSpPr txBox="1">
            <a:spLocks noChangeArrowheads="1"/>
          </p:cNvSpPr>
          <p:nvPr/>
        </p:nvSpPr>
        <p:spPr bwMode="auto">
          <a:xfrm>
            <a:off x="3221038" y="5294313"/>
            <a:ext cx="1271587" cy="757237"/>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a:solidFill>
                  <a:prstClr val="black"/>
                </a:solidFill>
                <a:latin typeface="Arial Narrow" pitchFamily="34" charset="0"/>
              </a:rPr>
              <a:t>High Flux</a:t>
            </a:r>
            <a:br>
              <a:rPr lang="en-US" altLang="en-US" sz="1600">
                <a:solidFill>
                  <a:prstClr val="black"/>
                </a:solidFill>
                <a:latin typeface="Arial Narrow" pitchFamily="34" charset="0"/>
              </a:rPr>
            </a:br>
            <a:r>
              <a:rPr lang="en-US" altLang="en-US" sz="1600">
                <a:solidFill>
                  <a:prstClr val="black"/>
                </a:solidFill>
                <a:latin typeface="Arial Narrow" pitchFamily="34" charset="0"/>
              </a:rPr>
              <a:t>Isotope </a:t>
            </a:r>
            <a:br>
              <a:rPr lang="en-US" altLang="en-US" sz="1600">
                <a:solidFill>
                  <a:prstClr val="black"/>
                </a:solidFill>
                <a:latin typeface="Arial Narrow" pitchFamily="34" charset="0"/>
              </a:rPr>
            </a:br>
            <a:r>
              <a:rPr lang="en-US" altLang="en-US" sz="1600">
                <a:solidFill>
                  <a:prstClr val="black"/>
                </a:solidFill>
                <a:latin typeface="Arial Narrow" pitchFamily="34" charset="0"/>
              </a:rPr>
              <a:t>Reactor</a:t>
            </a:r>
          </a:p>
        </p:txBody>
      </p:sp>
      <p:sp>
        <p:nvSpPr>
          <p:cNvPr id="30725" name="Text Box 12"/>
          <p:cNvSpPr txBox="1">
            <a:spLocks noChangeArrowheads="1"/>
          </p:cNvSpPr>
          <p:nvPr/>
        </p:nvSpPr>
        <p:spPr bwMode="auto">
          <a:xfrm>
            <a:off x="5743575" y="5294313"/>
            <a:ext cx="1743075" cy="974725"/>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a:solidFill>
                  <a:prstClr val="black"/>
                </a:solidFill>
                <a:latin typeface="Arial Narrow" pitchFamily="34" charset="0"/>
              </a:rPr>
              <a:t>National Transportation</a:t>
            </a:r>
            <a:br>
              <a:rPr lang="en-US" altLang="en-US" sz="1600">
                <a:solidFill>
                  <a:prstClr val="black"/>
                </a:solidFill>
                <a:latin typeface="Arial Narrow" pitchFamily="34" charset="0"/>
              </a:rPr>
            </a:br>
            <a:r>
              <a:rPr lang="en-US" altLang="en-US" sz="1600">
                <a:solidFill>
                  <a:prstClr val="black"/>
                </a:solidFill>
                <a:latin typeface="Arial Narrow" pitchFamily="34" charset="0"/>
              </a:rPr>
              <a:t>Research </a:t>
            </a:r>
            <a:br>
              <a:rPr lang="en-US" altLang="en-US" sz="1600">
                <a:solidFill>
                  <a:prstClr val="black"/>
                </a:solidFill>
                <a:latin typeface="Arial Narrow" pitchFamily="34" charset="0"/>
              </a:rPr>
            </a:br>
            <a:r>
              <a:rPr lang="en-US" altLang="en-US" sz="1600">
                <a:solidFill>
                  <a:prstClr val="black"/>
                </a:solidFill>
                <a:latin typeface="Arial Narrow" pitchFamily="34" charset="0"/>
              </a:rPr>
              <a:t>Center</a:t>
            </a:r>
          </a:p>
        </p:txBody>
      </p:sp>
      <p:sp>
        <p:nvSpPr>
          <p:cNvPr id="30726" name="Text Box 15"/>
          <p:cNvSpPr txBox="1">
            <a:spLocks noChangeArrowheads="1"/>
          </p:cNvSpPr>
          <p:nvPr/>
        </p:nvSpPr>
        <p:spPr bwMode="auto">
          <a:xfrm>
            <a:off x="1798638" y="5294313"/>
            <a:ext cx="1257300" cy="974725"/>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a:solidFill>
                  <a:prstClr val="black"/>
                </a:solidFill>
                <a:latin typeface="Arial Narrow" pitchFamily="34" charset="0"/>
              </a:rPr>
              <a:t>Oak Ridge Leadership Computing </a:t>
            </a:r>
            <a:br>
              <a:rPr lang="en-US" altLang="en-US" sz="1600">
                <a:solidFill>
                  <a:prstClr val="black"/>
                </a:solidFill>
                <a:latin typeface="Arial Narrow" pitchFamily="34" charset="0"/>
              </a:rPr>
            </a:br>
            <a:r>
              <a:rPr lang="en-US" altLang="en-US" sz="1600">
                <a:solidFill>
                  <a:prstClr val="black"/>
                </a:solidFill>
                <a:latin typeface="Arial Narrow" pitchFamily="34" charset="0"/>
              </a:rPr>
              <a:t>Facility</a:t>
            </a:r>
          </a:p>
        </p:txBody>
      </p:sp>
      <p:sp>
        <p:nvSpPr>
          <p:cNvPr id="30727" name="Text Box 19"/>
          <p:cNvSpPr txBox="1">
            <a:spLocks noChangeArrowheads="1"/>
          </p:cNvSpPr>
          <p:nvPr/>
        </p:nvSpPr>
        <p:spPr bwMode="auto">
          <a:xfrm>
            <a:off x="7531100" y="5294313"/>
            <a:ext cx="1268413" cy="757237"/>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a:solidFill>
                  <a:prstClr val="black"/>
                </a:solidFill>
                <a:latin typeface="Arial Narrow" pitchFamily="34" charset="0"/>
              </a:rPr>
              <a:t>BioEnergy </a:t>
            </a:r>
            <a:br>
              <a:rPr lang="en-US" altLang="en-US" sz="1600">
                <a:solidFill>
                  <a:prstClr val="black"/>
                </a:solidFill>
                <a:latin typeface="Arial Narrow" pitchFamily="34" charset="0"/>
              </a:rPr>
            </a:br>
            <a:r>
              <a:rPr lang="en-US" altLang="en-US" sz="1600">
                <a:solidFill>
                  <a:prstClr val="black"/>
                </a:solidFill>
                <a:latin typeface="Arial Narrow" pitchFamily="34" charset="0"/>
              </a:rPr>
              <a:t>Science </a:t>
            </a:r>
            <a:br>
              <a:rPr lang="en-US" altLang="en-US" sz="1600">
                <a:solidFill>
                  <a:prstClr val="black"/>
                </a:solidFill>
                <a:latin typeface="Arial Narrow" pitchFamily="34" charset="0"/>
              </a:rPr>
            </a:br>
            <a:r>
              <a:rPr lang="en-US" altLang="en-US" sz="1600">
                <a:solidFill>
                  <a:prstClr val="black"/>
                </a:solidFill>
                <a:latin typeface="Arial Narrow" pitchFamily="34" charset="0"/>
              </a:rPr>
              <a:t>Center</a:t>
            </a:r>
          </a:p>
        </p:txBody>
      </p:sp>
      <p:sp>
        <p:nvSpPr>
          <p:cNvPr id="30728" name="Text Box 16"/>
          <p:cNvSpPr txBox="1">
            <a:spLocks noChangeArrowheads="1"/>
          </p:cNvSpPr>
          <p:nvPr/>
        </p:nvSpPr>
        <p:spPr bwMode="auto">
          <a:xfrm>
            <a:off x="4627563" y="5294313"/>
            <a:ext cx="1331912" cy="974725"/>
          </a:xfrm>
          <a:prstGeom prst="rect">
            <a:avLst/>
          </a:prstGeom>
          <a:noFill/>
          <a:ln w="9525">
            <a:noFill/>
            <a:miter lim="800000"/>
            <a:headEnd/>
            <a:tailEnd/>
          </a:ln>
        </p:spPr>
        <p:txBody>
          <a:bodyPr lIns="45720" rIns="45720">
            <a:spAutoFit/>
          </a:bodyPr>
          <a:lstStyle/>
          <a:p>
            <a:pPr algn="ctr" eaLnBrk="0" hangingPunct="0">
              <a:lnSpc>
                <a:spcPct val="90000"/>
              </a:lnSpc>
            </a:pPr>
            <a:r>
              <a:rPr lang="en-US" sz="1600">
                <a:solidFill>
                  <a:prstClr val="black"/>
                </a:solidFill>
                <a:latin typeface="Arial Narrow" pitchFamily="34" charset="0"/>
              </a:rPr>
              <a:t>High </a:t>
            </a:r>
            <a:br>
              <a:rPr lang="en-US" sz="1600">
                <a:solidFill>
                  <a:prstClr val="black"/>
                </a:solidFill>
                <a:latin typeface="Arial Narrow" pitchFamily="34" charset="0"/>
              </a:rPr>
            </a:br>
            <a:r>
              <a:rPr lang="en-US" sz="1600">
                <a:solidFill>
                  <a:prstClr val="black"/>
                </a:solidFill>
                <a:latin typeface="Arial Narrow" pitchFamily="34" charset="0"/>
              </a:rPr>
              <a:t>Temperature </a:t>
            </a:r>
            <a:br>
              <a:rPr lang="en-US" sz="1600">
                <a:solidFill>
                  <a:prstClr val="black"/>
                </a:solidFill>
                <a:latin typeface="Arial Narrow" pitchFamily="34" charset="0"/>
              </a:rPr>
            </a:br>
            <a:r>
              <a:rPr lang="en-US" sz="1600">
                <a:solidFill>
                  <a:prstClr val="black"/>
                </a:solidFill>
                <a:latin typeface="Arial Narrow" pitchFamily="34" charset="0"/>
              </a:rPr>
              <a:t>Materials Laboratory</a:t>
            </a:r>
          </a:p>
        </p:txBody>
      </p:sp>
      <p:sp>
        <p:nvSpPr>
          <p:cNvPr id="30729" name="Text Box 7"/>
          <p:cNvSpPr txBox="1">
            <a:spLocks noChangeArrowheads="1"/>
          </p:cNvSpPr>
          <p:nvPr/>
        </p:nvSpPr>
        <p:spPr bwMode="auto">
          <a:xfrm>
            <a:off x="2039938" y="1390650"/>
            <a:ext cx="1949450" cy="534988"/>
          </a:xfrm>
          <a:prstGeom prst="rect">
            <a:avLst/>
          </a:prstGeom>
          <a:noFill/>
          <a:ln w="9525">
            <a:noFill/>
            <a:miter lim="800000"/>
            <a:headEnd/>
            <a:tailEnd/>
          </a:ln>
        </p:spPr>
        <p:txBody>
          <a:bodyPr anchor="ctr">
            <a:spAutoFit/>
          </a:bodyPr>
          <a:lstStyle/>
          <a:p>
            <a:pPr algn="ctr" eaLnBrk="0" hangingPunct="0">
              <a:lnSpc>
                <a:spcPct val="90000"/>
              </a:lnSpc>
            </a:pPr>
            <a:r>
              <a:rPr lang="en-US" altLang="en-US" sz="1600">
                <a:solidFill>
                  <a:srgbClr val="FFFFFF"/>
                </a:solidFill>
                <a:latin typeface="Arial Narrow" pitchFamily="34" charset="0"/>
              </a:rPr>
              <a:t>Spallation</a:t>
            </a:r>
            <a:br>
              <a:rPr lang="en-US" altLang="en-US" sz="1600">
                <a:solidFill>
                  <a:srgbClr val="FFFFFF"/>
                </a:solidFill>
                <a:latin typeface="Arial Narrow" pitchFamily="34" charset="0"/>
              </a:rPr>
            </a:br>
            <a:r>
              <a:rPr lang="en-US" altLang="en-US" sz="1600">
                <a:solidFill>
                  <a:srgbClr val="FFFFFF"/>
                </a:solidFill>
                <a:latin typeface="Arial Narrow" pitchFamily="34" charset="0"/>
              </a:rPr>
              <a:t>Neutron Source</a:t>
            </a:r>
          </a:p>
        </p:txBody>
      </p:sp>
      <p:pic>
        <p:nvPicPr>
          <p:cNvPr id="30730" name="Picture 6" descr="2007-P01548_HRIBF.png"/>
          <p:cNvPicPr>
            <a:picLocks noChangeAspect="1"/>
          </p:cNvPicPr>
          <p:nvPr/>
        </p:nvPicPr>
        <p:blipFill>
          <a:blip r:embed="rId4" cstate="print"/>
          <a:srcRect l="56670" t="31224" r="-4213" b="-10104"/>
          <a:stretch>
            <a:fillRect/>
          </a:stretch>
        </p:blipFill>
        <p:spPr bwMode="auto">
          <a:xfrm>
            <a:off x="5608638" y="1374775"/>
            <a:ext cx="3790950" cy="3062288"/>
          </a:xfrm>
          <a:prstGeom prst="rect">
            <a:avLst/>
          </a:prstGeom>
          <a:noFill/>
          <a:ln w="9525">
            <a:noFill/>
            <a:miter lim="800000"/>
            <a:headEnd/>
            <a:tailEnd/>
          </a:ln>
        </p:spPr>
      </p:pic>
      <p:sp>
        <p:nvSpPr>
          <p:cNvPr id="17" name="Text Box 7"/>
          <p:cNvSpPr txBox="1">
            <a:spLocks noChangeArrowheads="1"/>
          </p:cNvSpPr>
          <p:nvPr/>
        </p:nvSpPr>
        <p:spPr bwMode="auto">
          <a:xfrm>
            <a:off x="5240338" y="3243263"/>
            <a:ext cx="1944687" cy="536575"/>
          </a:xfrm>
          <a:prstGeom prst="rect">
            <a:avLst/>
          </a:prstGeom>
          <a:noFill/>
          <a:ln w="9525">
            <a:noFill/>
            <a:miter lim="800000"/>
            <a:headEnd/>
            <a:tailEnd/>
          </a:ln>
          <a:effectLst>
            <a:outerShdw blurRad="25400" dist="25400" dir="5400000" sx="98000" sy="98000" algn="ctr" rotWithShape="0">
              <a:schemeClr val="tx1"/>
            </a:outerShdw>
          </a:effectLst>
        </p:spPr>
        <p:txBody>
          <a:bodyPr anchor="ctr">
            <a:spAutoFit/>
          </a:bodyPr>
          <a:lstStyle/>
          <a:p>
            <a:pPr algn="r" eaLnBrk="0" hangingPunct="0">
              <a:lnSpc>
                <a:spcPct val="90000"/>
              </a:lnSpc>
            </a:pPr>
            <a:r>
              <a:rPr lang="en-US" altLang="en-US" sz="1600">
                <a:solidFill>
                  <a:prstClr val="black"/>
                </a:solidFill>
                <a:latin typeface="Arial Narrow" pitchFamily="34" charset="0"/>
              </a:rPr>
              <a:t>Ho</a:t>
            </a:r>
            <a:r>
              <a:rPr lang="en-US" altLang="en-US" sz="1600">
                <a:solidFill>
                  <a:prstClr val="black"/>
                </a:solidFill>
                <a:effectLst>
                  <a:outerShdw blurRad="38100" dist="38100" dir="2700000" algn="tl">
                    <a:srgbClr val="C0C0C0"/>
                  </a:outerShdw>
                </a:effectLst>
                <a:latin typeface="Arial Narrow" pitchFamily="34" charset="0"/>
              </a:rPr>
              <a:t>l</a:t>
            </a:r>
            <a:r>
              <a:rPr lang="en-US" altLang="en-US" sz="1600">
                <a:solidFill>
                  <a:prstClr val="black"/>
                </a:solidFill>
                <a:latin typeface="Arial Narrow" pitchFamily="34" charset="0"/>
              </a:rPr>
              <a:t>ifield Radioactive</a:t>
            </a:r>
            <a:br>
              <a:rPr lang="en-US" altLang="en-US" sz="1600">
                <a:solidFill>
                  <a:prstClr val="black"/>
                </a:solidFill>
                <a:latin typeface="Arial Narrow" pitchFamily="34" charset="0"/>
              </a:rPr>
            </a:br>
            <a:r>
              <a:rPr lang="en-US" altLang="en-US" sz="1600">
                <a:solidFill>
                  <a:prstClr val="black"/>
                </a:solidFill>
                <a:latin typeface="Arial Narrow" pitchFamily="34" charset="0"/>
              </a:rPr>
              <a:t>Ion Beam Facility</a:t>
            </a:r>
          </a:p>
        </p:txBody>
      </p:sp>
      <p:sp>
        <p:nvSpPr>
          <p:cNvPr id="18" name="Text Box 7"/>
          <p:cNvSpPr txBox="1">
            <a:spLocks noChangeArrowheads="1"/>
          </p:cNvSpPr>
          <p:nvPr/>
        </p:nvSpPr>
        <p:spPr bwMode="auto">
          <a:xfrm>
            <a:off x="360363" y="5294313"/>
            <a:ext cx="1252537" cy="1195387"/>
          </a:xfrm>
          <a:prstGeom prst="rect">
            <a:avLst/>
          </a:prstGeom>
          <a:noFill/>
          <a:ln w="9525">
            <a:noFill/>
            <a:miter lim="800000"/>
            <a:headEnd/>
            <a:tailEnd/>
          </a:ln>
          <a:effectLst>
            <a:outerShdw blurRad="25400" dist="25400" dir="5400000" sx="98000" sy="98000" algn="ctr" rotWithShape="0">
              <a:schemeClr val="tx1"/>
            </a:outerShdw>
          </a:effectLst>
        </p:spPr>
        <p:txBody>
          <a:bodyPr anchor="ctr">
            <a:spAutoFit/>
          </a:bodyPr>
          <a:lstStyle/>
          <a:p>
            <a:pPr algn="ctr" eaLnBrk="0" hangingPunct="0">
              <a:lnSpc>
                <a:spcPct val="90000"/>
              </a:lnSpc>
              <a:defRPr/>
            </a:pPr>
            <a:r>
              <a:rPr lang="en-US" altLang="en-US" sz="1600" dirty="0">
                <a:solidFill>
                  <a:prstClr val="black"/>
                </a:solidFill>
                <a:latin typeface="Arial Narrow" pitchFamily="34" charset="0"/>
              </a:rPr>
              <a:t>Building Technologies Research and Integration Center</a:t>
            </a:r>
          </a:p>
        </p:txBody>
      </p:sp>
      <p:pic>
        <p:nvPicPr>
          <p:cNvPr id="6146" name="Picture 2" descr="http://www.ornl.gov/info/press_releases/photos/yangbrown_pr2.jpg"/>
          <p:cNvPicPr preferRelativeResize="0">
            <a:picLocks noChangeArrowheads="1"/>
          </p:cNvPicPr>
          <p:nvPr/>
        </p:nvPicPr>
        <p:blipFill>
          <a:blip r:embed="rId5" cstate="screen"/>
          <a:srcRect/>
          <a:stretch>
            <a:fillRect/>
          </a:stretch>
        </p:blipFill>
        <p:spPr bwMode="auto">
          <a:xfrm>
            <a:off x="7493938" y="4000006"/>
            <a:ext cx="1316735"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21" name="Picture 13" descr="sluder"/>
          <p:cNvPicPr preferRelativeResize="0">
            <a:picLocks noChangeArrowheads="1"/>
          </p:cNvPicPr>
          <p:nvPr/>
        </p:nvPicPr>
        <p:blipFill>
          <a:blip r:embed="rId6" cstate="screen"/>
          <a:srcRect/>
          <a:stretch>
            <a:fillRect/>
          </a:stretch>
        </p:blipFill>
        <p:spPr bwMode="auto">
          <a:xfrm>
            <a:off x="6068198" y="4000006"/>
            <a:ext cx="1316737" cy="1280160"/>
          </a:xfrm>
          <a:prstGeom prst="rect">
            <a:avLst/>
          </a:prstGeom>
          <a:noFill/>
          <a:ln>
            <a:solidFill>
              <a:schemeClr val="bg1"/>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65553" name="Picture 17" descr="2091-2005"/>
          <p:cNvPicPr preferRelativeResize="0">
            <a:picLocks noChangeArrowheads="1"/>
          </p:cNvPicPr>
          <p:nvPr/>
        </p:nvPicPr>
        <p:blipFill>
          <a:blip r:embed="rId7" cstate="screen"/>
          <a:srcRect/>
          <a:stretch>
            <a:fillRect/>
          </a:stretch>
        </p:blipFill>
        <p:spPr bwMode="auto">
          <a:xfrm>
            <a:off x="4642002" y="4000006"/>
            <a:ext cx="1316735"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65544" name="Picture 8" descr="b_reflector"/>
          <p:cNvPicPr preferRelativeResize="0">
            <a:picLocks noChangeArrowheads="1"/>
          </p:cNvPicPr>
          <p:nvPr/>
        </p:nvPicPr>
        <p:blipFill>
          <a:blip r:embed="rId8" cstate="screen"/>
          <a:srcRect/>
          <a:stretch>
            <a:fillRect/>
          </a:stretch>
        </p:blipFill>
        <p:spPr bwMode="auto">
          <a:xfrm>
            <a:off x="3190028" y="3990481"/>
            <a:ext cx="1316737"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65557" name="Picture 21"/>
          <p:cNvPicPr preferRelativeResize="0">
            <a:picLocks noChangeArrowheads="1"/>
          </p:cNvPicPr>
          <p:nvPr/>
        </p:nvPicPr>
        <p:blipFill>
          <a:blip r:embed="rId9" cstate="screen"/>
          <a:stretch>
            <a:fillRect/>
          </a:stretch>
        </p:blipFill>
        <p:spPr bwMode="auto">
          <a:xfrm>
            <a:off x="1762938" y="3990481"/>
            <a:ext cx="1316736"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3" name="Picture 2"/>
          <p:cNvPicPr>
            <a:picLocks noChangeAspect="1"/>
          </p:cNvPicPr>
          <p:nvPr/>
        </p:nvPicPr>
        <p:blipFill>
          <a:blip r:embed="rId10" cstate="print"/>
          <a:stretch>
            <a:fillRect/>
          </a:stretch>
        </p:blipFill>
        <p:spPr>
          <a:xfrm>
            <a:off x="347663" y="3975100"/>
            <a:ext cx="1335087" cy="1298575"/>
          </a:xfrm>
          <a:prstGeom prst="rect">
            <a:avLst/>
          </a:prstGeom>
          <a:ln>
            <a:solidFill>
              <a:schemeClr val="bg1"/>
            </a:solidFill>
          </a:ln>
          <a:effectLst>
            <a:outerShdw blurRad="50800" dist="38100" dir="2700000" algn="tl" rotWithShape="0">
              <a:prstClr val="black">
                <a:alpha val="40000"/>
              </a:prstClr>
            </a:outerShdw>
          </a:effectLst>
        </p:spPr>
      </p:pic>
      <p:sp>
        <p:nvSpPr>
          <p:cNvPr id="30740" name="Rectangle 20"/>
          <p:cNvSpPr>
            <a:spLocks noGrp="1"/>
          </p:cNvSpPr>
          <p:nvPr>
            <p:ph type="title" idx="4294967295"/>
          </p:nvPr>
        </p:nvSpPr>
        <p:spPr>
          <a:xfrm>
            <a:off x="244475" y="177800"/>
            <a:ext cx="8899525" cy="877163"/>
          </a:xfrm>
        </p:spPr>
        <p:txBody>
          <a:bodyPr/>
          <a:lstStyle/>
          <a:p>
            <a:r>
              <a:rPr lang="en-US" dirty="0" smtClean="0"/>
              <a:t>And it remains one of the distinguishing capabilities today</a:t>
            </a:r>
          </a:p>
        </p:txBody>
      </p:sp>
    </p:spTree>
    <p:extLst>
      <p:ext uri="{BB962C8B-B14F-4D97-AF65-F5344CB8AC3E}">
        <p14:creationId xmlns:p14="http://schemas.microsoft.com/office/powerpoint/2010/main" xmlns="" val="973178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7" descr="2008-P01720_blank.png"/>
          <p:cNvPicPr>
            <a:picLocks noGrp="1" noChangeAspect="1"/>
          </p:cNvPicPr>
          <p:nvPr>
            <p:ph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0" y="0"/>
            <a:ext cx="9144000" cy="6858000"/>
          </a:xfrm>
        </p:spPr>
      </p:pic>
      <p:sp>
        <p:nvSpPr>
          <p:cNvPr id="27651" name="Title 1"/>
          <p:cNvSpPr>
            <a:spLocks noGrp="1"/>
          </p:cNvSpPr>
          <p:nvPr>
            <p:ph type="title" idx="4294967295"/>
          </p:nvPr>
        </p:nvSpPr>
        <p:spPr>
          <a:xfrm>
            <a:off x="120650" y="280988"/>
            <a:ext cx="8775700" cy="487954"/>
          </a:xfrm>
        </p:spPr>
        <p:txBody>
          <a:bodyPr/>
          <a:lstStyle/>
          <a:p>
            <a:pPr eaLnBrk="1" hangingPunct="1"/>
            <a:r>
              <a:rPr lang="en-US" dirty="0" smtClean="0">
                <a:solidFill>
                  <a:schemeClr val="tx2"/>
                </a:solidFill>
                <a:latin typeface="Arial Black" pitchFamily="-107" charset="0"/>
              </a:rPr>
              <a:t>Thank you!</a:t>
            </a:r>
            <a:endParaRPr lang="en-US" sz="2100" dirty="0" smtClean="0">
              <a:solidFill>
                <a:schemeClr val="tx1"/>
              </a:solidFill>
              <a:latin typeface="Arial Black" pitchFamily="-107" charset="0"/>
            </a:endParaRPr>
          </a:p>
        </p:txBody>
      </p:sp>
      <p:sp>
        <p:nvSpPr>
          <p:cNvPr id="27652" name="Rectangle 6"/>
          <p:cNvSpPr>
            <a:spLocks noChangeArrowheads="1"/>
          </p:cNvSpPr>
          <p:nvPr/>
        </p:nvSpPr>
        <p:spPr bwMode="auto">
          <a:xfrm flipH="1">
            <a:off x="228600" y="6402388"/>
            <a:ext cx="2819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defTabSz="173038">
              <a:lnSpc>
                <a:spcPct val="90000"/>
              </a:lnSpc>
              <a:tabLst>
                <a:tab pos="230188" algn="l"/>
              </a:tabLst>
            </a:pPr>
            <a:fld id="{AC6469A9-1EA7-4714-A162-2D2C3E2C05A4}" type="slidenum">
              <a:rPr lang="en-US" sz="900">
                <a:solidFill>
                  <a:srgbClr val="BFBFBF"/>
                </a:solidFill>
                <a:latin typeface="Times New Roman" pitchFamily="-107" charset="0"/>
                <a:cs typeface="Times New Roman" pitchFamily="-107" charset="0"/>
              </a:rPr>
              <a:pPr defTabSz="173038">
                <a:lnSpc>
                  <a:spcPct val="90000"/>
                </a:lnSpc>
                <a:tabLst>
                  <a:tab pos="230188" algn="l"/>
                </a:tabLst>
              </a:pPr>
              <a:t>30</a:t>
            </a:fld>
            <a:r>
              <a:rPr lang="en-US" sz="900">
                <a:solidFill>
                  <a:srgbClr val="BFBFBF"/>
                </a:solidFill>
                <a:latin typeface="Times New Roman" pitchFamily="-107" charset="0"/>
                <a:cs typeface="Times New Roman" pitchFamily="-107" charset="0"/>
              </a:rPr>
              <a:t>	Managed by UT-Battelle</a:t>
            </a:r>
            <a:br>
              <a:rPr lang="en-US" sz="900">
                <a:solidFill>
                  <a:srgbClr val="BFBFBF"/>
                </a:solidFill>
                <a:latin typeface="Times New Roman" pitchFamily="-107" charset="0"/>
                <a:cs typeface="Times New Roman" pitchFamily="-107" charset="0"/>
              </a:rPr>
            </a:br>
            <a:r>
              <a:rPr lang="en-US" sz="900">
                <a:solidFill>
                  <a:srgbClr val="BFBFBF"/>
                </a:solidFill>
                <a:latin typeface="Times New Roman" pitchFamily="-107" charset="0"/>
                <a:cs typeface="Times New Roman" pitchFamily="-107" charset="0"/>
              </a:rPr>
              <a:t>	for the U.S. Department of Energy</a:t>
            </a:r>
          </a:p>
        </p:txBody>
      </p:sp>
    </p:spTree>
    <p:extLst>
      <p:ext uri="{BB962C8B-B14F-4D97-AF65-F5344CB8AC3E}">
        <p14:creationId xmlns:p14="http://schemas.microsoft.com/office/powerpoint/2010/main" xmlns="" val="1669042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6" descr="SNS rev.png"/>
          <p:cNvPicPr>
            <a:picLocks noChangeAspect="1"/>
          </p:cNvPicPr>
          <p:nvPr/>
        </p:nvPicPr>
        <p:blipFill>
          <a:blip r:embed="rId3" cstate="print"/>
          <a:srcRect/>
          <a:stretch>
            <a:fillRect/>
          </a:stretch>
        </p:blipFill>
        <p:spPr bwMode="auto">
          <a:xfrm>
            <a:off x="-30163" y="0"/>
            <a:ext cx="9013826" cy="6858000"/>
          </a:xfrm>
          <a:prstGeom prst="rect">
            <a:avLst/>
          </a:prstGeom>
          <a:noFill/>
          <a:ln w="9525">
            <a:noFill/>
            <a:miter lim="800000"/>
            <a:headEnd/>
            <a:tailEnd/>
          </a:ln>
        </p:spPr>
      </p:pic>
      <p:sp>
        <p:nvSpPr>
          <p:cNvPr id="65543" name="Text Box 7"/>
          <p:cNvSpPr txBox="1">
            <a:spLocks noChangeArrowheads="1"/>
          </p:cNvSpPr>
          <p:nvPr/>
        </p:nvSpPr>
        <p:spPr bwMode="auto">
          <a:xfrm>
            <a:off x="2944813" y="3022600"/>
            <a:ext cx="2433637" cy="757238"/>
          </a:xfrm>
          <a:prstGeom prst="rect">
            <a:avLst/>
          </a:prstGeom>
          <a:noFill/>
          <a:ln w="9525">
            <a:noFill/>
            <a:miter lim="800000"/>
            <a:headEnd/>
            <a:tailEnd/>
          </a:ln>
          <a:effectLst>
            <a:outerShdw blurRad="25400" dist="25400" dir="5400000" sx="98000" sy="98000" algn="ctr" rotWithShape="0">
              <a:schemeClr val="tx1"/>
            </a:outerShdw>
          </a:effectLst>
        </p:spPr>
        <p:txBody>
          <a:bodyPr anchor="ctr">
            <a:spAutoFit/>
          </a:bodyPr>
          <a:lstStyle/>
          <a:p>
            <a:pPr algn="ctr" eaLnBrk="0" hangingPunct="0">
              <a:lnSpc>
                <a:spcPct val="90000"/>
              </a:lnSpc>
            </a:pPr>
            <a:r>
              <a:rPr lang="en-US" altLang="en-US" sz="1600">
                <a:solidFill>
                  <a:srgbClr val="FFFFFF"/>
                </a:solidFill>
                <a:effectLst>
                  <a:outerShdw blurRad="38100" dist="38100" dir="2700000" algn="tl">
                    <a:srgbClr val="C0C0C0"/>
                  </a:outerShdw>
                </a:effectLst>
                <a:latin typeface="Arial Narrow" pitchFamily="34" charset="0"/>
              </a:rPr>
              <a:t>Center for </a:t>
            </a:r>
            <a:br>
              <a:rPr lang="en-US" altLang="en-US" sz="1600">
                <a:solidFill>
                  <a:srgbClr val="FFFFFF"/>
                </a:solidFill>
                <a:effectLst>
                  <a:outerShdw blurRad="38100" dist="38100" dir="2700000" algn="tl">
                    <a:srgbClr val="C0C0C0"/>
                  </a:outerShdw>
                </a:effectLst>
                <a:latin typeface="Arial Narrow" pitchFamily="34" charset="0"/>
              </a:rPr>
            </a:br>
            <a:r>
              <a:rPr lang="en-US" altLang="en-US" sz="1600">
                <a:solidFill>
                  <a:srgbClr val="FFFFFF"/>
                </a:solidFill>
                <a:effectLst>
                  <a:outerShdw blurRad="38100" dist="38100" dir="2700000" algn="tl">
                    <a:srgbClr val="C0C0C0"/>
                  </a:outerShdw>
                </a:effectLst>
                <a:latin typeface="Arial Narrow" pitchFamily="34" charset="0"/>
              </a:rPr>
              <a:t>Nanophase</a:t>
            </a:r>
            <a:br>
              <a:rPr lang="en-US" altLang="en-US" sz="1600">
                <a:solidFill>
                  <a:srgbClr val="FFFFFF"/>
                </a:solidFill>
                <a:effectLst>
                  <a:outerShdw blurRad="38100" dist="38100" dir="2700000" algn="tl">
                    <a:srgbClr val="C0C0C0"/>
                  </a:outerShdw>
                </a:effectLst>
                <a:latin typeface="Arial Narrow" pitchFamily="34" charset="0"/>
              </a:rPr>
            </a:br>
            <a:r>
              <a:rPr lang="en-US" altLang="en-US" sz="1600">
                <a:solidFill>
                  <a:srgbClr val="FFFFFF"/>
                </a:solidFill>
                <a:effectLst>
                  <a:outerShdw blurRad="38100" dist="38100" dir="2700000" algn="tl">
                    <a:srgbClr val="C0C0C0"/>
                  </a:outerShdw>
                </a:effectLst>
                <a:latin typeface="Arial Narrow" pitchFamily="34" charset="0"/>
              </a:rPr>
              <a:t>Materials Sciences</a:t>
            </a:r>
          </a:p>
        </p:txBody>
      </p:sp>
      <p:sp>
        <p:nvSpPr>
          <p:cNvPr id="30724" name="Text Box 9"/>
          <p:cNvSpPr txBox="1">
            <a:spLocks noChangeArrowheads="1"/>
          </p:cNvSpPr>
          <p:nvPr/>
        </p:nvSpPr>
        <p:spPr bwMode="auto">
          <a:xfrm>
            <a:off x="3221038" y="5294313"/>
            <a:ext cx="1271587" cy="757237"/>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a:solidFill>
                  <a:prstClr val="black"/>
                </a:solidFill>
                <a:latin typeface="Arial Narrow" pitchFamily="34" charset="0"/>
              </a:rPr>
              <a:t>High Flux</a:t>
            </a:r>
            <a:br>
              <a:rPr lang="en-US" altLang="en-US" sz="1600">
                <a:solidFill>
                  <a:prstClr val="black"/>
                </a:solidFill>
                <a:latin typeface="Arial Narrow" pitchFamily="34" charset="0"/>
              </a:rPr>
            </a:br>
            <a:r>
              <a:rPr lang="en-US" altLang="en-US" sz="1600">
                <a:solidFill>
                  <a:prstClr val="black"/>
                </a:solidFill>
                <a:latin typeface="Arial Narrow" pitchFamily="34" charset="0"/>
              </a:rPr>
              <a:t>Isotope </a:t>
            </a:r>
            <a:br>
              <a:rPr lang="en-US" altLang="en-US" sz="1600">
                <a:solidFill>
                  <a:prstClr val="black"/>
                </a:solidFill>
                <a:latin typeface="Arial Narrow" pitchFamily="34" charset="0"/>
              </a:rPr>
            </a:br>
            <a:r>
              <a:rPr lang="en-US" altLang="en-US" sz="1600">
                <a:solidFill>
                  <a:prstClr val="black"/>
                </a:solidFill>
                <a:latin typeface="Arial Narrow" pitchFamily="34" charset="0"/>
              </a:rPr>
              <a:t>Reactor</a:t>
            </a:r>
          </a:p>
        </p:txBody>
      </p:sp>
      <p:sp>
        <p:nvSpPr>
          <p:cNvPr id="30725" name="Text Box 12"/>
          <p:cNvSpPr txBox="1">
            <a:spLocks noChangeArrowheads="1"/>
          </p:cNvSpPr>
          <p:nvPr/>
        </p:nvSpPr>
        <p:spPr bwMode="auto">
          <a:xfrm>
            <a:off x="5743575" y="5294313"/>
            <a:ext cx="1743075" cy="974725"/>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a:solidFill>
                  <a:prstClr val="black"/>
                </a:solidFill>
                <a:latin typeface="Arial Narrow" pitchFamily="34" charset="0"/>
              </a:rPr>
              <a:t>National Transportation</a:t>
            </a:r>
            <a:br>
              <a:rPr lang="en-US" altLang="en-US" sz="1600">
                <a:solidFill>
                  <a:prstClr val="black"/>
                </a:solidFill>
                <a:latin typeface="Arial Narrow" pitchFamily="34" charset="0"/>
              </a:rPr>
            </a:br>
            <a:r>
              <a:rPr lang="en-US" altLang="en-US" sz="1600">
                <a:solidFill>
                  <a:prstClr val="black"/>
                </a:solidFill>
                <a:latin typeface="Arial Narrow" pitchFamily="34" charset="0"/>
              </a:rPr>
              <a:t>Research </a:t>
            </a:r>
            <a:br>
              <a:rPr lang="en-US" altLang="en-US" sz="1600">
                <a:solidFill>
                  <a:prstClr val="black"/>
                </a:solidFill>
                <a:latin typeface="Arial Narrow" pitchFamily="34" charset="0"/>
              </a:rPr>
            </a:br>
            <a:r>
              <a:rPr lang="en-US" altLang="en-US" sz="1600">
                <a:solidFill>
                  <a:prstClr val="black"/>
                </a:solidFill>
                <a:latin typeface="Arial Narrow" pitchFamily="34" charset="0"/>
              </a:rPr>
              <a:t>Center</a:t>
            </a:r>
          </a:p>
        </p:txBody>
      </p:sp>
      <p:sp>
        <p:nvSpPr>
          <p:cNvPr id="30726" name="Text Box 15"/>
          <p:cNvSpPr txBox="1">
            <a:spLocks noChangeArrowheads="1"/>
          </p:cNvSpPr>
          <p:nvPr/>
        </p:nvSpPr>
        <p:spPr bwMode="auto">
          <a:xfrm>
            <a:off x="1798638" y="5294313"/>
            <a:ext cx="1257300" cy="974725"/>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a:solidFill>
                  <a:prstClr val="black"/>
                </a:solidFill>
                <a:latin typeface="Arial Narrow" pitchFamily="34" charset="0"/>
              </a:rPr>
              <a:t>Oak Ridge Leadership Computing </a:t>
            </a:r>
            <a:br>
              <a:rPr lang="en-US" altLang="en-US" sz="1600">
                <a:solidFill>
                  <a:prstClr val="black"/>
                </a:solidFill>
                <a:latin typeface="Arial Narrow" pitchFamily="34" charset="0"/>
              </a:rPr>
            </a:br>
            <a:r>
              <a:rPr lang="en-US" altLang="en-US" sz="1600">
                <a:solidFill>
                  <a:prstClr val="black"/>
                </a:solidFill>
                <a:latin typeface="Arial Narrow" pitchFamily="34" charset="0"/>
              </a:rPr>
              <a:t>Facility</a:t>
            </a:r>
          </a:p>
        </p:txBody>
      </p:sp>
      <p:sp>
        <p:nvSpPr>
          <p:cNvPr id="30727" name="Text Box 19"/>
          <p:cNvSpPr txBox="1">
            <a:spLocks noChangeArrowheads="1"/>
          </p:cNvSpPr>
          <p:nvPr/>
        </p:nvSpPr>
        <p:spPr bwMode="auto">
          <a:xfrm>
            <a:off x="7531100" y="5294313"/>
            <a:ext cx="1268413" cy="757237"/>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a:solidFill>
                  <a:prstClr val="black"/>
                </a:solidFill>
                <a:latin typeface="Arial Narrow" pitchFamily="34" charset="0"/>
              </a:rPr>
              <a:t>BioEnergy </a:t>
            </a:r>
            <a:br>
              <a:rPr lang="en-US" altLang="en-US" sz="1600">
                <a:solidFill>
                  <a:prstClr val="black"/>
                </a:solidFill>
                <a:latin typeface="Arial Narrow" pitchFamily="34" charset="0"/>
              </a:rPr>
            </a:br>
            <a:r>
              <a:rPr lang="en-US" altLang="en-US" sz="1600">
                <a:solidFill>
                  <a:prstClr val="black"/>
                </a:solidFill>
                <a:latin typeface="Arial Narrow" pitchFamily="34" charset="0"/>
              </a:rPr>
              <a:t>Science </a:t>
            </a:r>
            <a:br>
              <a:rPr lang="en-US" altLang="en-US" sz="1600">
                <a:solidFill>
                  <a:prstClr val="black"/>
                </a:solidFill>
                <a:latin typeface="Arial Narrow" pitchFamily="34" charset="0"/>
              </a:rPr>
            </a:br>
            <a:r>
              <a:rPr lang="en-US" altLang="en-US" sz="1600">
                <a:solidFill>
                  <a:prstClr val="black"/>
                </a:solidFill>
                <a:latin typeface="Arial Narrow" pitchFamily="34" charset="0"/>
              </a:rPr>
              <a:t>Center</a:t>
            </a:r>
          </a:p>
        </p:txBody>
      </p:sp>
      <p:sp>
        <p:nvSpPr>
          <p:cNvPr id="30728" name="Text Box 16"/>
          <p:cNvSpPr txBox="1">
            <a:spLocks noChangeArrowheads="1"/>
          </p:cNvSpPr>
          <p:nvPr/>
        </p:nvSpPr>
        <p:spPr bwMode="auto">
          <a:xfrm>
            <a:off x="4627563" y="5294313"/>
            <a:ext cx="1331912" cy="974725"/>
          </a:xfrm>
          <a:prstGeom prst="rect">
            <a:avLst/>
          </a:prstGeom>
          <a:noFill/>
          <a:ln w="9525">
            <a:noFill/>
            <a:miter lim="800000"/>
            <a:headEnd/>
            <a:tailEnd/>
          </a:ln>
        </p:spPr>
        <p:txBody>
          <a:bodyPr lIns="45720" rIns="45720">
            <a:spAutoFit/>
          </a:bodyPr>
          <a:lstStyle/>
          <a:p>
            <a:pPr algn="ctr" eaLnBrk="0" hangingPunct="0">
              <a:lnSpc>
                <a:spcPct val="90000"/>
              </a:lnSpc>
            </a:pPr>
            <a:r>
              <a:rPr lang="en-US" sz="1600">
                <a:solidFill>
                  <a:prstClr val="black"/>
                </a:solidFill>
                <a:latin typeface="Arial Narrow" pitchFamily="34" charset="0"/>
              </a:rPr>
              <a:t>High </a:t>
            </a:r>
            <a:br>
              <a:rPr lang="en-US" sz="1600">
                <a:solidFill>
                  <a:prstClr val="black"/>
                </a:solidFill>
                <a:latin typeface="Arial Narrow" pitchFamily="34" charset="0"/>
              </a:rPr>
            </a:br>
            <a:r>
              <a:rPr lang="en-US" sz="1600">
                <a:solidFill>
                  <a:prstClr val="black"/>
                </a:solidFill>
                <a:latin typeface="Arial Narrow" pitchFamily="34" charset="0"/>
              </a:rPr>
              <a:t>Temperature </a:t>
            </a:r>
            <a:br>
              <a:rPr lang="en-US" sz="1600">
                <a:solidFill>
                  <a:prstClr val="black"/>
                </a:solidFill>
                <a:latin typeface="Arial Narrow" pitchFamily="34" charset="0"/>
              </a:rPr>
            </a:br>
            <a:r>
              <a:rPr lang="en-US" sz="1600">
                <a:solidFill>
                  <a:prstClr val="black"/>
                </a:solidFill>
                <a:latin typeface="Arial Narrow" pitchFamily="34" charset="0"/>
              </a:rPr>
              <a:t>Materials Laboratory</a:t>
            </a:r>
          </a:p>
        </p:txBody>
      </p:sp>
      <p:sp>
        <p:nvSpPr>
          <p:cNvPr id="30729" name="Text Box 7"/>
          <p:cNvSpPr txBox="1">
            <a:spLocks noChangeArrowheads="1"/>
          </p:cNvSpPr>
          <p:nvPr/>
        </p:nvSpPr>
        <p:spPr bwMode="auto">
          <a:xfrm>
            <a:off x="2039938" y="1390650"/>
            <a:ext cx="1949450" cy="534988"/>
          </a:xfrm>
          <a:prstGeom prst="rect">
            <a:avLst/>
          </a:prstGeom>
          <a:noFill/>
          <a:ln w="9525">
            <a:noFill/>
            <a:miter lim="800000"/>
            <a:headEnd/>
            <a:tailEnd/>
          </a:ln>
        </p:spPr>
        <p:txBody>
          <a:bodyPr anchor="ctr">
            <a:spAutoFit/>
          </a:bodyPr>
          <a:lstStyle/>
          <a:p>
            <a:pPr algn="ctr" eaLnBrk="0" hangingPunct="0">
              <a:lnSpc>
                <a:spcPct val="90000"/>
              </a:lnSpc>
            </a:pPr>
            <a:r>
              <a:rPr lang="en-US" altLang="en-US" sz="1600">
                <a:solidFill>
                  <a:srgbClr val="FFFFFF"/>
                </a:solidFill>
                <a:latin typeface="Arial Narrow" pitchFamily="34" charset="0"/>
              </a:rPr>
              <a:t>Spallation</a:t>
            </a:r>
            <a:br>
              <a:rPr lang="en-US" altLang="en-US" sz="1600">
                <a:solidFill>
                  <a:srgbClr val="FFFFFF"/>
                </a:solidFill>
                <a:latin typeface="Arial Narrow" pitchFamily="34" charset="0"/>
              </a:rPr>
            </a:br>
            <a:r>
              <a:rPr lang="en-US" altLang="en-US" sz="1600">
                <a:solidFill>
                  <a:srgbClr val="FFFFFF"/>
                </a:solidFill>
                <a:latin typeface="Arial Narrow" pitchFamily="34" charset="0"/>
              </a:rPr>
              <a:t>Neutron Source</a:t>
            </a:r>
          </a:p>
        </p:txBody>
      </p:sp>
      <p:pic>
        <p:nvPicPr>
          <p:cNvPr id="30730" name="Picture 6" descr="2007-P01548_HRIBF.png"/>
          <p:cNvPicPr>
            <a:picLocks noChangeAspect="1"/>
          </p:cNvPicPr>
          <p:nvPr/>
        </p:nvPicPr>
        <p:blipFill>
          <a:blip r:embed="rId4" cstate="print"/>
          <a:srcRect l="56670" t="31224" r="-4213" b="-10104"/>
          <a:stretch>
            <a:fillRect/>
          </a:stretch>
        </p:blipFill>
        <p:spPr bwMode="auto">
          <a:xfrm>
            <a:off x="5608638" y="1374775"/>
            <a:ext cx="3790950" cy="3062288"/>
          </a:xfrm>
          <a:prstGeom prst="rect">
            <a:avLst/>
          </a:prstGeom>
          <a:noFill/>
          <a:ln w="9525">
            <a:noFill/>
            <a:miter lim="800000"/>
            <a:headEnd/>
            <a:tailEnd/>
          </a:ln>
        </p:spPr>
      </p:pic>
      <p:sp>
        <p:nvSpPr>
          <p:cNvPr id="17" name="Text Box 7"/>
          <p:cNvSpPr txBox="1">
            <a:spLocks noChangeArrowheads="1"/>
          </p:cNvSpPr>
          <p:nvPr/>
        </p:nvSpPr>
        <p:spPr bwMode="auto">
          <a:xfrm>
            <a:off x="5240338" y="3243263"/>
            <a:ext cx="1944687" cy="536575"/>
          </a:xfrm>
          <a:prstGeom prst="rect">
            <a:avLst/>
          </a:prstGeom>
          <a:noFill/>
          <a:ln w="9525">
            <a:noFill/>
            <a:miter lim="800000"/>
            <a:headEnd/>
            <a:tailEnd/>
          </a:ln>
          <a:effectLst>
            <a:outerShdw blurRad="25400" dist="25400" dir="5400000" sx="98000" sy="98000" algn="ctr" rotWithShape="0">
              <a:schemeClr val="tx1"/>
            </a:outerShdw>
          </a:effectLst>
        </p:spPr>
        <p:txBody>
          <a:bodyPr anchor="ctr">
            <a:spAutoFit/>
          </a:bodyPr>
          <a:lstStyle/>
          <a:p>
            <a:pPr algn="r" eaLnBrk="0" hangingPunct="0">
              <a:lnSpc>
                <a:spcPct val="90000"/>
              </a:lnSpc>
            </a:pPr>
            <a:r>
              <a:rPr lang="en-US" altLang="en-US" sz="1600">
                <a:solidFill>
                  <a:prstClr val="black"/>
                </a:solidFill>
                <a:latin typeface="Arial Narrow" pitchFamily="34" charset="0"/>
              </a:rPr>
              <a:t>Ho</a:t>
            </a:r>
            <a:r>
              <a:rPr lang="en-US" altLang="en-US" sz="1600">
                <a:solidFill>
                  <a:prstClr val="black"/>
                </a:solidFill>
                <a:effectLst>
                  <a:outerShdw blurRad="38100" dist="38100" dir="2700000" algn="tl">
                    <a:srgbClr val="C0C0C0"/>
                  </a:outerShdw>
                </a:effectLst>
                <a:latin typeface="Arial Narrow" pitchFamily="34" charset="0"/>
              </a:rPr>
              <a:t>l</a:t>
            </a:r>
            <a:r>
              <a:rPr lang="en-US" altLang="en-US" sz="1600">
                <a:solidFill>
                  <a:prstClr val="black"/>
                </a:solidFill>
                <a:latin typeface="Arial Narrow" pitchFamily="34" charset="0"/>
              </a:rPr>
              <a:t>ifield Radioactive</a:t>
            </a:r>
            <a:br>
              <a:rPr lang="en-US" altLang="en-US" sz="1600">
                <a:solidFill>
                  <a:prstClr val="black"/>
                </a:solidFill>
                <a:latin typeface="Arial Narrow" pitchFamily="34" charset="0"/>
              </a:rPr>
            </a:br>
            <a:r>
              <a:rPr lang="en-US" altLang="en-US" sz="1600">
                <a:solidFill>
                  <a:prstClr val="black"/>
                </a:solidFill>
                <a:latin typeface="Arial Narrow" pitchFamily="34" charset="0"/>
              </a:rPr>
              <a:t>Ion Beam Facility</a:t>
            </a:r>
          </a:p>
        </p:txBody>
      </p:sp>
      <p:sp>
        <p:nvSpPr>
          <p:cNvPr id="18" name="Text Box 7"/>
          <p:cNvSpPr txBox="1">
            <a:spLocks noChangeArrowheads="1"/>
          </p:cNvSpPr>
          <p:nvPr/>
        </p:nvSpPr>
        <p:spPr bwMode="auto">
          <a:xfrm>
            <a:off x="360363" y="5294313"/>
            <a:ext cx="1252537" cy="1195387"/>
          </a:xfrm>
          <a:prstGeom prst="rect">
            <a:avLst/>
          </a:prstGeom>
          <a:noFill/>
          <a:ln w="9525">
            <a:noFill/>
            <a:miter lim="800000"/>
            <a:headEnd/>
            <a:tailEnd/>
          </a:ln>
          <a:effectLst>
            <a:outerShdw blurRad="25400" dist="25400" dir="5400000" sx="98000" sy="98000" algn="ctr" rotWithShape="0">
              <a:schemeClr val="tx1"/>
            </a:outerShdw>
          </a:effectLst>
        </p:spPr>
        <p:txBody>
          <a:bodyPr anchor="ctr">
            <a:spAutoFit/>
          </a:bodyPr>
          <a:lstStyle/>
          <a:p>
            <a:pPr algn="ctr" eaLnBrk="0" hangingPunct="0">
              <a:lnSpc>
                <a:spcPct val="90000"/>
              </a:lnSpc>
              <a:defRPr/>
            </a:pPr>
            <a:r>
              <a:rPr lang="en-US" altLang="en-US" sz="1600" dirty="0">
                <a:solidFill>
                  <a:prstClr val="black"/>
                </a:solidFill>
                <a:latin typeface="Arial Narrow" pitchFamily="34" charset="0"/>
              </a:rPr>
              <a:t>Building Technologies Research and Integration Center</a:t>
            </a:r>
          </a:p>
        </p:txBody>
      </p:sp>
      <p:pic>
        <p:nvPicPr>
          <p:cNvPr id="6146" name="Picture 2" descr="http://www.ornl.gov/info/press_releases/photos/yangbrown_pr2.jpg"/>
          <p:cNvPicPr preferRelativeResize="0">
            <a:picLocks noChangeArrowheads="1"/>
          </p:cNvPicPr>
          <p:nvPr/>
        </p:nvPicPr>
        <p:blipFill>
          <a:blip r:embed="rId5" cstate="screen"/>
          <a:srcRect/>
          <a:stretch>
            <a:fillRect/>
          </a:stretch>
        </p:blipFill>
        <p:spPr bwMode="auto">
          <a:xfrm>
            <a:off x="7493938" y="4000006"/>
            <a:ext cx="1316735"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21" name="Picture 13" descr="sluder"/>
          <p:cNvPicPr preferRelativeResize="0">
            <a:picLocks noChangeArrowheads="1"/>
          </p:cNvPicPr>
          <p:nvPr/>
        </p:nvPicPr>
        <p:blipFill>
          <a:blip r:embed="rId6" cstate="screen"/>
          <a:srcRect/>
          <a:stretch>
            <a:fillRect/>
          </a:stretch>
        </p:blipFill>
        <p:spPr bwMode="auto">
          <a:xfrm>
            <a:off x="6068198" y="4000006"/>
            <a:ext cx="1316737" cy="1280160"/>
          </a:xfrm>
          <a:prstGeom prst="rect">
            <a:avLst/>
          </a:prstGeom>
          <a:noFill/>
          <a:ln>
            <a:solidFill>
              <a:schemeClr val="bg1"/>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65553" name="Picture 17" descr="2091-2005"/>
          <p:cNvPicPr preferRelativeResize="0">
            <a:picLocks noChangeArrowheads="1"/>
          </p:cNvPicPr>
          <p:nvPr/>
        </p:nvPicPr>
        <p:blipFill>
          <a:blip r:embed="rId7" cstate="screen"/>
          <a:srcRect/>
          <a:stretch>
            <a:fillRect/>
          </a:stretch>
        </p:blipFill>
        <p:spPr bwMode="auto">
          <a:xfrm>
            <a:off x="4642002" y="4000006"/>
            <a:ext cx="1316735"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65544" name="Picture 8" descr="b_reflector"/>
          <p:cNvPicPr preferRelativeResize="0">
            <a:picLocks noChangeArrowheads="1"/>
          </p:cNvPicPr>
          <p:nvPr/>
        </p:nvPicPr>
        <p:blipFill>
          <a:blip r:embed="rId8" cstate="screen"/>
          <a:srcRect/>
          <a:stretch>
            <a:fillRect/>
          </a:stretch>
        </p:blipFill>
        <p:spPr bwMode="auto">
          <a:xfrm>
            <a:off x="3190028" y="3990481"/>
            <a:ext cx="1316737"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65557" name="Picture 21"/>
          <p:cNvPicPr preferRelativeResize="0">
            <a:picLocks noChangeArrowheads="1"/>
          </p:cNvPicPr>
          <p:nvPr/>
        </p:nvPicPr>
        <p:blipFill>
          <a:blip r:embed="rId9" cstate="screen"/>
          <a:stretch>
            <a:fillRect/>
          </a:stretch>
        </p:blipFill>
        <p:spPr bwMode="auto">
          <a:xfrm>
            <a:off x="1762938" y="3990481"/>
            <a:ext cx="1316736"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3" name="Picture 2"/>
          <p:cNvPicPr>
            <a:picLocks noChangeAspect="1"/>
          </p:cNvPicPr>
          <p:nvPr/>
        </p:nvPicPr>
        <p:blipFill>
          <a:blip r:embed="rId10" cstate="print"/>
          <a:stretch>
            <a:fillRect/>
          </a:stretch>
        </p:blipFill>
        <p:spPr>
          <a:xfrm>
            <a:off x="347663" y="3975100"/>
            <a:ext cx="1335087" cy="1298575"/>
          </a:xfrm>
          <a:prstGeom prst="rect">
            <a:avLst/>
          </a:prstGeom>
          <a:ln>
            <a:solidFill>
              <a:schemeClr val="bg1"/>
            </a:solidFill>
          </a:ln>
          <a:effectLst>
            <a:outerShdw blurRad="50800" dist="38100" dir="2700000" algn="tl" rotWithShape="0">
              <a:prstClr val="black">
                <a:alpha val="40000"/>
              </a:prstClr>
            </a:outerShdw>
          </a:effectLst>
        </p:spPr>
      </p:pic>
      <p:sp>
        <p:nvSpPr>
          <p:cNvPr id="30740" name="Rectangle 20"/>
          <p:cNvSpPr>
            <a:spLocks noGrp="1"/>
          </p:cNvSpPr>
          <p:nvPr>
            <p:ph type="title" idx="4294967295"/>
          </p:nvPr>
        </p:nvSpPr>
        <p:spPr>
          <a:xfrm>
            <a:off x="244475" y="177800"/>
            <a:ext cx="8899525" cy="869950"/>
          </a:xfrm>
        </p:spPr>
        <p:txBody>
          <a:bodyPr/>
          <a:lstStyle/>
          <a:p>
            <a:r>
              <a:rPr lang="en-US" smtClean="0"/>
              <a:t>Our distinctive facilities bring thousands </a:t>
            </a:r>
            <a:br>
              <a:rPr lang="en-US" smtClean="0"/>
            </a:br>
            <a:r>
              <a:rPr lang="en-US" smtClean="0"/>
              <a:t>of researchers to ORNL each year</a:t>
            </a:r>
          </a:p>
        </p:txBody>
      </p:sp>
    </p:spTree>
    <p:extLst>
      <p:ext uri="{BB962C8B-B14F-4D97-AF65-F5344CB8AC3E}">
        <p14:creationId xmlns:p14="http://schemas.microsoft.com/office/powerpoint/2010/main" xmlns="" val="3028459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59" name="Group 43"/>
          <p:cNvGraphicFramePr>
            <a:graphicFrameLocks noGrp="1"/>
          </p:cNvGraphicFramePr>
          <p:nvPr>
            <p:extLst>
              <p:ext uri="{D42A27DB-BD31-4B8C-83A1-F6EECF244321}">
                <p14:modId xmlns:p14="http://schemas.microsoft.com/office/powerpoint/2010/main" xmlns="" val="2917651711"/>
              </p:ext>
            </p:extLst>
          </p:nvPr>
        </p:nvGraphicFramePr>
        <p:xfrm>
          <a:off x="360363" y="1228725"/>
          <a:ext cx="8434387" cy="4540251"/>
        </p:xfrm>
        <a:graphic>
          <a:graphicData uri="http://schemas.openxmlformats.org/drawingml/2006/table">
            <a:tbl>
              <a:tblPr/>
              <a:tblGrid>
                <a:gridCol w="1697037"/>
                <a:gridCol w="1642533"/>
                <a:gridCol w="1721380"/>
                <a:gridCol w="1685925"/>
                <a:gridCol w="1687512"/>
              </a:tblGrid>
              <a:tr h="506413">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Narrow" pitchFamily="34" charset="0"/>
                          <a:cs typeface="Arial" charset="0"/>
                        </a:rPr>
                        <a:t>Major projects</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Narrow" pitchFamily="34" charset="0"/>
                          <a:cs typeface="Arial" charset="0"/>
                        </a:rPr>
                        <a:t>Research collaborations</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Narrow" pitchFamily="34" charset="0"/>
                          <a:cs typeface="Arial" charset="0"/>
                        </a:rPr>
                        <a:t>Guest </a:t>
                      </a:r>
                      <a:br>
                        <a:rPr kumimoji="0" lang="en-US" sz="1600" b="1" i="0" u="none" strike="noStrike" cap="none" normalizeH="0" baseline="0" smtClean="0">
                          <a:ln>
                            <a:noFill/>
                          </a:ln>
                          <a:solidFill>
                            <a:srgbClr val="000000"/>
                          </a:solidFill>
                          <a:effectLst/>
                          <a:latin typeface="Arial Narrow" pitchFamily="34" charset="0"/>
                          <a:cs typeface="Arial" charset="0"/>
                        </a:rPr>
                      </a:br>
                      <a:r>
                        <a:rPr kumimoji="0" lang="en-US" sz="1600" b="1" i="0" u="none" strike="noStrike" cap="none" normalizeH="0" baseline="0" smtClean="0">
                          <a:ln>
                            <a:noFill/>
                          </a:ln>
                          <a:solidFill>
                            <a:srgbClr val="000000"/>
                          </a:solidFill>
                          <a:effectLst/>
                          <a:latin typeface="Arial Narrow" pitchFamily="34" charset="0"/>
                          <a:cs typeface="Arial" charset="0"/>
                        </a:rPr>
                        <a:t>researchers</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Narrow" pitchFamily="34" charset="0"/>
                          <a:cs typeface="Arial" charset="0"/>
                        </a:rPr>
                        <a:t>Joint </a:t>
                      </a:r>
                      <a:br>
                        <a:rPr kumimoji="0" lang="en-US" sz="1600" b="1" i="0" u="none" strike="noStrike" cap="none" normalizeH="0" baseline="0" smtClean="0">
                          <a:ln>
                            <a:noFill/>
                          </a:ln>
                          <a:solidFill>
                            <a:srgbClr val="000000"/>
                          </a:solidFill>
                          <a:effectLst/>
                          <a:latin typeface="Arial Narrow" pitchFamily="34" charset="0"/>
                          <a:cs typeface="Arial" charset="0"/>
                        </a:rPr>
                      </a:br>
                      <a:r>
                        <a:rPr kumimoji="0" lang="en-US" sz="1600" b="1" i="0" u="none" strike="noStrike" cap="none" normalizeH="0" baseline="0" smtClean="0">
                          <a:ln>
                            <a:noFill/>
                          </a:ln>
                          <a:solidFill>
                            <a:srgbClr val="000000"/>
                          </a:solidFill>
                          <a:effectLst/>
                          <a:latin typeface="Arial Narrow" pitchFamily="34" charset="0"/>
                          <a:cs typeface="Arial" charset="0"/>
                        </a:rPr>
                        <a:t>institutes</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Narrow" pitchFamily="34" charset="0"/>
                          <a:cs typeface="Arial" charset="0"/>
                        </a:rPr>
                        <a:t>Outreach </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033838">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Center for Advanced </a:t>
                      </a:r>
                      <a:r>
                        <a:rPr kumimoji="0" lang="en-US" sz="1600" b="0" i="0" u="none" strike="noStrike" cap="none" normalizeH="0" baseline="0" dirty="0" err="1" smtClean="0">
                          <a:ln>
                            <a:noFill/>
                          </a:ln>
                          <a:solidFill>
                            <a:srgbClr val="000000"/>
                          </a:solidFill>
                          <a:effectLst/>
                          <a:latin typeface="Arial Narrow" pitchFamily="34" charset="0"/>
                          <a:cs typeface="Arial" charset="0"/>
                        </a:rPr>
                        <a:t>Simula-tion</a:t>
                      </a:r>
                      <a:r>
                        <a:rPr kumimoji="0" lang="en-US" sz="1600" b="0" i="0" u="none" strike="noStrike" cap="none" normalizeH="0" baseline="0" dirty="0" smtClean="0">
                          <a:ln>
                            <a:noFill/>
                          </a:ln>
                          <a:solidFill>
                            <a:srgbClr val="000000"/>
                          </a:solidFill>
                          <a:effectLst/>
                          <a:latin typeface="Arial Narrow" pitchFamily="34" charset="0"/>
                          <a:cs typeface="Arial" charset="0"/>
                        </a:rPr>
                        <a:t> of Light Water Reactors (CASL)</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err="1" smtClean="0">
                          <a:ln>
                            <a:noFill/>
                          </a:ln>
                          <a:solidFill>
                            <a:srgbClr val="000000"/>
                          </a:solidFill>
                          <a:effectLst/>
                          <a:latin typeface="Arial Narrow" pitchFamily="34" charset="0"/>
                          <a:cs typeface="Arial" charset="0"/>
                        </a:rPr>
                        <a:t>BioEnergy</a:t>
                      </a:r>
                      <a:r>
                        <a:rPr kumimoji="0" lang="en-US" sz="1600" b="0" i="0" u="none" strike="noStrike" cap="none" normalizeH="0" baseline="0" dirty="0" smtClean="0">
                          <a:ln>
                            <a:noFill/>
                          </a:ln>
                          <a:solidFill>
                            <a:srgbClr val="000000"/>
                          </a:solidFill>
                          <a:effectLst/>
                          <a:latin typeface="Arial Narrow" pitchFamily="34" charset="0"/>
                          <a:cs typeface="Arial" charset="0"/>
                        </a:rPr>
                        <a:t> </a:t>
                      </a:r>
                      <a:br>
                        <a:rPr kumimoji="0" lang="en-US" sz="1600" b="0" i="0" u="none" strike="noStrike" cap="none" normalizeH="0" baseline="0" dirty="0" smtClean="0">
                          <a:ln>
                            <a:noFill/>
                          </a:ln>
                          <a:solidFill>
                            <a:srgbClr val="000000"/>
                          </a:solidFill>
                          <a:effectLst/>
                          <a:latin typeface="Arial Narrow" pitchFamily="34" charset="0"/>
                          <a:cs typeface="Arial" charset="0"/>
                        </a:rPr>
                      </a:br>
                      <a:r>
                        <a:rPr kumimoji="0" lang="en-US" sz="1600" b="0" i="0" u="none" strike="noStrike" cap="none" normalizeH="0" baseline="0" dirty="0" smtClean="0">
                          <a:ln>
                            <a:noFill/>
                          </a:ln>
                          <a:solidFill>
                            <a:srgbClr val="000000"/>
                          </a:solidFill>
                          <a:effectLst/>
                          <a:latin typeface="Arial Narrow" pitchFamily="34" charset="0"/>
                          <a:cs typeface="Arial" charset="0"/>
                        </a:rPr>
                        <a:t>Science Center</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NSF </a:t>
                      </a:r>
                      <a:r>
                        <a:rPr kumimoji="0" lang="en-US" sz="1600" b="0" i="0" u="none" strike="noStrike" cap="none" normalizeH="0" baseline="0" dirty="0" err="1" smtClean="0">
                          <a:ln>
                            <a:noFill/>
                          </a:ln>
                          <a:solidFill>
                            <a:srgbClr val="000000"/>
                          </a:solidFill>
                          <a:effectLst/>
                          <a:latin typeface="Arial Narrow" pitchFamily="34" charset="0"/>
                          <a:cs typeface="Arial" charset="0"/>
                        </a:rPr>
                        <a:t>petascale</a:t>
                      </a:r>
                      <a:r>
                        <a:rPr kumimoji="0" lang="en-US" sz="1600" b="0" i="0" u="none" strike="noStrike" cap="none" normalizeH="0" baseline="0" dirty="0" smtClean="0">
                          <a:ln>
                            <a:noFill/>
                          </a:ln>
                          <a:solidFill>
                            <a:srgbClr val="000000"/>
                          </a:solidFill>
                          <a:effectLst/>
                          <a:latin typeface="Arial Narrow" pitchFamily="34" charset="0"/>
                          <a:cs typeface="Arial" charset="0"/>
                        </a:rPr>
                        <a:t> computing facility</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4 SNS instruments led by university consortia</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13 Energy Frontier Research Centers (2 led by ORNL, 11 led by universities)</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D1E3D8"/>
                        </a:gs>
                        <a:gs pos="100000">
                          <a:schemeClr val="bg1">
                            <a:alpha val="67998"/>
                          </a:schemeClr>
                        </a:gs>
                      </a:gsLst>
                      <a:lin ang="5400000" scaled="1"/>
                    </a:gradFill>
                  </a:tcPr>
                </a:tc>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Projects with 200+ universities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Hundreds of joint research publications  </a:t>
                      </a:r>
                      <a:br>
                        <a:rPr kumimoji="0" lang="en-US" sz="1600" b="0" i="0" u="none" strike="noStrike" cap="none" normalizeH="0" baseline="0" dirty="0" smtClean="0">
                          <a:ln>
                            <a:noFill/>
                          </a:ln>
                          <a:solidFill>
                            <a:srgbClr val="000000"/>
                          </a:solidFill>
                          <a:effectLst/>
                          <a:latin typeface="Arial Narrow" pitchFamily="34" charset="0"/>
                          <a:cs typeface="Arial" charset="0"/>
                        </a:rPr>
                      </a:br>
                      <a:r>
                        <a:rPr kumimoji="0" lang="en-US" sz="1600" b="0" i="0" u="none" strike="noStrike" cap="none" normalizeH="0" baseline="0" dirty="0" smtClean="0">
                          <a:ln>
                            <a:noFill/>
                          </a:ln>
                          <a:solidFill>
                            <a:srgbClr val="000000"/>
                          </a:solidFill>
                          <a:effectLst/>
                          <a:latin typeface="Arial Narrow" pitchFamily="34" charset="0"/>
                          <a:cs typeface="Arial" charset="0"/>
                        </a:rPr>
                        <a:t>(70% of ORNL publications have a university coauthor)</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D1E3D8"/>
                        </a:gs>
                        <a:gs pos="100000">
                          <a:schemeClr val="bg1">
                            <a:alpha val="67998"/>
                          </a:schemeClr>
                        </a:gs>
                      </a:gsLst>
                      <a:lin ang="5400000" scaled="1"/>
                    </a:gradFill>
                  </a:tcPr>
                </a:tc>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Hundreds of faculty and students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Thousands of university researchers  at 10 national user facilities</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D1E3D8"/>
                        </a:gs>
                        <a:gs pos="100000">
                          <a:schemeClr val="bg1">
                            <a:alpha val="67998"/>
                          </a:schemeClr>
                        </a:gs>
                      </a:gsLst>
                      <a:lin ang="5400000" scaled="1"/>
                    </a:gradFill>
                  </a:tcPr>
                </a:tc>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smtClean="0">
                          <a:ln>
                            <a:noFill/>
                          </a:ln>
                          <a:solidFill>
                            <a:srgbClr val="000000"/>
                          </a:solidFill>
                          <a:effectLst/>
                          <a:latin typeface="Arial Narrow" pitchFamily="34" charset="0"/>
                          <a:cs typeface="Arial" charset="0"/>
                        </a:rPr>
                        <a:t>Heavy ion research</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smtClean="0">
                          <a:ln>
                            <a:noFill/>
                          </a:ln>
                          <a:solidFill>
                            <a:srgbClr val="000000"/>
                          </a:solidFill>
                          <a:effectLst/>
                          <a:latin typeface="Arial Narrow" pitchFamily="34" charset="0"/>
                          <a:cs typeface="Arial" charset="0"/>
                        </a:rPr>
                        <a:t>Neutron sciences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smtClean="0">
                          <a:ln>
                            <a:noFill/>
                          </a:ln>
                          <a:solidFill>
                            <a:srgbClr val="000000"/>
                          </a:solidFill>
                          <a:effectLst/>
                          <a:latin typeface="Arial Narrow" pitchFamily="34" charset="0"/>
                          <a:cs typeface="Arial" charset="0"/>
                        </a:rPr>
                        <a:t>Biological sciences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smtClean="0">
                          <a:ln>
                            <a:noFill/>
                          </a:ln>
                          <a:solidFill>
                            <a:srgbClr val="000000"/>
                          </a:solidFill>
                          <a:effectLst/>
                          <a:latin typeface="Arial Narrow" pitchFamily="34" charset="0"/>
                          <a:cs typeface="Arial" charset="0"/>
                        </a:rPr>
                        <a:t>Computational sciences</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D1E3D8"/>
                        </a:gs>
                        <a:gs pos="100000">
                          <a:schemeClr val="bg1">
                            <a:alpha val="67998"/>
                          </a:schemeClr>
                        </a:gs>
                      </a:gsLst>
                      <a:lin ang="5400000" scaled="1"/>
                    </a:gradFill>
                  </a:tcPr>
                </a:tc>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Distance education</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HBCU/MEI faculty summer research program</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D1E3D8"/>
                        </a:gs>
                        <a:gs pos="100000">
                          <a:schemeClr val="bg1">
                            <a:alpha val="67998"/>
                          </a:schemeClr>
                        </a:gs>
                      </a:gsLst>
                      <a:lin ang="5400000" scaled="1"/>
                    </a:gradFill>
                  </a:tcPr>
                </a:tc>
              </a:tr>
            </a:tbl>
          </a:graphicData>
        </a:graphic>
      </p:graphicFrame>
      <p:sp>
        <p:nvSpPr>
          <p:cNvPr id="64549" name="Title 38"/>
          <p:cNvSpPr>
            <a:spLocks noGrp="1"/>
          </p:cNvSpPr>
          <p:nvPr>
            <p:ph type="title"/>
          </p:nvPr>
        </p:nvSpPr>
        <p:spPr>
          <a:xfrm>
            <a:off x="244474" y="177800"/>
            <a:ext cx="8670925" cy="1269578"/>
          </a:xfrm>
        </p:spPr>
        <p:txBody>
          <a:bodyPr/>
          <a:lstStyle/>
          <a:p>
            <a:r>
              <a:rPr lang="en-US" dirty="0" smtClean="0"/>
              <a:t>University partnerships are critical </a:t>
            </a:r>
            <a:br>
              <a:rPr lang="en-US" dirty="0" smtClean="0"/>
            </a:br>
            <a:r>
              <a:rPr lang="en-US" dirty="0" smtClean="0"/>
              <a:t>to ORNL’s success … and will be for ESS</a:t>
            </a:r>
          </a:p>
        </p:txBody>
      </p:sp>
      <p:pic>
        <p:nvPicPr>
          <p:cNvPr id="64552" name="Picture 15" descr="2009-P01837_jibs.png"/>
          <p:cNvPicPr>
            <a:picLocks noChangeAspect="1"/>
          </p:cNvPicPr>
          <p:nvPr/>
        </p:nvPicPr>
        <p:blipFill>
          <a:blip r:embed="rId3" cstate="print"/>
          <a:srcRect b="16347"/>
          <a:stretch>
            <a:fillRect/>
          </a:stretch>
        </p:blipFill>
        <p:spPr bwMode="auto">
          <a:xfrm>
            <a:off x="522288" y="2303463"/>
            <a:ext cx="8110537" cy="4589462"/>
          </a:xfrm>
          <a:prstGeom prst="rect">
            <a:avLst/>
          </a:prstGeom>
          <a:noFill/>
          <a:ln w="9525">
            <a:noFill/>
            <a:miter lim="800000"/>
            <a:headEnd/>
            <a:tailEnd/>
          </a:ln>
        </p:spPr>
      </p:pic>
    </p:spTree>
    <p:extLst>
      <p:ext uri="{BB962C8B-B14F-4D97-AF65-F5344CB8AC3E}">
        <p14:creationId xmlns:p14="http://schemas.microsoft.com/office/powerpoint/2010/main" xmlns="" val="5868358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20650" y="153988"/>
            <a:ext cx="8121650" cy="888705"/>
          </a:xfrm>
          <a:noFill/>
        </p:spPr>
        <p:txBody>
          <a:bodyPr/>
          <a:lstStyle/>
          <a:p>
            <a:pPr eaLnBrk="1" hangingPunct="1"/>
            <a:r>
              <a:rPr lang="en-US" dirty="0" smtClean="0"/>
              <a:t>Opportunities for university faculty and students at ORNL</a:t>
            </a:r>
          </a:p>
        </p:txBody>
      </p:sp>
      <p:sp>
        <p:nvSpPr>
          <p:cNvPr id="22531" name="Rectangle 3"/>
          <p:cNvSpPr>
            <a:spLocks noGrp="1" noChangeArrowheads="1"/>
          </p:cNvSpPr>
          <p:nvPr>
            <p:ph idx="1"/>
          </p:nvPr>
        </p:nvSpPr>
        <p:spPr>
          <a:xfrm>
            <a:off x="200026" y="1222374"/>
            <a:ext cx="8412956" cy="5322996"/>
          </a:xfrm>
        </p:spPr>
        <p:txBody>
          <a:bodyPr/>
          <a:lstStyle/>
          <a:p>
            <a:pPr eaLnBrk="1" hangingPunct="1"/>
            <a:r>
              <a:rPr lang="en-US" sz="2000" dirty="0" smtClean="0"/>
              <a:t>Access to unique scientific user facilities (no cost if research is published)</a:t>
            </a:r>
          </a:p>
          <a:p>
            <a:pPr lvl="1" eaLnBrk="1" hangingPunct="1">
              <a:spcBef>
                <a:spcPts val="400"/>
              </a:spcBef>
            </a:pPr>
            <a:r>
              <a:rPr lang="en-US" sz="1800" dirty="0" smtClean="0"/>
              <a:t>Spallation Neutron Source</a:t>
            </a:r>
          </a:p>
          <a:p>
            <a:pPr lvl="1" eaLnBrk="1" hangingPunct="1">
              <a:spcBef>
                <a:spcPts val="400"/>
              </a:spcBef>
            </a:pPr>
            <a:r>
              <a:rPr lang="en-US" sz="1800" dirty="0" smtClean="0"/>
              <a:t>Center for </a:t>
            </a:r>
            <a:r>
              <a:rPr lang="en-US" sz="1800" dirty="0" err="1" smtClean="0"/>
              <a:t>Nanophase</a:t>
            </a:r>
            <a:r>
              <a:rPr lang="en-US" sz="1800" dirty="0" smtClean="0"/>
              <a:t> Materials Sciences</a:t>
            </a:r>
          </a:p>
          <a:p>
            <a:pPr lvl="1" eaLnBrk="1" hangingPunct="1">
              <a:spcBef>
                <a:spcPts val="400"/>
              </a:spcBef>
            </a:pPr>
            <a:r>
              <a:rPr lang="en-US" sz="1800" dirty="0" smtClean="0"/>
              <a:t>High Flux Isotope Reactor</a:t>
            </a:r>
          </a:p>
          <a:p>
            <a:pPr lvl="1" eaLnBrk="1" hangingPunct="1">
              <a:spcBef>
                <a:spcPts val="400"/>
              </a:spcBef>
            </a:pPr>
            <a:r>
              <a:rPr lang="en-US" sz="1800" dirty="0" err="1" smtClean="0"/>
              <a:t>Holifield</a:t>
            </a:r>
            <a:r>
              <a:rPr lang="en-US" sz="1800" dirty="0" smtClean="0"/>
              <a:t> Radioactive Ion Beam Facility</a:t>
            </a:r>
          </a:p>
          <a:p>
            <a:pPr lvl="1" eaLnBrk="1" hangingPunct="1">
              <a:spcBef>
                <a:spcPts val="400"/>
              </a:spcBef>
            </a:pPr>
            <a:r>
              <a:rPr lang="en-US" sz="1800" dirty="0" smtClean="0"/>
              <a:t>Leadership Computing Facility</a:t>
            </a:r>
          </a:p>
          <a:p>
            <a:pPr lvl="1" eaLnBrk="1" hangingPunct="1">
              <a:spcBef>
                <a:spcPts val="400"/>
              </a:spcBef>
            </a:pPr>
            <a:r>
              <a:rPr lang="en-US" sz="1800" dirty="0" smtClean="0"/>
              <a:t>Building Technologies Research Center</a:t>
            </a:r>
          </a:p>
          <a:p>
            <a:pPr lvl="1" eaLnBrk="1" hangingPunct="1">
              <a:spcBef>
                <a:spcPts val="400"/>
              </a:spcBef>
            </a:pPr>
            <a:r>
              <a:rPr lang="en-US" sz="1800" dirty="0" smtClean="0"/>
              <a:t>National Transportation Research Center</a:t>
            </a:r>
          </a:p>
          <a:p>
            <a:pPr lvl="1" eaLnBrk="1" hangingPunct="1">
              <a:spcBef>
                <a:spcPts val="400"/>
              </a:spcBef>
            </a:pPr>
            <a:r>
              <a:rPr lang="en-US" sz="1800" dirty="0" smtClean="0"/>
              <a:t>High Temperature Materials Laboratory</a:t>
            </a:r>
          </a:p>
          <a:p>
            <a:pPr eaLnBrk="1" hangingPunct="1"/>
            <a:r>
              <a:rPr lang="en-US" sz="2000" dirty="0"/>
              <a:t>Research collaborations with our staff</a:t>
            </a:r>
          </a:p>
          <a:p>
            <a:pPr lvl="1" eaLnBrk="1" hangingPunct="1">
              <a:spcBef>
                <a:spcPts val="400"/>
              </a:spcBef>
            </a:pPr>
            <a:r>
              <a:rPr lang="en-US" sz="1800" dirty="0"/>
              <a:t>Joint proposals</a:t>
            </a:r>
          </a:p>
          <a:p>
            <a:pPr lvl="1" eaLnBrk="1" hangingPunct="1">
              <a:spcBef>
                <a:spcPts val="400"/>
              </a:spcBef>
            </a:pPr>
            <a:r>
              <a:rPr lang="en-US" sz="1800" dirty="0"/>
              <a:t>Visiting faculty</a:t>
            </a:r>
          </a:p>
          <a:p>
            <a:pPr lvl="1" eaLnBrk="1" hangingPunct="1">
              <a:spcBef>
                <a:spcPts val="400"/>
              </a:spcBef>
            </a:pPr>
            <a:r>
              <a:rPr lang="en-US" sz="1800" dirty="0"/>
              <a:t>Undergraduate and graduate programs</a:t>
            </a:r>
          </a:p>
          <a:p>
            <a:pPr lvl="1" eaLnBrk="1" hangingPunct="1">
              <a:spcBef>
                <a:spcPts val="400"/>
              </a:spcBef>
            </a:pPr>
            <a:r>
              <a:rPr lang="en-US" sz="1800" dirty="0"/>
              <a:t>Partnerships with lab researchers</a:t>
            </a:r>
          </a:p>
          <a:p>
            <a:pPr eaLnBrk="1" hangingPunct="1"/>
            <a:r>
              <a:rPr lang="en-US" sz="2000" dirty="0" smtClean="0"/>
              <a:t>Graduate research initiative</a:t>
            </a:r>
            <a:endParaRPr lang="en-US" sz="1800" dirty="0" smtClean="0"/>
          </a:p>
          <a:p>
            <a:pPr marL="346075" lvl="1" indent="0" eaLnBrk="1" hangingPunct="1">
              <a:spcBef>
                <a:spcPts val="400"/>
              </a:spcBef>
              <a:buNone/>
            </a:pPr>
            <a:endParaRPr lang="en-US" sz="1800" dirty="0" smtClean="0"/>
          </a:p>
        </p:txBody>
      </p:sp>
      <p:pic>
        <p:nvPicPr>
          <p:cNvPr id="22532" name="Picture 4" descr="127933-97 copy"/>
          <p:cNvPicPr>
            <a:picLocks noChangeAspect="1" noChangeArrowheads="1"/>
          </p:cNvPicPr>
          <p:nvPr/>
        </p:nvPicPr>
        <p:blipFill>
          <a:blip r:embed="rId3" cstate="print">
            <a:extLst>
              <a:ext uri="{28A0092B-C50C-407E-A947-70E740481C1C}">
                <a14:useLocalDpi xmlns:a14="http://schemas.microsoft.com/office/drawing/2010/main" xmlns="" val="0"/>
              </a:ext>
            </a:extLst>
          </a:blip>
          <a:srcRect t="1849" b="1155"/>
          <a:stretch>
            <a:fillRect/>
          </a:stretch>
        </p:blipFill>
        <p:spPr bwMode="auto">
          <a:xfrm>
            <a:off x="4349750" y="3616325"/>
            <a:ext cx="3892550" cy="324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Freeform 263"/>
          <p:cNvSpPr>
            <a:spLocks/>
          </p:cNvSpPr>
          <p:nvPr/>
        </p:nvSpPr>
        <p:spPr bwMode="auto">
          <a:xfrm>
            <a:off x="7085013" y="3621088"/>
            <a:ext cx="2071687" cy="3251200"/>
          </a:xfrm>
          <a:custGeom>
            <a:avLst/>
            <a:gdLst>
              <a:gd name="T0" fmla="*/ 0 w 1488"/>
              <a:gd name="T1" fmla="*/ 3251200 h 2336"/>
              <a:gd name="T2" fmla="*/ 2068902 w 1488"/>
              <a:gd name="T3" fmla="*/ 3251200 h 2336"/>
              <a:gd name="T4" fmla="*/ 2071687 w 1488"/>
              <a:gd name="T5" fmla="*/ 0 h 2336"/>
              <a:gd name="T6" fmla="*/ 0 w 1488"/>
              <a:gd name="T7" fmla="*/ 3251200 h 2336"/>
              <a:gd name="T8" fmla="*/ 0 60000 65536"/>
              <a:gd name="T9" fmla="*/ 0 60000 65536"/>
              <a:gd name="T10" fmla="*/ 0 60000 65536"/>
              <a:gd name="T11" fmla="*/ 0 60000 65536"/>
              <a:gd name="T12" fmla="*/ 0 w 1488"/>
              <a:gd name="T13" fmla="*/ 0 h 2336"/>
              <a:gd name="T14" fmla="*/ 1488 w 1488"/>
              <a:gd name="T15" fmla="*/ 2336 h 2336"/>
            </a:gdLst>
            <a:ahLst/>
            <a:cxnLst>
              <a:cxn ang="T8">
                <a:pos x="T0" y="T1"/>
              </a:cxn>
              <a:cxn ang="T9">
                <a:pos x="T2" y="T3"/>
              </a:cxn>
              <a:cxn ang="T10">
                <a:pos x="T4" y="T5"/>
              </a:cxn>
              <a:cxn ang="T11">
                <a:pos x="T6" y="T7"/>
              </a:cxn>
            </a:cxnLst>
            <a:rect l="T12" t="T13" r="T14" b="T15"/>
            <a:pathLst>
              <a:path w="1488" h="2336">
                <a:moveTo>
                  <a:pt x="0" y="2336"/>
                </a:moveTo>
                <a:lnTo>
                  <a:pt x="1486" y="2336"/>
                </a:lnTo>
                <a:lnTo>
                  <a:pt x="1488" y="0"/>
                </a:lnTo>
                <a:cubicBezTo>
                  <a:pt x="1485" y="1230"/>
                  <a:pt x="879" y="2128"/>
                  <a:pt x="0" y="2336"/>
                </a:cubicBezTo>
                <a:close/>
              </a:path>
            </a:pathLst>
          </a:custGeom>
          <a:gradFill rotWithShape="1">
            <a:gsLst>
              <a:gs pos="0">
                <a:schemeClr val="bg1">
                  <a:alpha val="0"/>
                </a:schemeClr>
              </a:gs>
              <a:gs pos="100000">
                <a:schemeClr val="tx2">
                  <a:alpha val="84000"/>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a:solidFill>
                <a:prstClr val="black"/>
              </a:solidFill>
            </a:endParaRPr>
          </a:p>
        </p:txBody>
      </p:sp>
      <p:pic>
        <p:nvPicPr>
          <p:cNvPr id="13" name="Picture 262" descr="ORNL_leaf white"/>
          <p:cNvPicPr>
            <a:picLocks noChangeAspect="1" noChangeArrowheads="1"/>
          </p:cNvPicPr>
          <p:nvPr/>
        </p:nvPicPr>
        <p:blipFill>
          <a:blip r:embed="rId4" cstate="print"/>
          <a:srcRect/>
          <a:stretch>
            <a:fillRect/>
          </a:stretch>
        </p:blipFill>
        <p:spPr bwMode="auto">
          <a:xfrm>
            <a:off x="8037513" y="6264275"/>
            <a:ext cx="1074737" cy="557213"/>
          </a:xfrm>
          <a:prstGeom prst="rect">
            <a:avLst/>
          </a:prstGeom>
          <a:noFill/>
          <a:effectLst>
            <a:outerShdw algn="ctr" rotWithShape="0">
              <a:schemeClr val="bg2"/>
            </a:outerShdw>
          </a:effectLst>
        </p:spPr>
      </p:pic>
    </p:spTree>
    <p:extLst>
      <p:ext uri="{BB962C8B-B14F-4D97-AF65-F5344CB8AC3E}">
        <p14:creationId xmlns:p14="http://schemas.microsoft.com/office/powerpoint/2010/main" xmlns="" val="37959673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a:xfrm>
            <a:off x="244475" y="177800"/>
            <a:ext cx="8229600" cy="792163"/>
          </a:xfrm>
        </p:spPr>
        <p:txBody>
          <a:bodyPr/>
          <a:lstStyle/>
          <a:p>
            <a:pPr eaLnBrk="1" hangingPunct="1"/>
            <a:r>
              <a:rPr lang="en-US" dirty="0" smtClean="0"/>
              <a:t>Graduate research and education: </a:t>
            </a:r>
            <a:br>
              <a:rPr lang="en-US" dirty="0" smtClean="0"/>
            </a:br>
            <a:r>
              <a:rPr lang="en-US" sz="2400" dirty="0" smtClean="0"/>
              <a:t>The case for Lab–university partnerships</a:t>
            </a:r>
            <a:endParaRPr lang="en-US" dirty="0" smtClean="0"/>
          </a:p>
        </p:txBody>
      </p:sp>
      <p:sp>
        <p:nvSpPr>
          <p:cNvPr id="5124" name="Content Placeholder 5"/>
          <p:cNvSpPr>
            <a:spLocks noGrp="1"/>
          </p:cNvSpPr>
          <p:nvPr>
            <p:ph idx="1"/>
          </p:nvPr>
        </p:nvSpPr>
        <p:spPr>
          <a:xfrm>
            <a:off x="238125" y="1127125"/>
            <a:ext cx="8229600" cy="5292725"/>
          </a:xfrm>
        </p:spPr>
        <p:txBody>
          <a:bodyPr/>
          <a:lstStyle/>
          <a:p>
            <a:pPr eaLnBrk="1" hangingPunct="1">
              <a:spcBef>
                <a:spcPts val="1200"/>
              </a:spcBef>
            </a:pPr>
            <a:r>
              <a:rPr lang="en-US" sz="2000" dirty="0" smtClean="0"/>
              <a:t>Combines the educational resources of a research university </a:t>
            </a:r>
            <a:br>
              <a:rPr lang="en-US" sz="2000" dirty="0" smtClean="0"/>
            </a:br>
            <a:r>
              <a:rPr lang="en-US" sz="2000" dirty="0" smtClean="0"/>
              <a:t>and the research capabilities of a national laboratory/facility</a:t>
            </a:r>
          </a:p>
          <a:p>
            <a:pPr eaLnBrk="1" hangingPunct="1">
              <a:spcBef>
                <a:spcPts val="1200"/>
              </a:spcBef>
            </a:pPr>
            <a:r>
              <a:rPr lang="en-US" sz="2000" dirty="0" smtClean="0"/>
              <a:t>Provides expanded opportunities </a:t>
            </a:r>
            <a:br>
              <a:rPr lang="en-US" sz="2000" dirty="0" smtClean="0"/>
            </a:br>
            <a:r>
              <a:rPr lang="en-US" sz="2000" dirty="0" smtClean="0"/>
              <a:t>for graduate students in energy-related </a:t>
            </a:r>
            <a:br>
              <a:rPr lang="en-US" sz="2000" dirty="0" smtClean="0"/>
            </a:br>
            <a:r>
              <a:rPr lang="en-US" sz="2000" dirty="0" smtClean="0"/>
              <a:t>sciences and engineering </a:t>
            </a:r>
          </a:p>
          <a:p>
            <a:pPr lvl="1" eaLnBrk="1" hangingPunct="1">
              <a:spcBef>
                <a:spcPts val="600"/>
              </a:spcBef>
            </a:pPr>
            <a:r>
              <a:rPr lang="en-US" sz="1800" dirty="0" smtClean="0"/>
              <a:t>Unique facilities and capabilities</a:t>
            </a:r>
          </a:p>
          <a:p>
            <a:pPr lvl="1" eaLnBrk="1" hangingPunct="1">
              <a:spcBef>
                <a:spcPts val="600"/>
              </a:spcBef>
            </a:pPr>
            <a:r>
              <a:rPr lang="en-US" sz="1800" dirty="0" smtClean="0"/>
              <a:t>Multidisciplinary research</a:t>
            </a:r>
          </a:p>
          <a:p>
            <a:pPr lvl="1" eaLnBrk="1" hangingPunct="1">
              <a:spcBef>
                <a:spcPts val="600"/>
              </a:spcBef>
            </a:pPr>
            <a:r>
              <a:rPr lang="en-US" sz="1800" dirty="0" smtClean="0"/>
              <a:t>Large-scale problem-oriented research projects</a:t>
            </a:r>
          </a:p>
          <a:p>
            <a:pPr lvl="1" eaLnBrk="1" hangingPunct="1">
              <a:spcBef>
                <a:spcPts val="600"/>
              </a:spcBef>
            </a:pPr>
            <a:r>
              <a:rPr lang="en-US" sz="1800" dirty="0" smtClean="0"/>
              <a:t>Entrepreneurship</a:t>
            </a:r>
          </a:p>
          <a:p>
            <a:pPr eaLnBrk="1" hangingPunct="1">
              <a:spcBef>
                <a:spcPts val="1200"/>
              </a:spcBef>
            </a:pPr>
            <a:r>
              <a:rPr lang="en-US" sz="2000" dirty="0" smtClean="0"/>
              <a:t>Expands existing graduate research campuses </a:t>
            </a:r>
            <a:br>
              <a:rPr lang="en-US" sz="2000" dirty="0" smtClean="0"/>
            </a:br>
            <a:r>
              <a:rPr lang="en-US" sz="2000" dirty="0" smtClean="0"/>
              <a:t>to include a national lab, increasing research </a:t>
            </a:r>
            <a:br>
              <a:rPr lang="en-US" sz="2000" dirty="0" smtClean="0"/>
            </a:br>
            <a:r>
              <a:rPr lang="en-US" sz="2000" dirty="0" smtClean="0"/>
              <a:t>opportunities and capacity </a:t>
            </a:r>
          </a:p>
          <a:p>
            <a:pPr eaLnBrk="1" hangingPunct="1">
              <a:spcBef>
                <a:spcPts val="1200"/>
              </a:spcBef>
            </a:pPr>
            <a:r>
              <a:rPr lang="en-US" sz="2000" dirty="0" smtClean="0"/>
              <a:t>Leverages Lab staff, facilities, and research programs to increase </a:t>
            </a:r>
            <a:br>
              <a:rPr lang="en-US" sz="2000" dirty="0" smtClean="0"/>
            </a:br>
            <a:r>
              <a:rPr lang="en-US" sz="2000" dirty="0" smtClean="0"/>
              <a:t>the number of graduate students and mentors in energy-related areas</a:t>
            </a:r>
          </a:p>
          <a:p>
            <a:pPr eaLnBrk="1" hangingPunct="1">
              <a:spcBef>
                <a:spcPts val="1200"/>
              </a:spcBef>
            </a:pPr>
            <a:r>
              <a:rPr lang="en-US" sz="2000" dirty="0" smtClean="0"/>
              <a:t>Expands research capacity at the Labs while developing future scientists </a:t>
            </a:r>
            <a:br>
              <a:rPr lang="en-US" sz="2000" dirty="0" smtClean="0"/>
            </a:br>
            <a:r>
              <a:rPr lang="en-US" sz="2000" dirty="0" smtClean="0"/>
              <a:t>and engineers in DOE mission areas</a:t>
            </a:r>
          </a:p>
        </p:txBody>
      </p:sp>
      <p:pic>
        <p:nvPicPr>
          <p:cNvPr id="5" name="Picture 4" descr="IMG_0111r.jpg"/>
          <p:cNvPicPr>
            <a:picLocks noChangeAspect="1"/>
          </p:cNvPicPr>
          <p:nvPr/>
        </p:nvPicPr>
        <p:blipFill>
          <a:blip r:embed="rId3" cstate="print"/>
          <a:srcRect l="9369" t="8467" r="8154"/>
          <a:stretch>
            <a:fillRect/>
          </a:stretch>
        </p:blipFill>
        <p:spPr>
          <a:xfrm>
            <a:off x="5267325" y="1855788"/>
            <a:ext cx="3589338" cy="2655887"/>
          </a:xfrm>
          <a:prstGeom prst="rect">
            <a:avLst/>
          </a:prstGeom>
          <a:effectLst>
            <a:outerShdw blurRad="50800" dist="38100" dir="2700000" algn="tl" rotWithShape="0">
              <a:prstClr val="black">
                <a:alpha val="40000"/>
              </a:prstClr>
            </a:outerShdw>
            <a:softEdge rad="12700"/>
          </a:effectLst>
        </p:spPr>
      </p:pic>
    </p:spTree>
    <p:extLst>
      <p:ext uri="{BB962C8B-B14F-4D97-AF65-F5344CB8AC3E}">
        <p14:creationId xmlns:p14="http://schemas.microsoft.com/office/powerpoint/2010/main" xmlns="" val="884572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4"/>
          <p:cNvSpPr>
            <a:spLocks noGrp="1"/>
          </p:cNvSpPr>
          <p:nvPr>
            <p:ph type="title" idx="4294967295"/>
          </p:nvPr>
        </p:nvSpPr>
        <p:spPr>
          <a:xfrm>
            <a:off x="244475" y="177800"/>
            <a:ext cx="8697913" cy="869950"/>
          </a:xfrm>
        </p:spPr>
        <p:txBody>
          <a:bodyPr/>
          <a:lstStyle/>
          <a:p>
            <a:pPr eaLnBrk="1" hangingPunct="1"/>
            <a:r>
              <a:rPr lang="en-US" dirty="0" smtClean="0"/>
              <a:t>ORNL graduate research and education initiative: Our vision</a:t>
            </a:r>
          </a:p>
        </p:txBody>
      </p:sp>
      <p:pic>
        <p:nvPicPr>
          <p:cNvPr id="2050" name="Picture 2" descr="C:\Users\xnv\Documents\Jobs\Hebert_Bonnie\Hebert_1005\2008-P01825.jpg"/>
          <p:cNvPicPr>
            <a:picLocks noChangeAspect="1" noChangeArrowheads="1"/>
          </p:cNvPicPr>
          <p:nvPr/>
        </p:nvPicPr>
        <p:blipFill>
          <a:blip r:embed="rId3" cstate="print"/>
          <a:srcRect/>
          <a:stretch>
            <a:fillRect/>
          </a:stretch>
        </p:blipFill>
        <p:spPr bwMode="auto">
          <a:xfrm>
            <a:off x="3219324" y="1715509"/>
            <a:ext cx="2706940" cy="2411125"/>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pic>
      <p:pic>
        <p:nvPicPr>
          <p:cNvPr id="2051" name="Picture 3" descr="C:\Users\xnv\Documents\Jobs\Hebert_Bonnie\Hebert_1005\2008-P02461 - Copy.jpg"/>
          <p:cNvPicPr>
            <a:picLocks noChangeAspect="1" noChangeArrowheads="1"/>
          </p:cNvPicPr>
          <p:nvPr/>
        </p:nvPicPr>
        <p:blipFill>
          <a:blip r:embed="rId4" cstate="print"/>
          <a:srcRect/>
          <a:stretch>
            <a:fillRect/>
          </a:stretch>
        </p:blipFill>
        <p:spPr bwMode="auto">
          <a:xfrm>
            <a:off x="360363" y="1715509"/>
            <a:ext cx="2706940" cy="2411125"/>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pic>
      <p:pic>
        <p:nvPicPr>
          <p:cNvPr id="2053" name="Picture 5" descr="C:\Users\xnv\Documents\Jobs\Hebert_Bonnie\Hebert_1005\2009-P02690.jpg"/>
          <p:cNvPicPr>
            <a:picLocks noChangeAspect="1" noChangeArrowheads="1"/>
          </p:cNvPicPr>
          <p:nvPr/>
        </p:nvPicPr>
        <p:blipFill>
          <a:blip r:embed="rId5" cstate="print"/>
          <a:srcRect/>
          <a:stretch>
            <a:fillRect/>
          </a:stretch>
        </p:blipFill>
        <p:spPr bwMode="auto">
          <a:xfrm>
            <a:off x="6078286" y="1701982"/>
            <a:ext cx="2706939" cy="2424652"/>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pic>
      <p:graphicFrame>
        <p:nvGraphicFramePr>
          <p:cNvPr id="10" name="Table 9"/>
          <p:cNvGraphicFramePr>
            <a:graphicFrameLocks noGrp="1"/>
          </p:cNvGraphicFramePr>
          <p:nvPr/>
        </p:nvGraphicFramePr>
        <p:xfrm>
          <a:off x="349250" y="1290638"/>
          <a:ext cx="8435976" cy="370840"/>
        </p:xfrm>
        <a:graphic>
          <a:graphicData uri="http://schemas.openxmlformats.org/drawingml/2006/table">
            <a:tbl>
              <a:tblPr firstRow="1">
                <a:tableStyleId>{5C22544A-7EE6-4342-B048-85BDC9FD1C3A}</a:tableStyleId>
              </a:tblPr>
              <a:tblGrid>
                <a:gridCol w="2811992"/>
                <a:gridCol w="2811992"/>
                <a:gridCol w="2811992"/>
              </a:tblGrid>
              <a:tr h="370840">
                <a:tc>
                  <a:txBody>
                    <a:bodyPr/>
                    <a:lstStyle/>
                    <a:p>
                      <a:pPr algn="ctr">
                        <a:lnSpc>
                          <a:spcPct val="90000"/>
                        </a:lnSpc>
                      </a:pPr>
                      <a:r>
                        <a:rPr lang="en-US" sz="2000" dirty="0" smtClean="0">
                          <a:solidFill>
                            <a:schemeClr val="tx1"/>
                          </a:solidFill>
                          <a:latin typeface="Arial Narrow" pitchFamily="34" charset="0"/>
                        </a:rPr>
                        <a:t>Multidisciplinary</a:t>
                      </a:r>
                      <a:endParaRPr lang="en-US" sz="2000" dirty="0">
                        <a:solidFill>
                          <a:schemeClr val="tx1"/>
                        </a:solidFill>
                        <a:latin typeface="Arial Narrow" pitchFamily="34" charset="0"/>
                      </a:endParaRPr>
                    </a:p>
                  </a:txBody>
                  <a:tcPr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2000" dirty="0" smtClean="0">
                          <a:solidFill>
                            <a:schemeClr val="tx1"/>
                          </a:solidFill>
                          <a:latin typeface="Arial Narrow" pitchFamily="34" charset="0"/>
                        </a:rPr>
                        <a:t>Entrepreneurial</a:t>
                      </a:r>
                      <a:endParaRPr lang="en-US" sz="2000" dirty="0">
                        <a:solidFill>
                          <a:schemeClr val="tx1"/>
                        </a:solidFill>
                        <a:latin typeface="Arial Narrow" pitchFamily="34" charset="0"/>
                      </a:endParaRPr>
                    </a:p>
                  </a:txBody>
                  <a:tcPr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2000" dirty="0" smtClean="0">
                          <a:solidFill>
                            <a:schemeClr val="tx1"/>
                          </a:solidFill>
                          <a:latin typeface="Arial Narrow" pitchFamily="34" charset="0"/>
                        </a:rPr>
                        <a:t>Transformational</a:t>
                      </a:r>
                      <a:endParaRPr lang="en-US" sz="2000" dirty="0">
                        <a:solidFill>
                          <a:schemeClr val="tx1"/>
                        </a:solidFill>
                        <a:latin typeface="Arial Narrow" pitchFamily="34" charset="0"/>
                      </a:endParaRPr>
                    </a:p>
                  </a:txBody>
                  <a:tcPr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9402" name="TextBox 11"/>
          <p:cNvSpPr txBox="1">
            <a:spLocks noChangeArrowheads="1"/>
          </p:cNvSpPr>
          <p:nvPr/>
        </p:nvSpPr>
        <p:spPr bwMode="auto">
          <a:xfrm>
            <a:off x="477838" y="4252913"/>
            <a:ext cx="2497137" cy="1338262"/>
          </a:xfrm>
          <a:prstGeom prst="rect">
            <a:avLst/>
          </a:prstGeom>
          <a:noFill/>
          <a:ln w="9525">
            <a:noFill/>
            <a:miter lim="800000"/>
            <a:headEnd/>
            <a:tailEnd/>
          </a:ln>
        </p:spPr>
        <p:txBody>
          <a:bodyPr>
            <a:spAutoFit/>
          </a:bodyPr>
          <a:lstStyle/>
          <a:p>
            <a:pPr marL="0" lvl="1" algn="ctr">
              <a:lnSpc>
                <a:spcPct val="90000"/>
              </a:lnSpc>
            </a:pPr>
            <a:r>
              <a:rPr lang="en-US" dirty="0">
                <a:solidFill>
                  <a:prstClr val="black"/>
                </a:solidFill>
                <a:latin typeface="Arial Narrow" pitchFamily="34" charset="0"/>
              </a:rPr>
              <a:t>Offer multidisciplinary research opportunities </a:t>
            </a:r>
            <a:br>
              <a:rPr lang="en-US" dirty="0">
                <a:solidFill>
                  <a:prstClr val="black"/>
                </a:solidFill>
                <a:latin typeface="Arial Narrow" pitchFamily="34" charset="0"/>
              </a:rPr>
            </a:br>
            <a:r>
              <a:rPr lang="en-US" dirty="0">
                <a:solidFill>
                  <a:prstClr val="black"/>
                </a:solidFill>
                <a:latin typeface="Arial Narrow" pitchFamily="34" charset="0"/>
              </a:rPr>
              <a:t>in energy-related sciences and engineering</a:t>
            </a:r>
          </a:p>
          <a:p>
            <a:pPr algn="ctr">
              <a:lnSpc>
                <a:spcPct val="90000"/>
              </a:lnSpc>
            </a:pPr>
            <a:endParaRPr lang="en-US" dirty="0">
              <a:solidFill>
                <a:prstClr val="black"/>
              </a:solidFill>
            </a:endParaRPr>
          </a:p>
        </p:txBody>
      </p:sp>
      <p:sp>
        <p:nvSpPr>
          <p:cNvPr id="59403" name="TextBox 12"/>
          <p:cNvSpPr txBox="1">
            <a:spLocks noChangeArrowheads="1"/>
          </p:cNvSpPr>
          <p:nvPr/>
        </p:nvSpPr>
        <p:spPr bwMode="auto">
          <a:xfrm>
            <a:off x="3316288" y="4252913"/>
            <a:ext cx="2497137" cy="1587500"/>
          </a:xfrm>
          <a:prstGeom prst="rect">
            <a:avLst/>
          </a:prstGeom>
          <a:noFill/>
          <a:ln w="9525">
            <a:noFill/>
            <a:miter lim="800000"/>
            <a:headEnd/>
            <a:tailEnd/>
          </a:ln>
        </p:spPr>
        <p:txBody>
          <a:bodyPr>
            <a:spAutoFit/>
          </a:bodyPr>
          <a:lstStyle/>
          <a:p>
            <a:pPr algn="ctr">
              <a:lnSpc>
                <a:spcPct val="90000"/>
              </a:lnSpc>
            </a:pPr>
            <a:r>
              <a:rPr lang="en-US" dirty="0">
                <a:solidFill>
                  <a:prstClr val="black"/>
                </a:solidFill>
                <a:latin typeface="Arial Narrow" pitchFamily="34" charset="0"/>
              </a:rPr>
              <a:t>Incorporate entrepreneurial experiences, including opportunities to develop business plans for accelerating technology deployment</a:t>
            </a:r>
          </a:p>
        </p:txBody>
      </p:sp>
      <p:sp>
        <p:nvSpPr>
          <p:cNvPr id="59404" name="TextBox 13"/>
          <p:cNvSpPr txBox="1">
            <a:spLocks noChangeArrowheads="1"/>
          </p:cNvSpPr>
          <p:nvPr/>
        </p:nvSpPr>
        <p:spPr bwMode="auto">
          <a:xfrm>
            <a:off x="6192838" y="4252913"/>
            <a:ext cx="2497137" cy="1836737"/>
          </a:xfrm>
          <a:prstGeom prst="rect">
            <a:avLst/>
          </a:prstGeom>
          <a:noFill/>
          <a:ln w="9525">
            <a:noFill/>
            <a:miter lim="800000"/>
            <a:headEnd/>
            <a:tailEnd/>
          </a:ln>
        </p:spPr>
        <p:txBody>
          <a:bodyPr>
            <a:spAutoFit/>
          </a:bodyPr>
          <a:lstStyle/>
          <a:p>
            <a:pPr algn="ctr">
              <a:lnSpc>
                <a:spcPct val="90000"/>
              </a:lnSpc>
            </a:pPr>
            <a:r>
              <a:rPr lang="en-US" dirty="0">
                <a:solidFill>
                  <a:prstClr val="black"/>
                </a:solidFill>
                <a:latin typeface="Arial Narrow" pitchFamily="34" charset="0"/>
              </a:rPr>
              <a:t>Engage students in large-scale, problem-oriented programs, enabling scientific discoveries</a:t>
            </a:r>
            <a:br>
              <a:rPr lang="en-US" dirty="0">
                <a:solidFill>
                  <a:prstClr val="black"/>
                </a:solidFill>
                <a:latin typeface="Arial Narrow" pitchFamily="34" charset="0"/>
              </a:rPr>
            </a:br>
            <a:r>
              <a:rPr lang="en-US" dirty="0">
                <a:solidFill>
                  <a:prstClr val="black"/>
                </a:solidFill>
                <a:latin typeface="Arial Narrow" pitchFamily="34" charset="0"/>
              </a:rPr>
              <a:t>and innovative solutions </a:t>
            </a:r>
            <a:br>
              <a:rPr lang="en-US" dirty="0">
                <a:solidFill>
                  <a:prstClr val="black"/>
                </a:solidFill>
                <a:latin typeface="Arial Narrow" pitchFamily="34" charset="0"/>
              </a:rPr>
            </a:br>
            <a:r>
              <a:rPr lang="en-US" dirty="0">
                <a:solidFill>
                  <a:prstClr val="black"/>
                </a:solidFill>
                <a:latin typeface="Arial Narrow" pitchFamily="34" charset="0"/>
              </a:rPr>
              <a:t>to energy-related challenges </a:t>
            </a:r>
          </a:p>
        </p:txBody>
      </p:sp>
    </p:spTree>
    <p:extLst>
      <p:ext uri="{BB962C8B-B14F-4D97-AF65-F5344CB8AC3E}">
        <p14:creationId xmlns:p14="http://schemas.microsoft.com/office/powerpoint/2010/main" xmlns="" val="36317231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ok forward.jpg"/>
          <p:cNvPicPr>
            <a:picLocks noChangeAspect="1"/>
          </p:cNvPicPr>
          <p:nvPr/>
        </p:nvPicPr>
        <p:blipFill>
          <a:blip r:embed="rId2" cstate="print"/>
          <a:stretch>
            <a:fillRect/>
          </a:stretch>
        </p:blipFill>
        <p:spPr>
          <a:xfrm>
            <a:off x="0" y="0"/>
            <a:ext cx="9144000" cy="6858000"/>
          </a:xfrm>
          <a:prstGeom prst="rect">
            <a:avLst/>
          </a:prstGeom>
        </p:spPr>
      </p:pic>
      <p:sp>
        <p:nvSpPr>
          <p:cNvPr id="9218" name="Title 1"/>
          <p:cNvSpPr>
            <a:spLocks noGrp="1"/>
          </p:cNvSpPr>
          <p:nvPr>
            <p:ph type="title"/>
          </p:nvPr>
        </p:nvSpPr>
        <p:spPr>
          <a:xfrm>
            <a:off x="187325" y="330200"/>
            <a:ext cx="8229600" cy="496290"/>
          </a:xfrm>
        </p:spPr>
        <p:txBody>
          <a:bodyPr/>
          <a:lstStyle/>
          <a:p>
            <a:pPr eaLnBrk="1" hangingPunct="1"/>
            <a:r>
              <a:rPr lang="en-US" dirty="0" smtClean="0"/>
              <a:t>Guiding principles</a:t>
            </a:r>
          </a:p>
        </p:txBody>
      </p:sp>
      <p:sp>
        <p:nvSpPr>
          <p:cNvPr id="9219" name="Content Placeholder 2"/>
          <p:cNvSpPr>
            <a:spLocks noGrp="1"/>
          </p:cNvSpPr>
          <p:nvPr>
            <p:ph idx="1"/>
          </p:nvPr>
        </p:nvSpPr>
        <p:spPr>
          <a:xfrm>
            <a:off x="253600" y="1237224"/>
            <a:ext cx="8339375" cy="4600234"/>
          </a:xfrm>
        </p:spPr>
        <p:txBody>
          <a:bodyPr/>
          <a:lstStyle/>
          <a:p>
            <a:pPr eaLnBrk="1" hangingPunct="1"/>
            <a:r>
              <a:rPr lang="en-US" sz="2400" dirty="0" smtClean="0"/>
              <a:t>Grow (not shift) the graduate student population</a:t>
            </a:r>
          </a:p>
          <a:p>
            <a:pPr eaLnBrk="1" hangingPunct="1"/>
            <a:r>
              <a:rPr lang="en-US" sz="2400" dirty="0" smtClean="0"/>
              <a:t>Core courses and degrees from home institutions</a:t>
            </a:r>
          </a:p>
          <a:p>
            <a:pPr eaLnBrk="1" hangingPunct="1"/>
            <a:r>
              <a:rPr lang="en-US" sz="2400" dirty="0" smtClean="0"/>
              <a:t>Research experiences supported by ORNL programs</a:t>
            </a:r>
          </a:p>
          <a:p>
            <a:pPr lvl="1" eaLnBrk="1" hangingPunct="1">
              <a:spcBef>
                <a:spcPts val="600"/>
              </a:spcBef>
            </a:pPr>
            <a:r>
              <a:rPr lang="en-US" sz="2000" dirty="0" smtClean="0"/>
              <a:t>Complement and expand university research</a:t>
            </a:r>
          </a:p>
          <a:p>
            <a:pPr eaLnBrk="1" hangingPunct="1"/>
            <a:r>
              <a:rPr lang="en-US" sz="2400" dirty="0" smtClean="0"/>
              <a:t>Thesis supervision and specialty course development/teaching </a:t>
            </a:r>
            <a:br>
              <a:rPr lang="en-US" sz="2400" dirty="0" smtClean="0"/>
            </a:br>
            <a:r>
              <a:rPr lang="en-US" sz="2400" dirty="0" smtClean="0"/>
              <a:t>by ORNL and university faculty</a:t>
            </a:r>
          </a:p>
          <a:p>
            <a:pPr eaLnBrk="1" hangingPunct="1"/>
            <a:r>
              <a:rPr lang="en-US" sz="2400" dirty="0" smtClean="0"/>
              <a:t>Business model tailored to each university partner</a:t>
            </a:r>
          </a:p>
          <a:p>
            <a:pPr lvl="1" eaLnBrk="1" hangingPunct="1">
              <a:spcBef>
                <a:spcPts val="600"/>
              </a:spcBef>
            </a:pPr>
            <a:r>
              <a:rPr lang="en-US" sz="2000" dirty="0" smtClean="0"/>
              <a:t>First academic year at university</a:t>
            </a:r>
          </a:p>
          <a:p>
            <a:pPr lvl="1" eaLnBrk="1" hangingPunct="1">
              <a:spcBef>
                <a:spcPts val="600"/>
              </a:spcBef>
            </a:pPr>
            <a:r>
              <a:rPr lang="en-US" sz="2000" dirty="0" smtClean="0"/>
              <a:t>Summers and thesis research at ORNL</a:t>
            </a:r>
          </a:p>
          <a:p>
            <a:pPr lvl="1" eaLnBrk="1" hangingPunct="1">
              <a:spcBef>
                <a:spcPts val="600"/>
              </a:spcBef>
            </a:pPr>
            <a:r>
              <a:rPr lang="en-US" sz="2000" dirty="0" smtClean="0"/>
              <a:t>Specialty courses at ORNL</a:t>
            </a:r>
          </a:p>
          <a:p>
            <a:pPr lvl="1" eaLnBrk="1" hangingPunct="1">
              <a:spcBef>
                <a:spcPts val="600"/>
              </a:spcBef>
            </a:pPr>
            <a:r>
              <a:rPr lang="en-US" sz="2000" dirty="0" smtClean="0"/>
              <a:t>Shared commitment by ORNL and the university</a:t>
            </a:r>
          </a:p>
        </p:txBody>
      </p:sp>
      <p:sp>
        <p:nvSpPr>
          <p:cNvPr id="5" name="Rectangle 6"/>
          <p:cNvSpPr>
            <a:spLocks noChangeArrowheads="1"/>
          </p:cNvSpPr>
          <p:nvPr/>
        </p:nvSpPr>
        <p:spPr bwMode="auto">
          <a:xfrm flipH="1">
            <a:off x="228600" y="6402388"/>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430362B1-A869-4AD6-9E43-35183F85D75F}"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36</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6" name="Content Placeholder 10" descr="ORNL emboss_2.png"/>
          <p:cNvPicPr>
            <a:picLocks noChangeAspect="1"/>
          </p:cNvPicPr>
          <p:nvPr/>
        </p:nvPicPr>
        <p:blipFill>
          <a:blip r:embed="rId3" cstate="print"/>
          <a:srcRect/>
          <a:stretch>
            <a:fillRect/>
          </a:stretch>
        </p:blipFill>
        <p:spPr bwMode="auto">
          <a:xfrm>
            <a:off x="8077200" y="6216650"/>
            <a:ext cx="890588" cy="457200"/>
          </a:xfrm>
          <a:prstGeom prst="rect">
            <a:avLst/>
          </a:prstGeom>
          <a:noFill/>
          <a:ln w="9525">
            <a:noFill/>
            <a:miter lim="800000"/>
            <a:headEnd/>
            <a:tailEnd/>
          </a:ln>
        </p:spPr>
      </p:pic>
    </p:spTree>
    <p:extLst>
      <p:ext uri="{BB962C8B-B14F-4D97-AF65-F5344CB8AC3E}">
        <p14:creationId xmlns:p14="http://schemas.microsoft.com/office/powerpoint/2010/main" xmlns="" val="21161040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xmlns="" val="1809352394"/>
              </p:ext>
            </p:extLst>
          </p:nvPr>
        </p:nvGraphicFramePr>
        <p:xfrm>
          <a:off x="13445" y="1392884"/>
          <a:ext cx="9144002" cy="4245916"/>
        </p:xfrm>
        <a:graphic>
          <a:graphicData uri="http://schemas.openxmlformats.org/drawingml/2006/table">
            <a:tbl>
              <a:tblPr firstRow="1">
                <a:tableStyleId>{F5AB1C69-6EDB-4FF4-983F-18BD219EF322}</a:tableStyleId>
              </a:tblPr>
              <a:tblGrid>
                <a:gridCol w="4572001"/>
                <a:gridCol w="4572001"/>
              </a:tblGrid>
              <a:tr h="406474">
                <a:tc>
                  <a:txBody>
                    <a:bodyPr/>
                    <a:lstStyle/>
                    <a:p>
                      <a:pPr algn="l">
                        <a:lnSpc>
                          <a:spcPct val="90000"/>
                        </a:lnSpc>
                        <a:spcBef>
                          <a:spcPts val="600"/>
                        </a:spcBef>
                      </a:pPr>
                      <a:r>
                        <a:rPr lang="en-US" dirty="0" smtClean="0">
                          <a:solidFill>
                            <a:schemeClr val="tx1"/>
                          </a:solidFill>
                        </a:rPr>
                        <a:t>UTK-ORNL Distinguished </a:t>
                      </a:r>
                      <a:br>
                        <a:rPr lang="en-US" dirty="0" smtClean="0">
                          <a:solidFill>
                            <a:schemeClr val="tx1"/>
                          </a:solidFill>
                        </a:rPr>
                      </a:br>
                      <a:r>
                        <a:rPr lang="en-US" dirty="0" smtClean="0">
                          <a:solidFill>
                            <a:schemeClr val="tx1"/>
                          </a:solidFill>
                        </a:rPr>
                        <a:t>Graduate Fellowships</a:t>
                      </a:r>
                    </a:p>
                  </a:txBody>
                  <a:tcPr marL="182880" anchor="b">
                    <a:lnB w="28575" cap="flat" cmpd="sng" algn="ctr">
                      <a:solidFill>
                        <a:schemeClr val="tx1"/>
                      </a:solidFill>
                      <a:prstDash val="solid"/>
                      <a:round/>
                      <a:headEnd type="none" w="med" len="med"/>
                      <a:tailEnd type="none" w="med" len="med"/>
                    </a:lnB>
                    <a:noFill/>
                  </a:tcPr>
                </a:tc>
                <a:tc>
                  <a:txBody>
                    <a:bodyPr/>
                    <a:lstStyle/>
                    <a:p>
                      <a:pPr algn="l">
                        <a:lnSpc>
                          <a:spcPct val="90000"/>
                        </a:lnSpc>
                        <a:spcBef>
                          <a:spcPts val="600"/>
                        </a:spcBef>
                      </a:pPr>
                      <a:r>
                        <a:rPr lang="en-US" dirty="0" smtClean="0">
                          <a:solidFill>
                            <a:schemeClr val="tx1"/>
                          </a:solidFill>
                        </a:rPr>
                        <a:t>Energy Science and Engineering </a:t>
                      </a:r>
                      <a:br>
                        <a:rPr lang="en-US" dirty="0" smtClean="0">
                          <a:solidFill>
                            <a:schemeClr val="tx1"/>
                          </a:solidFill>
                        </a:rPr>
                      </a:br>
                      <a:r>
                        <a:rPr lang="en-US" dirty="0" smtClean="0">
                          <a:solidFill>
                            <a:schemeClr val="tx1"/>
                          </a:solidFill>
                        </a:rPr>
                        <a:t>Interdisciplinary PhD</a:t>
                      </a:r>
                    </a:p>
                  </a:txBody>
                  <a:tcPr anchor="b">
                    <a:lnB w="28575" cap="flat" cmpd="sng" algn="ctr">
                      <a:solidFill>
                        <a:schemeClr val="tx1"/>
                      </a:solidFill>
                      <a:prstDash val="solid"/>
                      <a:round/>
                      <a:headEnd type="none" w="med" len="med"/>
                      <a:tailEnd type="none" w="med" len="med"/>
                    </a:lnB>
                    <a:noFill/>
                  </a:tcPr>
                </a:tc>
              </a:tr>
              <a:tr h="3660700">
                <a:tc>
                  <a:txBody>
                    <a:bodyPr/>
                    <a:lstStyle/>
                    <a:p>
                      <a:pPr marL="285750" marR="0" lvl="1" indent="-285750" algn="l" defTabSz="914400" rtl="0" eaLnBrk="1" fontAlgn="auto" latinLnBrk="0" hangingPunct="1">
                        <a:lnSpc>
                          <a:spcPct val="90000"/>
                        </a:lnSpc>
                        <a:spcBef>
                          <a:spcPts val="600"/>
                        </a:spcBef>
                        <a:spcAft>
                          <a:spcPts val="0"/>
                        </a:spcAft>
                        <a:buClrTx/>
                        <a:buSzTx/>
                        <a:buFont typeface="Arial" pitchFamily="34" charset="0"/>
                        <a:buChar char="•"/>
                        <a:tabLst/>
                        <a:defRPr/>
                      </a:pPr>
                      <a:r>
                        <a:rPr lang="en-US" sz="1800" dirty="0" smtClean="0"/>
                        <a:t>Focus areas:</a:t>
                      </a:r>
                    </a:p>
                    <a:p>
                      <a:pPr marL="457200" marR="0" lvl="2" indent="-171450" algn="l" defTabSz="914400" rtl="0" eaLnBrk="1" fontAlgn="auto" latinLnBrk="0" hangingPunct="1">
                        <a:lnSpc>
                          <a:spcPct val="90000"/>
                        </a:lnSpc>
                        <a:spcBef>
                          <a:spcPts val="300"/>
                        </a:spcBef>
                        <a:spcAft>
                          <a:spcPts val="0"/>
                        </a:spcAft>
                        <a:buClrTx/>
                        <a:buSzTx/>
                        <a:buFont typeface="Arial Narrow" pitchFamily="34" charset="0"/>
                        <a:buChar char="−"/>
                        <a:tabLst/>
                        <a:defRPr/>
                      </a:pPr>
                      <a:r>
                        <a:rPr lang="en-US" sz="1600" dirty="0" smtClean="0"/>
                        <a:t>Materials science and engineering, </a:t>
                      </a:r>
                      <a:br>
                        <a:rPr lang="en-US" sz="1600" dirty="0" smtClean="0"/>
                      </a:br>
                      <a:r>
                        <a:rPr lang="en-US" sz="1600" dirty="0" smtClean="0"/>
                        <a:t>including neutron science </a:t>
                      </a:r>
                    </a:p>
                    <a:p>
                      <a:pPr marL="457200" marR="0" lvl="2" indent="-171450" algn="l" defTabSz="914400" rtl="0" eaLnBrk="1" fontAlgn="auto" latinLnBrk="0" hangingPunct="1">
                        <a:lnSpc>
                          <a:spcPct val="90000"/>
                        </a:lnSpc>
                        <a:spcBef>
                          <a:spcPts val="300"/>
                        </a:spcBef>
                        <a:spcAft>
                          <a:spcPts val="0"/>
                        </a:spcAft>
                        <a:buClrTx/>
                        <a:buSzTx/>
                        <a:buFont typeface="Arial Narrow" pitchFamily="34" charset="0"/>
                        <a:buChar char="−"/>
                        <a:tabLst/>
                        <a:defRPr/>
                      </a:pPr>
                      <a:r>
                        <a:rPr lang="en-US" sz="1600" dirty="0" smtClean="0"/>
                        <a:t>Computational science and engineering </a:t>
                      </a:r>
                    </a:p>
                    <a:p>
                      <a:pPr marL="457200" marR="0" lvl="2" indent="-171450" algn="l" defTabSz="914400" rtl="0" eaLnBrk="1" fontAlgn="auto" latinLnBrk="0" hangingPunct="1">
                        <a:lnSpc>
                          <a:spcPct val="90000"/>
                        </a:lnSpc>
                        <a:spcBef>
                          <a:spcPts val="300"/>
                        </a:spcBef>
                        <a:spcAft>
                          <a:spcPts val="0"/>
                        </a:spcAft>
                        <a:buClrTx/>
                        <a:buSzTx/>
                        <a:buFont typeface="Arial Narrow" pitchFamily="34" charset="0"/>
                        <a:buChar char="−"/>
                        <a:tabLst/>
                        <a:defRPr/>
                      </a:pPr>
                      <a:r>
                        <a:rPr lang="en-US" sz="1600" dirty="0" smtClean="0"/>
                        <a:t>Nuclear science and engineering, </a:t>
                      </a:r>
                      <a:br>
                        <a:rPr lang="en-US" sz="1600" dirty="0" smtClean="0"/>
                      </a:br>
                      <a:r>
                        <a:rPr lang="en-US" sz="1600" dirty="0" smtClean="0"/>
                        <a:t>including nuclear physics</a:t>
                      </a:r>
                    </a:p>
                  </a:txBody>
                  <a:tcPr marL="182880" marR="45720">
                    <a:lnT w="28575" cap="flat" cmpd="sng" algn="ctr">
                      <a:solidFill>
                        <a:schemeClr val="tx1"/>
                      </a:solidFill>
                      <a:prstDash val="solid"/>
                      <a:round/>
                      <a:headEnd type="none" w="med" len="med"/>
                      <a:tailEnd type="none" w="med" len="med"/>
                    </a:lnT>
                    <a:gradFill flip="none" rotWithShape="1">
                      <a:gsLst>
                        <a:gs pos="0">
                          <a:srgbClr val="C8E2D3"/>
                        </a:gs>
                        <a:gs pos="50000">
                          <a:srgbClr val="C8E2D3">
                            <a:alpha val="51000"/>
                          </a:srgbClr>
                        </a:gs>
                        <a:gs pos="100000">
                          <a:schemeClr val="bg1">
                            <a:alpha val="0"/>
                          </a:schemeClr>
                        </a:gs>
                      </a:gsLst>
                      <a:lin ang="5400000" scaled="1"/>
                      <a:tileRect/>
                    </a:gradFill>
                  </a:tcPr>
                </a:tc>
                <a:tc>
                  <a:txBody>
                    <a:bodyPr/>
                    <a:lstStyle/>
                    <a:p>
                      <a:pPr marL="228600" marR="0" lvl="1" indent="-228600" algn="l" defTabSz="914400" rtl="0" eaLnBrk="1" fontAlgn="auto" latinLnBrk="0" hangingPunct="1">
                        <a:lnSpc>
                          <a:spcPct val="90000"/>
                        </a:lnSpc>
                        <a:spcBef>
                          <a:spcPts val="600"/>
                        </a:spcBef>
                        <a:spcAft>
                          <a:spcPts val="0"/>
                        </a:spcAft>
                        <a:buClrTx/>
                        <a:buSzTx/>
                        <a:buFont typeface="Arial"/>
                        <a:buChar char="•"/>
                        <a:tabLst/>
                        <a:defRPr/>
                      </a:pPr>
                      <a:r>
                        <a:rPr lang="en-US" sz="1800" dirty="0" smtClean="0"/>
                        <a:t>Focus areas:</a:t>
                      </a:r>
                      <a:r>
                        <a:rPr lang="en-US" sz="1600" dirty="0" smtClean="0"/>
                        <a:t> </a:t>
                      </a:r>
                    </a:p>
                    <a:p>
                      <a:pPr marL="457200" marR="0" lvl="2" indent="-171450" algn="l" defTabSz="914400" rtl="0" eaLnBrk="1" fontAlgn="auto" latinLnBrk="0" hangingPunct="1">
                        <a:lnSpc>
                          <a:spcPct val="90000"/>
                        </a:lnSpc>
                        <a:spcBef>
                          <a:spcPts val="300"/>
                        </a:spcBef>
                        <a:spcAft>
                          <a:spcPts val="0"/>
                        </a:spcAft>
                        <a:buClrTx/>
                        <a:buSzTx/>
                        <a:buFont typeface="Arial Narrow" pitchFamily="34" charset="0"/>
                        <a:buChar char="−"/>
                        <a:tabLst/>
                        <a:defRPr/>
                      </a:pPr>
                      <a:r>
                        <a:rPr lang="en-US" sz="1600" kern="1200" dirty="0" smtClean="0"/>
                        <a:t>Bioenergy and biofuels</a:t>
                      </a:r>
                    </a:p>
                    <a:p>
                      <a:pPr marL="457200" marR="0" lvl="2" indent="-171450" algn="l" defTabSz="914400" rtl="0" eaLnBrk="1" fontAlgn="auto" latinLnBrk="0" hangingPunct="1">
                        <a:lnSpc>
                          <a:spcPct val="90000"/>
                        </a:lnSpc>
                        <a:spcBef>
                          <a:spcPts val="300"/>
                        </a:spcBef>
                        <a:spcAft>
                          <a:spcPts val="0"/>
                        </a:spcAft>
                        <a:buClrTx/>
                        <a:buSzTx/>
                        <a:buFont typeface="Arial Narrow" pitchFamily="34" charset="0"/>
                        <a:buChar char="−"/>
                        <a:tabLst/>
                        <a:defRPr/>
                      </a:pPr>
                      <a:r>
                        <a:rPr lang="en-US" sz="1600" kern="1200" dirty="0" smtClean="0"/>
                        <a:t>Environmental and climate science</a:t>
                      </a:r>
                    </a:p>
                    <a:p>
                      <a:pPr marL="457200" marR="0" lvl="2" indent="-171450" algn="l" defTabSz="914400" rtl="0" eaLnBrk="1" fontAlgn="auto" latinLnBrk="0" hangingPunct="1">
                        <a:lnSpc>
                          <a:spcPct val="90000"/>
                        </a:lnSpc>
                        <a:spcBef>
                          <a:spcPts val="300"/>
                        </a:spcBef>
                        <a:spcAft>
                          <a:spcPts val="0"/>
                        </a:spcAft>
                        <a:buClrTx/>
                        <a:buSzTx/>
                        <a:buFont typeface="Arial Narrow" pitchFamily="34" charset="0"/>
                        <a:buChar char="−"/>
                        <a:tabLst/>
                        <a:defRPr/>
                      </a:pPr>
                      <a:r>
                        <a:rPr lang="en-US" sz="1600" kern="1200" dirty="0" smtClean="0"/>
                        <a:t>Nuclear energy </a:t>
                      </a:r>
                    </a:p>
                    <a:p>
                      <a:pPr marL="457200" marR="0" lvl="2" indent="-171450" algn="l" defTabSz="914400" rtl="0" eaLnBrk="1" fontAlgn="auto" latinLnBrk="0" hangingPunct="1">
                        <a:lnSpc>
                          <a:spcPct val="90000"/>
                        </a:lnSpc>
                        <a:spcBef>
                          <a:spcPts val="300"/>
                        </a:spcBef>
                        <a:spcAft>
                          <a:spcPts val="0"/>
                        </a:spcAft>
                        <a:buClrTx/>
                        <a:buSzTx/>
                        <a:buFont typeface="Arial Narrow" pitchFamily="34" charset="0"/>
                        <a:buChar char="−"/>
                        <a:tabLst/>
                        <a:defRPr/>
                      </a:pPr>
                      <a:r>
                        <a:rPr lang="en-US" sz="1600" kern="1200" dirty="0" smtClean="0"/>
                        <a:t>Distributed energy and grid management </a:t>
                      </a:r>
                    </a:p>
                    <a:p>
                      <a:pPr marL="457200" marR="0" lvl="2" indent="-171450" algn="l" defTabSz="914400" rtl="0" eaLnBrk="1" fontAlgn="auto" latinLnBrk="0" hangingPunct="1">
                        <a:lnSpc>
                          <a:spcPct val="90000"/>
                        </a:lnSpc>
                        <a:spcBef>
                          <a:spcPts val="300"/>
                        </a:spcBef>
                        <a:spcAft>
                          <a:spcPts val="0"/>
                        </a:spcAft>
                        <a:buClrTx/>
                        <a:buSzTx/>
                        <a:buFont typeface="Arial Narrow" pitchFamily="34" charset="0"/>
                        <a:buChar char="−"/>
                        <a:tabLst/>
                        <a:defRPr/>
                      </a:pPr>
                      <a:r>
                        <a:rPr lang="en-US" sz="1600" kern="1200" dirty="0" smtClean="0"/>
                        <a:t>Energy conversion and storage </a:t>
                      </a:r>
                    </a:p>
                    <a:p>
                      <a:pPr marL="457200" marR="0" lvl="2" indent="-171450" algn="l" defTabSz="914400" rtl="0" eaLnBrk="1" fontAlgn="auto" latinLnBrk="0" hangingPunct="1">
                        <a:lnSpc>
                          <a:spcPct val="90000"/>
                        </a:lnSpc>
                        <a:spcBef>
                          <a:spcPts val="300"/>
                        </a:spcBef>
                        <a:spcAft>
                          <a:spcPts val="0"/>
                        </a:spcAft>
                        <a:buClrTx/>
                        <a:buSzTx/>
                        <a:buFont typeface="Arial Narrow" pitchFamily="34" charset="0"/>
                        <a:buChar char="−"/>
                        <a:tabLst/>
                        <a:defRPr/>
                      </a:pPr>
                      <a:r>
                        <a:rPr lang="en-US" sz="1600" kern="1200" dirty="0" smtClean="0"/>
                        <a:t>Renewable energy </a:t>
                      </a:r>
                    </a:p>
                    <a:p>
                      <a:pPr marL="228600" marR="0" lvl="1" indent="-228600" algn="l" defTabSz="914400" rtl="0" eaLnBrk="1" fontAlgn="auto" latinLnBrk="0" hangingPunct="1">
                        <a:lnSpc>
                          <a:spcPct val="90000"/>
                        </a:lnSpc>
                        <a:spcBef>
                          <a:spcPts val="600"/>
                        </a:spcBef>
                        <a:spcAft>
                          <a:spcPts val="0"/>
                        </a:spcAft>
                        <a:buClrTx/>
                        <a:buSzTx/>
                        <a:buFont typeface="Arial"/>
                        <a:buChar char="•"/>
                        <a:tabLst/>
                        <a:defRPr/>
                      </a:pPr>
                      <a:r>
                        <a:rPr lang="en-US" sz="1600" dirty="0" smtClean="0"/>
                        <a:t>Also available</a:t>
                      </a:r>
                      <a:r>
                        <a:rPr lang="en-US" sz="1600" baseline="0" dirty="0" smtClean="0"/>
                        <a:t>: </a:t>
                      </a:r>
                      <a:r>
                        <a:rPr lang="en-US" sz="1600" dirty="0" smtClean="0"/>
                        <a:t>Traditional PhD programs with </a:t>
                      </a:r>
                      <a:br>
                        <a:rPr lang="en-US" sz="1600" dirty="0" smtClean="0"/>
                      </a:br>
                      <a:r>
                        <a:rPr lang="en-US" sz="1600" dirty="0" smtClean="0"/>
                        <a:t>an Energy Science and Engineering concentration</a:t>
                      </a:r>
                      <a:endParaRPr lang="en-US" sz="1600" kern="1200" baseline="0" dirty="0" smtClean="0"/>
                    </a:p>
                  </a:txBody>
                  <a:tcPr marL="45720" marR="45720">
                    <a:lnT w="28575" cap="flat" cmpd="sng" algn="ctr">
                      <a:solidFill>
                        <a:schemeClr val="tx1"/>
                      </a:solidFill>
                      <a:prstDash val="solid"/>
                      <a:round/>
                      <a:headEnd type="none" w="med" len="med"/>
                      <a:tailEnd type="none" w="med" len="med"/>
                    </a:lnT>
                    <a:gradFill flip="none" rotWithShape="1">
                      <a:gsLst>
                        <a:gs pos="0">
                          <a:srgbClr val="C8E2D3"/>
                        </a:gs>
                        <a:gs pos="50000">
                          <a:srgbClr val="C8E2D3">
                            <a:alpha val="51000"/>
                          </a:srgbClr>
                        </a:gs>
                        <a:gs pos="100000">
                          <a:schemeClr val="bg1">
                            <a:alpha val="0"/>
                          </a:schemeClr>
                        </a:gs>
                      </a:gsLst>
                      <a:lin ang="5400000" scaled="1"/>
                      <a:tileRect/>
                    </a:gradFill>
                  </a:tcPr>
                </a:tc>
              </a:tr>
            </a:tbl>
          </a:graphicData>
        </a:graphic>
      </p:graphicFrame>
      <p:pic>
        <p:nvPicPr>
          <p:cNvPr id="9" name="Picture 8" descr="UT_ORNL.png"/>
          <p:cNvPicPr>
            <a:picLocks noChangeAspect="1"/>
          </p:cNvPicPr>
          <p:nvPr/>
        </p:nvPicPr>
        <p:blipFill>
          <a:blip r:embed="rId3" cstate="print"/>
          <a:srcRect t="16602" b="13524"/>
          <a:stretch>
            <a:fillRect/>
          </a:stretch>
        </p:blipFill>
        <p:spPr>
          <a:xfrm flipH="1">
            <a:off x="0" y="2724150"/>
            <a:ext cx="9144000" cy="4133850"/>
          </a:xfrm>
          <a:prstGeom prst="rect">
            <a:avLst/>
          </a:prstGeom>
        </p:spPr>
      </p:pic>
      <p:sp>
        <p:nvSpPr>
          <p:cNvPr id="16" name="Title 15"/>
          <p:cNvSpPr>
            <a:spLocks noGrp="1"/>
          </p:cNvSpPr>
          <p:nvPr>
            <p:ph type="title"/>
          </p:nvPr>
        </p:nvSpPr>
        <p:spPr>
          <a:xfrm>
            <a:off x="111124" y="177800"/>
            <a:ext cx="9032875" cy="1191095"/>
          </a:xfrm>
        </p:spPr>
        <p:txBody>
          <a:bodyPr/>
          <a:lstStyle/>
          <a:p>
            <a:r>
              <a:rPr lang="en-US" sz="2800" dirty="0" smtClean="0"/>
              <a:t>An example:</a:t>
            </a:r>
            <a:br>
              <a:rPr lang="en-US" sz="2800" dirty="0" smtClean="0"/>
            </a:br>
            <a:r>
              <a:rPr lang="en-US" sz="2800" dirty="0" smtClean="0"/>
              <a:t>UTK/ORNL </a:t>
            </a:r>
            <a:r>
              <a:rPr lang="en-US" sz="2800" dirty="0"/>
              <a:t>Center for Interdisciplinary Research and Graduate Education (CIRE)</a:t>
            </a:r>
          </a:p>
        </p:txBody>
      </p:sp>
      <p:grpSp>
        <p:nvGrpSpPr>
          <p:cNvPr id="2" name="Group 10"/>
          <p:cNvGrpSpPr/>
          <p:nvPr/>
        </p:nvGrpSpPr>
        <p:grpSpPr>
          <a:xfrm>
            <a:off x="1862138" y="4575175"/>
            <a:ext cx="5386387" cy="1739901"/>
            <a:chOff x="1862138" y="4575175"/>
            <a:chExt cx="5386387" cy="1739901"/>
          </a:xfrm>
        </p:grpSpPr>
        <p:pic>
          <p:nvPicPr>
            <p:cNvPr id="6" name="Picture 5" descr="UTStack.png"/>
            <p:cNvPicPr>
              <a:picLocks noChangeAspect="1"/>
            </p:cNvPicPr>
            <p:nvPr/>
          </p:nvPicPr>
          <p:blipFill>
            <a:blip r:embed="rId4" cstate="print"/>
            <a:stretch>
              <a:fillRect/>
            </a:stretch>
          </p:blipFill>
          <p:spPr>
            <a:xfrm>
              <a:off x="2049463" y="5829299"/>
              <a:ext cx="1581584" cy="405615"/>
            </a:xfrm>
            <a:prstGeom prst="rect">
              <a:avLst/>
            </a:prstGeom>
            <a:effectLst/>
          </p:spPr>
        </p:pic>
        <p:pic>
          <p:nvPicPr>
            <p:cNvPr id="7" name="Picture 6" descr="ORNL leaf with text.png"/>
            <p:cNvPicPr>
              <a:picLocks noChangeAspect="1"/>
            </p:cNvPicPr>
            <p:nvPr/>
          </p:nvPicPr>
          <p:blipFill>
            <a:blip r:embed="rId5" cstate="print"/>
            <a:stretch>
              <a:fillRect/>
            </a:stretch>
          </p:blipFill>
          <p:spPr>
            <a:xfrm>
              <a:off x="4120893" y="5724525"/>
              <a:ext cx="3053614" cy="514350"/>
            </a:xfrm>
            <a:prstGeom prst="rect">
              <a:avLst/>
            </a:prstGeom>
          </p:spPr>
        </p:pic>
        <p:sp>
          <p:nvSpPr>
            <p:cNvPr id="8" name="Rectangle 7"/>
            <p:cNvSpPr/>
            <p:nvPr/>
          </p:nvSpPr>
          <p:spPr>
            <a:xfrm>
              <a:off x="1895475" y="4591050"/>
              <a:ext cx="5353050" cy="1724026"/>
            </a:xfrm>
            <a:prstGeom prst="rect">
              <a:avLst/>
            </a:prstGeom>
            <a:gradFill>
              <a:gsLst>
                <a:gs pos="0">
                  <a:schemeClr val="bg1">
                    <a:alpha val="67000"/>
                  </a:schemeClr>
                </a:gs>
                <a:gs pos="50000">
                  <a:schemeClr val="bg1">
                    <a:alpha val="31000"/>
                  </a:schemeClr>
                </a:gs>
                <a:gs pos="100000">
                  <a:schemeClr val="bg1">
                    <a:alpha val="0"/>
                  </a:schemeClr>
                </a:gs>
              </a:gsLst>
              <a:lin ang="5400000" scaled="0"/>
            </a:gradFill>
            <a:ln w="28575">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prstClr val="white"/>
                </a:solidFill>
              </a:endParaRPr>
            </a:p>
          </p:txBody>
        </p:sp>
        <p:sp>
          <p:nvSpPr>
            <p:cNvPr id="22" name="Rounded Rectangle 7"/>
            <p:cNvSpPr/>
            <p:nvPr/>
          </p:nvSpPr>
          <p:spPr bwMode="auto">
            <a:xfrm>
              <a:off x="1862138" y="4575175"/>
              <a:ext cx="5381625" cy="1196975"/>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0" rIns="0" bIns="0" anchor="ctr"/>
            <a:lstStyle/>
            <a:p>
              <a:pPr indent="-169863">
                <a:lnSpc>
                  <a:spcPct val="90000"/>
                </a:lnSpc>
                <a:spcBef>
                  <a:spcPts val="600"/>
                </a:spcBef>
                <a:defRPr/>
              </a:pPr>
              <a:r>
                <a:rPr lang="en-US" sz="1600" b="1" dirty="0" smtClean="0">
                  <a:solidFill>
                    <a:prstClr val="black"/>
                  </a:solidFill>
                  <a:latin typeface="Arial Narrow" pitchFamily="-112" charset="0"/>
                </a:rPr>
                <a:t>Both programs offer:</a:t>
              </a:r>
            </a:p>
            <a:p>
              <a:pPr marL="228600" indent="-228600">
                <a:lnSpc>
                  <a:spcPct val="90000"/>
                </a:lnSpc>
                <a:spcBef>
                  <a:spcPts val="300"/>
                </a:spcBef>
                <a:buFont typeface="Arial" pitchFamily="34" charset="0"/>
                <a:buChar char="•"/>
                <a:defRPr/>
              </a:pPr>
              <a:r>
                <a:rPr lang="en-US" sz="1600" dirty="0" smtClean="0">
                  <a:solidFill>
                    <a:prstClr val="black"/>
                  </a:solidFill>
                  <a:latin typeface="Arial Narrow" pitchFamily="-112" charset="0"/>
                </a:rPr>
                <a:t>Degrees from the University of Tennessee, Knoxville</a:t>
              </a:r>
            </a:p>
            <a:p>
              <a:pPr marL="228600" indent="-228600">
                <a:lnSpc>
                  <a:spcPct val="90000"/>
                </a:lnSpc>
                <a:spcBef>
                  <a:spcPts val="300"/>
                </a:spcBef>
                <a:buFont typeface="Arial" pitchFamily="34" charset="0"/>
                <a:buChar char="•"/>
                <a:defRPr/>
              </a:pPr>
              <a:r>
                <a:rPr lang="en-US" sz="1600" dirty="0" smtClean="0">
                  <a:solidFill>
                    <a:prstClr val="black"/>
                  </a:solidFill>
                  <a:latin typeface="Arial Narrow" pitchFamily="-112" charset="0"/>
                </a:rPr>
                <a:t>Internships and thesis research at Oak Ridge National Laboratory</a:t>
              </a:r>
            </a:p>
            <a:p>
              <a:pPr marL="228600" indent="-228600">
                <a:lnSpc>
                  <a:spcPct val="90000"/>
                </a:lnSpc>
                <a:spcBef>
                  <a:spcPts val="300"/>
                </a:spcBef>
                <a:buFont typeface="Arial" pitchFamily="34" charset="0"/>
                <a:buChar char="•"/>
                <a:defRPr/>
              </a:pPr>
              <a:r>
                <a:rPr lang="en-US" sz="1600" dirty="0" smtClean="0">
                  <a:solidFill>
                    <a:prstClr val="black"/>
                  </a:solidFill>
                  <a:latin typeface="Arial Narrow" pitchFamily="-112" charset="0"/>
                  <a:cs typeface="Arial" charset="0"/>
                </a:rPr>
                <a:t>For more information and to apply: http://cire.utk.edu</a:t>
              </a:r>
              <a:endParaRPr lang="en-US" sz="1600" b="1" dirty="0">
                <a:solidFill>
                  <a:prstClr val="black"/>
                </a:solidFill>
                <a:latin typeface="Arial Narrow" pitchFamily="34" charset="0"/>
                <a:cs typeface="Arial" charset="0"/>
              </a:endParaRPr>
            </a:p>
          </p:txBody>
        </p:sp>
      </p:grpSp>
    </p:spTree>
    <p:extLst>
      <p:ext uri="{BB962C8B-B14F-4D97-AF65-F5344CB8AC3E}">
        <p14:creationId xmlns:p14="http://schemas.microsoft.com/office/powerpoint/2010/main" xmlns="" val="334989716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0421-2006.png"/>
          <p:cNvPicPr>
            <a:picLocks noChangeAspect="1"/>
          </p:cNvPicPr>
          <p:nvPr/>
        </p:nvPicPr>
        <p:blipFill>
          <a:blip r:embed="rId3" cstate="print"/>
          <a:srcRect r="32442"/>
          <a:stretch>
            <a:fillRect/>
          </a:stretch>
        </p:blipFill>
        <p:spPr>
          <a:xfrm>
            <a:off x="3756630" y="1541720"/>
            <a:ext cx="5387369" cy="5316279"/>
          </a:xfrm>
          <a:prstGeom prst="rect">
            <a:avLst/>
          </a:prstGeom>
        </p:spPr>
      </p:pic>
      <p:sp>
        <p:nvSpPr>
          <p:cNvPr id="14339" name="Title 4"/>
          <p:cNvSpPr>
            <a:spLocks noGrp="1"/>
          </p:cNvSpPr>
          <p:nvPr>
            <p:ph type="title"/>
          </p:nvPr>
        </p:nvSpPr>
        <p:spPr>
          <a:xfrm>
            <a:off x="111125" y="177800"/>
            <a:ext cx="8229600" cy="461665"/>
          </a:xfrm>
        </p:spPr>
        <p:txBody>
          <a:bodyPr/>
          <a:lstStyle/>
          <a:p>
            <a:pPr eaLnBrk="1" hangingPunct="1"/>
            <a:r>
              <a:rPr lang="en-US" sz="2800" dirty="0" smtClean="0"/>
              <a:t>Benefits</a:t>
            </a:r>
            <a:endParaRPr lang="en-US" dirty="0" smtClean="0"/>
          </a:p>
        </p:txBody>
      </p:sp>
      <p:graphicFrame>
        <p:nvGraphicFramePr>
          <p:cNvPr id="9" name="Table 8"/>
          <p:cNvGraphicFramePr>
            <a:graphicFrameLocks noGrp="1"/>
          </p:cNvGraphicFramePr>
          <p:nvPr>
            <p:extLst>
              <p:ext uri="{D42A27DB-BD31-4B8C-83A1-F6EECF244321}">
                <p14:modId xmlns:p14="http://schemas.microsoft.com/office/powerpoint/2010/main" xmlns="" val="2522508396"/>
              </p:ext>
            </p:extLst>
          </p:nvPr>
        </p:nvGraphicFramePr>
        <p:xfrm>
          <a:off x="222250" y="929166"/>
          <a:ext cx="8613405" cy="4084320"/>
        </p:xfrm>
        <a:graphic>
          <a:graphicData uri="http://schemas.openxmlformats.org/drawingml/2006/table">
            <a:tbl>
              <a:tblPr firstRow="1" bandRow="1">
                <a:tableStyleId>{5C22544A-7EE6-4342-B048-85BDC9FD1C3A}</a:tableStyleId>
              </a:tblPr>
              <a:tblGrid>
                <a:gridCol w="2871135"/>
                <a:gridCol w="2871135"/>
                <a:gridCol w="2871135"/>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Students</a:t>
                      </a:r>
                    </a:p>
                  </a:txBody>
                  <a:tcPr>
                    <a:lnB w="285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Universities</a:t>
                      </a:r>
                      <a:endParaRPr lang="en-US" sz="1800" dirty="0" smtClean="0">
                        <a:solidFill>
                          <a:schemeClr val="tx1"/>
                        </a:solidFill>
                      </a:endParaRPr>
                    </a:p>
                  </a:txBody>
                  <a:tcPr>
                    <a:lnB w="28575"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ORNL/DOE</a:t>
                      </a:r>
                      <a:endParaRPr lang="en-US" sz="1800" dirty="0" smtClean="0">
                        <a:solidFill>
                          <a:schemeClr val="tx1"/>
                        </a:solidFill>
                      </a:endParaRPr>
                    </a:p>
                  </a:txBody>
                  <a:tcPr>
                    <a:lnB w="28575" cap="flat" cmpd="sng" algn="ctr">
                      <a:solidFill>
                        <a:schemeClr val="tx1"/>
                      </a:solidFill>
                      <a:prstDash val="solid"/>
                      <a:round/>
                      <a:headEnd type="none" w="med" len="med"/>
                      <a:tailEnd type="none" w="med" len="med"/>
                    </a:lnB>
                    <a:noFill/>
                  </a:tcPr>
                </a:tc>
              </a:tr>
              <a:tr h="370840">
                <a:tc>
                  <a:txBody>
                    <a:bodyPr/>
                    <a:lstStyle/>
                    <a:p>
                      <a:pPr marL="169863" indent="-169863">
                        <a:lnSpc>
                          <a:spcPct val="90000"/>
                        </a:lnSpc>
                        <a:spcBef>
                          <a:spcPts val="600"/>
                        </a:spcBef>
                        <a:buFont typeface="Arial" pitchFamily="34" charset="0"/>
                        <a:buChar char="•"/>
                      </a:pPr>
                      <a:r>
                        <a:rPr lang="en-US" sz="1600" dirty="0" smtClean="0"/>
                        <a:t>Offer new research </a:t>
                      </a:r>
                      <a:br>
                        <a:rPr lang="en-US" sz="1600" dirty="0" smtClean="0"/>
                      </a:br>
                      <a:r>
                        <a:rPr lang="en-US" sz="1600" dirty="0" smtClean="0"/>
                        <a:t>experiences, particularly </a:t>
                      </a:r>
                      <a:br>
                        <a:rPr lang="en-US" sz="1600" dirty="0" smtClean="0"/>
                      </a:br>
                      <a:r>
                        <a:rPr lang="en-US" sz="1600" dirty="0" smtClean="0"/>
                        <a:t>in energy-related areas</a:t>
                      </a:r>
                    </a:p>
                    <a:p>
                      <a:pPr marL="169863" indent="-169863">
                        <a:lnSpc>
                          <a:spcPct val="90000"/>
                        </a:lnSpc>
                        <a:spcBef>
                          <a:spcPts val="600"/>
                        </a:spcBef>
                        <a:buFont typeface="Arial" pitchFamily="34" charset="0"/>
                        <a:buChar char="•"/>
                      </a:pPr>
                      <a:r>
                        <a:rPr lang="en-US" sz="1600" dirty="0" smtClean="0"/>
                        <a:t>Provide expanded research opportunities (larger projects</a:t>
                      </a:r>
                      <a:r>
                        <a:rPr lang="en-US" sz="1600" baseline="0" dirty="0" smtClean="0"/>
                        <a:t>, unique facilities and capabilities, entrepreneurship)</a:t>
                      </a:r>
                    </a:p>
                    <a:p>
                      <a:pPr marL="169863" indent="-169863">
                        <a:lnSpc>
                          <a:spcPct val="90000"/>
                        </a:lnSpc>
                        <a:spcBef>
                          <a:spcPts val="600"/>
                        </a:spcBef>
                        <a:buFont typeface="Arial" pitchFamily="34" charset="0"/>
                        <a:buChar char="•"/>
                      </a:pPr>
                      <a:r>
                        <a:rPr lang="en-US" sz="1600" baseline="0" dirty="0" smtClean="0"/>
                        <a:t>Create a dynamic </a:t>
                      </a:r>
                      <a:br>
                        <a:rPr lang="en-US" sz="1600" baseline="0" dirty="0" smtClean="0"/>
                      </a:br>
                      <a:r>
                        <a:rPr lang="en-US" sz="1600" baseline="0" dirty="0" smtClean="0"/>
                        <a:t>multi-university ecosystem</a:t>
                      </a:r>
                      <a:endParaRPr lang="en-US" sz="1600" dirty="0" smtClean="0"/>
                    </a:p>
                  </a:txBody>
                  <a:tcP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gradFill flip="none" rotWithShape="1">
                      <a:gsLst>
                        <a:gs pos="0">
                          <a:srgbClr val="B9D4C4">
                            <a:tint val="66000"/>
                            <a:satMod val="160000"/>
                          </a:srgbClr>
                        </a:gs>
                        <a:gs pos="50000">
                          <a:srgbClr val="B9D4C4">
                            <a:tint val="44500"/>
                            <a:satMod val="160000"/>
                            <a:alpha val="47000"/>
                          </a:srgbClr>
                        </a:gs>
                        <a:gs pos="100000">
                          <a:srgbClr val="B9D4C4">
                            <a:tint val="23500"/>
                            <a:satMod val="160000"/>
                            <a:alpha val="0"/>
                          </a:srgbClr>
                        </a:gs>
                      </a:gsLst>
                      <a:lin ang="5400000" scaled="1"/>
                      <a:tileRect/>
                    </a:gradFill>
                  </a:tcPr>
                </a:tc>
                <a:tc>
                  <a:txBody>
                    <a:bodyPr/>
                    <a:lstStyle/>
                    <a:p>
                      <a:pPr marL="169863" indent="-169863">
                        <a:lnSpc>
                          <a:spcPct val="90000"/>
                        </a:lnSpc>
                        <a:spcBef>
                          <a:spcPts val="600"/>
                        </a:spcBef>
                        <a:buFont typeface="Arial" pitchFamily="34" charset="0"/>
                        <a:buChar char="•"/>
                      </a:pPr>
                      <a:r>
                        <a:rPr lang="en-US" sz="1600" dirty="0" smtClean="0"/>
                        <a:t>Increase graduate student population </a:t>
                      </a:r>
                      <a:br>
                        <a:rPr lang="en-US" sz="1600" dirty="0" smtClean="0"/>
                      </a:br>
                      <a:r>
                        <a:rPr lang="en-US" sz="1600" dirty="0" smtClean="0"/>
                        <a:t>in energy-related areas</a:t>
                      </a:r>
                    </a:p>
                    <a:p>
                      <a:pPr marL="169863" indent="-169863">
                        <a:lnSpc>
                          <a:spcPct val="90000"/>
                        </a:lnSpc>
                        <a:spcBef>
                          <a:spcPts val="600"/>
                        </a:spcBef>
                        <a:buFont typeface="Arial" pitchFamily="34" charset="0"/>
                        <a:buChar char="•"/>
                      </a:pPr>
                      <a:r>
                        <a:rPr lang="en-US" sz="1600" dirty="0" smtClean="0"/>
                        <a:t>Increase support for graduate student research</a:t>
                      </a:r>
                    </a:p>
                    <a:p>
                      <a:pPr marL="169863" indent="-169863">
                        <a:lnSpc>
                          <a:spcPct val="90000"/>
                        </a:lnSpc>
                        <a:spcBef>
                          <a:spcPts val="600"/>
                        </a:spcBef>
                        <a:buFont typeface="Arial" pitchFamily="34" charset="0"/>
                        <a:buChar char="•"/>
                      </a:pPr>
                      <a:r>
                        <a:rPr lang="en-US" sz="1600" dirty="0" smtClean="0"/>
                        <a:t>Provide expanded research opportunities (larger projects, unique facilities)</a:t>
                      </a:r>
                    </a:p>
                    <a:p>
                      <a:pPr marL="169863" indent="-169863">
                        <a:lnSpc>
                          <a:spcPct val="90000"/>
                        </a:lnSpc>
                        <a:spcBef>
                          <a:spcPts val="600"/>
                        </a:spcBef>
                        <a:buFont typeface="Arial" pitchFamily="34" charset="0"/>
                        <a:buChar char="•"/>
                      </a:pPr>
                      <a:r>
                        <a:rPr lang="en-US" sz="1600" dirty="0" smtClean="0"/>
                        <a:t>Strengthen partnership with ORNL (students are glue)</a:t>
                      </a:r>
                    </a:p>
                    <a:p>
                      <a:pPr marL="169863" indent="-169863">
                        <a:lnSpc>
                          <a:spcPct val="90000"/>
                        </a:lnSpc>
                        <a:spcBef>
                          <a:spcPts val="600"/>
                        </a:spcBef>
                        <a:buFont typeface="Arial" pitchFamily="34" charset="0"/>
                        <a:buChar char="•"/>
                      </a:pPr>
                      <a:r>
                        <a:rPr lang="en-US" sz="1600" dirty="0" smtClean="0"/>
                        <a:t>Create an extended university center in areas of unique ORNL strengths and capabilities (opportunities for joint proposals, etc.)</a:t>
                      </a:r>
                    </a:p>
                  </a:txBody>
                  <a:tcP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gradFill flip="none" rotWithShape="1">
                      <a:gsLst>
                        <a:gs pos="0">
                          <a:srgbClr val="B9D4C4">
                            <a:tint val="66000"/>
                            <a:satMod val="160000"/>
                          </a:srgbClr>
                        </a:gs>
                        <a:gs pos="50000">
                          <a:srgbClr val="B9D4C4">
                            <a:tint val="44500"/>
                            <a:satMod val="160000"/>
                            <a:alpha val="47000"/>
                          </a:srgbClr>
                        </a:gs>
                        <a:gs pos="100000">
                          <a:srgbClr val="B9D4C4">
                            <a:tint val="23500"/>
                            <a:satMod val="160000"/>
                            <a:alpha val="0"/>
                          </a:srgbClr>
                        </a:gs>
                      </a:gsLst>
                      <a:lin ang="5400000" scaled="1"/>
                      <a:tileRect/>
                    </a:gradFill>
                  </a:tcPr>
                </a:tc>
                <a:tc>
                  <a:txBody>
                    <a:bodyPr/>
                    <a:lstStyle/>
                    <a:p>
                      <a:pPr marL="169863" indent="-169863">
                        <a:lnSpc>
                          <a:spcPct val="90000"/>
                        </a:lnSpc>
                        <a:spcBef>
                          <a:spcPts val="600"/>
                        </a:spcBef>
                        <a:buFont typeface="Arial" pitchFamily="34" charset="0"/>
                        <a:buChar char="•"/>
                      </a:pPr>
                      <a:r>
                        <a:rPr lang="en-US" sz="1600" dirty="0" smtClean="0"/>
                        <a:t>Strengthen research programs and capacity through </a:t>
                      </a:r>
                      <a:br>
                        <a:rPr lang="en-US" sz="1600" dirty="0" smtClean="0"/>
                      </a:br>
                      <a:r>
                        <a:rPr lang="en-US" sz="1600" dirty="0" smtClean="0"/>
                        <a:t>an enhanced graduate student component</a:t>
                      </a:r>
                    </a:p>
                    <a:p>
                      <a:pPr marL="169863" indent="-169863">
                        <a:lnSpc>
                          <a:spcPct val="90000"/>
                        </a:lnSpc>
                        <a:spcBef>
                          <a:spcPts val="600"/>
                        </a:spcBef>
                        <a:buFont typeface="Arial" pitchFamily="34" charset="0"/>
                        <a:buChar char="•"/>
                      </a:pPr>
                      <a:r>
                        <a:rPr lang="en-US" sz="1600" dirty="0" smtClean="0"/>
                        <a:t>Increase graduate student population in DOE mission areas</a:t>
                      </a:r>
                    </a:p>
                    <a:p>
                      <a:pPr marL="169863" indent="-169863">
                        <a:lnSpc>
                          <a:spcPct val="90000"/>
                        </a:lnSpc>
                        <a:spcBef>
                          <a:spcPts val="600"/>
                        </a:spcBef>
                        <a:buFont typeface="Arial" pitchFamily="34" charset="0"/>
                        <a:buChar char="•"/>
                      </a:pPr>
                      <a:r>
                        <a:rPr lang="en-US" sz="1600" dirty="0" smtClean="0"/>
                        <a:t>Provide mentoring opportunities </a:t>
                      </a:r>
                      <a:br>
                        <a:rPr lang="en-US" sz="1600" dirty="0" smtClean="0"/>
                      </a:br>
                      <a:r>
                        <a:rPr lang="en-US" sz="1600" dirty="0" smtClean="0"/>
                        <a:t>for ORNL staff</a:t>
                      </a:r>
                    </a:p>
                    <a:p>
                      <a:pPr marL="169863" indent="-169863">
                        <a:lnSpc>
                          <a:spcPct val="90000"/>
                        </a:lnSpc>
                        <a:spcBef>
                          <a:spcPts val="600"/>
                        </a:spcBef>
                        <a:buFont typeface="Arial" pitchFamily="34" charset="0"/>
                        <a:buChar char="•"/>
                      </a:pPr>
                      <a:r>
                        <a:rPr lang="en-US" sz="1600" dirty="0" smtClean="0"/>
                        <a:t>Strengthen partnerships</a:t>
                      </a:r>
                      <a:br>
                        <a:rPr lang="en-US" sz="1600" dirty="0" smtClean="0"/>
                      </a:br>
                      <a:r>
                        <a:rPr lang="en-US" sz="1600" dirty="0" smtClean="0"/>
                        <a:t>with universities</a:t>
                      </a:r>
                    </a:p>
                  </a:txBody>
                  <a:tcPr>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gradFill flip="none" rotWithShape="1">
                      <a:gsLst>
                        <a:gs pos="0">
                          <a:srgbClr val="B9D4C4">
                            <a:tint val="66000"/>
                            <a:satMod val="160000"/>
                          </a:srgbClr>
                        </a:gs>
                        <a:gs pos="50000">
                          <a:srgbClr val="B9D4C4">
                            <a:tint val="44500"/>
                            <a:satMod val="160000"/>
                            <a:alpha val="47000"/>
                          </a:srgbClr>
                        </a:gs>
                        <a:gs pos="100000">
                          <a:srgbClr val="B9D4C4">
                            <a:tint val="23500"/>
                            <a:satMod val="160000"/>
                            <a:alpha val="0"/>
                          </a:srgbClr>
                        </a:gs>
                      </a:gsLst>
                      <a:lin ang="5400000" scaled="1"/>
                      <a:tileRect/>
                    </a:gradFill>
                  </a:tcPr>
                </a:tc>
              </a:tr>
            </a:tbl>
          </a:graphicData>
        </a:graphic>
      </p:graphicFrame>
    </p:spTree>
    <p:extLst>
      <p:ext uri="{BB962C8B-B14F-4D97-AF65-F5344CB8AC3E}">
        <p14:creationId xmlns:p14="http://schemas.microsoft.com/office/powerpoint/2010/main" xmlns="" val="31715157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8" descr="jics_1006.png"/>
          <p:cNvPicPr>
            <a:picLocks noChangeAspect="1"/>
          </p:cNvPicPr>
          <p:nvPr/>
        </p:nvPicPr>
        <p:blipFill>
          <a:blip r:embed="rId2" cstate="print"/>
          <a:srcRect b="20351"/>
          <a:stretch>
            <a:fillRect/>
          </a:stretch>
        </p:blipFill>
        <p:spPr bwMode="auto">
          <a:xfrm>
            <a:off x="0" y="2241550"/>
            <a:ext cx="9144000" cy="4616450"/>
          </a:xfrm>
          <a:prstGeom prst="rect">
            <a:avLst/>
          </a:prstGeom>
          <a:noFill/>
          <a:ln w="9525">
            <a:noFill/>
            <a:miter lim="800000"/>
            <a:headEnd/>
            <a:tailEnd/>
          </a:ln>
        </p:spPr>
      </p:pic>
      <p:sp>
        <p:nvSpPr>
          <p:cNvPr id="49154" name="Title 1"/>
          <p:cNvSpPr>
            <a:spLocks noGrp="1"/>
          </p:cNvSpPr>
          <p:nvPr>
            <p:ph type="title"/>
          </p:nvPr>
        </p:nvSpPr>
        <p:spPr>
          <a:xfrm>
            <a:off x="244475" y="177800"/>
            <a:ext cx="8229600" cy="869950"/>
          </a:xfrm>
        </p:spPr>
        <p:txBody>
          <a:bodyPr/>
          <a:lstStyle/>
          <a:p>
            <a:r>
              <a:rPr lang="en-US" dirty="0" smtClean="0"/>
              <a:t>ORNL has established a home for graduate education</a:t>
            </a:r>
          </a:p>
        </p:txBody>
      </p:sp>
      <p:sp>
        <p:nvSpPr>
          <p:cNvPr id="49155" name="Content Placeholder 2"/>
          <p:cNvSpPr>
            <a:spLocks noGrp="1"/>
          </p:cNvSpPr>
          <p:nvPr>
            <p:ph idx="1"/>
          </p:nvPr>
        </p:nvSpPr>
        <p:spPr>
          <a:xfrm>
            <a:off x="254000" y="1423988"/>
            <a:ext cx="8890000" cy="1382712"/>
          </a:xfrm>
        </p:spPr>
        <p:txBody>
          <a:bodyPr/>
          <a:lstStyle/>
          <a:p>
            <a:pPr>
              <a:spcBef>
                <a:spcPts val="1200"/>
              </a:spcBef>
            </a:pPr>
            <a:r>
              <a:rPr lang="en-US" sz="2400" dirty="0" smtClean="0"/>
              <a:t>First floor: CIRE and convening space</a:t>
            </a:r>
          </a:p>
          <a:p>
            <a:pPr>
              <a:spcBef>
                <a:spcPts val="1200"/>
              </a:spcBef>
            </a:pPr>
            <a:r>
              <a:rPr lang="en-US" sz="2400" dirty="0" smtClean="0"/>
              <a:t>Second floor: Graduate Education and University Partnerships office</a:t>
            </a:r>
          </a:p>
          <a:p>
            <a:pPr>
              <a:spcBef>
                <a:spcPts val="1200"/>
              </a:spcBef>
            </a:pPr>
            <a:r>
              <a:rPr lang="en-US" sz="2400" dirty="0" smtClean="0"/>
              <a:t>Classroom space available on both floors</a:t>
            </a:r>
          </a:p>
        </p:txBody>
      </p:sp>
      <p:pic>
        <p:nvPicPr>
          <p:cNvPr id="49158" name="Content Placeholder 10" descr="ORNL emboss_2.png"/>
          <p:cNvPicPr>
            <a:picLocks noChangeAspect="1"/>
          </p:cNvPicPr>
          <p:nvPr/>
        </p:nvPicPr>
        <p:blipFill>
          <a:blip r:embed="rId3" cstate="print"/>
          <a:srcRect/>
          <a:stretch>
            <a:fillRect/>
          </a:stretch>
        </p:blipFill>
        <p:spPr bwMode="auto">
          <a:xfrm>
            <a:off x="8078788" y="6372225"/>
            <a:ext cx="776287" cy="398463"/>
          </a:xfrm>
          <a:prstGeom prst="rect">
            <a:avLst/>
          </a:prstGeom>
          <a:noFill/>
          <a:ln w="9525">
            <a:noFill/>
            <a:miter lim="800000"/>
            <a:headEnd/>
            <a:tailEnd/>
          </a:ln>
        </p:spPr>
      </p:pic>
    </p:spTree>
    <p:extLst>
      <p:ext uri="{BB962C8B-B14F-4D97-AF65-F5344CB8AC3E}">
        <p14:creationId xmlns:p14="http://schemas.microsoft.com/office/powerpoint/2010/main" xmlns="" val="3116459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6200" y="153988"/>
            <a:ext cx="8839200" cy="880369"/>
          </a:xfrm>
          <a:prstGeom prst="rect">
            <a:avLst/>
          </a:prstGeom>
        </p:spPr>
        <p:txBody>
          <a:bodyPr vert="horz" lIns="91440" tIns="45720" rIns="91440" bIns="45720" rtlCol="0" anchor="t" anchorCtr="0">
            <a:spAutoFit/>
          </a:bodyPr>
          <a:lstStyle/>
          <a:p>
            <a:pPr fontAlgn="auto">
              <a:lnSpc>
                <a:spcPct val="85000"/>
              </a:lnSpc>
              <a:spcAft>
                <a:spcPts val="0"/>
              </a:spcAft>
              <a:defRPr/>
            </a:pPr>
            <a:r>
              <a:rPr lang="en-US" sz="3000" dirty="0" smtClean="0">
                <a:solidFill>
                  <a:srgbClr val="006C3A"/>
                </a:solidFill>
                <a:latin typeface="Arial Black" pitchFamily="34" charset="0"/>
              </a:rPr>
              <a:t>Neutron Scattering was born at Oak Ridge</a:t>
            </a:r>
          </a:p>
        </p:txBody>
      </p:sp>
      <p:pic>
        <p:nvPicPr>
          <p:cNvPr id="5" name="Picture 4" descr="Wollan 1944 letter.jpg"/>
          <p:cNvPicPr>
            <a:picLocks noChangeAspect="1"/>
          </p:cNvPicPr>
          <p:nvPr/>
        </p:nvPicPr>
        <p:blipFill>
          <a:blip r:embed="rId3" cstate="print"/>
          <a:stretch>
            <a:fillRect/>
          </a:stretch>
        </p:blipFill>
        <p:spPr>
          <a:xfrm>
            <a:off x="304800" y="1600200"/>
            <a:ext cx="3341323" cy="4343400"/>
          </a:xfrm>
          <a:prstGeom prst="rect">
            <a:avLst/>
          </a:prstGeom>
        </p:spPr>
      </p:pic>
      <p:sp>
        <p:nvSpPr>
          <p:cNvPr id="6" name="Rectangle 3"/>
          <p:cNvSpPr txBox="1">
            <a:spLocks/>
          </p:cNvSpPr>
          <p:nvPr/>
        </p:nvSpPr>
        <p:spPr bwMode="auto">
          <a:xfrm>
            <a:off x="4953000" y="990600"/>
            <a:ext cx="3657600" cy="12003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indent="-230188" eaLnBrk="0" hangingPunct="0">
              <a:lnSpc>
                <a:spcPct val="90000"/>
              </a:lnSpc>
              <a:spcBef>
                <a:spcPts val="0"/>
              </a:spcBef>
              <a:buClr>
                <a:srgbClr val="006C3A"/>
              </a:buClr>
              <a:defRPr/>
            </a:pPr>
            <a:r>
              <a:rPr lang="en-US" sz="2000" b="1" dirty="0" smtClean="0">
                <a:solidFill>
                  <a:prstClr val="black"/>
                </a:solidFill>
                <a:latin typeface="Arial Narrow" pitchFamily="34" charset="0"/>
              </a:rPr>
              <a:t>Awarded for “pioneering  contributions to the development </a:t>
            </a:r>
            <a:br>
              <a:rPr lang="en-US" sz="2000" b="1" dirty="0" smtClean="0">
                <a:solidFill>
                  <a:prstClr val="black"/>
                </a:solidFill>
                <a:latin typeface="Arial Narrow" pitchFamily="34" charset="0"/>
              </a:rPr>
            </a:br>
            <a:r>
              <a:rPr lang="en-US" sz="2000" b="1" dirty="0" smtClean="0">
                <a:solidFill>
                  <a:prstClr val="black"/>
                </a:solidFill>
                <a:latin typeface="Arial Narrow" pitchFamily="34" charset="0"/>
              </a:rPr>
              <a:t>of neutron scattering techniques for studies of condensed matter” </a:t>
            </a:r>
          </a:p>
        </p:txBody>
      </p:sp>
      <p:pic>
        <p:nvPicPr>
          <p:cNvPr id="7" name="Picture 6" descr="medal.png"/>
          <p:cNvPicPr>
            <a:picLocks noChangeAspect="1"/>
          </p:cNvPicPr>
          <p:nvPr/>
        </p:nvPicPr>
        <p:blipFill>
          <a:blip r:embed="rId4" cstate="print"/>
          <a:stretch>
            <a:fillRect/>
          </a:stretch>
        </p:blipFill>
        <p:spPr>
          <a:xfrm>
            <a:off x="7772400" y="228600"/>
            <a:ext cx="1105786" cy="1105786"/>
          </a:xfrm>
          <a:prstGeom prst="rect">
            <a:avLst/>
          </a:prstGeom>
          <a:effectLst>
            <a:outerShdw blurRad="50800" dist="38100" dir="2700000" algn="tl" rotWithShape="0">
              <a:prstClr val="black">
                <a:alpha val="40000"/>
              </a:prstClr>
            </a:outerShdw>
          </a:effectLst>
        </p:spPr>
      </p:pic>
      <p:pic>
        <p:nvPicPr>
          <p:cNvPr id="8" name="Picture 6"/>
          <p:cNvPicPr>
            <a:picLocks noChangeAspect="1" noChangeArrowheads="1"/>
          </p:cNvPicPr>
          <p:nvPr/>
        </p:nvPicPr>
        <p:blipFill>
          <a:blip r:embed="rId5" cstate="print"/>
          <a:srcRect/>
          <a:stretch>
            <a:fillRect/>
          </a:stretch>
        </p:blipFill>
        <p:spPr bwMode="auto">
          <a:xfrm>
            <a:off x="4982519" y="2819401"/>
            <a:ext cx="1723081" cy="2133600"/>
          </a:xfrm>
          <a:prstGeom prst="rect">
            <a:avLst/>
          </a:prstGeom>
          <a:noFill/>
          <a:ln w="9525">
            <a:no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9" name="Picture 7" descr="shull_ORNL"/>
          <p:cNvPicPr>
            <a:picLocks noChangeAspect="1" noChangeArrowheads="1"/>
          </p:cNvPicPr>
          <p:nvPr/>
        </p:nvPicPr>
        <p:blipFill>
          <a:blip r:embed="rId6" cstate="print"/>
          <a:srcRect l="8177" r="8650"/>
          <a:stretch>
            <a:fillRect/>
          </a:stretch>
        </p:blipFill>
        <p:spPr bwMode="auto">
          <a:xfrm>
            <a:off x="6836715" y="2819400"/>
            <a:ext cx="1850085" cy="2133600"/>
          </a:xfrm>
          <a:prstGeom prst="rect">
            <a:avLst/>
          </a:prstGeom>
          <a:noFill/>
          <a:ln w="9525">
            <a:no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sp>
        <p:nvSpPr>
          <p:cNvPr id="10" name="TextBox 9"/>
          <p:cNvSpPr txBox="1"/>
          <p:nvPr/>
        </p:nvSpPr>
        <p:spPr>
          <a:xfrm>
            <a:off x="4990503" y="2286000"/>
            <a:ext cx="1715097" cy="480131"/>
          </a:xfrm>
          <a:prstGeom prst="rect">
            <a:avLst/>
          </a:prstGeom>
          <a:noFill/>
        </p:spPr>
        <p:txBody>
          <a:bodyPr wrap="square" rtlCol="0">
            <a:spAutoFit/>
          </a:bodyPr>
          <a:lstStyle/>
          <a:p>
            <a:pPr algn="ctr">
              <a:lnSpc>
                <a:spcPct val="90000"/>
              </a:lnSpc>
            </a:pPr>
            <a:r>
              <a:rPr lang="en-US" sz="1400" b="1" dirty="0" smtClean="0">
                <a:solidFill>
                  <a:prstClr val="black"/>
                </a:solidFill>
              </a:rPr>
              <a:t>Bertram N. </a:t>
            </a:r>
            <a:r>
              <a:rPr lang="en-US" sz="1400" b="1" dirty="0" err="1" smtClean="0">
                <a:solidFill>
                  <a:prstClr val="black"/>
                </a:solidFill>
              </a:rPr>
              <a:t>Brockhouse</a:t>
            </a:r>
            <a:endParaRPr lang="en-US" sz="1400" b="1" dirty="0">
              <a:solidFill>
                <a:prstClr val="black"/>
              </a:solidFill>
            </a:endParaRPr>
          </a:p>
        </p:txBody>
      </p:sp>
      <p:sp>
        <p:nvSpPr>
          <p:cNvPr id="11" name="TextBox 10"/>
          <p:cNvSpPr txBox="1"/>
          <p:nvPr/>
        </p:nvSpPr>
        <p:spPr>
          <a:xfrm>
            <a:off x="7162800" y="2339269"/>
            <a:ext cx="1213467" cy="480131"/>
          </a:xfrm>
          <a:prstGeom prst="rect">
            <a:avLst/>
          </a:prstGeom>
          <a:noFill/>
        </p:spPr>
        <p:txBody>
          <a:bodyPr wrap="square" rtlCol="0">
            <a:spAutoFit/>
          </a:bodyPr>
          <a:lstStyle/>
          <a:p>
            <a:pPr algn="ctr">
              <a:lnSpc>
                <a:spcPct val="90000"/>
              </a:lnSpc>
            </a:pPr>
            <a:r>
              <a:rPr lang="en-US" sz="1400" b="1" dirty="0" smtClean="0">
                <a:solidFill>
                  <a:prstClr val="black"/>
                </a:solidFill>
              </a:rPr>
              <a:t>Clifford G. Shull</a:t>
            </a:r>
            <a:endParaRPr lang="en-US" sz="1400" b="1" dirty="0">
              <a:solidFill>
                <a:prstClr val="black"/>
              </a:solidFill>
            </a:endParaRPr>
          </a:p>
        </p:txBody>
      </p:sp>
      <p:sp>
        <p:nvSpPr>
          <p:cNvPr id="12" name="TextBox 11"/>
          <p:cNvSpPr txBox="1"/>
          <p:nvPr/>
        </p:nvSpPr>
        <p:spPr>
          <a:xfrm>
            <a:off x="5143116" y="5257800"/>
            <a:ext cx="1486284" cy="674031"/>
          </a:xfrm>
          <a:prstGeom prst="rect">
            <a:avLst/>
          </a:prstGeom>
          <a:noFill/>
        </p:spPr>
        <p:txBody>
          <a:bodyPr wrap="square" rtlCol="0">
            <a:spAutoFit/>
          </a:bodyPr>
          <a:lstStyle/>
          <a:p>
            <a:pPr algn="ctr">
              <a:lnSpc>
                <a:spcPct val="90000"/>
              </a:lnSpc>
            </a:pPr>
            <a:r>
              <a:rPr lang="en-US" sz="1400" dirty="0" smtClean="0">
                <a:solidFill>
                  <a:prstClr val="black"/>
                </a:solidFill>
              </a:rPr>
              <a:t>Development of </a:t>
            </a:r>
            <a:br>
              <a:rPr lang="en-US" sz="1400" dirty="0" smtClean="0">
                <a:solidFill>
                  <a:prstClr val="black"/>
                </a:solidFill>
              </a:rPr>
            </a:br>
            <a:r>
              <a:rPr lang="en-US" sz="1400" dirty="0" smtClean="0">
                <a:solidFill>
                  <a:prstClr val="black"/>
                </a:solidFill>
              </a:rPr>
              <a:t>neutron spectroscopy</a:t>
            </a:r>
            <a:endParaRPr lang="en-US" sz="1400" dirty="0">
              <a:solidFill>
                <a:prstClr val="black"/>
              </a:solidFill>
            </a:endParaRPr>
          </a:p>
        </p:txBody>
      </p:sp>
      <p:sp>
        <p:nvSpPr>
          <p:cNvPr id="13" name="TextBox 12"/>
          <p:cNvSpPr txBox="1"/>
          <p:nvPr/>
        </p:nvSpPr>
        <p:spPr>
          <a:xfrm>
            <a:off x="6923041" y="5257800"/>
            <a:ext cx="1912429" cy="674031"/>
          </a:xfrm>
          <a:prstGeom prst="rect">
            <a:avLst/>
          </a:prstGeom>
          <a:noFill/>
        </p:spPr>
        <p:txBody>
          <a:bodyPr wrap="square" rtlCol="0">
            <a:spAutoFit/>
          </a:bodyPr>
          <a:lstStyle/>
          <a:p>
            <a:pPr algn="ctr">
              <a:lnSpc>
                <a:spcPct val="90000"/>
              </a:lnSpc>
            </a:pPr>
            <a:r>
              <a:rPr lang="en-US" sz="1400" dirty="0" smtClean="0">
                <a:solidFill>
                  <a:prstClr val="black"/>
                </a:solidFill>
              </a:rPr>
              <a:t>Development of the </a:t>
            </a:r>
            <a:br>
              <a:rPr lang="en-US" sz="1400" dirty="0" smtClean="0">
                <a:solidFill>
                  <a:prstClr val="black"/>
                </a:solidFill>
              </a:rPr>
            </a:br>
            <a:r>
              <a:rPr lang="en-US" sz="1400" dirty="0" smtClean="0">
                <a:solidFill>
                  <a:prstClr val="black"/>
                </a:solidFill>
              </a:rPr>
              <a:t>neutron diffraction technique</a:t>
            </a:r>
          </a:p>
        </p:txBody>
      </p:sp>
      <p:sp>
        <p:nvSpPr>
          <p:cNvPr id="14" name="TextBox 13"/>
          <p:cNvSpPr txBox="1"/>
          <p:nvPr/>
        </p:nvSpPr>
        <p:spPr>
          <a:xfrm>
            <a:off x="1600200" y="1143000"/>
            <a:ext cx="838200" cy="369332"/>
          </a:xfrm>
          <a:prstGeom prst="rect">
            <a:avLst/>
          </a:prstGeom>
          <a:noFill/>
        </p:spPr>
        <p:txBody>
          <a:bodyPr wrap="square" rtlCol="0">
            <a:spAutoFit/>
          </a:bodyPr>
          <a:lstStyle/>
          <a:p>
            <a:r>
              <a:rPr lang="en-US" u="sng" dirty="0" smtClean="0">
                <a:solidFill>
                  <a:prstClr val="black"/>
                </a:solidFill>
              </a:rPr>
              <a:t>1944</a:t>
            </a:r>
            <a:endParaRPr lang="en-US" u="sng" dirty="0">
              <a:solidFill>
                <a:prstClr val="black"/>
              </a:solidFill>
            </a:endParaRPr>
          </a:p>
        </p:txBody>
      </p:sp>
      <p:sp>
        <p:nvSpPr>
          <p:cNvPr id="15" name="TextBox 14"/>
          <p:cNvSpPr txBox="1"/>
          <p:nvPr/>
        </p:nvSpPr>
        <p:spPr>
          <a:xfrm>
            <a:off x="6096000" y="685800"/>
            <a:ext cx="838200" cy="369332"/>
          </a:xfrm>
          <a:prstGeom prst="rect">
            <a:avLst/>
          </a:prstGeom>
          <a:noFill/>
        </p:spPr>
        <p:txBody>
          <a:bodyPr wrap="square" rtlCol="0">
            <a:spAutoFit/>
          </a:bodyPr>
          <a:lstStyle/>
          <a:p>
            <a:r>
              <a:rPr lang="en-US" u="sng" dirty="0" smtClean="0">
                <a:solidFill>
                  <a:prstClr val="black"/>
                </a:solidFill>
              </a:rPr>
              <a:t>1994</a:t>
            </a:r>
            <a:endParaRPr lang="en-US" u="sng" dirty="0">
              <a:solidFill>
                <a:prstClr val="black"/>
              </a:solidFill>
            </a:endParaRPr>
          </a:p>
        </p:txBody>
      </p:sp>
      <p:sp>
        <p:nvSpPr>
          <p:cNvPr id="16" name="Right Arrow 15"/>
          <p:cNvSpPr/>
          <p:nvPr/>
        </p:nvSpPr>
        <p:spPr>
          <a:xfrm>
            <a:off x="3810000" y="3048000"/>
            <a:ext cx="990600" cy="1828800"/>
          </a:xfrm>
          <a:prstGeom prst="rightArrow">
            <a:avLst/>
          </a:prstGeom>
          <a:gradFill flip="none" rotWithShape="1">
            <a:gsLst>
              <a:gs pos="0">
                <a:schemeClr val="accent1">
                  <a:tint val="66000"/>
                  <a:satMod val="160000"/>
                  <a:alpha val="3000"/>
                </a:schemeClr>
              </a:gs>
              <a:gs pos="50000">
                <a:schemeClr val="accent1">
                  <a:tint val="44500"/>
                  <a:satMod val="160000"/>
                </a:schemeClr>
              </a:gs>
              <a:gs pos="100000">
                <a:schemeClr val="accent1">
                  <a:tint val="23500"/>
                  <a:satMod val="160000"/>
                </a:schemeClr>
              </a:gs>
            </a:gsLst>
            <a:lin ang="0" scaled="1"/>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prstClr val="black"/>
                </a:solidFill>
              </a:ln>
              <a:solidFill>
                <a:prstClr val="white"/>
              </a:solidFill>
            </a:endParaRPr>
          </a:p>
        </p:txBody>
      </p:sp>
    </p:spTree>
    <p:extLst>
      <p:ext uri="{BB962C8B-B14F-4D97-AF65-F5344CB8AC3E}">
        <p14:creationId xmlns:p14="http://schemas.microsoft.com/office/powerpoint/2010/main" xmlns="" val="2001898639"/>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1858" name="Rectangle 2"/>
          <p:cNvSpPr>
            <a:spLocks noChangeArrowheads="1"/>
          </p:cNvSpPr>
          <p:nvPr/>
        </p:nvSpPr>
        <p:spPr bwMode="auto">
          <a:xfrm>
            <a:off x="3505200" y="1295400"/>
            <a:ext cx="5408613" cy="4114800"/>
          </a:xfrm>
          <a:prstGeom prst="rect">
            <a:avLst/>
          </a:prstGeom>
          <a:solidFill>
            <a:srgbClr val="B9CDE5"/>
          </a:solidFill>
          <a:ln w="9525">
            <a:solidFill>
              <a:srgbClr val="FFD98D"/>
            </a:solidFill>
            <a:miter lim="800000"/>
            <a:headEnd/>
            <a:tailEnd/>
          </a:ln>
          <a:effectLst>
            <a:outerShdw blurRad="63500" dist="38100" dir="2700000" algn="tl" rotWithShape="0">
              <a:srgbClr val="000000">
                <a:alpha val="39998"/>
              </a:srgbClr>
            </a:outerShdw>
          </a:effectLst>
        </p:spPr>
        <p:txBody>
          <a:bodyPr wrap="none" anchor="ctr"/>
          <a:lstStyle/>
          <a:p>
            <a:pPr>
              <a:defRPr/>
            </a:pPr>
            <a:endParaRPr lang="en-US" b="1">
              <a:solidFill>
                <a:prstClr val="black"/>
              </a:solidFill>
              <a:latin typeface="Arial" pitchFamily="-112" charset="0"/>
              <a:ea typeface="Arial" pitchFamily="-112" charset="0"/>
              <a:cs typeface="Arial" pitchFamily="-112" charset="0"/>
            </a:endParaRPr>
          </a:p>
        </p:txBody>
      </p:sp>
      <p:sp>
        <p:nvSpPr>
          <p:cNvPr id="24579" name="Rectangle 8"/>
          <p:cNvSpPr>
            <a:spLocks noChangeArrowheads="1"/>
          </p:cNvSpPr>
          <p:nvPr/>
        </p:nvSpPr>
        <p:spPr bwMode="auto">
          <a:xfrm>
            <a:off x="3835400" y="1404938"/>
            <a:ext cx="4992688" cy="392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lnSpc>
                <a:spcPct val="90000"/>
              </a:lnSpc>
              <a:spcBef>
                <a:spcPts val="75"/>
              </a:spcBef>
              <a:buClr>
                <a:prstClr val="black"/>
              </a:buClr>
              <a:buFont typeface="Symbol" pitchFamily="-107" charset="2"/>
              <a:buChar char="·"/>
            </a:pPr>
            <a:r>
              <a:rPr lang="en-US" b="1" dirty="0">
                <a:solidFill>
                  <a:prstClr val="black"/>
                </a:solidFill>
                <a:latin typeface="Arial Narrow" pitchFamily="-107" charset="0"/>
              </a:rPr>
              <a:t>Technology creation and translation</a:t>
            </a:r>
          </a:p>
          <a:p>
            <a:pPr marL="501650" lvl="1" indent="-228600">
              <a:lnSpc>
                <a:spcPct val="90000"/>
              </a:lnSpc>
              <a:spcBef>
                <a:spcPts val="675"/>
              </a:spcBef>
              <a:buClr>
                <a:prstClr val="black"/>
              </a:buClr>
              <a:buFont typeface="Lucida Grande" pitchFamily="-107" charset="0"/>
              <a:buChar char="-"/>
            </a:pPr>
            <a:r>
              <a:rPr lang="en-US" sz="1600" b="1" dirty="0">
                <a:solidFill>
                  <a:prstClr val="black"/>
                </a:solidFill>
                <a:latin typeface="Arial Narrow" pitchFamily="-107" charset="0"/>
              </a:rPr>
              <a:t>556 U.S. patent applications filed </a:t>
            </a:r>
            <a:br>
              <a:rPr lang="en-US" sz="1600" b="1" dirty="0">
                <a:solidFill>
                  <a:prstClr val="black"/>
                </a:solidFill>
                <a:latin typeface="Arial Narrow" pitchFamily="-107" charset="0"/>
              </a:rPr>
            </a:br>
            <a:r>
              <a:rPr lang="en-US" sz="1600" b="1" dirty="0">
                <a:solidFill>
                  <a:prstClr val="black"/>
                </a:solidFill>
                <a:latin typeface="Arial Narrow" pitchFamily="-107" charset="0"/>
              </a:rPr>
              <a:t>in past 5 years; 275 patents issued</a:t>
            </a:r>
          </a:p>
          <a:p>
            <a:pPr marL="501650" lvl="1" indent="-228600">
              <a:lnSpc>
                <a:spcPct val="90000"/>
              </a:lnSpc>
              <a:spcBef>
                <a:spcPts val="675"/>
              </a:spcBef>
              <a:buClr>
                <a:prstClr val="black"/>
              </a:buClr>
              <a:buFont typeface="Lucida Grande" pitchFamily="-107" charset="0"/>
              <a:buChar char="-"/>
            </a:pPr>
            <a:r>
              <a:rPr lang="en-US" sz="1600" b="1" dirty="0">
                <a:solidFill>
                  <a:prstClr val="black"/>
                </a:solidFill>
                <a:latin typeface="Arial Narrow" pitchFamily="-107" charset="0"/>
              </a:rPr>
              <a:t>128 active technology licenses</a:t>
            </a:r>
          </a:p>
          <a:p>
            <a:pPr marL="501650" lvl="1" indent="-228600">
              <a:lnSpc>
                <a:spcPct val="90000"/>
              </a:lnSpc>
              <a:spcBef>
                <a:spcPts val="675"/>
              </a:spcBef>
              <a:buClr>
                <a:prstClr val="black"/>
              </a:buClr>
              <a:buFont typeface="Lucida Grande" pitchFamily="-107" charset="0"/>
              <a:buChar char="-"/>
            </a:pPr>
            <a:r>
              <a:rPr lang="en-US" sz="1600" b="1" dirty="0">
                <a:solidFill>
                  <a:prstClr val="black"/>
                </a:solidFill>
                <a:latin typeface="Arial Narrow" pitchFamily="-107" charset="0"/>
              </a:rPr>
              <a:t>89 new companies since April 2000</a:t>
            </a:r>
          </a:p>
          <a:p>
            <a:pPr marL="228600" indent="-228600">
              <a:lnSpc>
                <a:spcPct val="90000"/>
              </a:lnSpc>
              <a:spcBef>
                <a:spcPct val="60000"/>
              </a:spcBef>
              <a:buClr>
                <a:prstClr val="black"/>
              </a:buClr>
              <a:buFont typeface="Symbol" pitchFamily="-107" charset="2"/>
              <a:buChar char="·"/>
            </a:pPr>
            <a:r>
              <a:rPr lang="en-US" b="1" dirty="0">
                <a:solidFill>
                  <a:prstClr val="black"/>
                </a:solidFill>
                <a:latin typeface="Arial Narrow" pitchFamily="-107" charset="0"/>
              </a:rPr>
              <a:t>Strategic partnerships</a:t>
            </a:r>
          </a:p>
          <a:p>
            <a:pPr marL="501650" lvl="1" indent="-228600">
              <a:lnSpc>
                <a:spcPct val="90000"/>
              </a:lnSpc>
              <a:spcBef>
                <a:spcPct val="35000"/>
              </a:spcBef>
              <a:buClr>
                <a:prstClr val="black"/>
              </a:buClr>
              <a:buFont typeface="Arial" charset="0"/>
              <a:buChar char="–"/>
            </a:pPr>
            <a:r>
              <a:rPr lang="en-US" sz="1600" b="1" dirty="0">
                <a:solidFill>
                  <a:prstClr val="black"/>
                </a:solidFill>
                <a:latin typeface="Arial Narrow" pitchFamily="-107" charset="0"/>
              </a:rPr>
              <a:t>UT, TVA, Southern Growth Policies Board, Tech 2020, Tennessee Valley Corridor, ETEC, Battelle Ventures, Innovation Valley Partners, and many others</a:t>
            </a:r>
          </a:p>
          <a:p>
            <a:pPr marL="501650" lvl="1" indent="-228600">
              <a:lnSpc>
                <a:spcPct val="90000"/>
              </a:lnSpc>
              <a:spcBef>
                <a:spcPct val="35000"/>
              </a:spcBef>
              <a:buClr>
                <a:prstClr val="black"/>
              </a:buClr>
              <a:buFont typeface="Arial" charset="0"/>
              <a:buChar char="–"/>
            </a:pPr>
            <a:r>
              <a:rPr lang="en-US" sz="1600" b="1" dirty="0">
                <a:solidFill>
                  <a:prstClr val="black"/>
                </a:solidFill>
                <a:latin typeface="Arial Narrow" pitchFamily="-107" charset="0"/>
              </a:rPr>
              <a:t>S&amp;T Park at ORNL</a:t>
            </a:r>
          </a:p>
          <a:p>
            <a:pPr marL="501650" lvl="1" indent="-228600">
              <a:lnSpc>
                <a:spcPct val="90000"/>
              </a:lnSpc>
              <a:spcBef>
                <a:spcPct val="35000"/>
              </a:spcBef>
              <a:buClr>
                <a:prstClr val="black"/>
              </a:buClr>
              <a:buFont typeface="Arial" charset="0"/>
              <a:buChar char="–"/>
            </a:pPr>
            <a:r>
              <a:rPr lang="en-US" sz="1600" b="1" dirty="0">
                <a:solidFill>
                  <a:prstClr val="black"/>
                </a:solidFill>
                <a:latin typeface="Arial Narrow" pitchFamily="-107" charset="0"/>
              </a:rPr>
              <a:t>Working with 600 industries annually</a:t>
            </a:r>
          </a:p>
          <a:p>
            <a:pPr marL="228600" indent="-228600">
              <a:lnSpc>
                <a:spcPct val="90000"/>
              </a:lnSpc>
              <a:spcBef>
                <a:spcPct val="60000"/>
              </a:spcBef>
              <a:buClr>
                <a:prstClr val="black"/>
              </a:buClr>
              <a:buFont typeface="Symbol" pitchFamily="-107" charset="2"/>
              <a:buChar char="·"/>
            </a:pPr>
            <a:r>
              <a:rPr lang="en-US" b="1" dirty="0" smtClean="0">
                <a:solidFill>
                  <a:prstClr val="black"/>
                </a:solidFill>
                <a:latin typeface="Arial Narrow" pitchFamily="-107" charset="0"/>
              </a:rPr>
              <a:t>156 </a:t>
            </a:r>
            <a:r>
              <a:rPr lang="en-US" b="1" dirty="0">
                <a:solidFill>
                  <a:prstClr val="black"/>
                </a:solidFill>
                <a:latin typeface="Arial Narrow" pitchFamily="-107" charset="0"/>
              </a:rPr>
              <a:t>R&amp;D 100 Awards </a:t>
            </a:r>
            <a:br>
              <a:rPr lang="en-US" b="1" dirty="0">
                <a:solidFill>
                  <a:prstClr val="black"/>
                </a:solidFill>
                <a:latin typeface="Arial Narrow" pitchFamily="-107" charset="0"/>
              </a:rPr>
            </a:br>
            <a:r>
              <a:rPr lang="en-US" b="1" dirty="0">
                <a:solidFill>
                  <a:prstClr val="black"/>
                </a:solidFill>
                <a:latin typeface="Arial Narrow" pitchFamily="-107" charset="0"/>
              </a:rPr>
              <a:t>(second only to GE)</a:t>
            </a:r>
          </a:p>
        </p:txBody>
      </p:sp>
      <p:sp>
        <p:nvSpPr>
          <p:cNvPr id="761859" name="AutoShape 3"/>
          <p:cNvSpPr>
            <a:spLocks noChangeArrowheads="1"/>
          </p:cNvSpPr>
          <p:nvPr/>
        </p:nvSpPr>
        <p:spPr bwMode="auto">
          <a:xfrm>
            <a:off x="549275" y="1727200"/>
            <a:ext cx="3268663" cy="3276600"/>
          </a:xfrm>
          <a:prstGeom prst="rightArrow">
            <a:avLst>
              <a:gd name="adj1" fmla="val 85019"/>
              <a:gd name="adj2" fmla="val 25736"/>
            </a:avLst>
          </a:prstGeom>
          <a:gradFill rotWithShape="1">
            <a:gsLst>
              <a:gs pos="0">
                <a:schemeClr val="bg1"/>
              </a:gs>
              <a:gs pos="100000">
                <a:srgbClr val="FFD98D"/>
              </a:gs>
            </a:gsLst>
            <a:lin ang="0" scaled="1"/>
          </a:gradFill>
          <a:ln w="9525">
            <a:noFill/>
            <a:miter lim="800000"/>
            <a:headEnd/>
            <a:tailEnd/>
          </a:ln>
          <a:effectLst>
            <a:outerShdw blurRad="63500" dist="38100" dir="2700000" algn="tl" rotWithShape="0">
              <a:srgbClr val="000000">
                <a:alpha val="39998"/>
              </a:srgbClr>
            </a:outerShdw>
          </a:effectLst>
        </p:spPr>
        <p:txBody>
          <a:bodyPr wrap="none" anchor="ctr"/>
          <a:lstStyle/>
          <a:p>
            <a:pPr>
              <a:lnSpc>
                <a:spcPct val="90000"/>
              </a:lnSpc>
              <a:defRPr/>
            </a:pPr>
            <a:endParaRPr lang="en-US" sz="1600" b="1">
              <a:solidFill>
                <a:prstClr val="black"/>
              </a:solidFill>
              <a:latin typeface="Arial Narrow" pitchFamily="-112" charset="0"/>
              <a:ea typeface="Arial" pitchFamily="-112" charset="0"/>
              <a:cs typeface="Arial" pitchFamily="-112" charset="0"/>
            </a:endParaRPr>
          </a:p>
        </p:txBody>
      </p:sp>
      <p:grpSp>
        <p:nvGrpSpPr>
          <p:cNvPr id="24581" name="Group 19"/>
          <p:cNvGrpSpPr>
            <a:grpSpLocks/>
          </p:cNvGrpSpPr>
          <p:nvPr/>
        </p:nvGrpSpPr>
        <p:grpSpPr bwMode="auto">
          <a:xfrm>
            <a:off x="255588" y="1787525"/>
            <a:ext cx="2609850" cy="3300413"/>
            <a:chOff x="255588" y="1676928"/>
            <a:chExt cx="2609850" cy="3300943"/>
          </a:xfrm>
        </p:grpSpPr>
        <p:sp>
          <p:nvSpPr>
            <p:cNvPr id="761860" name="Rectangle 4"/>
            <p:cNvSpPr>
              <a:spLocks noChangeArrowheads="1"/>
            </p:cNvSpPr>
            <p:nvPr/>
          </p:nvSpPr>
          <p:spPr bwMode="auto">
            <a:xfrm>
              <a:off x="255588" y="3409169"/>
              <a:ext cx="2609850" cy="731955"/>
            </a:xfrm>
            <a:prstGeom prst="rect">
              <a:avLst/>
            </a:prstGeom>
            <a:solidFill>
              <a:schemeClr val="accent1"/>
            </a:solidFill>
            <a:ln w="9525">
              <a:noFill/>
              <a:miter lim="800000"/>
              <a:headEnd/>
              <a:tailEnd/>
            </a:ln>
            <a:effectLst>
              <a:outerShdw blurRad="63500" dist="38100" dir="2700000" algn="tl" rotWithShape="0">
                <a:srgbClr val="000000">
                  <a:alpha val="39998"/>
                </a:srgbClr>
              </a:outerShdw>
            </a:effectLst>
          </p:spPr>
          <p:txBody>
            <a:bodyPr wrap="none" anchor="ctr"/>
            <a:lstStyle/>
            <a:p>
              <a:pPr>
                <a:lnSpc>
                  <a:spcPct val="90000"/>
                </a:lnSpc>
                <a:spcBef>
                  <a:spcPct val="70000"/>
                </a:spcBef>
                <a:buClr>
                  <a:srgbClr val="FFFFFF"/>
                </a:buClr>
                <a:buFont typeface="Symbol" pitchFamily="-112" charset="2"/>
                <a:buNone/>
                <a:defRPr/>
              </a:pPr>
              <a:r>
                <a:rPr lang="en-US" b="1" dirty="0">
                  <a:solidFill>
                    <a:srgbClr val="FFFFFF"/>
                  </a:solidFill>
                  <a:latin typeface="Arial Narrow" pitchFamily="-112" charset="0"/>
                  <a:ea typeface="Arial" pitchFamily="-112" charset="0"/>
                  <a:cs typeface="Arial" pitchFamily="-112" charset="0"/>
                </a:rPr>
                <a:t>Partnerships with</a:t>
              </a:r>
              <a:br>
                <a:rPr lang="en-US" b="1" dirty="0">
                  <a:solidFill>
                    <a:srgbClr val="FFFFFF"/>
                  </a:solidFill>
                  <a:latin typeface="Arial Narrow" pitchFamily="-112" charset="0"/>
                  <a:ea typeface="Arial" pitchFamily="-112" charset="0"/>
                  <a:cs typeface="Arial" pitchFamily="-112" charset="0"/>
                </a:rPr>
              </a:br>
              <a:r>
                <a:rPr lang="en-US" b="1" dirty="0">
                  <a:solidFill>
                    <a:srgbClr val="FFFFFF"/>
                  </a:solidFill>
                  <a:latin typeface="Arial Narrow" pitchFamily="-112" charset="0"/>
                  <a:ea typeface="Arial" pitchFamily="-112" charset="0"/>
                  <a:cs typeface="Arial" pitchFamily="-112" charset="0"/>
                </a:rPr>
                <a:t>industry and universities</a:t>
              </a:r>
            </a:p>
          </p:txBody>
        </p:sp>
        <p:sp>
          <p:nvSpPr>
            <p:cNvPr id="761861" name="Rectangle 5"/>
            <p:cNvSpPr>
              <a:spLocks noChangeArrowheads="1"/>
            </p:cNvSpPr>
            <p:nvPr/>
          </p:nvSpPr>
          <p:spPr bwMode="auto">
            <a:xfrm>
              <a:off x="255588" y="4245915"/>
              <a:ext cx="2609850" cy="731956"/>
            </a:xfrm>
            <a:prstGeom prst="rect">
              <a:avLst/>
            </a:prstGeom>
            <a:solidFill>
              <a:schemeClr val="accent1"/>
            </a:solidFill>
            <a:ln w="9525">
              <a:noFill/>
              <a:miter lim="800000"/>
              <a:headEnd/>
              <a:tailEnd/>
            </a:ln>
            <a:effectLst>
              <a:outerShdw blurRad="63500" dist="38100" dir="2700000" algn="tl" rotWithShape="0">
                <a:srgbClr val="000000">
                  <a:alpha val="39998"/>
                </a:srgbClr>
              </a:outerShdw>
            </a:effectLst>
          </p:spPr>
          <p:txBody>
            <a:bodyPr wrap="none" anchor="ctr"/>
            <a:lstStyle/>
            <a:p>
              <a:pPr>
                <a:lnSpc>
                  <a:spcPct val="90000"/>
                </a:lnSpc>
                <a:spcBef>
                  <a:spcPct val="70000"/>
                </a:spcBef>
                <a:buClr>
                  <a:srgbClr val="FFFFFF"/>
                </a:buClr>
                <a:buFont typeface="Symbol" pitchFamily="-112" charset="2"/>
                <a:buNone/>
                <a:defRPr/>
              </a:pPr>
              <a:r>
                <a:rPr lang="en-US" b="1" dirty="0">
                  <a:solidFill>
                    <a:srgbClr val="FFFFFF"/>
                  </a:solidFill>
                  <a:latin typeface="Arial Narrow" pitchFamily="-112" charset="0"/>
                  <a:ea typeface="Arial" pitchFamily="-112" charset="0"/>
                  <a:cs typeface="Arial" pitchFamily="-112" charset="0"/>
                </a:rPr>
                <a:t>Local and regional </a:t>
              </a:r>
              <a:br>
                <a:rPr lang="en-US" b="1" dirty="0">
                  <a:solidFill>
                    <a:srgbClr val="FFFFFF"/>
                  </a:solidFill>
                  <a:latin typeface="Arial Narrow" pitchFamily="-112" charset="0"/>
                  <a:ea typeface="Arial" pitchFamily="-112" charset="0"/>
                  <a:cs typeface="Arial" pitchFamily="-112" charset="0"/>
                </a:rPr>
              </a:br>
              <a:r>
                <a:rPr lang="en-US" b="1" dirty="0">
                  <a:solidFill>
                    <a:srgbClr val="FFFFFF"/>
                  </a:solidFill>
                  <a:latin typeface="Arial Narrow" pitchFamily="-112" charset="0"/>
                  <a:ea typeface="Arial" pitchFamily="-112" charset="0"/>
                  <a:cs typeface="Arial" pitchFamily="-112" charset="0"/>
                </a:rPr>
                <a:t>economic development</a:t>
              </a:r>
            </a:p>
          </p:txBody>
        </p:sp>
        <p:sp>
          <p:nvSpPr>
            <p:cNvPr id="761862" name="Rectangle 6"/>
            <p:cNvSpPr>
              <a:spLocks noChangeArrowheads="1"/>
            </p:cNvSpPr>
            <p:nvPr/>
          </p:nvSpPr>
          <p:spPr bwMode="auto">
            <a:xfrm>
              <a:off x="255588" y="2521614"/>
              <a:ext cx="2609850" cy="731956"/>
            </a:xfrm>
            <a:prstGeom prst="rect">
              <a:avLst/>
            </a:prstGeom>
            <a:solidFill>
              <a:schemeClr val="accent1"/>
            </a:solidFill>
            <a:ln w="9525">
              <a:noFill/>
              <a:miter lim="800000"/>
              <a:headEnd/>
              <a:tailEnd/>
            </a:ln>
            <a:effectLst>
              <a:outerShdw blurRad="63500" dist="38100" dir="2700000" algn="tl" rotWithShape="0">
                <a:srgbClr val="000000">
                  <a:alpha val="39998"/>
                </a:srgbClr>
              </a:outerShdw>
            </a:effectLst>
          </p:spPr>
          <p:txBody>
            <a:bodyPr wrap="none" anchor="ctr"/>
            <a:lstStyle/>
            <a:p>
              <a:pPr>
                <a:lnSpc>
                  <a:spcPct val="90000"/>
                </a:lnSpc>
                <a:defRPr/>
              </a:pPr>
              <a:r>
                <a:rPr lang="en-US" b="1">
                  <a:solidFill>
                    <a:srgbClr val="FFFFFF"/>
                  </a:solidFill>
                  <a:latin typeface="Arial Narrow" pitchFamily="-107" charset="0"/>
                </a:rPr>
                <a:t>Entrepreneurial support</a:t>
              </a:r>
              <a:endParaRPr lang="en-US" b="1">
                <a:solidFill>
                  <a:prstClr val="black"/>
                </a:solidFill>
                <a:latin typeface="Arial Narrow" pitchFamily="-107" charset="0"/>
              </a:endParaRPr>
            </a:p>
          </p:txBody>
        </p:sp>
        <p:sp>
          <p:nvSpPr>
            <p:cNvPr id="761863" name="Rectangle 7"/>
            <p:cNvSpPr>
              <a:spLocks noChangeArrowheads="1"/>
            </p:cNvSpPr>
            <p:nvPr/>
          </p:nvSpPr>
          <p:spPr bwMode="auto">
            <a:xfrm>
              <a:off x="255588" y="1676928"/>
              <a:ext cx="2609850" cy="731956"/>
            </a:xfrm>
            <a:prstGeom prst="rect">
              <a:avLst/>
            </a:prstGeom>
            <a:solidFill>
              <a:schemeClr val="accent1"/>
            </a:solidFill>
            <a:ln w="9525">
              <a:noFill/>
              <a:miter lim="800000"/>
              <a:headEnd/>
              <a:tailEnd/>
            </a:ln>
            <a:effectLst>
              <a:outerShdw blurRad="63500" dist="38100" dir="2700000" algn="tl" rotWithShape="0">
                <a:srgbClr val="000000">
                  <a:alpha val="39998"/>
                </a:srgbClr>
              </a:outerShdw>
            </a:effectLst>
          </p:spPr>
          <p:txBody>
            <a:bodyPr wrap="none" anchor="ctr"/>
            <a:lstStyle/>
            <a:p>
              <a:pPr>
                <a:lnSpc>
                  <a:spcPct val="90000"/>
                </a:lnSpc>
                <a:spcBef>
                  <a:spcPct val="70000"/>
                </a:spcBef>
                <a:buClr>
                  <a:srgbClr val="FFFFFF"/>
                </a:buClr>
                <a:buFont typeface="Symbol" pitchFamily="-112" charset="2"/>
                <a:buNone/>
                <a:defRPr/>
              </a:pPr>
              <a:r>
                <a:rPr lang="en-US" b="1" dirty="0">
                  <a:solidFill>
                    <a:srgbClr val="FFFFFF"/>
                  </a:solidFill>
                  <a:latin typeface="Arial Narrow" pitchFamily="-112" charset="0"/>
                  <a:ea typeface="Arial" pitchFamily="-112" charset="0"/>
                  <a:cs typeface="Arial" pitchFamily="-112" charset="0"/>
                </a:rPr>
                <a:t>Technology portfolios</a:t>
              </a:r>
            </a:p>
          </p:txBody>
        </p:sp>
      </p:grpSp>
      <p:sp>
        <p:nvSpPr>
          <p:cNvPr id="24582" name="Rectangle 11"/>
          <p:cNvSpPr>
            <a:spLocks noChangeArrowheads="1"/>
          </p:cNvSpPr>
          <p:nvPr/>
        </p:nvSpPr>
        <p:spPr bwMode="auto">
          <a:xfrm>
            <a:off x="254000" y="2582863"/>
            <a:ext cx="2078038"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nSpc>
                <a:spcPct val="90000"/>
              </a:lnSpc>
              <a:spcBef>
                <a:spcPct val="70000"/>
              </a:spcBef>
              <a:buClr>
                <a:srgbClr val="FFFFFF"/>
              </a:buClr>
              <a:buFont typeface="Symbol" pitchFamily="-107" charset="2"/>
              <a:buNone/>
            </a:pPr>
            <a:endParaRPr lang="en-US" b="1">
              <a:solidFill>
                <a:srgbClr val="FFFFFF"/>
              </a:solidFill>
              <a:latin typeface="Arial Narrow" pitchFamily="-107" charset="0"/>
            </a:endParaRPr>
          </a:p>
        </p:txBody>
      </p:sp>
      <p:pic>
        <p:nvPicPr>
          <p:cNvPr id="24583" name="Picture 17" descr="battelle_venture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0575" y="5715000"/>
            <a:ext cx="161925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4" name="Picture 1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81775" y="5638800"/>
            <a:ext cx="126682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5" name="Picture 19" descr="RD10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24800" y="4572000"/>
            <a:ext cx="693738"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6" name="Picture 21" descr="CEGlogo horz.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81863" y="2090738"/>
            <a:ext cx="153193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7" name="Title 22"/>
          <p:cNvSpPr>
            <a:spLocks noGrp="1"/>
          </p:cNvSpPr>
          <p:nvPr>
            <p:ph type="title"/>
          </p:nvPr>
        </p:nvSpPr>
        <p:spPr>
          <a:xfrm>
            <a:off x="111125" y="177800"/>
            <a:ext cx="8229600" cy="889000"/>
          </a:xfrm>
        </p:spPr>
        <p:txBody>
          <a:bodyPr/>
          <a:lstStyle/>
          <a:p>
            <a:r>
              <a:rPr lang="en-US" smtClean="0">
                <a:latin typeface="Arial Black" pitchFamily="-107" charset="0"/>
              </a:rPr>
              <a:t>We use our R&amp;D assets to create </a:t>
            </a:r>
            <a:br>
              <a:rPr lang="en-US" smtClean="0">
                <a:latin typeface="Arial Black" pitchFamily="-107" charset="0"/>
              </a:rPr>
            </a:br>
            <a:r>
              <a:rPr lang="en-US" smtClean="0">
                <a:latin typeface="Arial Black" pitchFamily="-107" charset="0"/>
              </a:rPr>
              <a:t>technology partnerships and growth </a:t>
            </a:r>
          </a:p>
        </p:txBody>
      </p:sp>
    </p:spTree>
    <p:extLst>
      <p:ext uri="{BB962C8B-B14F-4D97-AF65-F5344CB8AC3E}">
        <p14:creationId xmlns:p14="http://schemas.microsoft.com/office/powerpoint/2010/main" xmlns="" val="39737882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ChangeArrowheads="1"/>
          </p:cNvSpPr>
          <p:nvPr/>
        </p:nvSpPr>
        <p:spPr bwMode="auto">
          <a:xfrm>
            <a:off x="3505200" y="1295400"/>
            <a:ext cx="5408613" cy="4267200"/>
          </a:xfrm>
          <a:prstGeom prst="rect">
            <a:avLst/>
          </a:prstGeom>
          <a:solidFill>
            <a:srgbClr val="B9CDE5"/>
          </a:solidFill>
          <a:ln w="9525">
            <a:solidFill>
              <a:srgbClr val="FFD98D"/>
            </a:solidFill>
            <a:miter lim="800000"/>
            <a:headEnd/>
            <a:tailEnd/>
          </a:ln>
          <a:effectLst>
            <a:outerShdw blurRad="63500" dist="38100" dir="2700000" algn="tl" rotWithShape="0">
              <a:srgbClr val="000000">
                <a:alpha val="39998"/>
              </a:srgbClr>
            </a:outerShdw>
          </a:effectLst>
        </p:spPr>
        <p:txBody>
          <a:bodyPr wrap="none" anchor="ctr"/>
          <a:lstStyle/>
          <a:p>
            <a:pPr>
              <a:defRPr/>
            </a:pPr>
            <a:endParaRPr lang="en-US" b="1">
              <a:solidFill>
                <a:prstClr val="black"/>
              </a:solidFill>
              <a:latin typeface="Arial" pitchFamily="-112" charset="0"/>
              <a:ea typeface="Arial" pitchFamily="-112" charset="0"/>
              <a:cs typeface="Arial" pitchFamily="-112" charset="0"/>
            </a:endParaRPr>
          </a:p>
        </p:txBody>
      </p:sp>
      <p:sp>
        <p:nvSpPr>
          <p:cNvPr id="24579" name="Rectangle 8"/>
          <p:cNvSpPr>
            <a:spLocks noChangeArrowheads="1"/>
          </p:cNvSpPr>
          <p:nvPr/>
        </p:nvSpPr>
        <p:spPr bwMode="auto">
          <a:xfrm>
            <a:off x="3835400" y="1404938"/>
            <a:ext cx="4992688" cy="392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lnSpc>
                <a:spcPct val="90000"/>
              </a:lnSpc>
              <a:spcBef>
                <a:spcPts val="75"/>
              </a:spcBef>
              <a:buClr>
                <a:prstClr val="black"/>
              </a:buClr>
              <a:buFont typeface="Symbol" pitchFamily="-107" charset="2"/>
              <a:buChar char="·"/>
            </a:pPr>
            <a:r>
              <a:rPr lang="en-US" b="1" dirty="0" smtClean="0">
                <a:solidFill>
                  <a:prstClr val="black"/>
                </a:solidFill>
                <a:latin typeface="Arial Narrow" pitchFamily="-107" charset="0"/>
              </a:rPr>
              <a:t>Prepare the next generation of researchers for ESS</a:t>
            </a:r>
          </a:p>
          <a:p>
            <a:pPr marL="742950" lvl="1" indent="-285750">
              <a:lnSpc>
                <a:spcPct val="90000"/>
              </a:lnSpc>
              <a:spcBef>
                <a:spcPts val="75"/>
              </a:spcBef>
              <a:buClr>
                <a:prstClr val="black"/>
              </a:buClr>
              <a:buFontTx/>
              <a:buChar char="-"/>
            </a:pPr>
            <a:r>
              <a:rPr lang="en-US" b="1" dirty="0">
                <a:solidFill>
                  <a:prstClr val="black"/>
                </a:solidFill>
                <a:latin typeface="Arial Narrow" pitchFamily="-107" charset="0"/>
              </a:rPr>
              <a:t>M</a:t>
            </a:r>
            <a:r>
              <a:rPr lang="en-US" b="1" dirty="0" smtClean="0">
                <a:solidFill>
                  <a:prstClr val="black"/>
                </a:solidFill>
                <a:latin typeface="Arial Narrow" pitchFamily="-107" charset="0"/>
              </a:rPr>
              <a:t>itigate the risk of a “generation gap”</a:t>
            </a:r>
          </a:p>
          <a:p>
            <a:pPr marL="742950" lvl="1" indent="-285750">
              <a:lnSpc>
                <a:spcPct val="90000"/>
              </a:lnSpc>
              <a:spcBef>
                <a:spcPts val="75"/>
              </a:spcBef>
              <a:buClr>
                <a:prstClr val="black"/>
              </a:buClr>
              <a:buFontTx/>
              <a:buChar char="-"/>
            </a:pPr>
            <a:r>
              <a:rPr lang="en-US" b="1" dirty="0" smtClean="0">
                <a:solidFill>
                  <a:prstClr val="black"/>
                </a:solidFill>
                <a:latin typeface="Arial Narrow" pitchFamily="-107" charset="0"/>
              </a:rPr>
              <a:t>Provide hands on research experience at unique facilities</a:t>
            </a:r>
          </a:p>
          <a:p>
            <a:pPr marL="742950" lvl="1" indent="-285750">
              <a:lnSpc>
                <a:spcPct val="90000"/>
              </a:lnSpc>
              <a:spcBef>
                <a:spcPts val="75"/>
              </a:spcBef>
              <a:buClr>
                <a:prstClr val="black"/>
              </a:buClr>
              <a:buFontTx/>
              <a:buChar char="-"/>
            </a:pPr>
            <a:r>
              <a:rPr lang="en-US" b="1" dirty="0" smtClean="0">
                <a:solidFill>
                  <a:prstClr val="black"/>
                </a:solidFill>
                <a:latin typeface="Arial Narrow" pitchFamily="-107" charset="0"/>
              </a:rPr>
              <a:t>Provide the background experience to drive the next level of capability at ESS</a:t>
            </a:r>
          </a:p>
          <a:p>
            <a:pPr marL="742950" lvl="1" indent="-285750">
              <a:lnSpc>
                <a:spcPct val="90000"/>
              </a:lnSpc>
              <a:spcBef>
                <a:spcPts val="75"/>
              </a:spcBef>
              <a:buClr>
                <a:prstClr val="black"/>
              </a:buClr>
              <a:buFontTx/>
              <a:buChar char="-"/>
            </a:pPr>
            <a:r>
              <a:rPr lang="en-US" b="1" dirty="0" smtClean="0">
                <a:solidFill>
                  <a:prstClr val="black"/>
                </a:solidFill>
                <a:latin typeface="Arial Narrow" pitchFamily="-107" charset="0"/>
              </a:rPr>
              <a:t>Exposure to a broader energy portfolio</a:t>
            </a:r>
          </a:p>
          <a:p>
            <a:pPr marL="742950" lvl="1" indent="-285750">
              <a:lnSpc>
                <a:spcPct val="90000"/>
              </a:lnSpc>
              <a:spcBef>
                <a:spcPts val="75"/>
              </a:spcBef>
              <a:buClr>
                <a:prstClr val="black"/>
              </a:buClr>
              <a:buFontTx/>
              <a:buChar char="-"/>
            </a:pPr>
            <a:r>
              <a:rPr lang="en-US" b="1" dirty="0" smtClean="0">
                <a:solidFill>
                  <a:prstClr val="black"/>
                </a:solidFill>
                <a:latin typeface="Arial Narrow" pitchFamily="-107" charset="0"/>
              </a:rPr>
              <a:t>Enable the development of a research network</a:t>
            </a:r>
            <a:br>
              <a:rPr lang="en-US" b="1" dirty="0" smtClean="0">
                <a:solidFill>
                  <a:prstClr val="black"/>
                </a:solidFill>
                <a:latin typeface="Arial Narrow" pitchFamily="-107" charset="0"/>
              </a:rPr>
            </a:br>
            <a:endParaRPr lang="en-US" b="1" dirty="0" smtClean="0">
              <a:solidFill>
                <a:prstClr val="black"/>
              </a:solidFill>
              <a:latin typeface="Arial Narrow" pitchFamily="-107" charset="0"/>
            </a:endParaRPr>
          </a:p>
          <a:p>
            <a:pPr marL="228600" indent="-228600">
              <a:lnSpc>
                <a:spcPct val="90000"/>
              </a:lnSpc>
              <a:spcBef>
                <a:spcPts val="75"/>
              </a:spcBef>
              <a:buClr>
                <a:prstClr val="black"/>
              </a:buClr>
              <a:buFont typeface="Symbol" pitchFamily="-107" charset="2"/>
              <a:buChar char="·"/>
            </a:pPr>
            <a:r>
              <a:rPr lang="en-US" b="1" dirty="0" smtClean="0">
                <a:solidFill>
                  <a:prstClr val="black"/>
                </a:solidFill>
                <a:latin typeface="Arial Narrow" pitchFamily="-107" charset="0"/>
              </a:rPr>
              <a:t>Engage industry now</a:t>
            </a:r>
          </a:p>
          <a:p>
            <a:pPr marL="742950" lvl="1" indent="-285750">
              <a:lnSpc>
                <a:spcPct val="90000"/>
              </a:lnSpc>
              <a:spcBef>
                <a:spcPts val="75"/>
              </a:spcBef>
              <a:buClr>
                <a:prstClr val="black"/>
              </a:buClr>
              <a:buFontTx/>
              <a:buChar char="-"/>
            </a:pPr>
            <a:r>
              <a:rPr lang="en-US" b="1" dirty="0" smtClean="0">
                <a:solidFill>
                  <a:prstClr val="black"/>
                </a:solidFill>
                <a:latin typeface="Arial Narrow" pitchFamily="-107" charset="0"/>
              </a:rPr>
              <a:t>Industry wants results now - 10 years is outside the time frame of most industrial partners</a:t>
            </a:r>
          </a:p>
          <a:p>
            <a:pPr marL="742950" lvl="1" indent="-285750">
              <a:lnSpc>
                <a:spcPct val="90000"/>
              </a:lnSpc>
              <a:spcBef>
                <a:spcPts val="75"/>
              </a:spcBef>
              <a:buClr>
                <a:prstClr val="black"/>
              </a:buClr>
              <a:buFontTx/>
              <a:buChar char="-"/>
            </a:pPr>
            <a:r>
              <a:rPr lang="en-US" b="1" dirty="0" smtClean="0">
                <a:solidFill>
                  <a:prstClr val="black"/>
                </a:solidFill>
                <a:latin typeface="Arial Narrow" pitchFamily="-107" charset="0"/>
              </a:rPr>
              <a:t>Learn the needs and define the future requirements/capabilities at ESS</a:t>
            </a:r>
          </a:p>
          <a:p>
            <a:pPr marL="742950" lvl="1" indent="-285750">
              <a:lnSpc>
                <a:spcPct val="90000"/>
              </a:lnSpc>
              <a:spcBef>
                <a:spcPts val="75"/>
              </a:spcBef>
              <a:buClr>
                <a:prstClr val="black"/>
              </a:buClr>
              <a:buFontTx/>
              <a:buChar char="-"/>
            </a:pPr>
            <a:endParaRPr lang="en-US" b="1" dirty="0" smtClean="0">
              <a:solidFill>
                <a:prstClr val="black"/>
              </a:solidFill>
              <a:latin typeface="Arial Narrow" pitchFamily="-107" charset="0"/>
            </a:endParaRPr>
          </a:p>
          <a:p>
            <a:pPr marL="228600" indent="-228600">
              <a:lnSpc>
                <a:spcPct val="90000"/>
              </a:lnSpc>
              <a:spcBef>
                <a:spcPts val="75"/>
              </a:spcBef>
              <a:buClr>
                <a:prstClr val="black"/>
              </a:buClr>
              <a:buFont typeface="Symbol" pitchFamily="-107" charset="2"/>
              <a:buChar char="·"/>
            </a:pPr>
            <a:endParaRPr lang="en-US" b="1" dirty="0">
              <a:solidFill>
                <a:prstClr val="black"/>
              </a:solidFill>
              <a:latin typeface="Arial Narrow" pitchFamily="-107" charset="0"/>
            </a:endParaRPr>
          </a:p>
        </p:txBody>
      </p:sp>
      <p:sp>
        <p:nvSpPr>
          <p:cNvPr id="761859" name="AutoShape 3"/>
          <p:cNvSpPr>
            <a:spLocks noChangeArrowheads="1"/>
          </p:cNvSpPr>
          <p:nvPr/>
        </p:nvSpPr>
        <p:spPr bwMode="auto">
          <a:xfrm>
            <a:off x="549275" y="1727200"/>
            <a:ext cx="3268663" cy="3276600"/>
          </a:xfrm>
          <a:prstGeom prst="rightArrow">
            <a:avLst>
              <a:gd name="adj1" fmla="val 85019"/>
              <a:gd name="adj2" fmla="val 25736"/>
            </a:avLst>
          </a:prstGeom>
          <a:gradFill rotWithShape="1">
            <a:gsLst>
              <a:gs pos="0">
                <a:schemeClr val="bg1"/>
              </a:gs>
              <a:gs pos="100000">
                <a:srgbClr val="FFD98D"/>
              </a:gs>
            </a:gsLst>
            <a:lin ang="0" scaled="1"/>
          </a:gradFill>
          <a:ln w="9525">
            <a:noFill/>
            <a:miter lim="800000"/>
            <a:headEnd/>
            <a:tailEnd/>
          </a:ln>
          <a:effectLst>
            <a:outerShdw blurRad="63500" dist="38100" dir="2700000" algn="tl" rotWithShape="0">
              <a:srgbClr val="000000">
                <a:alpha val="39998"/>
              </a:srgbClr>
            </a:outerShdw>
          </a:effectLst>
        </p:spPr>
        <p:txBody>
          <a:bodyPr wrap="none" anchor="ctr"/>
          <a:lstStyle/>
          <a:p>
            <a:pPr>
              <a:lnSpc>
                <a:spcPct val="90000"/>
              </a:lnSpc>
              <a:defRPr/>
            </a:pPr>
            <a:endParaRPr lang="en-US" sz="1600" b="1">
              <a:solidFill>
                <a:prstClr val="black"/>
              </a:solidFill>
              <a:latin typeface="Arial Narrow" pitchFamily="-112" charset="0"/>
              <a:ea typeface="Arial" pitchFamily="-112" charset="0"/>
              <a:cs typeface="Arial" pitchFamily="-112" charset="0"/>
            </a:endParaRPr>
          </a:p>
        </p:txBody>
      </p:sp>
      <p:grpSp>
        <p:nvGrpSpPr>
          <p:cNvPr id="24581" name="Group 19"/>
          <p:cNvGrpSpPr>
            <a:grpSpLocks/>
          </p:cNvGrpSpPr>
          <p:nvPr/>
        </p:nvGrpSpPr>
        <p:grpSpPr bwMode="auto">
          <a:xfrm>
            <a:off x="255588" y="1787525"/>
            <a:ext cx="2609850" cy="3300413"/>
            <a:chOff x="255588" y="1676928"/>
            <a:chExt cx="2609850" cy="3300943"/>
          </a:xfrm>
        </p:grpSpPr>
        <p:sp>
          <p:nvSpPr>
            <p:cNvPr id="761860" name="Rectangle 4"/>
            <p:cNvSpPr>
              <a:spLocks noChangeArrowheads="1"/>
            </p:cNvSpPr>
            <p:nvPr/>
          </p:nvSpPr>
          <p:spPr bwMode="auto">
            <a:xfrm>
              <a:off x="255588" y="3409169"/>
              <a:ext cx="2609850" cy="731955"/>
            </a:xfrm>
            <a:prstGeom prst="rect">
              <a:avLst/>
            </a:prstGeom>
            <a:solidFill>
              <a:schemeClr val="accent1"/>
            </a:solidFill>
            <a:ln w="9525">
              <a:noFill/>
              <a:miter lim="800000"/>
              <a:headEnd/>
              <a:tailEnd/>
            </a:ln>
            <a:effectLst>
              <a:outerShdw blurRad="63500" dist="38100" dir="2700000" algn="tl" rotWithShape="0">
                <a:srgbClr val="000000">
                  <a:alpha val="39998"/>
                </a:srgbClr>
              </a:outerShdw>
            </a:effectLst>
          </p:spPr>
          <p:txBody>
            <a:bodyPr wrap="none" anchor="ctr"/>
            <a:lstStyle/>
            <a:p>
              <a:pPr>
                <a:lnSpc>
                  <a:spcPct val="90000"/>
                </a:lnSpc>
                <a:spcBef>
                  <a:spcPct val="70000"/>
                </a:spcBef>
                <a:buClr>
                  <a:srgbClr val="FFFFFF"/>
                </a:buClr>
                <a:buFont typeface="Symbol" pitchFamily="-112" charset="2"/>
                <a:buNone/>
                <a:defRPr/>
              </a:pPr>
              <a:endParaRPr lang="en-US" b="1" dirty="0">
                <a:solidFill>
                  <a:srgbClr val="FFFFFF"/>
                </a:solidFill>
                <a:latin typeface="Arial Narrow" pitchFamily="-112" charset="0"/>
                <a:ea typeface="Arial" pitchFamily="-112" charset="0"/>
                <a:cs typeface="Arial" pitchFamily="-112" charset="0"/>
              </a:endParaRPr>
            </a:p>
          </p:txBody>
        </p:sp>
        <p:sp>
          <p:nvSpPr>
            <p:cNvPr id="761861" name="Rectangle 5"/>
            <p:cNvSpPr>
              <a:spLocks noChangeArrowheads="1"/>
            </p:cNvSpPr>
            <p:nvPr/>
          </p:nvSpPr>
          <p:spPr bwMode="auto">
            <a:xfrm>
              <a:off x="255588" y="4245915"/>
              <a:ext cx="2609850" cy="731956"/>
            </a:xfrm>
            <a:prstGeom prst="rect">
              <a:avLst/>
            </a:prstGeom>
            <a:solidFill>
              <a:schemeClr val="accent1"/>
            </a:solidFill>
            <a:ln w="9525">
              <a:noFill/>
              <a:miter lim="800000"/>
              <a:headEnd/>
              <a:tailEnd/>
            </a:ln>
            <a:effectLst>
              <a:outerShdw blurRad="63500" dist="38100" dir="2700000" algn="tl" rotWithShape="0">
                <a:srgbClr val="000000">
                  <a:alpha val="39998"/>
                </a:srgbClr>
              </a:outerShdw>
            </a:effectLst>
          </p:spPr>
          <p:txBody>
            <a:bodyPr wrap="none" anchor="ctr"/>
            <a:lstStyle/>
            <a:p>
              <a:pPr>
                <a:lnSpc>
                  <a:spcPct val="90000"/>
                </a:lnSpc>
                <a:spcBef>
                  <a:spcPct val="70000"/>
                </a:spcBef>
                <a:buClr>
                  <a:srgbClr val="FFFFFF"/>
                </a:buClr>
                <a:buFont typeface="Symbol" pitchFamily="-112" charset="2"/>
                <a:buNone/>
                <a:defRPr/>
              </a:pPr>
              <a:r>
                <a:rPr lang="en-US" b="1" dirty="0">
                  <a:solidFill>
                    <a:srgbClr val="FFFFFF"/>
                  </a:solidFill>
                  <a:latin typeface="Arial Narrow" pitchFamily="-112" charset="0"/>
                  <a:ea typeface="Arial" pitchFamily="-112" charset="0"/>
                  <a:cs typeface="Arial" pitchFamily="-112" charset="0"/>
                </a:rPr>
                <a:t>Local and regional </a:t>
              </a:r>
              <a:br>
                <a:rPr lang="en-US" b="1" dirty="0">
                  <a:solidFill>
                    <a:srgbClr val="FFFFFF"/>
                  </a:solidFill>
                  <a:latin typeface="Arial Narrow" pitchFamily="-112" charset="0"/>
                  <a:ea typeface="Arial" pitchFamily="-112" charset="0"/>
                  <a:cs typeface="Arial" pitchFamily="-112" charset="0"/>
                </a:rPr>
              </a:br>
              <a:r>
                <a:rPr lang="en-US" b="1" dirty="0">
                  <a:solidFill>
                    <a:srgbClr val="FFFFFF"/>
                  </a:solidFill>
                  <a:latin typeface="Arial Narrow" pitchFamily="-112" charset="0"/>
                  <a:ea typeface="Arial" pitchFamily="-112" charset="0"/>
                  <a:cs typeface="Arial" pitchFamily="-112" charset="0"/>
                </a:rPr>
                <a:t>economic development</a:t>
              </a:r>
            </a:p>
          </p:txBody>
        </p:sp>
        <p:sp>
          <p:nvSpPr>
            <p:cNvPr id="761862" name="Rectangle 6"/>
            <p:cNvSpPr>
              <a:spLocks noChangeArrowheads="1"/>
            </p:cNvSpPr>
            <p:nvPr/>
          </p:nvSpPr>
          <p:spPr bwMode="auto">
            <a:xfrm>
              <a:off x="255588" y="2521614"/>
              <a:ext cx="2609850" cy="731956"/>
            </a:xfrm>
            <a:prstGeom prst="rect">
              <a:avLst/>
            </a:prstGeom>
            <a:solidFill>
              <a:schemeClr val="accent1"/>
            </a:solidFill>
            <a:ln w="9525">
              <a:noFill/>
              <a:miter lim="800000"/>
              <a:headEnd/>
              <a:tailEnd/>
            </a:ln>
            <a:effectLst>
              <a:outerShdw blurRad="63500" dist="38100" dir="2700000" algn="tl" rotWithShape="0">
                <a:srgbClr val="000000">
                  <a:alpha val="39998"/>
                </a:srgbClr>
              </a:outerShdw>
            </a:effectLst>
          </p:spPr>
          <p:txBody>
            <a:bodyPr wrap="none" anchor="ctr"/>
            <a:lstStyle/>
            <a:p>
              <a:pPr>
                <a:lnSpc>
                  <a:spcPct val="90000"/>
                </a:lnSpc>
                <a:defRPr/>
              </a:pPr>
              <a:endParaRPr lang="en-US" b="1" dirty="0" smtClean="0">
                <a:solidFill>
                  <a:srgbClr val="FFFFFF"/>
                </a:solidFill>
                <a:latin typeface="Arial Narrow" pitchFamily="-112" charset="0"/>
                <a:ea typeface="Arial" pitchFamily="-112" charset="0"/>
                <a:cs typeface="Arial" pitchFamily="-112" charset="0"/>
              </a:endParaRPr>
            </a:p>
            <a:p>
              <a:pPr>
                <a:lnSpc>
                  <a:spcPct val="90000"/>
                </a:lnSpc>
                <a:defRPr/>
              </a:pPr>
              <a:r>
                <a:rPr lang="en-US" b="1" dirty="0" smtClean="0">
                  <a:solidFill>
                    <a:srgbClr val="FFFFFF"/>
                  </a:solidFill>
                  <a:latin typeface="Arial Narrow" pitchFamily="-112" charset="0"/>
                  <a:ea typeface="Arial" pitchFamily="-112" charset="0"/>
                  <a:cs typeface="Arial" pitchFamily="-112" charset="0"/>
                </a:rPr>
                <a:t>Partnerships </a:t>
              </a:r>
              <a:r>
                <a:rPr lang="en-US" b="1" dirty="0">
                  <a:solidFill>
                    <a:srgbClr val="FFFFFF"/>
                  </a:solidFill>
                  <a:latin typeface="Arial Narrow" pitchFamily="-112" charset="0"/>
                  <a:ea typeface="Arial" pitchFamily="-112" charset="0"/>
                  <a:cs typeface="Arial" pitchFamily="-112" charset="0"/>
                </a:rPr>
                <a:t>with</a:t>
              </a:r>
              <a:br>
                <a:rPr lang="en-US" b="1" dirty="0">
                  <a:solidFill>
                    <a:srgbClr val="FFFFFF"/>
                  </a:solidFill>
                  <a:latin typeface="Arial Narrow" pitchFamily="-112" charset="0"/>
                  <a:ea typeface="Arial" pitchFamily="-112" charset="0"/>
                  <a:cs typeface="Arial" pitchFamily="-112" charset="0"/>
                </a:rPr>
              </a:br>
              <a:r>
                <a:rPr lang="en-US" b="1" dirty="0">
                  <a:solidFill>
                    <a:srgbClr val="FFFFFF"/>
                  </a:solidFill>
                  <a:latin typeface="Arial Narrow" pitchFamily="-112" charset="0"/>
                  <a:ea typeface="Arial" pitchFamily="-112" charset="0"/>
                  <a:cs typeface="Arial" pitchFamily="-112" charset="0"/>
                </a:rPr>
                <a:t>industry and universities</a:t>
              </a:r>
            </a:p>
            <a:p>
              <a:pPr>
                <a:lnSpc>
                  <a:spcPct val="90000"/>
                </a:lnSpc>
                <a:defRPr/>
              </a:pPr>
              <a:endParaRPr lang="en-US" b="1" dirty="0">
                <a:solidFill>
                  <a:prstClr val="black"/>
                </a:solidFill>
                <a:latin typeface="Arial Narrow" pitchFamily="-107" charset="0"/>
              </a:endParaRPr>
            </a:p>
          </p:txBody>
        </p:sp>
        <p:sp>
          <p:nvSpPr>
            <p:cNvPr id="761863" name="Rectangle 7"/>
            <p:cNvSpPr>
              <a:spLocks noChangeArrowheads="1"/>
            </p:cNvSpPr>
            <p:nvPr/>
          </p:nvSpPr>
          <p:spPr bwMode="auto">
            <a:xfrm>
              <a:off x="255588" y="1676928"/>
              <a:ext cx="2609850" cy="731956"/>
            </a:xfrm>
            <a:prstGeom prst="rect">
              <a:avLst/>
            </a:prstGeom>
            <a:solidFill>
              <a:schemeClr val="accent1"/>
            </a:solidFill>
            <a:ln w="9525">
              <a:noFill/>
              <a:miter lim="800000"/>
              <a:headEnd/>
              <a:tailEnd/>
            </a:ln>
            <a:effectLst>
              <a:outerShdw blurRad="63500" dist="38100" dir="2700000" algn="tl" rotWithShape="0">
                <a:srgbClr val="000000">
                  <a:alpha val="39998"/>
                </a:srgbClr>
              </a:outerShdw>
            </a:effectLst>
          </p:spPr>
          <p:txBody>
            <a:bodyPr wrap="none" anchor="ctr"/>
            <a:lstStyle/>
            <a:p>
              <a:pPr>
                <a:lnSpc>
                  <a:spcPct val="90000"/>
                </a:lnSpc>
                <a:spcBef>
                  <a:spcPct val="70000"/>
                </a:spcBef>
                <a:buClr>
                  <a:srgbClr val="FFFFFF"/>
                </a:buClr>
                <a:buFont typeface="Symbol" pitchFamily="-112" charset="2"/>
                <a:buNone/>
                <a:defRPr/>
              </a:pPr>
              <a:r>
                <a:rPr lang="en-US" b="1" dirty="0" smtClean="0">
                  <a:solidFill>
                    <a:srgbClr val="FFFFFF"/>
                  </a:solidFill>
                  <a:latin typeface="Arial Narrow" pitchFamily="-112" charset="0"/>
                  <a:ea typeface="Arial" pitchFamily="-112" charset="0"/>
                  <a:cs typeface="Arial" pitchFamily="-112" charset="0"/>
                </a:rPr>
                <a:t>Graduate Education</a:t>
              </a:r>
              <a:endParaRPr lang="en-US" b="1" dirty="0">
                <a:solidFill>
                  <a:srgbClr val="FFFFFF"/>
                </a:solidFill>
                <a:latin typeface="Arial Narrow" pitchFamily="-112" charset="0"/>
                <a:ea typeface="Arial" pitchFamily="-112" charset="0"/>
                <a:cs typeface="Arial" pitchFamily="-112" charset="0"/>
              </a:endParaRPr>
            </a:p>
          </p:txBody>
        </p:sp>
      </p:grpSp>
      <p:sp>
        <p:nvSpPr>
          <p:cNvPr id="24582" name="Rectangle 11"/>
          <p:cNvSpPr>
            <a:spLocks noChangeArrowheads="1"/>
          </p:cNvSpPr>
          <p:nvPr/>
        </p:nvSpPr>
        <p:spPr bwMode="auto">
          <a:xfrm>
            <a:off x="254000" y="2582863"/>
            <a:ext cx="2078038"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nSpc>
                <a:spcPct val="90000"/>
              </a:lnSpc>
              <a:spcBef>
                <a:spcPct val="70000"/>
              </a:spcBef>
              <a:buClr>
                <a:srgbClr val="FFFFFF"/>
              </a:buClr>
              <a:buFont typeface="Symbol" pitchFamily="-107" charset="2"/>
              <a:buNone/>
            </a:pPr>
            <a:endParaRPr lang="en-US" b="1">
              <a:solidFill>
                <a:srgbClr val="FFFFFF"/>
              </a:solidFill>
              <a:latin typeface="Arial Narrow" pitchFamily="-107" charset="0"/>
            </a:endParaRPr>
          </a:p>
        </p:txBody>
      </p:sp>
      <p:sp>
        <p:nvSpPr>
          <p:cNvPr id="24587" name="Title 22"/>
          <p:cNvSpPr>
            <a:spLocks noGrp="1"/>
          </p:cNvSpPr>
          <p:nvPr>
            <p:ph type="title"/>
          </p:nvPr>
        </p:nvSpPr>
        <p:spPr>
          <a:xfrm>
            <a:off x="111124" y="177800"/>
            <a:ext cx="8507413" cy="877163"/>
          </a:xfrm>
        </p:spPr>
        <p:txBody>
          <a:bodyPr/>
          <a:lstStyle/>
          <a:p>
            <a:r>
              <a:rPr lang="en-US" dirty="0" smtClean="0">
                <a:latin typeface="Arial Black" pitchFamily="-107" charset="0"/>
              </a:rPr>
              <a:t>An opportunity to create education and</a:t>
            </a:r>
            <a:br>
              <a:rPr lang="en-US" dirty="0" smtClean="0">
                <a:latin typeface="Arial Black" pitchFamily="-107" charset="0"/>
              </a:rPr>
            </a:br>
            <a:r>
              <a:rPr lang="en-US" dirty="0" smtClean="0">
                <a:latin typeface="Arial Black" pitchFamily="-107" charset="0"/>
              </a:rPr>
              <a:t>technology partnerships?</a:t>
            </a:r>
          </a:p>
        </p:txBody>
      </p:sp>
      <p:sp>
        <p:nvSpPr>
          <p:cNvPr id="3" name="Rectangle 2"/>
          <p:cNvSpPr/>
          <p:nvPr/>
        </p:nvSpPr>
        <p:spPr>
          <a:xfrm>
            <a:off x="228600" y="3600069"/>
            <a:ext cx="4572000" cy="590931"/>
          </a:xfrm>
          <a:prstGeom prst="rect">
            <a:avLst/>
          </a:prstGeom>
        </p:spPr>
        <p:txBody>
          <a:bodyPr>
            <a:spAutoFit/>
          </a:bodyPr>
          <a:lstStyle/>
          <a:p>
            <a:pPr>
              <a:lnSpc>
                <a:spcPct val="90000"/>
              </a:lnSpc>
              <a:defRPr/>
            </a:pPr>
            <a:r>
              <a:rPr lang="en-US" b="1" dirty="0" smtClean="0">
                <a:solidFill>
                  <a:srgbClr val="FFFFFF"/>
                </a:solidFill>
                <a:latin typeface="Arial Narrow" pitchFamily="-112" charset="0"/>
                <a:ea typeface="Arial" pitchFamily="-112" charset="0"/>
                <a:cs typeface="Arial" pitchFamily="-112" charset="0"/>
              </a:rPr>
              <a:t>Italian participation </a:t>
            </a:r>
          </a:p>
          <a:p>
            <a:pPr>
              <a:lnSpc>
                <a:spcPct val="90000"/>
              </a:lnSpc>
              <a:defRPr/>
            </a:pPr>
            <a:r>
              <a:rPr lang="en-US" b="1" dirty="0" smtClean="0">
                <a:solidFill>
                  <a:srgbClr val="FFFFFF"/>
                </a:solidFill>
                <a:latin typeface="Arial Narrow" pitchFamily="-112" charset="0"/>
                <a:ea typeface="Arial" pitchFamily="-112" charset="0"/>
                <a:cs typeface="Arial" pitchFamily="-112" charset="0"/>
              </a:rPr>
              <a:t>in ESS</a:t>
            </a:r>
            <a:endParaRPr lang="en-US" b="1" dirty="0">
              <a:solidFill>
                <a:srgbClr val="FFFFFF"/>
              </a:solidFill>
              <a:latin typeface="Arial Narrow" pitchFamily="-112" charset="0"/>
              <a:ea typeface="Arial" pitchFamily="-112" charset="0"/>
              <a:cs typeface="Arial" pitchFamily="-112" charset="0"/>
            </a:endParaRPr>
          </a:p>
        </p:txBody>
      </p:sp>
    </p:spTree>
    <p:extLst>
      <p:ext uri="{BB962C8B-B14F-4D97-AF65-F5344CB8AC3E}">
        <p14:creationId xmlns:p14="http://schemas.microsoft.com/office/powerpoint/2010/main" xmlns="" val="22121381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43050"/>
            <a:ext cx="7086600" cy="720197"/>
          </a:xfrm>
        </p:spPr>
        <p:txBody>
          <a:bodyPr/>
          <a:lstStyle/>
          <a:p>
            <a:r>
              <a:rPr lang="en-US" b="1" dirty="0" smtClean="0"/>
              <a:t>On-going work: </a:t>
            </a:r>
            <a:br>
              <a:rPr lang="en-US" b="1" dirty="0" smtClean="0"/>
            </a:br>
            <a:r>
              <a:rPr lang="en-US" b="1" dirty="0" err="1" smtClean="0"/>
              <a:t>Superfluid</a:t>
            </a:r>
            <a:r>
              <a:rPr lang="en-US" b="1" dirty="0" smtClean="0"/>
              <a:t> component in solid helium?</a:t>
            </a:r>
            <a:endParaRPr lang="en-US" dirty="0">
              <a:ea typeface="ＭＳ Ｐゴシック"/>
              <a:cs typeface="ＭＳ Ｐゴシック"/>
            </a:endParaRPr>
          </a:p>
        </p:txBody>
      </p:sp>
      <p:sp>
        <p:nvSpPr>
          <p:cNvPr id="12" name="Content Placeholder 11"/>
          <p:cNvSpPr>
            <a:spLocks noGrp="1"/>
          </p:cNvSpPr>
          <p:nvPr>
            <p:ph idx="1"/>
          </p:nvPr>
        </p:nvSpPr>
        <p:spPr>
          <a:xfrm>
            <a:off x="217714" y="707559"/>
            <a:ext cx="5029200" cy="4677178"/>
          </a:xfrm>
        </p:spPr>
        <p:txBody>
          <a:bodyPr/>
          <a:lstStyle/>
          <a:p>
            <a:pPr marL="182880" lvl="0" indent="-182880">
              <a:spcBef>
                <a:spcPts val="800"/>
              </a:spcBef>
            </a:pPr>
            <a:r>
              <a:rPr lang="en-US" b="1" dirty="0" smtClean="0"/>
              <a:t>Neutron inelastic scattering reveals a solid helium superstructure (</a:t>
            </a:r>
            <a:r>
              <a:rPr lang="en-US" b="1" baseline="30000" dirty="0" smtClean="0"/>
              <a:t>4</a:t>
            </a:r>
            <a:r>
              <a:rPr lang="en-US" b="1" dirty="0" smtClean="0"/>
              <a:t>He) under pressure of 40 bars and mK temperatures.</a:t>
            </a:r>
          </a:p>
          <a:p>
            <a:pPr marL="182880" lvl="0" indent="-182880">
              <a:spcBef>
                <a:spcPts val="800"/>
              </a:spcBef>
            </a:pPr>
            <a:r>
              <a:rPr lang="en-US" b="1" dirty="0" smtClean="0"/>
              <a:t>A superstructure is identified in the figure by a characteristic feature, zone boundary folding of phonons. Solid helium can show a superstructure only by an ordered composition of two different aggregates, the solid state and the liquid state.</a:t>
            </a:r>
          </a:p>
          <a:p>
            <a:pPr marL="182880" lvl="0" indent="-182880">
              <a:spcBef>
                <a:spcPts val="800"/>
              </a:spcBef>
            </a:pPr>
            <a:r>
              <a:rPr lang="en-US" b="1" dirty="0" smtClean="0"/>
              <a:t>A liquid 3D helium state does not exist under the pressure and temperature conditions in this experiment.</a:t>
            </a:r>
          </a:p>
          <a:p>
            <a:pPr marL="182880" lvl="0" indent="-182880">
              <a:spcBef>
                <a:spcPts val="800"/>
              </a:spcBef>
            </a:pPr>
            <a:r>
              <a:rPr lang="en-US" b="1" dirty="0" smtClean="0"/>
              <a:t>Microscopic many-body theory supports the hypothesis that quasi 2D liquid helium layers are a stable configuration in solid helium.</a:t>
            </a:r>
          </a:p>
          <a:p>
            <a:pPr marL="182880" lvl="0" indent="-182880">
              <a:spcBef>
                <a:spcPts val="800"/>
              </a:spcBef>
            </a:pPr>
            <a:r>
              <a:rPr lang="en-US" b="1" dirty="0" smtClean="0"/>
              <a:t>The narrow line width of the phonons and comparison with other neutron scattering experiments on liquid helium in confinement suggest superfluid liquid layers in solid helium.</a:t>
            </a:r>
          </a:p>
          <a:p>
            <a:pPr marL="182880" lvl="0" indent="-182880">
              <a:spcBef>
                <a:spcPts val="800"/>
              </a:spcBef>
            </a:pPr>
            <a:r>
              <a:rPr lang="en-US" b="1" dirty="0" smtClean="0"/>
              <a:t>The consequences of stable conditions of quasi 2D liquid layers in a 3D solid go far beyond the quantum model system of helium.</a:t>
            </a:r>
            <a:endParaRPr lang="en-US" b="1" dirty="0" smtClean="0">
              <a:solidFill>
                <a:schemeClr val="tx1">
                  <a:lumMod val="65000"/>
                  <a:lumOff val="35000"/>
                </a:schemeClr>
              </a:solidFill>
            </a:endParaRPr>
          </a:p>
        </p:txBody>
      </p:sp>
      <p:sp>
        <p:nvSpPr>
          <p:cNvPr id="13" name="Content Placeholder 12"/>
          <p:cNvSpPr>
            <a:spLocks noGrp="1"/>
          </p:cNvSpPr>
          <p:nvPr>
            <p:ph idx="10"/>
          </p:nvPr>
        </p:nvSpPr>
        <p:spPr>
          <a:xfrm>
            <a:off x="391890" y="5388420"/>
            <a:ext cx="4343400" cy="631380"/>
          </a:xfrm>
        </p:spPr>
        <p:txBody>
          <a:bodyPr/>
          <a:lstStyle/>
          <a:p>
            <a:pPr algn="just">
              <a:lnSpc>
                <a:spcPct val="90000"/>
              </a:lnSpc>
            </a:pPr>
            <a:r>
              <a:rPr lang="en-US" b="1" dirty="0" smtClean="0">
                <a:latin typeface="Times New Roman" pitchFamily="18" charset="0"/>
                <a:cs typeface="Times New Roman" pitchFamily="18" charset="0"/>
              </a:rPr>
              <a:t>Contact: </a:t>
            </a:r>
            <a:r>
              <a:rPr lang="en-US" dirty="0" smtClean="0">
                <a:latin typeface="Times New Roman" pitchFamily="18" charset="0"/>
                <a:cs typeface="Times New Roman" pitchFamily="18" charset="0"/>
              </a:rPr>
              <a:t>Hans Lauter, 865-576-9612, lauterhc@ornl.gov</a:t>
            </a:r>
          </a:p>
          <a:p>
            <a:pPr algn="just">
              <a:lnSpc>
                <a:spcPct val="90000"/>
              </a:lnSpc>
            </a:pPr>
            <a:r>
              <a:rPr lang="en-US" b="1" dirty="0" smtClean="0">
                <a:latin typeface="Times New Roman" pitchFamily="18" charset="0"/>
                <a:cs typeface="Times New Roman" pitchFamily="18" charset="0"/>
              </a:rPr>
              <a:t>Funding sources: </a:t>
            </a:r>
            <a:r>
              <a:rPr lang="en-US" dirty="0" smtClean="0">
                <a:latin typeface="Times New Roman" pitchFamily="18" charset="0"/>
                <a:cs typeface="Times New Roman" pitchFamily="18" charset="0"/>
              </a:rPr>
              <a:t>ORNL,</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SUNY</a:t>
            </a:r>
            <a:r>
              <a:rPr lang="en-US" dirty="0" smtClean="0">
                <a:latin typeface="Arial"/>
                <a:cs typeface="Arial"/>
              </a:rPr>
              <a:t>–Buffalo</a:t>
            </a:r>
          </a:p>
          <a:p>
            <a:pPr algn="just">
              <a:lnSpc>
                <a:spcPct val="90000"/>
              </a:lnSpc>
            </a:pPr>
            <a:r>
              <a:rPr lang="en-US" b="1" dirty="0" smtClean="0">
                <a:latin typeface="Times New Roman" pitchFamily="18" charset="0"/>
                <a:cs typeface="Times New Roman" pitchFamily="18" charset="0"/>
              </a:rPr>
              <a:t>Resources:</a:t>
            </a:r>
            <a:r>
              <a:rPr lang="en-US" dirty="0" smtClean="0">
                <a:latin typeface="Times New Roman" pitchFamily="18" charset="0"/>
                <a:cs typeface="Times New Roman" pitchFamily="18" charset="0"/>
              </a:rPr>
              <a:t> Spallation Neutron Source, ORNL</a:t>
            </a:r>
            <a:endParaRPr lang="en-US" dirty="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sp>
        <p:nvSpPr>
          <p:cNvPr id="8" name="Text Box 17"/>
          <p:cNvSpPr txBox="1">
            <a:spLocks noChangeArrowheads="1"/>
          </p:cNvSpPr>
          <p:nvPr/>
        </p:nvSpPr>
        <p:spPr bwMode="auto">
          <a:xfrm>
            <a:off x="5584372" y="4114800"/>
            <a:ext cx="32766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000" b="1" i="1" dirty="0" smtClean="0">
                <a:solidFill>
                  <a:srgbClr val="000000"/>
                </a:solidFill>
              </a:rPr>
              <a:t>Snapshot of phonons in solid helium as a function of neutron momentum Q and energy transfer E in a cut through reciprocal space. Zone boundary folded phonons, charactering the zone boundary folding and hence the superstructure, are highlighted by white lines, and acoustic phonons limiting the phonon space to lower energies, by black lines. Optic phonons constitute the upper phonon band.</a:t>
            </a:r>
            <a:endParaRPr lang="en-US" sz="1000" dirty="0">
              <a:solidFill>
                <a:srgbClr val="000000"/>
              </a:solidFill>
            </a:endParaRPr>
          </a:p>
        </p:txBody>
      </p:sp>
      <p:grpSp>
        <p:nvGrpSpPr>
          <p:cNvPr id="2" name="Groupe 22"/>
          <p:cNvGrpSpPr/>
          <p:nvPr/>
        </p:nvGrpSpPr>
        <p:grpSpPr>
          <a:xfrm>
            <a:off x="5486400" y="816408"/>
            <a:ext cx="3398776" cy="3240359"/>
            <a:chOff x="2483768" y="1052737"/>
            <a:chExt cx="6495120" cy="5412600"/>
          </a:xfrm>
        </p:grpSpPr>
        <p:pic>
          <p:nvPicPr>
            <p:cNvPr id="17" name="Image 3" descr="244663-new-a.bmp"/>
            <p:cNvPicPr>
              <a:picLocks noChangeAspect="1"/>
            </p:cNvPicPr>
            <p:nvPr/>
          </p:nvPicPr>
          <p:blipFill>
            <a:blip r:embed="rId3" cstate="print"/>
            <a:srcRect l="5040" t="3780" r="19361" b="1721"/>
            <a:stretch>
              <a:fillRect/>
            </a:stretch>
          </p:blipFill>
          <p:spPr>
            <a:xfrm>
              <a:off x="2483768" y="1052737"/>
              <a:ext cx="6495120" cy="5412600"/>
            </a:xfrm>
            <a:prstGeom prst="rect">
              <a:avLst/>
            </a:prstGeom>
          </p:spPr>
        </p:pic>
        <p:cxnSp>
          <p:nvCxnSpPr>
            <p:cNvPr id="18" name="Connecteur droit 5"/>
            <p:cNvCxnSpPr>
              <a:cxnSpLocks noChangeAspect="1"/>
            </p:cNvCxnSpPr>
            <p:nvPr/>
          </p:nvCxnSpPr>
          <p:spPr>
            <a:xfrm flipH="1" flipV="1">
              <a:off x="7596000" y="3933056"/>
              <a:ext cx="198000" cy="5148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Connecteur droit 7"/>
            <p:cNvCxnSpPr>
              <a:cxnSpLocks noChangeAspect="1"/>
            </p:cNvCxnSpPr>
            <p:nvPr/>
          </p:nvCxnSpPr>
          <p:spPr>
            <a:xfrm flipH="1" flipV="1">
              <a:off x="7236296" y="3933056"/>
              <a:ext cx="198000" cy="5148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Connecteur droit 9"/>
            <p:cNvCxnSpPr>
              <a:cxnSpLocks noChangeAspect="1"/>
            </p:cNvCxnSpPr>
            <p:nvPr/>
          </p:nvCxnSpPr>
          <p:spPr>
            <a:xfrm flipV="1">
              <a:off x="7398000" y="3933056"/>
              <a:ext cx="198000" cy="5148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Connecteur droit 10"/>
            <p:cNvCxnSpPr>
              <a:cxnSpLocks noChangeAspect="1"/>
            </p:cNvCxnSpPr>
            <p:nvPr/>
          </p:nvCxnSpPr>
          <p:spPr>
            <a:xfrm flipH="1">
              <a:off x="7754400" y="3933056"/>
              <a:ext cx="198000" cy="5148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Connecteur droit 11"/>
            <p:cNvCxnSpPr>
              <a:cxnSpLocks noChangeAspect="1"/>
            </p:cNvCxnSpPr>
            <p:nvPr/>
          </p:nvCxnSpPr>
          <p:spPr>
            <a:xfrm flipH="1" flipV="1">
              <a:off x="7650000" y="4761200"/>
              <a:ext cx="108000" cy="2808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Connecteur droit 12"/>
            <p:cNvCxnSpPr>
              <a:cxnSpLocks noChangeAspect="1"/>
            </p:cNvCxnSpPr>
            <p:nvPr/>
          </p:nvCxnSpPr>
          <p:spPr>
            <a:xfrm flipV="1">
              <a:off x="7542000" y="4761200"/>
              <a:ext cx="90000" cy="23400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Connecteur droit 17"/>
            <p:cNvCxnSpPr/>
            <p:nvPr/>
          </p:nvCxnSpPr>
          <p:spPr>
            <a:xfrm flipH="1" flipV="1">
              <a:off x="5508104" y="3140968"/>
              <a:ext cx="2448272" cy="216024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1"/>
            <p:cNvCxnSpPr/>
            <p:nvPr/>
          </p:nvCxnSpPr>
          <p:spPr>
            <a:xfrm flipV="1">
              <a:off x="7812360" y="4077072"/>
              <a:ext cx="144016" cy="108012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1517468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p:cNvSpPr>
          <p:nvPr>
            <p:ph type="title"/>
          </p:nvPr>
        </p:nvSpPr>
        <p:spPr>
          <a:xfrm>
            <a:off x="304800" y="177800"/>
            <a:ext cx="8534400" cy="617733"/>
          </a:xfrm>
        </p:spPr>
        <p:txBody>
          <a:bodyPr/>
          <a:lstStyle/>
          <a:p>
            <a:r>
              <a:rPr lang="en-US" sz="2000" dirty="0" smtClean="0"/>
              <a:t>Novel magnetic behavior revealed in CoAl</a:t>
            </a:r>
            <a:r>
              <a:rPr lang="en-US" sz="2000" baseline="-25000" dirty="0" smtClean="0"/>
              <a:t>2</a:t>
            </a:r>
            <a:r>
              <a:rPr lang="en-US" sz="2000" dirty="0" smtClean="0"/>
              <a:t>O</a:t>
            </a:r>
            <a:r>
              <a:rPr lang="en-US" sz="2000" baseline="-25000" dirty="0" smtClean="0"/>
              <a:t>4</a:t>
            </a:r>
            <a:r>
              <a:rPr lang="en-US" sz="2000" dirty="0" smtClean="0"/>
              <a:t>, “cobalt blue”</a:t>
            </a:r>
            <a:endParaRPr lang="en-US" sz="2000" baseline="-25000" dirty="0" smtClean="0"/>
          </a:p>
        </p:txBody>
      </p:sp>
      <p:sp>
        <p:nvSpPr>
          <p:cNvPr id="5122" name="Content Placeholder 11"/>
          <p:cNvSpPr>
            <a:spLocks noGrp="1"/>
          </p:cNvSpPr>
          <p:nvPr>
            <p:ph idx="1"/>
          </p:nvPr>
        </p:nvSpPr>
        <p:spPr>
          <a:xfrm>
            <a:off x="304800" y="609600"/>
            <a:ext cx="4876800" cy="3974934"/>
          </a:xfrm>
        </p:spPr>
        <p:txBody>
          <a:bodyPr/>
          <a:lstStyle/>
          <a:p>
            <a:pPr>
              <a:spcBef>
                <a:spcPts val="300"/>
              </a:spcBef>
            </a:pPr>
            <a:r>
              <a:rPr lang="en-US" sz="1600" b="0" dirty="0" smtClean="0"/>
              <a:t>Neutron scattering has revealed a novel type of magnetic behavior in the compound CoAl</a:t>
            </a:r>
            <a:r>
              <a:rPr lang="en-US" sz="1600" b="0" baseline="-25000" dirty="0" smtClean="0"/>
              <a:t>2</a:t>
            </a:r>
            <a:r>
              <a:rPr lang="en-US" sz="1600" b="0" dirty="0" smtClean="0"/>
              <a:t>O</a:t>
            </a:r>
            <a:r>
              <a:rPr lang="en-US" sz="1600" b="0" baseline="-25000" dirty="0" smtClean="0"/>
              <a:t>4</a:t>
            </a:r>
            <a:r>
              <a:rPr lang="en-US" sz="1600" b="0" dirty="0" smtClean="0"/>
              <a:t>, also known as the pigment “cobalt blue.”</a:t>
            </a:r>
          </a:p>
          <a:p>
            <a:pPr>
              <a:spcBef>
                <a:spcPts val="300"/>
              </a:spcBef>
            </a:pPr>
            <a:r>
              <a:rPr lang="en-US" sz="1600" b="0" dirty="0" smtClean="0"/>
              <a:t>Competing magnetic interactions result in frustration, preventing the formation of true long-range order. Instead, at low temperatures the system forms a state with small antiferromagnetic domains.</a:t>
            </a:r>
          </a:p>
          <a:p>
            <a:pPr>
              <a:spcBef>
                <a:spcPts val="300"/>
              </a:spcBef>
            </a:pPr>
            <a:r>
              <a:rPr lang="en-US" sz="1600" b="0" dirty="0" smtClean="0"/>
              <a:t>The domain walls are frozen in place, resulting in irreversible “glass-like” behavior in measured bulk quantities. It is thought that this phenomenon could explain unexpected glassiness in a number of other magnetic materials.</a:t>
            </a:r>
          </a:p>
          <a:p>
            <a:pPr>
              <a:spcBef>
                <a:spcPts val="300"/>
              </a:spcBef>
            </a:pPr>
            <a:r>
              <a:rPr lang="en-US" sz="1600" b="0" dirty="0" smtClean="0"/>
              <a:t>Single crystals were grown in collaboration with ORNL’s Correlated Electron Group. Neutron scattering instruments used included the Polarized (HB-1) and Fixed-Incident Energy (HB-1a) Triple-Axis Spectrometers at the High Flux Isotope Reactor and the Cold Neutron Chopper Spectrometer at the Spallation Neutron Source.</a:t>
            </a:r>
          </a:p>
        </p:txBody>
      </p:sp>
      <p:sp>
        <p:nvSpPr>
          <p:cNvPr id="5123" name="Content Placeholder 12"/>
          <p:cNvSpPr>
            <a:spLocks noGrp="1"/>
          </p:cNvSpPr>
          <p:nvPr>
            <p:ph idx="10"/>
          </p:nvPr>
        </p:nvSpPr>
        <p:spPr>
          <a:xfrm>
            <a:off x="152400" y="5257800"/>
            <a:ext cx="5181600" cy="941796"/>
          </a:xfrm>
        </p:spPr>
        <p:txBody>
          <a:bodyPr/>
          <a:lstStyle/>
          <a:p>
            <a:pPr>
              <a:lnSpc>
                <a:spcPct val="90000"/>
              </a:lnSpc>
              <a:spcBef>
                <a:spcPct val="0"/>
              </a:spcBef>
            </a:pPr>
            <a:r>
              <a:rPr lang="en-US" b="0" dirty="0" smtClean="0">
                <a:latin typeface="Times New Roman" pitchFamily="18" charset="0"/>
                <a:cs typeface="Times New Roman" pitchFamily="18" charset="0"/>
              </a:rPr>
              <a:t>Contact: Gregory J. MacDougall,  865-576-6121, macdougallgj@ornl.gov</a:t>
            </a:r>
          </a:p>
          <a:p>
            <a:pPr>
              <a:lnSpc>
                <a:spcPct val="90000"/>
              </a:lnSpc>
              <a:spcBef>
                <a:spcPct val="0"/>
              </a:spcBef>
            </a:pPr>
            <a:r>
              <a:rPr lang="en-US" b="0" dirty="0" smtClean="0">
                <a:latin typeface="Times New Roman" pitchFamily="18" charset="0"/>
                <a:cs typeface="Times New Roman" pitchFamily="18" charset="0"/>
              </a:rPr>
              <a:t>Funding sources: Materials Science and Engineering Division and Scientific User Facilities Division, Office of Basic Energy Sciences, DOE </a:t>
            </a:r>
          </a:p>
          <a:p>
            <a:pPr>
              <a:lnSpc>
                <a:spcPct val="90000"/>
              </a:lnSpc>
              <a:spcBef>
                <a:spcPct val="0"/>
              </a:spcBef>
            </a:pPr>
            <a:r>
              <a:rPr lang="en-US" b="0" dirty="0" smtClean="0">
                <a:latin typeface="Times New Roman" pitchFamily="18" charset="0"/>
                <a:cs typeface="Times New Roman" pitchFamily="18" charset="0"/>
              </a:rPr>
              <a:t>Resources: High Flux Isotope Reactor and Spallation Neutron Source, ORNL</a:t>
            </a:r>
          </a:p>
          <a:p>
            <a:pPr>
              <a:spcBef>
                <a:spcPct val="0"/>
              </a:spcBef>
            </a:pPr>
            <a:endParaRPr lang="en-US" dirty="0" smtClean="0"/>
          </a:p>
        </p:txBody>
      </p:sp>
      <p:sp>
        <p:nvSpPr>
          <p:cNvPr id="5124"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prstClr val="black"/>
              </a:solidFill>
            </a:endParaRPr>
          </a:p>
        </p:txBody>
      </p:sp>
      <p:sp>
        <p:nvSpPr>
          <p:cNvPr id="5125" name="Rectangle 15"/>
          <p:cNvSpPr>
            <a:spLocks noChangeArrowheads="1"/>
          </p:cNvSpPr>
          <p:nvPr/>
        </p:nvSpPr>
        <p:spPr bwMode="auto">
          <a:xfrm>
            <a:off x="5695950" y="4257675"/>
            <a:ext cx="3124200" cy="1463675"/>
          </a:xfrm>
          <a:prstGeom prst="rect">
            <a:avLst/>
          </a:prstGeom>
          <a:noFill/>
          <a:ln w="9525">
            <a:noFill/>
            <a:miter lim="800000"/>
            <a:headEnd/>
            <a:tailEnd/>
          </a:ln>
        </p:spPr>
        <p:txBody>
          <a:bodyPr anchor="ctr">
            <a:spAutoFit/>
          </a:bodyPr>
          <a:lstStyle/>
          <a:p>
            <a:r>
              <a:rPr lang="en-US" sz="1000" b="1" i="1" dirty="0">
                <a:solidFill>
                  <a:prstClr val="black"/>
                </a:solidFill>
              </a:rPr>
              <a:t>Artist's conception of magnetic domains in </a:t>
            </a:r>
            <a:r>
              <a:rPr lang="en-US" sz="1000" b="1" i="1" dirty="0" smtClean="0">
                <a:solidFill>
                  <a:prstClr val="black"/>
                </a:solidFill>
              </a:rPr>
              <a:t>CoAl</a:t>
            </a:r>
            <a:r>
              <a:rPr lang="en-US" sz="1000" b="1" i="1" baseline="-25000" dirty="0" smtClean="0">
                <a:solidFill>
                  <a:prstClr val="black"/>
                </a:solidFill>
              </a:rPr>
              <a:t>2</a:t>
            </a:r>
            <a:r>
              <a:rPr lang="en-US" sz="1000" b="1" i="1" dirty="0" smtClean="0">
                <a:solidFill>
                  <a:prstClr val="black"/>
                </a:solidFill>
              </a:rPr>
              <a:t>O</a:t>
            </a:r>
            <a:r>
              <a:rPr lang="en-US" sz="1000" b="1" i="1" baseline="-25000" dirty="0" smtClean="0">
                <a:solidFill>
                  <a:prstClr val="black"/>
                </a:solidFill>
              </a:rPr>
              <a:t>4</a:t>
            </a:r>
            <a:r>
              <a:rPr lang="en-US" sz="1000" b="1" i="1" dirty="0" smtClean="0">
                <a:solidFill>
                  <a:prstClr val="black"/>
                </a:solidFill>
              </a:rPr>
              <a:t>. </a:t>
            </a:r>
            <a:r>
              <a:rPr lang="en-US" sz="1000" i="1" dirty="0">
                <a:solidFill>
                  <a:prstClr val="black"/>
                </a:solidFill>
              </a:rPr>
              <a:t>The local pattern of ordered cobalt spins inferred from neutron scattering is shown in the lower left. Sharp walls separate regions of the sample wherein spins are aligned along different axes. The freezing of these walls into place gives rise to glass-like behavior in an otherwise clean single-crystalline sample</a:t>
            </a:r>
            <a:r>
              <a:rPr lang="en-US" sz="1000" i="1" dirty="0" smtClean="0">
                <a:solidFill>
                  <a:prstClr val="black"/>
                </a:solidFill>
              </a:rPr>
              <a:t>. </a:t>
            </a:r>
            <a:r>
              <a:rPr lang="en-US" sz="1000" dirty="0" smtClean="0">
                <a:solidFill>
                  <a:prstClr val="black"/>
                </a:solidFill>
              </a:rPr>
              <a:t>(Image </a:t>
            </a:r>
            <a:r>
              <a:rPr lang="en-US" sz="1000" dirty="0">
                <a:solidFill>
                  <a:prstClr val="black"/>
                </a:solidFill>
              </a:rPr>
              <a:t>courtesy of Reneé Manning</a:t>
            </a:r>
            <a:r>
              <a:rPr lang="en-US" sz="1000" dirty="0" smtClean="0">
                <a:solidFill>
                  <a:prstClr val="black"/>
                </a:solidFill>
              </a:rPr>
              <a:t>.)</a:t>
            </a:r>
            <a:endParaRPr lang="en-US" sz="1000" dirty="0">
              <a:solidFill>
                <a:prstClr val="black"/>
              </a:solidFill>
            </a:endParaRPr>
          </a:p>
        </p:txBody>
      </p:sp>
      <p:pic>
        <p:nvPicPr>
          <p:cNvPr id="5126" name="Picture 10"/>
          <p:cNvPicPr>
            <a:picLocks noChangeAspect="1" noChangeArrowheads="1"/>
          </p:cNvPicPr>
          <p:nvPr/>
        </p:nvPicPr>
        <p:blipFill>
          <a:blip r:embed="rId3" cstate="print"/>
          <a:srcRect/>
          <a:stretch>
            <a:fillRect/>
          </a:stretch>
        </p:blipFill>
        <p:spPr bwMode="auto">
          <a:xfrm>
            <a:off x="5734050" y="914400"/>
            <a:ext cx="2943225" cy="3178175"/>
          </a:xfrm>
          <a:prstGeom prst="rect">
            <a:avLst/>
          </a:prstGeom>
          <a:noFill/>
          <a:ln w="9525">
            <a:noFill/>
            <a:miter lim="800000"/>
            <a:headEnd/>
            <a:tailEnd/>
          </a:ln>
        </p:spPr>
      </p:pic>
      <p:sp>
        <p:nvSpPr>
          <p:cNvPr id="8" name="TextBox 7"/>
          <p:cNvSpPr txBox="1"/>
          <p:nvPr/>
        </p:nvSpPr>
        <p:spPr>
          <a:xfrm>
            <a:off x="152400" y="4648200"/>
            <a:ext cx="4733926" cy="600075"/>
          </a:xfrm>
          <a:prstGeom prst="rect">
            <a:avLst/>
          </a:prstGeom>
          <a:noFill/>
        </p:spPr>
        <p:txBody>
          <a:bodyPr wrap="square" rtlCol="0">
            <a:spAutoFit/>
          </a:bodyPr>
          <a:lstStyle/>
          <a:p>
            <a:r>
              <a:rPr lang="en-US" sz="1100" dirty="0" smtClean="0">
                <a:solidFill>
                  <a:prstClr val="black"/>
                </a:solidFill>
                <a:latin typeface="Times New Roman" pitchFamily="18" charset="0"/>
                <a:cs typeface="Times New Roman" pitchFamily="18" charset="0"/>
              </a:rPr>
              <a:t>G. J. MacDougall, D. Gout,  J. L. Zaretsky, G. Ehlers, A. Podlesnyak, M. A. McGuire, D. Mandrus, and  S. E. Nagler, “Kinetically inhibited order in a diamond lattice antiferromagnet,”  </a:t>
            </a:r>
            <a:r>
              <a:rPr lang="en-US" sz="1100" i="1" dirty="0" smtClean="0">
                <a:solidFill>
                  <a:prstClr val="black"/>
                </a:solidFill>
                <a:latin typeface="Times New Roman" pitchFamily="18" charset="0"/>
                <a:cs typeface="Times New Roman" pitchFamily="18" charset="0"/>
              </a:rPr>
              <a:t>PNAS</a:t>
            </a:r>
            <a:r>
              <a:rPr lang="en-US" sz="1100" dirty="0" smtClean="0">
                <a:solidFill>
                  <a:prstClr val="black"/>
                </a:solidFill>
                <a:latin typeface="Times New Roman" pitchFamily="18" charset="0"/>
                <a:cs typeface="Times New Roman" pitchFamily="18" charset="0"/>
              </a:rPr>
              <a:t> (early edition), </a:t>
            </a:r>
            <a:endParaRPr lang="en-US" sz="11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1955586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457200" y="152400"/>
            <a:ext cx="8229600" cy="722762"/>
          </a:xfrm>
        </p:spPr>
        <p:txBody>
          <a:bodyPr/>
          <a:lstStyle/>
          <a:p>
            <a:r>
              <a:rPr lang="en-US" b="1" dirty="0" smtClean="0"/>
              <a:t>Building a road map for tailoring polyelectrolyte films using SNS Liquids Reflectometer</a:t>
            </a:r>
            <a:endParaRPr lang="en-US" dirty="0"/>
          </a:p>
        </p:txBody>
      </p:sp>
      <p:sp>
        <p:nvSpPr>
          <p:cNvPr id="12" name="Content Placeholder 11"/>
          <p:cNvSpPr>
            <a:spLocks noGrp="1"/>
          </p:cNvSpPr>
          <p:nvPr>
            <p:ph idx="1"/>
          </p:nvPr>
        </p:nvSpPr>
        <p:spPr>
          <a:xfrm>
            <a:off x="228600" y="892221"/>
            <a:ext cx="4572000" cy="3985706"/>
          </a:xfrm>
        </p:spPr>
        <p:txBody>
          <a:bodyPr/>
          <a:lstStyle/>
          <a:p>
            <a:pPr>
              <a:spcBef>
                <a:spcPts val="400"/>
              </a:spcBef>
            </a:pPr>
            <a:r>
              <a:rPr lang="en-US" sz="1800" dirty="0" smtClean="0">
                <a:latin typeface="Arial Narrow" pitchFamily="34" charset="0"/>
              </a:rPr>
              <a:t>Two types of </a:t>
            </a:r>
            <a:r>
              <a:rPr lang="en-US" sz="1800" dirty="0" err="1" smtClean="0">
                <a:latin typeface="Arial Narrow" pitchFamily="34" charset="0"/>
              </a:rPr>
              <a:t>polyelectrolytes</a:t>
            </a:r>
            <a:r>
              <a:rPr lang="en-US" sz="1800" dirty="0" smtClean="0">
                <a:latin typeface="Arial Narrow" pitchFamily="34" charset="0"/>
              </a:rPr>
              <a:t> of opposite charge are assembled at surfaces in a sequential way, using layer-by-layer (</a:t>
            </a:r>
            <a:r>
              <a:rPr lang="en-US" sz="1800" dirty="0" err="1" smtClean="0">
                <a:latin typeface="Arial Narrow" pitchFamily="34" charset="0"/>
              </a:rPr>
              <a:t>LbL</a:t>
            </a:r>
            <a:r>
              <a:rPr lang="en-US" sz="1800" dirty="0" smtClean="0">
                <a:latin typeface="Arial Narrow" pitchFamily="34" charset="0"/>
              </a:rPr>
              <a:t>) assembly.</a:t>
            </a:r>
          </a:p>
          <a:p>
            <a:pPr>
              <a:spcBef>
                <a:spcPts val="400"/>
              </a:spcBef>
            </a:pPr>
            <a:r>
              <a:rPr lang="en-US" sz="1800" dirty="0" smtClean="0">
                <a:latin typeface="Arial Narrow" pitchFamily="34" charset="0"/>
              </a:rPr>
              <a:t>The researchers wanted to know if the structure can be varied by systematically tinkering with the salt concentration, the time in solution, and ultimately, with the introduction of other variables.</a:t>
            </a:r>
          </a:p>
          <a:p>
            <a:pPr>
              <a:spcBef>
                <a:spcPts val="400"/>
              </a:spcBef>
            </a:pPr>
            <a:r>
              <a:rPr lang="en-US" sz="1800" dirty="0" smtClean="0">
                <a:latin typeface="Arial Narrow" pitchFamily="34" charset="0"/>
              </a:rPr>
              <a:t>Neutron reflectivity on the films at the SNS Liquids Reflectometer showed peaks in the density of the structures that indicate how well ordered they are under different levels of charge. </a:t>
            </a:r>
          </a:p>
          <a:p>
            <a:pPr>
              <a:spcBef>
                <a:spcPts val="400"/>
              </a:spcBef>
            </a:pPr>
            <a:r>
              <a:rPr lang="en-US" sz="1800" dirty="0" smtClean="0">
                <a:latin typeface="Arial Narrow" pitchFamily="34" charset="0"/>
              </a:rPr>
              <a:t>The work has important applications for controlled drug delivery in medicine, and for such environmental work as oil recovery and water treatment. </a:t>
            </a:r>
          </a:p>
        </p:txBody>
      </p:sp>
      <p:sp>
        <p:nvSpPr>
          <p:cNvPr id="13" name="Content Placeholder 12"/>
          <p:cNvSpPr>
            <a:spLocks noGrp="1"/>
          </p:cNvSpPr>
          <p:nvPr>
            <p:ph idx="10"/>
          </p:nvPr>
        </p:nvSpPr>
        <p:spPr>
          <a:xfrm>
            <a:off x="228600" y="5181600"/>
            <a:ext cx="4648200" cy="1089529"/>
          </a:xfrm>
        </p:spPr>
        <p:txBody>
          <a:bodyPr/>
          <a:lstStyle/>
          <a:p>
            <a:pPr algn="just">
              <a:lnSpc>
                <a:spcPct val="90000"/>
              </a:lnSpc>
            </a:pPr>
            <a:r>
              <a:rPr lang="en-US" b="1" dirty="0" smtClean="0">
                <a:latin typeface="Times New Roman" pitchFamily="18" charset="0"/>
                <a:cs typeface="Times New Roman" pitchFamily="18" charset="0"/>
              </a:rPr>
              <a:t>Contact:  </a:t>
            </a:r>
            <a:r>
              <a:rPr lang="en-US" dirty="0" smtClean="0">
                <a:latin typeface="Times New Roman" pitchFamily="18" charset="0"/>
                <a:cs typeface="Times New Roman" pitchFamily="18" charset="0"/>
              </a:rPr>
              <a:t>John Ankner, 865-576-5122, anknerjf@ornl.gov</a:t>
            </a:r>
          </a:p>
          <a:p>
            <a:pPr>
              <a:lnSpc>
                <a:spcPct val="90000"/>
              </a:lnSpc>
            </a:pPr>
            <a:r>
              <a:rPr lang="en-US" b="1" dirty="0" smtClean="0">
                <a:latin typeface="Times New Roman" pitchFamily="18" charset="0"/>
                <a:cs typeface="Times New Roman" pitchFamily="18" charset="0"/>
              </a:rPr>
              <a:t>Paper: </a:t>
            </a:r>
            <a:r>
              <a:rPr lang="en-US" dirty="0" smtClean="0">
                <a:latin typeface="Times New Roman" pitchFamily="18" charset="0"/>
                <a:cs typeface="Times New Roman" pitchFamily="18" charset="0"/>
              </a:rPr>
              <a:t>L. </a:t>
            </a:r>
            <a:r>
              <a:rPr lang="en-US" dirty="0" err="1" smtClean="0">
                <a:latin typeface="Times New Roman" pitchFamily="18" charset="0"/>
                <a:cs typeface="Times New Roman" pitchFamily="18" charset="0"/>
              </a:rPr>
              <a:t>Xu</a:t>
            </a:r>
            <a:r>
              <a:rPr lang="en-US" dirty="0" smtClean="0">
                <a:latin typeface="Times New Roman" pitchFamily="18" charset="0"/>
                <a:cs typeface="Times New Roman" pitchFamily="18" charset="0"/>
              </a:rPr>
              <a:t>, J. Ankner &amp; S. </a:t>
            </a:r>
            <a:r>
              <a:rPr lang="en-US" dirty="0" err="1" smtClean="0">
                <a:latin typeface="Times New Roman" pitchFamily="18" charset="0"/>
                <a:cs typeface="Times New Roman" pitchFamily="18" charset="0"/>
              </a:rPr>
              <a:t>Sukhishvili</a:t>
            </a:r>
            <a:r>
              <a:rPr lang="en-US" dirty="0" smtClean="0">
                <a:latin typeface="Times New Roman" pitchFamily="18" charset="0"/>
                <a:cs typeface="Times New Roman" pitchFamily="18" charset="0"/>
              </a:rPr>
              <a:t>, Macromolecules (2011) , published </a:t>
            </a:r>
            <a:r>
              <a:rPr lang="en-US" dirty="0" smtClean="0">
                <a:latin typeface="Times New Roman" pitchFamily="18" charset="0"/>
                <a:cs typeface="Times New Roman" pitchFamily="18" charset="0"/>
                <a:hlinkClick r:id="rId3"/>
              </a:rPr>
              <a:t>on-line</a:t>
            </a:r>
            <a:r>
              <a:rPr lang="en-US" dirty="0" smtClean="0">
                <a:latin typeface="Times New Roman" pitchFamily="18" charset="0"/>
                <a:cs typeface="Times New Roman" pitchFamily="18" charset="0"/>
              </a:rPr>
              <a:t>. (DOI: 10.1021/ma200986d) </a:t>
            </a:r>
          </a:p>
          <a:p>
            <a:pPr algn="just">
              <a:lnSpc>
                <a:spcPct val="90000"/>
              </a:lnSpc>
            </a:pPr>
            <a:r>
              <a:rPr lang="en-US" dirty="0" smtClean="0">
                <a:latin typeface="Times New Roman" pitchFamily="18" charset="0"/>
                <a:cs typeface="Times New Roman" pitchFamily="18" charset="0"/>
              </a:rPr>
              <a:t>Funding sources: DOE Office of Science, National Science Foundation Award DMR-0906474</a:t>
            </a:r>
          </a:p>
          <a:p>
            <a:pPr algn="just">
              <a:lnSpc>
                <a:spcPct val="90000"/>
              </a:lnSpc>
            </a:pPr>
            <a:r>
              <a:rPr lang="en-US" b="1" dirty="0" smtClean="0">
                <a:latin typeface="Times New Roman" pitchFamily="18" charset="0"/>
                <a:cs typeface="Times New Roman" pitchFamily="18" charset="0"/>
              </a:rPr>
              <a:t>Resources:</a:t>
            </a:r>
            <a:r>
              <a:rPr lang="en-US" dirty="0" smtClean="0">
                <a:latin typeface="Times New Roman" pitchFamily="18" charset="0"/>
                <a:cs typeface="Times New Roman" pitchFamily="18" charset="0"/>
              </a:rPr>
              <a:t> Spallation Neutron Source, ORNL</a:t>
            </a:r>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pic>
        <p:nvPicPr>
          <p:cNvPr id="8" name="Picture 7" descr="TOC.jpg"/>
          <p:cNvPicPr/>
          <p:nvPr/>
        </p:nvPicPr>
        <p:blipFill>
          <a:blip r:embed="rId4" cstate="print"/>
          <a:srcRect/>
          <a:stretch>
            <a:fillRect/>
          </a:stretch>
        </p:blipFill>
        <p:spPr bwMode="auto">
          <a:xfrm>
            <a:off x="5029200" y="1143000"/>
            <a:ext cx="3568700" cy="2857500"/>
          </a:xfrm>
          <a:prstGeom prst="rect">
            <a:avLst/>
          </a:prstGeom>
          <a:noFill/>
          <a:ln w="9525">
            <a:noFill/>
            <a:miter lim="800000"/>
            <a:headEnd/>
            <a:tailEnd/>
          </a:ln>
        </p:spPr>
      </p:pic>
      <p:sp>
        <p:nvSpPr>
          <p:cNvPr id="10" name="TextBox 9"/>
          <p:cNvSpPr txBox="1"/>
          <p:nvPr/>
        </p:nvSpPr>
        <p:spPr>
          <a:xfrm>
            <a:off x="5181600" y="4267200"/>
            <a:ext cx="3352800" cy="1615827"/>
          </a:xfrm>
          <a:prstGeom prst="rect">
            <a:avLst/>
          </a:prstGeom>
          <a:noFill/>
        </p:spPr>
        <p:txBody>
          <a:bodyPr wrap="square" rtlCol="0">
            <a:spAutoFit/>
          </a:bodyPr>
          <a:lstStyle/>
          <a:p>
            <a:r>
              <a:rPr lang="en-US" sz="1100" dirty="0" err="1" smtClean="0">
                <a:solidFill>
                  <a:srgbClr val="000000"/>
                </a:solidFill>
              </a:rPr>
              <a:t>Multilayers</a:t>
            </a:r>
            <a:r>
              <a:rPr lang="en-US" sz="1100" dirty="0" smtClean="0">
                <a:solidFill>
                  <a:srgbClr val="000000"/>
                </a:solidFill>
              </a:rPr>
              <a:t> of two </a:t>
            </a:r>
            <a:r>
              <a:rPr lang="en-US" sz="1100" dirty="0" err="1" smtClean="0">
                <a:solidFill>
                  <a:srgbClr val="000000"/>
                </a:solidFill>
              </a:rPr>
              <a:t>polyelectrolytes</a:t>
            </a:r>
            <a:r>
              <a:rPr lang="en-US" sz="1100" dirty="0" smtClean="0">
                <a:solidFill>
                  <a:srgbClr val="000000"/>
                </a:solidFill>
              </a:rPr>
              <a:t> PDMA (left) and PDEA (right) were assembled in low-salt conditions and annealed in </a:t>
            </a:r>
            <a:r>
              <a:rPr lang="en-US" sz="1100" dirty="0" err="1" smtClean="0">
                <a:solidFill>
                  <a:srgbClr val="000000"/>
                </a:solidFill>
              </a:rPr>
              <a:t>NaCl</a:t>
            </a:r>
            <a:r>
              <a:rPr lang="en-US" sz="1100" dirty="0" smtClean="0">
                <a:solidFill>
                  <a:srgbClr val="000000"/>
                </a:solidFill>
              </a:rPr>
              <a:t> solutions to induce layer intermixing. Neutron </a:t>
            </a:r>
            <a:r>
              <a:rPr lang="en-US" sz="1100" dirty="0" err="1" smtClean="0">
                <a:solidFill>
                  <a:srgbClr val="000000"/>
                </a:solidFill>
              </a:rPr>
              <a:t>reflectometry</a:t>
            </a:r>
            <a:r>
              <a:rPr lang="en-US" sz="1100" dirty="0" smtClean="0">
                <a:solidFill>
                  <a:srgbClr val="000000"/>
                </a:solidFill>
              </a:rPr>
              <a:t> showed materials with lower charge density experienced a faster decay of film structure, with distance from the substrate. Layer intermixing was faster in the case of more hydrophobic PDEA as compared to PDMA, because of the weaker ionic pairing.</a:t>
            </a:r>
            <a:endParaRPr lang="en-US" sz="1100" dirty="0">
              <a:solidFill>
                <a:srgbClr val="000000"/>
              </a:solidFill>
            </a:endParaRPr>
          </a:p>
        </p:txBody>
      </p:sp>
    </p:spTree>
    <p:extLst>
      <p:ext uri="{BB962C8B-B14F-4D97-AF65-F5344CB8AC3E}">
        <p14:creationId xmlns:p14="http://schemas.microsoft.com/office/powerpoint/2010/main" xmlns="" val="27190713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177800"/>
            <a:ext cx="8382000" cy="722762"/>
          </a:xfrm>
        </p:spPr>
        <p:txBody>
          <a:bodyPr/>
          <a:lstStyle/>
          <a:p>
            <a:r>
              <a:rPr lang="en-US" dirty="0" smtClean="0">
                <a:ea typeface="ＭＳ Ｐゴシック"/>
                <a:cs typeface="ＭＳ Ｐゴシック"/>
              </a:rPr>
              <a:t>Morphological characterization of low-bandgap solar cells</a:t>
            </a:r>
            <a:endParaRPr lang="en-US" dirty="0" smtClean="0"/>
          </a:p>
        </p:txBody>
      </p:sp>
      <p:sp>
        <p:nvSpPr>
          <p:cNvPr id="12" name="Content Placeholder 11"/>
          <p:cNvSpPr>
            <a:spLocks noGrp="1"/>
          </p:cNvSpPr>
          <p:nvPr>
            <p:ph idx="1"/>
          </p:nvPr>
        </p:nvSpPr>
        <p:spPr>
          <a:xfrm>
            <a:off x="152400" y="914400"/>
            <a:ext cx="4876800" cy="4037003"/>
          </a:xfrm>
        </p:spPr>
        <p:txBody>
          <a:bodyPr/>
          <a:lstStyle/>
          <a:p>
            <a:pPr>
              <a:spcBef>
                <a:spcPts val="400"/>
              </a:spcBef>
            </a:pPr>
            <a:r>
              <a:rPr lang="en-US" sz="1500" dirty="0" smtClean="0">
                <a:latin typeface="Arial Narrow" pitchFamily="34" charset="0"/>
              </a:rPr>
              <a:t>The penetration power of neutron scattering enabled a systematic, detailed in situ investigation of the morphology of the active layer of a bulk </a:t>
            </a:r>
            <a:r>
              <a:rPr lang="en-US" sz="1500" dirty="0" err="1" smtClean="0">
                <a:latin typeface="Arial Narrow" pitchFamily="34" charset="0"/>
              </a:rPr>
              <a:t>heterojunction</a:t>
            </a:r>
            <a:r>
              <a:rPr lang="en-US" sz="1500" dirty="0" smtClean="0">
                <a:latin typeface="Arial Narrow" pitchFamily="34" charset="0"/>
              </a:rPr>
              <a:t> organic photovoltaic device and of the structure at the interfaces under various processing conditions.</a:t>
            </a:r>
          </a:p>
          <a:p>
            <a:pPr>
              <a:spcBef>
                <a:spcPts val="400"/>
              </a:spcBef>
            </a:pPr>
            <a:r>
              <a:rPr lang="en-US" sz="1500" dirty="0" smtClean="0">
                <a:latin typeface="Arial Narrow" pitchFamily="34" charset="0"/>
              </a:rPr>
              <a:t>Neutron reflectivity (NR) measured using MAGICS (Magnetic Advanced Grazing </a:t>
            </a:r>
            <a:r>
              <a:rPr lang="en-US" sz="1500" dirty="0" err="1" smtClean="0">
                <a:latin typeface="Arial Narrow" pitchFamily="34" charset="0"/>
              </a:rPr>
              <a:t>InCidence</a:t>
            </a:r>
            <a:r>
              <a:rPr lang="en-US" sz="1500" dirty="0" smtClean="0">
                <a:latin typeface="Arial Narrow" pitchFamily="34" charset="0"/>
              </a:rPr>
              <a:t> Spectrometer, BL-4A) at SNS provided a detailed depth profile of components in the active layer of bulk heterojunction organic photovoltaic devices.</a:t>
            </a:r>
          </a:p>
          <a:p>
            <a:pPr>
              <a:spcBef>
                <a:spcPts val="400"/>
              </a:spcBef>
            </a:pPr>
            <a:r>
              <a:rPr lang="en-US" sz="1500" dirty="0" smtClean="0">
                <a:latin typeface="Arial Narrow" pitchFamily="34" charset="0"/>
              </a:rPr>
              <a:t>Small-angle neutron scattering at HFIR (CG-2) showed segregation of PCBM (an electron transporter) after solution casting, and a slight domain purification with thermal annealing.</a:t>
            </a:r>
          </a:p>
          <a:p>
            <a:pPr>
              <a:spcBef>
                <a:spcPts val="400"/>
              </a:spcBef>
            </a:pPr>
            <a:r>
              <a:rPr lang="de-DE" sz="1500" dirty="0" smtClean="0">
                <a:latin typeface="Arial Narrow" pitchFamily="34" charset="0"/>
              </a:rPr>
              <a:t>NR provided evidence that PCBM can diffuse only along the boundaries between the ordered region within the active layer and that it aggregates within the disordered regions of the polymer.</a:t>
            </a:r>
            <a:endParaRPr lang="en-US" sz="1500" dirty="0" smtClean="0">
              <a:latin typeface="Arial Narrow" pitchFamily="34" charset="0"/>
            </a:endParaRPr>
          </a:p>
          <a:p>
            <a:pPr>
              <a:spcBef>
                <a:spcPts val="400"/>
              </a:spcBef>
            </a:pPr>
            <a:r>
              <a:rPr lang="en-US" sz="1500" dirty="0" smtClean="0">
                <a:latin typeface="Arial Narrow" pitchFamily="34" charset="0"/>
              </a:rPr>
              <a:t>These studies are key to improving the performance of polymer-based solar cells.</a:t>
            </a:r>
          </a:p>
        </p:txBody>
      </p:sp>
      <p:sp>
        <p:nvSpPr>
          <p:cNvPr id="13" name="Content Placeholder 12"/>
          <p:cNvSpPr>
            <a:spLocks noGrp="1"/>
          </p:cNvSpPr>
          <p:nvPr>
            <p:ph idx="10"/>
          </p:nvPr>
        </p:nvSpPr>
        <p:spPr>
          <a:xfrm>
            <a:off x="163284" y="4982753"/>
            <a:ext cx="5399316" cy="1384995"/>
          </a:xfrm>
        </p:spPr>
        <p:txBody>
          <a:bodyPr/>
          <a:lstStyle/>
          <a:p>
            <a:pPr>
              <a:lnSpc>
                <a:spcPct val="90000"/>
              </a:lnSpc>
            </a:pPr>
            <a:r>
              <a:rPr lang="en-US" sz="1100" b="1" dirty="0" smtClean="0">
                <a:cs typeface="Times New Roman" pitchFamily="18" charset="0"/>
              </a:rPr>
              <a:t>Contact: </a:t>
            </a:r>
            <a:r>
              <a:rPr lang="en-US" sz="1100" dirty="0" smtClean="0">
                <a:cs typeface="Times New Roman" pitchFamily="18" charset="0"/>
              </a:rPr>
              <a:t>Thomas P. Russell,  413-577-1516, tom.p.russell@gmail.com</a:t>
            </a:r>
          </a:p>
          <a:p>
            <a:pPr>
              <a:lnSpc>
                <a:spcPct val="90000"/>
              </a:lnSpc>
            </a:pPr>
            <a:r>
              <a:rPr lang="en-US" sz="1100" b="1" dirty="0" smtClean="0">
                <a:cs typeface="Times New Roman" pitchFamily="18" charset="0"/>
              </a:rPr>
              <a:t>Funding sources: </a:t>
            </a:r>
            <a:r>
              <a:rPr lang="de-DE" sz="1100" dirty="0" smtClean="0">
                <a:cs typeface="Times New Roman" pitchFamily="18" charset="0"/>
              </a:rPr>
              <a:t>DOE </a:t>
            </a:r>
            <a:r>
              <a:rPr lang="de-DE" sz="1100" dirty="0">
                <a:cs typeface="Times New Roman" pitchFamily="18" charset="0"/>
              </a:rPr>
              <a:t>Office of Basic Energy </a:t>
            </a:r>
            <a:r>
              <a:rPr lang="de-DE" sz="1100" dirty="0" smtClean="0">
                <a:cs typeface="Times New Roman" pitchFamily="18" charset="0"/>
              </a:rPr>
              <a:t>Sciences, Energy </a:t>
            </a:r>
            <a:r>
              <a:rPr lang="de-DE" sz="1100" dirty="0">
                <a:cs typeface="Times New Roman" pitchFamily="18" charset="0"/>
              </a:rPr>
              <a:t>Frontier Research Center on Polymer-Based Materials for Harvesting Solar </a:t>
            </a:r>
            <a:r>
              <a:rPr lang="de-DE" sz="1100" dirty="0" smtClean="0">
                <a:cs typeface="Times New Roman" pitchFamily="18" charset="0"/>
              </a:rPr>
              <a:t>Energy </a:t>
            </a:r>
            <a:r>
              <a:rPr lang="de-DE" sz="1100" dirty="0">
                <a:cs typeface="Times New Roman" pitchFamily="18" charset="0"/>
              </a:rPr>
              <a:t>at the University of </a:t>
            </a:r>
            <a:r>
              <a:rPr lang="de-DE" sz="1100" dirty="0" smtClean="0">
                <a:cs typeface="Times New Roman" pitchFamily="18" charset="0"/>
              </a:rPr>
              <a:t>Massachusetts–Amherst, National Science Foundation, Konarka  Inc.</a:t>
            </a:r>
          </a:p>
          <a:p>
            <a:pPr>
              <a:lnSpc>
                <a:spcPct val="90000"/>
              </a:lnSpc>
            </a:pPr>
            <a:r>
              <a:rPr lang="en-US" sz="1100" b="1" dirty="0" smtClean="0">
                <a:cs typeface="Times New Roman" pitchFamily="18" charset="0"/>
              </a:rPr>
              <a:t>Resources:</a:t>
            </a:r>
            <a:r>
              <a:rPr lang="en-US" sz="1100" dirty="0" smtClean="0">
                <a:cs typeface="Times New Roman" pitchFamily="18" charset="0"/>
              </a:rPr>
              <a:t> High Flux Isotope Reactor and Spallation Neutron Source ORNL; Cold Neutron Research Facility, NIST; Advanced Light Source; Materials Research Laboratory at University of California–Santa Barbara</a:t>
            </a:r>
          </a:p>
          <a:p>
            <a:endParaRPr lang="en-US" dirty="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sp>
        <p:nvSpPr>
          <p:cNvPr id="9224" name="Rectangle 15"/>
          <p:cNvSpPr>
            <a:spLocks noChangeArrowheads="1"/>
          </p:cNvSpPr>
          <p:nvPr/>
        </p:nvSpPr>
        <p:spPr bwMode="auto">
          <a:xfrm>
            <a:off x="5529946" y="4505700"/>
            <a:ext cx="3385454" cy="1169551"/>
          </a:xfrm>
          <a:prstGeom prst="rect">
            <a:avLst/>
          </a:prstGeom>
          <a:noFill/>
          <a:ln w="9525">
            <a:noFill/>
            <a:miter lim="800000"/>
            <a:headEnd/>
            <a:tailEnd/>
          </a:ln>
        </p:spPr>
        <p:txBody>
          <a:bodyPr wrap="square" anchor="ctr">
            <a:spAutoFit/>
          </a:bodyPr>
          <a:lstStyle/>
          <a:p>
            <a:r>
              <a:rPr lang="en-US" sz="1000" b="1" i="1" dirty="0" smtClean="0">
                <a:solidFill>
                  <a:srgbClr val="000000"/>
                </a:solidFill>
              </a:rPr>
              <a:t>At left, neutron reflectivity profiles indicate  enrichment of the polymer and depletion of PCBM at the air surface for  as-cast and  pre-annealed devices, and diffusion of PCBM to the cathode interface after post-annealing. The profiles are in good agreement with the images of water contact angle images at right.</a:t>
            </a:r>
            <a:endParaRPr lang="en-US" sz="1000" b="1" i="1" dirty="0">
              <a:solidFill>
                <a:srgbClr val="000000"/>
              </a:solidFill>
            </a:endParaRPr>
          </a:p>
        </p:txBody>
      </p:sp>
      <p:pic>
        <p:nvPicPr>
          <p:cNvPr id="1027" name="Picture 3"/>
          <p:cNvPicPr>
            <a:picLocks noChangeAspect="1" noChangeArrowheads="1"/>
          </p:cNvPicPr>
          <p:nvPr/>
        </p:nvPicPr>
        <p:blipFill>
          <a:blip r:embed="rId3" cstate="print"/>
          <a:srcRect/>
          <a:stretch>
            <a:fillRect/>
          </a:stretch>
        </p:blipFill>
        <p:spPr bwMode="auto">
          <a:xfrm>
            <a:off x="5123365" y="1047028"/>
            <a:ext cx="3715835" cy="3379470"/>
          </a:xfrm>
          <a:prstGeom prst="rect">
            <a:avLst/>
          </a:prstGeom>
          <a:noFill/>
          <a:ln w="9525">
            <a:noFill/>
            <a:miter lim="800000"/>
            <a:headEnd/>
            <a:tailEnd/>
          </a:ln>
          <a:effectLst/>
        </p:spPr>
      </p:pic>
      <p:sp>
        <p:nvSpPr>
          <p:cNvPr id="8" name="Rectangle 15"/>
          <p:cNvSpPr>
            <a:spLocks noChangeArrowheads="1"/>
          </p:cNvSpPr>
          <p:nvPr/>
        </p:nvSpPr>
        <p:spPr bwMode="auto">
          <a:xfrm>
            <a:off x="5562600" y="5715000"/>
            <a:ext cx="3385454" cy="400110"/>
          </a:xfrm>
          <a:prstGeom prst="rect">
            <a:avLst/>
          </a:prstGeom>
          <a:noFill/>
          <a:ln w="9525">
            <a:noFill/>
            <a:miter lim="800000"/>
            <a:headEnd/>
            <a:tailEnd/>
          </a:ln>
        </p:spPr>
        <p:txBody>
          <a:bodyPr wrap="square" anchor="ctr">
            <a:spAutoFit/>
          </a:bodyPr>
          <a:lstStyle/>
          <a:p>
            <a:r>
              <a:rPr lang="en-US" sz="1000" dirty="0" smtClean="0">
                <a:solidFill>
                  <a:srgbClr val="000000"/>
                </a:solidFill>
              </a:rPr>
              <a:t>Published on-line, DOI: 10.1002/aenm.201100128, Advanced Energy Materials</a:t>
            </a:r>
            <a:endParaRPr lang="en-US" sz="1000" dirty="0">
              <a:solidFill>
                <a:srgbClr val="000000"/>
              </a:solidFill>
            </a:endParaRPr>
          </a:p>
        </p:txBody>
      </p:sp>
    </p:spTree>
    <p:extLst>
      <p:ext uri="{BB962C8B-B14F-4D97-AF65-F5344CB8AC3E}">
        <p14:creationId xmlns:p14="http://schemas.microsoft.com/office/powerpoint/2010/main" xmlns="" val="12774404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177800"/>
            <a:ext cx="8382000" cy="722762"/>
          </a:xfrm>
        </p:spPr>
        <p:txBody>
          <a:bodyPr/>
          <a:lstStyle/>
          <a:p>
            <a:r>
              <a:rPr lang="en-US" dirty="0" smtClean="0">
                <a:ea typeface="ＭＳ Ｐゴシック"/>
                <a:cs typeface="ＭＳ Ｐゴシック"/>
              </a:rPr>
              <a:t>Morphological characterization of low-bandgap solar cells</a:t>
            </a:r>
            <a:endParaRPr lang="en-US" dirty="0" smtClean="0"/>
          </a:p>
        </p:txBody>
      </p:sp>
      <p:sp>
        <p:nvSpPr>
          <p:cNvPr id="12" name="Content Placeholder 11"/>
          <p:cNvSpPr>
            <a:spLocks noGrp="1"/>
          </p:cNvSpPr>
          <p:nvPr>
            <p:ph idx="1"/>
          </p:nvPr>
        </p:nvSpPr>
        <p:spPr>
          <a:xfrm>
            <a:off x="152400" y="914400"/>
            <a:ext cx="4876800" cy="4037003"/>
          </a:xfrm>
        </p:spPr>
        <p:txBody>
          <a:bodyPr/>
          <a:lstStyle/>
          <a:p>
            <a:pPr>
              <a:spcBef>
                <a:spcPts val="400"/>
              </a:spcBef>
            </a:pPr>
            <a:r>
              <a:rPr lang="en-US" sz="1500" dirty="0" smtClean="0">
                <a:latin typeface="Arial Narrow" pitchFamily="34" charset="0"/>
              </a:rPr>
              <a:t>The penetration power of neutron scattering enabled a systematic, detailed in situ investigation of the morphology of the active layer of a bulk </a:t>
            </a:r>
            <a:r>
              <a:rPr lang="en-US" sz="1500" dirty="0" err="1" smtClean="0">
                <a:latin typeface="Arial Narrow" pitchFamily="34" charset="0"/>
              </a:rPr>
              <a:t>heterojunction</a:t>
            </a:r>
            <a:r>
              <a:rPr lang="en-US" sz="1500" dirty="0" smtClean="0">
                <a:latin typeface="Arial Narrow" pitchFamily="34" charset="0"/>
              </a:rPr>
              <a:t> organic photovoltaic device and of the structure at the interfaces under various processing conditions.</a:t>
            </a:r>
          </a:p>
          <a:p>
            <a:pPr>
              <a:spcBef>
                <a:spcPts val="400"/>
              </a:spcBef>
            </a:pPr>
            <a:r>
              <a:rPr lang="en-US" sz="1500" dirty="0" smtClean="0">
                <a:latin typeface="Arial Narrow" pitchFamily="34" charset="0"/>
              </a:rPr>
              <a:t>Neutron reflectivity (NR) measured using MAGICS (Magnetic Advanced Grazing </a:t>
            </a:r>
            <a:r>
              <a:rPr lang="en-US" sz="1500" dirty="0" err="1" smtClean="0">
                <a:latin typeface="Arial Narrow" pitchFamily="34" charset="0"/>
              </a:rPr>
              <a:t>InCidence</a:t>
            </a:r>
            <a:r>
              <a:rPr lang="en-US" sz="1500" dirty="0" smtClean="0">
                <a:latin typeface="Arial Narrow" pitchFamily="34" charset="0"/>
              </a:rPr>
              <a:t> Spectrometer, BL-4A) at SNS provided a detailed depth profile of components in the active layer of bulk heterojunction organic photovoltaic devices.</a:t>
            </a:r>
          </a:p>
          <a:p>
            <a:pPr>
              <a:spcBef>
                <a:spcPts val="400"/>
              </a:spcBef>
            </a:pPr>
            <a:r>
              <a:rPr lang="en-US" sz="1500" dirty="0" smtClean="0">
                <a:latin typeface="Arial Narrow" pitchFamily="34" charset="0"/>
              </a:rPr>
              <a:t>Small-angle neutron scattering at HFIR (CG-2) showed segregation of PCBM (an electron transporter) after solution casting, and a slight domain purification with thermal annealing.</a:t>
            </a:r>
          </a:p>
          <a:p>
            <a:pPr>
              <a:spcBef>
                <a:spcPts val="400"/>
              </a:spcBef>
            </a:pPr>
            <a:r>
              <a:rPr lang="de-DE" sz="1500" dirty="0" smtClean="0">
                <a:latin typeface="Arial Narrow" pitchFamily="34" charset="0"/>
              </a:rPr>
              <a:t>NR provided evidence that PCBM can diffuse only along the boundaries between the ordered region within the active layer and that it aggregates within the disordered regions of the polymer.</a:t>
            </a:r>
            <a:endParaRPr lang="en-US" sz="1500" dirty="0" smtClean="0">
              <a:latin typeface="Arial Narrow" pitchFamily="34" charset="0"/>
            </a:endParaRPr>
          </a:p>
          <a:p>
            <a:pPr>
              <a:spcBef>
                <a:spcPts val="400"/>
              </a:spcBef>
            </a:pPr>
            <a:r>
              <a:rPr lang="en-US" sz="1500" dirty="0" smtClean="0">
                <a:latin typeface="Arial Narrow" pitchFamily="34" charset="0"/>
              </a:rPr>
              <a:t>These studies are key to improving the performance of polymer-based solar cells.</a:t>
            </a:r>
          </a:p>
        </p:txBody>
      </p:sp>
      <p:sp>
        <p:nvSpPr>
          <p:cNvPr id="13" name="Content Placeholder 12"/>
          <p:cNvSpPr>
            <a:spLocks noGrp="1"/>
          </p:cNvSpPr>
          <p:nvPr>
            <p:ph idx="10"/>
          </p:nvPr>
        </p:nvSpPr>
        <p:spPr>
          <a:xfrm>
            <a:off x="171200" y="4931706"/>
            <a:ext cx="5399316" cy="1384995"/>
          </a:xfrm>
        </p:spPr>
        <p:txBody>
          <a:bodyPr/>
          <a:lstStyle/>
          <a:p>
            <a:pPr>
              <a:lnSpc>
                <a:spcPct val="90000"/>
              </a:lnSpc>
            </a:pPr>
            <a:r>
              <a:rPr lang="en-US" sz="1100" b="1" dirty="0" smtClean="0">
                <a:cs typeface="Times New Roman" pitchFamily="18" charset="0"/>
              </a:rPr>
              <a:t>Contact: </a:t>
            </a:r>
            <a:r>
              <a:rPr lang="en-US" sz="1100" dirty="0" smtClean="0">
                <a:cs typeface="Times New Roman" pitchFamily="18" charset="0"/>
              </a:rPr>
              <a:t>Thomas P. Russell,  413-577-1516, tom.p.russell@gmail.com</a:t>
            </a:r>
          </a:p>
          <a:p>
            <a:pPr>
              <a:lnSpc>
                <a:spcPct val="90000"/>
              </a:lnSpc>
            </a:pPr>
            <a:r>
              <a:rPr lang="en-US" sz="1100" b="1" dirty="0" smtClean="0">
                <a:cs typeface="Times New Roman" pitchFamily="18" charset="0"/>
              </a:rPr>
              <a:t>Funding sources: </a:t>
            </a:r>
            <a:r>
              <a:rPr lang="de-DE" sz="1100" dirty="0" smtClean="0">
                <a:cs typeface="Times New Roman" pitchFamily="18" charset="0"/>
              </a:rPr>
              <a:t>DOE </a:t>
            </a:r>
            <a:r>
              <a:rPr lang="de-DE" sz="1100" dirty="0">
                <a:cs typeface="Times New Roman" pitchFamily="18" charset="0"/>
              </a:rPr>
              <a:t>Office of Basic Energy </a:t>
            </a:r>
            <a:r>
              <a:rPr lang="de-DE" sz="1100" dirty="0" smtClean="0">
                <a:cs typeface="Times New Roman" pitchFamily="18" charset="0"/>
              </a:rPr>
              <a:t>Sciences, Energy </a:t>
            </a:r>
            <a:r>
              <a:rPr lang="de-DE" sz="1100" dirty="0">
                <a:cs typeface="Times New Roman" pitchFamily="18" charset="0"/>
              </a:rPr>
              <a:t>Frontier Research Center on Polymer-Based Materials for Harvesting Solar </a:t>
            </a:r>
            <a:r>
              <a:rPr lang="de-DE" sz="1100" dirty="0" smtClean="0">
                <a:cs typeface="Times New Roman" pitchFamily="18" charset="0"/>
              </a:rPr>
              <a:t>Energy </a:t>
            </a:r>
            <a:r>
              <a:rPr lang="de-DE" sz="1100" dirty="0">
                <a:cs typeface="Times New Roman" pitchFamily="18" charset="0"/>
              </a:rPr>
              <a:t>at the University of </a:t>
            </a:r>
            <a:r>
              <a:rPr lang="de-DE" sz="1100" dirty="0" smtClean="0">
                <a:cs typeface="Times New Roman" pitchFamily="18" charset="0"/>
              </a:rPr>
              <a:t>Massachusetts–Amherst, National Science Foundation, Konarka  Inc.</a:t>
            </a:r>
          </a:p>
          <a:p>
            <a:pPr>
              <a:lnSpc>
                <a:spcPct val="90000"/>
              </a:lnSpc>
            </a:pPr>
            <a:r>
              <a:rPr lang="en-US" sz="1100" b="1" dirty="0" smtClean="0">
                <a:cs typeface="Times New Roman" pitchFamily="18" charset="0"/>
              </a:rPr>
              <a:t>Resources:</a:t>
            </a:r>
            <a:r>
              <a:rPr lang="en-US" sz="1100" dirty="0" smtClean="0">
                <a:cs typeface="Times New Roman" pitchFamily="18" charset="0"/>
              </a:rPr>
              <a:t> High Flux Isotope Reactor and Spallation Neutron Source ORNL; Cold Neutron Research Facility, NIST; Advanced Light Source; Materials Research Laboratory at University of California–Santa Barbara</a:t>
            </a:r>
          </a:p>
          <a:p>
            <a:endParaRPr lang="en-US" dirty="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sp>
        <p:nvSpPr>
          <p:cNvPr id="9224" name="Rectangle 15"/>
          <p:cNvSpPr>
            <a:spLocks noChangeArrowheads="1"/>
          </p:cNvSpPr>
          <p:nvPr/>
        </p:nvSpPr>
        <p:spPr bwMode="auto">
          <a:xfrm>
            <a:off x="5529946" y="4505700"/>
            <a:ext cx="3385454" cy="1169551"/>
          </a:xfrm>
          <a:prstGeom prst="rect">
            <a:avLst/>
          </a:prstGeom>
          <a:noFill/>
          <a:ln w="9525">
            <a:noFill/>
            <a:miter lim="800000"/>
            <a:headEnd/>
            <a:tailEnd/>
          </a:ln>
        </p:spPr>
        <p:txBody>
          <a:bodyPr wrap="square" anchor="ctr">
            <a:spAutoFit/>
          </a:bodyPr>
          <a:lstStyle/>
          <a:p>
            <a:r>
              <a:rPr lang="en-US" sz="1000" b="1" i="1" dirty="0" smtClean="0">
                <a:solidFill>
                  <a:srgbClr val="000000"/>
                </a:solidFill>
              </a:rPr>
              <a:t>At left, neutron reflectivity profiles indicate  enrichment of the polymer and depletion of PCBM at the air surface for  as-cast and  pre-annealed devices, and diffusion of PCBM to the cathode interface after post-annealing. The profiles are in good agreement with the images of water contact angle images at right.</a:t>
            </a:r>
            <a:endParaRPr lang="en-US" sz="1000" b="1" i="1" dirty="0">
              <a:solidFill>
                <a:srgbClr val="000000"/>
              </a:solidFill>
            </a:endParaRPr>
          </a:p>
        </p:txBody>
      </p:sp>
      <p:pic>
        <p:nvPicPr>
          <p:cNvPr id="1027" name="Picture 3"/>
          <p:cNvPicPr>
            <a:picLocks noChangeAspect="1" noChangeArrowheads="1"/>
          </p:cNvPicPr>
          <p:nvPr/>
        </p:nvPicPr>
        <p:blipFill>
          <a:blip r:embed="rId3" cstate="print"/>
          <a:srcRect/>
          <a:stretch>
            <a:fillRect/>
          </a:stretch>
        </p:blipFill>
        <p:spPr bwMode="auto">
          <a:xfrm>
            <a:off x="5123365" y="1047028"/>
            <a:ext cx="3715835" cy="3379470"/>
          </a:xfrm>
          <a:prstGeom prst="rect">
            <a:avLst/>
          </a:prstGeom>
          <a:noFill/>
          <a:ln w="9525">
            <a:noFill/>
            <a:miter lim="800000"/>
            <a:headEnd/>
            <a:tailEnd/>
          </a:ln>
          <a:effectLst/>
        </p:spPr>
      </p:pic>
      <p:sp>
        <p:nvSpPr>
          <p:cNvPr id="8" name="Rectangle 15"/>
          <p:cNvSpPr>
            <a:spLocks noChangeArrowheads="1"/>
          </p:cNvSpPr>
          <p:nvPr/>
        </p:nvSpPr>
        <p:spPr bwMode="auto">
          <a:xfrm>
            <a:off x="5562600" y="5715000"/>
            <a:ext cx="3385454" cy="400110"/>
          </a:xfrm>
          <a:prstGeom prst="rect">
            <a:avLst/>
          </a:prstGeom>
          <a:noFill/>
          <a:ln w="9525">
            <a:noFill/>
            <a:miter lim="800000"/>
            <a:headEnd/>
            <a:tailEnd/>
          </a:ln>
        </p:spPr>
        <p:txBody>
          <a:bodyPr wrap="square" anchor="ctr">
            <a:spAutoFit/>
          </a:bodyPr>
          <a:lstStyle/>
          <a:p>
            <a:r>
              <a:rPr lang="en-US" sz="1000" dirty="0" smtClean="0">
                <a:solidFill>
                  <a:srgbClr val="000000"/>
                </a:solidFill>
              </a:rPr>
              <a:t>Published on-line, DOI: 10.1002/aenm.201100128, Advanced Energy Materials</a:t>
            </a:r>
            <a:endParaRPr lang="en-US" sz="1000" dirty="0">
              <a:solidFill>
                <a:srgbClr val="000000"/>
              </a:solidFill>
            </a:endParaRPr>
          </a:p>
        </p:txBody>
      </p:sp>
    </p:spTree>
    <p:extLst>
      <p:ext uri="{BB962C8B-B14F-4D97-AF65-F5344CB8AC3E}">
        <p14:creationId xmlns:p14="http://schemas.microsoft.com/office/powerpoint/2010/main" xmlns="" val="38568003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177800"/>
            <a:ext cx="8229600" cy="722762"/>
          </a:xfrm>
        </p:spPr>
        <p:txBody>
          <a:bodyPr/>
          <a:lstStyle/>
          <a:p>
            <a:r>
              <a:rPr lang="en-US" dirty="0" smtClean="0">
                <a:ea typeface="ＭＳ Ｐゴシック"/>
                <a:cs typeface="ＭＳ Ｐゴシック"/>
              </a:rPr>
              <a:t>New thin copolymer &amp; </a:t>
            </a:r>
            <a:r>
              <a:rPr lang="en-US" dirty="0" err="1" smtClean="0">
                <a:ea typeface="ＭＳ Ｐゴシック"/>
                <a:cs typeface="ＭＳ Ｐゴシック"/>
              </a:rPr>
              <a:t>nanoparticle</a:t>
            </a:r>
            <a:r>
              <a:rPr lang="en-US" dirty="0" smtClean="0">
                <a:ea typeface="ＭＳ Ｐゴシック"/>
                <a:cs typeface="ＭＳ Ｐゴシック"/>
              </a:rPr>
              <a:t> films show remarkable order and stability</a:t>
            </a:r>
            <a:endParaRPr lang="en-US" dirty="0" smtClean="0"/>
          </a:p>
        </p:txBody>
      </p:sp>
      <p:sp>
        <p:nvSpPr>
          <p:cNvPr id="12" name="Content Placeholder 11"/>
          <p:cNvSpPr>
            <a:spLocks noGrp="1"/>
          </p:cNvSpPr>
          <p:nvPr>
            <p:ph idx="1"/>
          </p:nvPr>
        </p:nvSpPr>
        <p:spPr>
          <a:xfrm>
            <a:off x="228600" y="914400"/>
            <a:ext cx="4876800" cy="3988784"/>
          </a:xfrm>
        </p:spPr>
        <p:txBody>
          <a:bodyPr/>
          <a:lstStyle/>
          <a:p>
            <a:pPr>
              <a:lnSpc>
                <a:spcPct val="80000"/>
              </a:lnSpc>
              <a:spcBef>
                <a:spcPts val="400"/>
              </a:spcBef>
            </a:pPr>
            <a:r>
              <a:rPr lang="en-US" sz="1600" dirty="0" smtClean="0">
                <a:latin typeface="Arial Narrow" pitchFamily="34" charset="0"/>
              </a:rPr>
              <a:t>Researchers at ORNL are making new functional </a:t>
            </a:r>
            <a:r>
              <a:rPr lang="en-US" sz="1600" dirty="0" err="1" smtClean="0">
                <a:latin typeface="Arial Narrow" pitchFamily="34" charset="0"/>
              </a:rPr>
              <a:t>nano</a:t>
            </a:r>
            <a:r>
              <a:rPr lang="en-US" sz="1600" dirty="0" smtClean="0">
                <a:latin typeface="Arial Narrow" pitchFamily="34" charset="0"/>
              </a:rPr>
              <a:t>-composite materials by inserting </a:t>
            </a:r>
            <a:r>
              <a:rPr lang="en-US" sz="1600" dirty="0" err="1" smtClean="0">
                <a:latin typeface="Arial Narrow" pitchFamily="34" charset="0"/>
              </a:rPr>
              <a:t>nanoparticles</a:t>
            </a:r>
            <a:r>
              <a:rPr lang="en-US" sz="1600" dirty="0" smtClean="0">
                <a:latin typeface="Arial Narrow" pitchFamily="34" charset="0"/>
              </a:rPr>
              <a:t> into block copolymer films, resulting in promising new matrices on which such materials can be constructed</a:t>
            </a:r>
          </a:p>
          <a:p>
            <a:pPr>
              <a:lnSpc>
                <a:spcPct val="80000"/>
              </a:lnSpc>
              <a:spcBef>
                <a:spcPts val="400"/>
              </a:spcBef>
            </a:pPr>
            <a:r>
              <a:rPr lang="en-US" sz="1600" dirty="0" smtClean="0">
                <a:latin typeface="Arial Narrow" pitchFamily="34" charset="0"/>
              </a:rPr>
              <a:t>Using the Magnetism Reflectometer at ORNL’s Spallation Neutron Source, they discovered remarkable evidence that if such thin, self-assembled </a:t>
            </a:r>
            <a:r>
              <a:rPr lang="en-US" sz="1600" dirty="0" err="1" smtClean="0">
                <a:latin typeface="Arial Narrow" pitchFamily="34" charset="0"/>
              </a:rPr>
              <a:t>nanocomposite</a:t>
            </a:r>
            <a:r>
              <a:rPr lang="en-US" sz="1600" dirty="0" smtClean="0">
                <a:latin typeface="Arial Narrow" pitchFamily="34" charset="0"/>
              </a:rPr>
              <a:t> films are confined to two layers and annealed, the copolymer layers and </a:t>
            </a:r>
            <a:r>
              <a:rPr lang="en-US" sz="1600" dirty="0" err="1" smtClean="0">
                <a:latin typeface="Arial Narrow" pitchFamily="34" charset="0"/>
              </a:rPr>
              <a:t>nanoparticles</a:t>
            </a:r>
            <a:r>
              <a:rPr lang="en-US" sz="1600" dirty="0" smtClean="0">
                <a:latin typeface="Arial Narrow" pitchFamily="34" charset="0"/>
              </a:rPr>
              <a:t> form stable structures that preserve the original morphology. </a:t>
            </a:r>
          </a:p>
          <a:p>
            <a:pPr lvl="0">
              <a:spcBef>
                <a:spcPts val="400"/>
              </a:spcBef>
            </a:pPr>
            <a:r>
              <a:rPr lang="en-US" sz="1600" dirty="0" smtClean="0">
                <a:latin typeface="Arial Narrow" pitchFamily="34" charset="0"/>
              </a:rPr>
              <a:t>Neutrons revealed that after spin-coating a layered structure of partial intermixed organization manifests. The following annealing procedure, a process, which is driven by differences in interface energies, creates a well-organized two-layer structure of cylindrical and lamellar domains.</a:t>
            </a:r>
          </a:p>
          <a:p>
            <a:pPr lvl="0">
              <a:spcBef>
                <a:spcPts val="400"/>
              </a:spcBef>
            </a:pPr>
            <a:r>
              <a:rPr lang="en-US" sz="1600" dirty="0" smtClean="0">
                <a:latin typeface="Arial Narrow" pitchFamily="34" charset="0"/>
              </a:rPr>
              <a:t>The structural transition between the two morphologies and their interaction with </a:t>
            </a:r>
            <a:r>
              <a:rPr lang="en-US" sz="1600" dirty="0" err="1" smtClean="0">
                <a:latin typeface="Arial Narrow" pitchFamily="34" charset="0"/>
              </a:rPr>
              <a:t>nanoparticles</a:t>
            </a:r>
            <a:r>
              <a:rPr lang="en-US" sz="1600" dirty="0" smtClean="0">
                <a:latin typeface="Arial Narrow" pitchFamily="34" charset="0"/>
              </a:rPr>
              <a:t> is highly fascinating for further exploitation of their functional properties.</a:t>
            </a:r>
            <a:endParaRPr lang="en-US" sz="1600" b="1" dirty="0" smtClean="0"/>
          </a:p>
        </p:txBody>
      </p:sp>
      <p:sp>
        <p:nvSpPr>
          <p:cNvPr id="13" name="Content Placeholder 12"/>
          <p:cNvSpPr>
            <a:spLocks noGrp="1"/>
          </p:cNvSpPr>
          <p:nvPr>
            <p:ph idx="10"/>
          </p:nvPr>
        </p:nvSpPr>
        <p:spPr>
          <a:xfrm>
            <a:off x="304800" y="5181600"/>
            <a:ext cx="4495800" cy="1107996"/>
          </a:xfrm>
        </p:spPr>
        <p:txBody>
          <a:bodyPr/>
          <a:lstStyle/>
          <a:p>
            <a:pPr algn="just"/>
            <a:r>
              <a:rPr lang="en-US" sz="1100" b="1" dirty="0" smtClean="0">
                <a:latin typeface="Arial Narrow" pitchFamily="34" charset="0"/>
                <a:cs typeface="Times New Roman" pitchFamily="18" charset="0"/>
              </a:rPr>
              <a:t>Publication</a:t>
            </a:r>
            <a:r>
              <a:rPr lang="en-US" sz="1100" dirty="0" smtClean="0">
                <a:latin typeface="Arial Narrow" pitchFamily="34" charset="0"/>
                <a:cs typeface="Times New Roman" pitchFamily="18" charset="0"/>
              </a:rPr>
              <a:t>:  V. Lauter, P Muller-</a:t>
            </a:r>
            <a:r>
              <a:rPr lang="en-US" sz="1100" dirty="0" err="1" smtClean="0">
                <a:latin typeface="Arial Narrow" pitchFamily="34" charset="0"/>
                <a:cs typeface="Times New Roman" pitchFamily="18" charset="0"/>
              </a:rPr>
              <a:t>Buschbaum</a:t>
            </a:r>
            <a:r>
              <a:rPr lang="en-US" sz="1100" dirty="0" smtClean="0">
                <a:latin typeface="Arial Narrow" pitchFamily="34" charset="0"/>
                <a:cs typeface="Times New Roman" pitchFamily="18" charset="0"/>
              </a:rPr>
              <a:t>, H Lauter, and W. </a:t>
            </a:r>
            <a:r>
              <a:rPr lang="en-US" sz="1100" dirty="0" err="1" smtClean="0">
                <a:latin typeface="Arial Narrow" pitchFamily="34" charset="0"/>
                <a:cs typeface="Times New Roman" pitchFamily="18" charset="0"/>
              </a:rPr>
              <a:t>Petry</a:t>
            </a:r>
            <a:r>
              <a:rPr lang="en-US" sz="1100" dirty="0" smtClean="0">
                <a:latin typeface="Arial Narrow" pitchFamily="34" charset="0"/>
                <a:cs typeface="Times New Roman" pitchFamily="18" charset="0"/>
              </a:rPr>
              <a:t>, “Morphology of thin </a:t>
            </a:r>
            <a:r>
              <a:rPr lang="en-US" sz="1100" dirty="0" err="1" smtClean="0">
                <a:latin typeface="Arial Narrow" pitchFamily="34" charset="0"/>
                <a:cs typeface="Times New Roman" pitchFamily="18" charset="0"/>
              </a:rPr>
              <a:t>nanocomposite</a:t>
            </a:r>
            <a:r>
              <a:rPr lang="en-US" sz="1100" dirty="0" smtClean="0">
                <a:latin typeface="Arial Narrow" pitchFamily="34" charset="0"/>
                <a:cs typeface="Times New Roman" pitchFamily="18" charset="0"/>
              </a:rPr>
              <a:t> films of asymmetric </a:t>
            </a:r>
            <a:r>
              <a:rPr lang="en-US" sz="1100" dirty="0" err="1" smtClean="0">
                <a:latin typeface="Arial Narrow" pitchFamily="34" charset="0"/>
                <a:cs typeface="Times New Roman" pitchFamily="18" charset="0"/>
              </a:rPr>
              <a:t>diblock</a:t>
            </a:r>
            <a:r>
              <a:rPr lang="en-US" sz="1100" dirty="0" smtClean="0">
                <a:latin typeface="Arial Narrow" pitchFamily="34" charset="0"/>
                <a:cs typeface="Times New Roman" pitchFamily="18" charset="0"/>
              </a:rPr>
              <a:t> copolymer and magnetite </a:t>
            </a:r>
            <a:r>
              <a:rPr lang="en-US" sz="1100" dirty="0" err="1" smtClean="0">
                <a:latin typeface="Arial Narrow" pitchFamily="34" charset="0"/>
                <a:cs typeface="Times New Roman" pitchFamily="18" charset="0"/>
              </a:rPr>
              <a:t>nanoparticles</a:t>
            </a:r>
            <a:r>
              <a:rPr lang="en-US" sz="1100" dirty="0" smtClean="0">
                <a:latin typeface="Arial Narrow" pitchFamily="34" charset="0"/>
                <a:cs typeface="Times New Roman" pitchFamily="18" charset="0"/>
              </a:rPr>
              <a:t>. </a:t>
            </a:r>
            <a:r>
              <a:rPr lang="fr-FR" sz="1100" dirty="0" smtClean="0">
                <a:latin typeface="Arial Narrow" pitchFamily="34" charset="0"/>
                <a:cs typeface="Times New Roman" pitchFamily="18" charset="0"/>
              </a:rPr>
              <a:t>J. Phys.: </a:t>
            </a:r>
            <a:r>
              <a:rPr lang="fr-FR" sz="1100" dirty="0" err="1" smtClean="0">
                <a:latin typeface="Arial Narrow" pitchFamily="34" charset="0"/>
                <a:cs typeface="Times New Roman" pitchFamily="18" charset="0"/>
              </a:rPr>
              <a:t>Condens</a:t>
            </a:r>
            <a:r>
              <a:rPr lang="fr-FR" sz="1100" dirty="0" smtClean="0">
                <a:latin typeface="Arial Narrow" pitchFamily="34" charset="0"/>
                <a:cs typeface="Times New Roman" pitchFamily="18" charset="0"/>
              </a:rPr>
              <a:t>. </a:t>
            </a:r>
            <a:r>
              <a:rPr lang="fr-FR" sz="1100" dirty="0" err="1" smtClean="0">
                <a:latin typeface="Arial Narrow" pitchFamily="34" charset="0"/>
                <a:cs typeface="Times New Roman" pitchFamily="18" charset="0"/>
              </a:rPr>
              <a:t>Matter</a:t>
            </a:r>
            <a:r>
              <a:rPr lang="fr-FR" sz="1100" dirty="0" smtClean="0">
                <a:latin typeface="Arial Narrow" pitchFamily="34" charset="0"/>
                <a:cs typeface="Times New Roman" pitchFamily="18" charset="0"/>
              </a:rPr>
              <a:t> 23 254215 </a:t>
            </a:r>
            <a:r>
              <a:rPr lang="fr-FR" sz="1100" dirty="0" err="1" smtClean="0">
                <a:latin typeface="Arial Narrow" pitchFamily="34" charset="0"/>
                <a:cs typeface="Times New Roman" pitchFamily="18" charset="0"/>
              </a:rPr>
              <a:t>doi</a:t>
            </a:r>
            <a:r>
              <a:rPr lang="fr-FR" sz="1100" dirty="0" smtClean="0">
                <a:latin typeface="Arial Narrow" pitchFamily="34" charset="0"/>
                <a:cs typeface="Times New Roman" pitchFamily="18" charset="0"/>
              </a:rPr>
              <a:t>: </a:t>
            </a:r>
            <a:r>
              <a:rPr lang="fr-FR" sz="1100" dirty="0" smtClean="0">
                <a:latin typeface="Arial Narrow" pitchFamily="34" charset="0"/>
                <a:cs typeface="Times New Roman" pitchFamily="18" charset="0"/>
                <a:hlinkClick r:id="rId3"/>
              </a:rPr>
              <a:t>10.1088/0953-8984/23/25/254215</a:t>
            </a:r>
            <a:endParaRPr lang="fr-FR" sz="1100" dirty="0" smtClean="0">
              <a:latin typeface="Arial Narrow" pitchFamily="34" charset="0"/>
              <a:cs typeface="Times New Roman" pitchFamily="18" charset="0"/>
            </a:endParaRPr>
          </a:p>
          <a:p>
            <a:pPr algn="just"/>
            <a:endParaRPr lang="en-US" sz="1100" b="1" dirty="0" smtClean="0">
              <a:latin typeface="Arial Narrow" pitchFamily="34" charset="0"/>
              <a:cs typeface="Times New Roman" pitchFamily="18" charset="0"/>
            </a:endParaRPr>
          </a:p>
          <a:p>
            <a:r>
              <a:rPr lang="en-US" sz="1100" b="1" dirty="0" smtClean="0">
                <a:latin typeface="Arial Narrow" pitchFamily="34" charset="0"/>
                <a:cs typeface="Times New Roman" pitchFamily="18" charset="0"/>
              </a:rPr>
              <a:t>Contact: </a:t>
            </a:r>
            <a:r>
              <a:rPr lang="en-US" sz="1100" dirty="0" smtClean="0">
                <a:latin typeface="Arial Narrow" pitchFamily="34" charset="0"/>
                <a:cs typeface="Times New Roman" pitchFamily="18" charset="0"/>
              </a:rPr>
              <a:t>Valeria Lauter, lauterv@ornl.gov</a:t>
            </a:r>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pic>
        <p:nvPicPr>
          <p:cNvPr id="1027" name="Picture 3"/>
          <p:cNvPicPr>
            <a:picLocks noChangeAspect="1" noChangeArrowheads="1"/>
          </p:cNvPicPr>
          <p:nvPr/>
        </p:nvPicPr>
        <p:blipFill>
          <a:blip r:embed="rId4" cstate="print"/>
          <a:srcRect/>
          <a:stretch>
            <a:fillRect/>
          </a:stretch>
        </p:blipFill>
        <p:spPr bwMode="auto">
          <a:xfrm>
            <a:off x="5410200" y="4267200"/>
            <a:ext cx="3386443" cy="440466"/>
          </a:xfrm>
          <a:prstGeom prst="rect">
            <a:avLst/>
          </a:prstGeom>
          <a:noFill/>
          <a:ln w="9525">
            <a:noFill/>
            <a:miter lim="800000"/>
            <a:headEnd/>
            <a:tailEnd/>
          </a:ln>
        </p:spPr>
      </p:pic>
      <p:pic>
        <p:nvPicPr>
          <p:cNvPr id="10" name="Picture 9" descr="CM23-25cover-UKcropped.tiff"/>
          <p:cNvPicPr>
            <a:picLocks noChangeAspect="1"/>
          </p:cNvPicPr>
          <p:nvPr/>
        </p:nvPicPr>
        <p:blipFill>
          <a:blip r:embed="rId5" cstate="print"/>
          <a:stretch>
            <a:fillRect/>
          </a:stretch>
        </p:blipFill>
        <p:spPr>
          <a:xfrm>
            <a:off x="5791200" y="990600"/>
            <a:ext cx="2504763" cy="3157461"/>
          </a:xfrm>
          <a:prstGeom prst="rect">
            <a:avLst/>
          </a:prstGeom>
        </p:spPr>
      </p:pic>
      <p:sp>
        <p:nvSpPr>
          <p:cNvPr id="11" name="Content Placeholder 12"/>
          <p:cNvSpPr txBox="1">
            <a:spLocks/>
          </p:cNvSpPr>
          <p:nvPr/>
        </p:nvSpPr>
        <p:spPr bwMode="auto">
          <a:xfrm>
            <a:off x="4873872" y="5192449"/>
            <a:ext cx="4038600" cy="938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just" eaLnBrk="0" hangingPunct="0">
              <a:spcBef>
                <a:spcPts val="0"/>
              </a:spcBef>
              <a:buClr>
                <a:srgbClr val="006C3A"/>
              </a:buClr>
              <a:buFont typeface="Arial" charset="0"/>
              <a:buNone/>
              <a:defRPr/>
            </a:pPr>
            <a:r>
              <a:rPr lang="en-US" sz="1100" b="1" kern="0" dirty="0" smtClean="0">
                <a:solidFill>
                  <a:srgbClr val="000000"/>
                </a:solidFill>
                <a:latin typeface="Arial Narrow" pitchFamily="34" charset="0"/>
                <a:cs typeface="Times New Roman" pitchFamily="18" charset="0"/>
              </a:rPr>
              <a:t>Funding sources: </a:t>
            </a:r>
            <a:r>
              <a:rPr lang="en-US" sz="1100" kern="0" dirty="0" smtClean="0">
                <a:solidFill>
                  <a:srgbClr val="000000"/>
                </a:solidFill>
                <a:latin typeface="Arial Narrow" pitchFamily="34" charset="0"/>
              </a:rPr>
              <a:t>This work was supported by the BMBF (German Ministry of Research and Education) grant No 03DU03MU; research at ORNL’s SNS was sponsored by the Scientific User Facilities Division, Office of Basic Energy Sciences, US Department of Energy.</a:t>
            </a:r>
            <a:endParaRPr lang="en-US" sz="1100" kern="0" dirty="0" smtClean="0">
              <a:solidFill>
                <a:srgbClr val="000000"/>
              </a:solidFill>
              <a:latin typeface="Arial Narrow" pitchFamily="34" charset="0"/>
              <a:cs typeface="Times New Roman" pitchFamily="18" charset="0"/>
            </a:endParaRPr>
          </a:p>
          <a:p>
            <a:pPr eaLnBrk="0" hangingPunct="0">
              <a:spcBef>
                <a:spcPts val="0"/>
              </a:spcBef>
              <a:buClr>
                <a:srgbClr val="006C3A"/>
              </a:buClr>
              <a:buFont typeface="Arial" charset="0"/>
              <a:buNone/>
              <a:defRPr/>
            </a:pPr>
            <a:r>
              <a:rPr lang="en-US" sz="1100" b="1" kern="0" dirty="0" smtClean="0">
                <a:solidFill>
                  <a:srgbClr val="000000"/>
                </a:solidFill>
                <a:latin typeface="Arial Narrow" pitchFamily="34" charset="0"/>
                <a:cs typeface="Times New Roman" pitchFamily="18" charset="0"/>
              </a:rPr>
              <a:t>Resources: </a:t>
            </a:r>
            <a:r>
              <a:rPr lang="en-US" sz="1100" kern="0" dirty="0" smtClean="0">
                <a:solidFill>
                  <a:srgbClr val="000000"/>
                </a:solidFill>
                <a:latin typeface="Arial Narrow" pitchFamily="34" charset="0"/>
                <a:cs typeface="Times New Roman" pitchFamily="18" charset="0"/>
              </a:rPr>
              <a:t>Spallation Neutron Source, ORNL</a:t>
            </a:r>
            <a:endParaRPr lang="en-US" sz="1100" kern="0" dirty="0">
              <a:solidFill>
                <a:srgbClr val="000000"/>
              </a:solidFill>
              <a:latin typeface="Arial Narrow" pitchFamily="34" charset="0"/>
            </a:endParaRPr>
          </a:p>
        </p:txBody>
      </p:sp>
    </p:spTree>
    <p:extLst>
      <p:ext uri="{BB962C8B-B14F-4D97-AF65-F5344CB8AC3E}">
        <p14:creationId xmlns:p14="http://schemas.microsoft.com/office/powerpoint/2010/main" xmlns="" val="38337678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177800"/>
            <a:ext cx="8229600" cy="722762"/>
          </a:xfrm>
        </p:spPr>
        <p:txBody>
          <a:bodyPr/>
          <a:lstStyle/>
          <a:p>
            <a:r>
              <a:rPr lang="en-US" dirty="0" smtClean="0">
                <a:ea typeface="ＭＳ Ｐゴシック"/>
                <a:cs typeface="ＭＳ Ｐゴシック"/>
              </a:rPr>
              <a:t>Pulsed beam, pulsed 30 T magnet reveal high-field magnetic phases of multiferroic MnWO</a:t>
            </a:r>
            <a:r>
              <a:rPr lang="en-US" baseline="-25000" dirty="0" smtClean="0">
                <a:ea typeface="ＭＳ Ｐゴシック"/>
                <a:cs typeface="ＭＳ Ｐゴシック"/>
              </a:rPr>
              <a:t>4</a:t>
            </a:r>
            <a:endParaRPr lang="en-US" dirty="0" smtClean="0"/>
          </a:p>
        </p:txBody>
      </p:sp>
      <p:sp>
        <p:nvSpPr>
          <p:cNvPr id="12" name="Content Placeholder 11"/>
          <p:cNvSpPr>
            <a:spLocks noGrp="1"/>
          </p:cNvSpPr>
          <p:nvPr>
            <p:ph idx="1"/>
          </p:nvPr>
        </p:nvSpPr>
        <p:spPr>
          <a:xfrm>
            <a:off x="381000" y="1018032"/>
            <a:ext cx="4495800" cy="4059573"/>
          </a:xfrm>
        </p:spPr>
        <p:txBody>
          <a:bodyPr/>
          <a:lstStyle/>
          <a:p>
            <a:pPr>
              <a:lnSpc>
                <a:spcPct val="80000"/>
              </a:lnSpc>
            </a:pPr>
            <a:r>
              <a:rPr lang="en-US" b="1" dirty="0" smtClean="0">
                <a:ea typeface="Lucida Grande"/>
                <a:cs typeface="Arial" pitchFamily="34" charset="0"/>
              </a:rPr>
              <a:t>Pulsed white beam diffraction and pulsed 30 T magnetic fields were combined to elucidate the high-field phases of multiferroic MnWO</a:t>
            </a:r>
            <a:r>
              <a:rPr lang="en-US" b="1" baseline="-25000" dirty="0" smtClean="0">
                <a:ea typeface="Lucida Grande"/>
                <a:cs typeface="Arial" pitchFamily="34" charset="0"/>
              </a:rPr>
              <a:t>4</a:t>
            </a:r>
            <a:r>
              <a:rPr lang="en-US" b="1" dirty="0" smtClean="0">
                <a:ea typeface="Lucida Grande"/>
                <a:cs typeface="Arial" pitchFamily="34" charset="0"/>
              </a:rPr>
              <a:t>.</a:t>
            </a:r>
          </a:p>
          <a:p>
            <a:pPr>
              <a:lnSpc>
                <a:spcPct val="80000"/>
              </a:lnSpc>
            </a:pPr>
            <a:r>
              <a:rPr lang="en-US" b="1" dirty="0" smtClean="0">
                <a:ea typeface="Lucida Grande"/>
                <a:cs typeface="Arial" pitchFamily="34" charset="0"/>
              </a:rPr>
              <a:t>The measurement used the unique high-flux pulsed beams at SNS and </a:t>
            </a:r>
            <a:r>
              <a:rPr lang="en-US" b="1" dirty="0">
                <a:ea typeface="Lucida Grande"/>
                <a:cs typeface="Arial" pitchFamily="34" charset="0"/>
              </a:rPr>
              <a:t>the large detector </a:t>
            </a:r>
            <a:r>
              <a:rPr lang="en-US" b="1" dirty="0" smtClean="0">
                <a:ea typeface="Lucida Grande"/>
                <a:cs typeface="Arial" pitchFamily="34" charset="0"/>
              </a:rPr>
              <a:t>coverage and the capability to tailor the incident beam of the SEQUOIA instrument.</a:t>
            </a:r>
          </a:p>
          <a:p>
            <a:pPr>
              <a:lnSpc>
                <a:spcPct val="80000"/>
              </a:lnSpc>
            </a:pPr>
            <a:r>
              <a:rPr lang="en-US" b="1" dirty="0" smtClean="0">
                <a:ea typeface="Lucida Grande"/>
                <a:cs typeface="Arial" pitchFamily="34" charset="0"/>
              </a:rPr>
              <a:t>In MnWO</a:t>
            </a:r>
            <a:r>
              <a:rPr lang="en-US" b="1" baseline="-25000" dirty="0" smtClean="0">
                <a:ea typeface="Lucida Grande"/>
                <a:cs typeface="Arial" pitchFamily="34" charset="0"/>
              </a:rPr>
              <a:t>4</a:t>
            </a:r>
            <a:r>
              <a:rPr lang="en-US" b="1" dirty="0" smtClean="0">
                <a:ea typeface="Lucida Grande"/>
                <a:cs typeface="Arial" pitchFamily="34" charset="0"/>
              </a:rPr>
              <a:t>,</a:t>
            </a:r>
            <a:r>
              <a:rPr lang="en-US" b="1" baseline="-25000" dirty="0" smtClean="0">
                <a:ea typeface="Lucida Grande"/>
                <a:cs typeface="Arial" pitchFamily="34" charset="0"/>
              </a:rPr>
              <a:t> </a:t>
            </a:r>
            <a:r>
              <a:rPr lang="en-US" b="1" dirty="0" smtClean="0">
                <a:ea typeface="Lucida Grande"/>
                <a:cs typeface="Arial" pitchFamily="34" charset="0"/>
              </a:rPr>
              <a:t>the peak shape and splitting of the commensurate reflection in the high-field phases were observed for the first time. This splitting is consistent with a long period noncollinear spiral structure.</a:t>
            </a:r>
          </a:p>
          <a:p>
            <a:pPr>
              <a:lnSpc>
                <a:spcPct val="80000"/>
              </a:lnSpc>
            </a:pPr>
            <a:r>
              <a:rPr lang="en-US" b="1" dirty="0" smtClean="0">
                <a:ea typeface="Lucida Grande"/>
                <a:cs typeface="Arial" pitchFamily="34" charset="0"/>
              </a:rPr>
              <a:t>This is the first study demonstrating 30 T magnetic fields with pulsed neutrons. The technique is being developed to be used on other instruments and to open it to the general user program.</a:t>
            </a:r>
          </a:p>
          <a:p>
            <a:pPr>
              <a:lnSpc>
                <a:spcPct val="80000"/>
              </a:lnSpc>
            </a:pPr>
            <a:r>
              <a:rPr lang="en-US" b="1" dirty="0" smtClean="0"/>
              <a:t>Multiferroic materials, which have both electric and magnetic order, might be used in a variety of technological applications.</a:t>
            </a:r>
          </a:p>
        </p:txBody>
      </p:sp>
      <p:sp>
        <p:nvSpPr>
          <p:cNvPr id="13" name="Content Placeholder 12"/>
          <p:cNvSpPr>
            <a:spLocks noGrp="1"/>
          </p:cNvSpPr>
          <p:nvPr>
            <p:ph idx="10"/>
          </p:nvPr>
        </p:nvSpPr>
        <p:spPr>
          <a:xfrm>
            <a:off x="511634" y="5138061"/>
            <a:ext cx="4212766" cy="1015663"/>
          </a:xfrm>
        </p:spPr>
        <p:txBody>
          <a:bodyPr/>
          <a:lstStyle/>
          <a:p>
            <a:r>
              <a:rPr lang="en-US" b="1" dirty="0" smtClean="0">
                <a:latin typeface="Times New Roman" pitchFamily="18" charset="0"/>
                <a:cs typeface="Times New Roman" pitchFamily="18" charset="0"/>
              </a:rPr>
              <a:t>Contact: </a:t>
            </a:r>
            <a:r>
              <a:rPr lang="en-US" dirty="0" smtClean="0">
                <a:latin typeface="Times New Roman" pitchFamily="18" charset="0"/>
                <a:cs typeface="Times New Roman" pitchFamily="18" charset="0"/>
              </a:rPr>
              <a:t>Garrett Granroth, 865-805-0631, granrothge@ornl.gov</a:t>
            </a:r>
          </a:p>
          <a:p>
            <a:r>
              <a:rPr lang="en-US" b="1" dirty="0" smtClean="0">
                <a:latin typeface="Times New Roman" pitchFamily="18" charset="0"/>
                <a:cs typeface="Times New Roman" pitchFamily="18" charset="0"/>
              </a:rPr>
              <a:t>Funding sources: </a:t>
            </a:r>
            <a:r>
              <a:rPr lang="en-US" dirty="0" smtClean="0">
                <a:latin typeface="Times New Roman" pitchFamily="18" charset="0"/>
                <a:cs typeface="Times New Roman" pitchFamily="18" charset="0"/>
              </a:rPr>
              <a:t>DOE Office of Basic Energy Sciences; ICC-IMR Tohuku University, Japan; National Sciences and Engineering  Research Council of Canada</a:t>
            </a:r>
          </a:p>
          <a:p>
            <a:r>
              <a:rPr lang="en-US" b="1" dirty="0" smtClean="0">
                <a:latin typeface="Times New Roman" pitchFamily="18" charset="0"/>
                <a:cs typeface="Times New Roman" pitchFamily="18" charset="0"/>
              </a:rPr>
              <a:t>Resources: </a:t>
            </a:r>
            <a:r>
              <a:rPr lang="en-US" dirty="0" smtClean="0">
                <a:latin typeface="Times New Roman" pitchFamily="18" charset="0"/>
                <a:cs typeface="Times New Roman" pitchFamily="18" charset="0"/>
              </a:rPr>
              <a:t>Spallation Neutron Source, ORNL</a:t>
            </a:r>
            <a:endParaRPr lang="en-US" dirty="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sp>
        <p:nvSpPr>
          <p:cNvPr id="9224" name="Rectangle 15"/>
          <p:cNvSpPr>
            <a:spLocks noChangeArrowheads="1"/>
          </p:cNvSpPr>
          <p:nvPr/>
        </p:nvSpPr>
        <p:spPr bwMode="auto">
          <a:xfrm>
            <a:off x="5029200" y="4202652"/>
            <a:ext cx="3810000" cy="1169551"/>
          </a:xfrm>
          <a:prstGeom prst="rect">
            <a:avLst/>
          </a:prstGeom>
          <a:noFill/>
          <a:ln w="9525">
            <a:noFill/>
            <a:miter lim="800000"/>
            <a:headEnd/>
            <a:tailEnd/>
          </a:ln>
        </p:spPr>
        <p:txBody>
          <a:bodyPr wrap="square" anchor="ctr">
            <a:spAutoFit/>
          </a:bodyPr>
          <a:lstStyle/>
          <a:p>
            <a:r>
              <a:rPr lang="en-US" sz="1000" b="1" i="1" dirty="0" smtClean="0">
                <a:solidFill>
                  <a:srgbClr val="000000"/>
                </a:solidFill>
                <a:latin typeface="Arial" pitchFamily="34" charset="0"/>
                <a:cs typeface="Arial" pitchFamily="34" charset="0"/>
              </a:rPr>
              <a:t>The commensurate peak in MnWO</a:t>
            </a:r>
            <a:r>
              <a:rPr lang="en-US" sz="1000" b="1" i="1" baseline="-25000" dirty="0" smtClean="0">
                <a:solidFill>
                  <a:srgbClr val="000000"/>
                </a:solidFill>
                <a:latin typeface="Arial" pitchFamily="34" charset="0"/>
                <a:cs typeface="Arial" pitchFamily="34" charset="0"/>
              </a:rPr>
              <a:t>4</a:t>
            </a:r>
            <a:r>
              <a:rPr lang="en-US" sz="1000" b="1" i="1" dirty="0" smtClean="0">
                <a:solidFill>
                  <a:srgbClr val="000000"/>
                </a:solidFill>
                <a:latin typeface="Arial" pitchFamily="34" charset="0"/>
                <a:cs typeface="Arial" pitchFamily="34" charset="0"/>
              </a:rPr>
              <a:t> observed at </a:t>
            </a:r>
          </a:p>
          <a:p>
            <a:r>
              <a:rPr lang="en-US" sz="1000" b="1" i="1" dirty="0" smtClean="0">
                <a:solidFill>
                  <a:srgbClr val="000000"/>
                </a:solidFill>
                <a:latin typeface="Arial" pitchFamily="34" charset="0"/>
                <a:cs typeface="Arial" pitchFamily="34" charset="0"/>
              </a:rPr>
              <a:t>several field conditions. For the plots on the left, note the scattering weight shifts to shorter d spacing as the field increases. This shift is interpreted as the field manipulation of a long period noncollinear spiral structure. The color plot on the right is the same reflection shown in reciprocal lattice units in the plane of interest.</a:t>
            </a:r>
            <a:endParaRPr lang="en-US" sz="1000" b="1" i="1" dirty="0">
              <a:solidFill>
                <a:srgbClr val="000000"/>
              </a:solidFill>
              <a:latin typeface="Arial" pitchFamily="34" charset="0"/>
              <a:cs typeface="Arial" pitchFamily="34" charset="0"/>
            </a:endParaRPr>
          </a:p>
        </p:txBody>
      </p:sp>
      <p:pic>
        <p:nvPicPr>
          <p:cNvPr id="8" name="Picture 7"/>
          <p:cNvPicPr>
            <a:picLocks noChangeAspect="1"/>
          </p:cNvPicPr>
          <p:nvPr/>
        </p:nvPicPr>
        <p:blipFill>
          <a:blip r:embed="rId3" cstate="print"/>
          <a:stretch>
            <a:fillRect/>
          </a:stretch>
        </p:blipFill>
        <p:spPr>
          <a:xfrm>
            <a:off x="4841663" y="1151641"/>
            <a:ext cx="4103697" cy="2963160"/>
          </a:xfrm>
          <a:prstGeom prst="rect">
            <a:avLst/>
          </a:prstGeom>
        </p:spPr>
      </p:pic>
    </p:spTree>
    <p:extLst>
      <p:ext uri="{BB962C8B-B14F-4D97-AF65-F5344CB8AC3E}">
        <p14:creationId xmlns:p14="http://schemas.microsoft.com/office/powerpoint/2010/main" xmlns="" val="15378285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48342" y="177800"/>
            <a:ext cx="6248400" cy="670248"/>
          </a:xfrm>
        </p:spPr>
        <p:txBody>
          <a:bodyPr/>
          <a:lstStyle/>
          <a:p>
            <a:r>
              <a:rPr lang="en-US" sz="2200" b="1" dirty="0" smtClean="0"/>
              <a:t>BASIS gives experimental proof of fast proton hopping in ice (</a:t>
            </a:r>
            <a:r>
              <a:rPr lang="en-US" sz="2200" b="1" dirty="0" err="1" smtClean="0"/>
              <a:t>I</a:t>
            </a:r>
            <a:r>
              <a:rPr lang="en-US" sz="2200" b="1" baseline="-25000" dirty="0" err="1" smtClean="0"/>
              <a:t>h</a:t>
            </a:r>
            <a:r>
              <a:rPr lang="en-US" sz="2200" b="1" dirty="0" smtClean="0"/>
              <a:t>)</a:t>
            </a:r>
            <a:endParaRPr lang="en-US" sz="2200" dirty="0"/>
          </a:p>
        </p:txBody>
      </p:sp>
      <p:sp>
        <p:nvSpPr>
          <p:cNvPr id="12" name="Content Placeholder 11"/>
          <p:cNvSpPr>
            <a:spLocks noGrp="1"/>
          </p:cNvSpPr>
          <p:nvPr>
            <p:ph idx="1"/>
          </p:nvPr>
        </p:nvSpPr>
        <p:spPr>
          <a:xfrm>
            <a:off x="304800" y="914400"/>
            <a:ext cx="5257800" cy="3815403"/>
          </a:xfrm>
        </p:spPr>
        <p:txBody>
          <a:bodyPr/>
          <a:lstStyle/>
          <a:p>
            <a:pPr>
              <a:spcBef>
                <a:spcPts val="400"/>
              </a:spcBef>
            </a:pPr>
            <a:r>
              <a:rPr lang="en-US" sz="1600" dirty="0" smtClean="0">
                <a:latin typeface="Arial Narrow" pitchFamily="34" charset="0"/>
              </a:rPr>
              <a:t>An Israel-U.S. collaboration used the BASIS Backscattering Spectrometer to study a sample of ice doped with diluted hydrochloric acid by quasi-elastic neutron scattering. The </a:t>
            </a:r>
            <a:r>
              <a:rPr lang="en-US" sz="1600" dirty="0" err="1" smtClean="0">
                <a:latin typeface="Arial Narrow" pitchFamily="34" charset="0"/>
              </a:rPr>
              <a:t>HCl</a:t>
            </a:r>
            <a:r>
              <a:rPr lang="en-US" sz="1600" dirty="0" smtClean="0">
                <a:latin typeface="Arial Narrow" pitchFamily="34" charset="0"/>
              </a:rPr>
              <a:t> provided the extra protons to initiate the hopping phenomenon.</a:t>
            </a:r>
          </a:p>
          <a:p>
            <a:pPr>
              <a:spcBef>
                <a:spcPts val="400"/>
              </a:spcBef>
            </a:pPr>
            <a:r>
              <a:rPr lang="en-US" sz="1600" dirty="0" smtClean="0">
                <a:latin typeface="Arial Narrow" pitchFamily="34" charset="0"/>
              </a:rPr>
              <a:t>The researchers studied the effect of </a:t>
            </a:r>
            <a:r>
              <a:rPr lang="en-US" sz="1600" dirty="0" err="1" smtClean="0">
                <a:latin typeface="Arial Narrow" pitchFamily="34" charset="0"/>
              </a:rPr>
              <a:t>HCl</a:t>
            </a:r>
            <a:r>
              <a:rPr lang="en-US" sz="1600" dirty="0" smtClean="0">
                <a:latin typeface="Arial Narrow" pitchFamily="34" charset="0"/>
              </a:rPr>
              <a:t> adsorption on  bulk ice </a:t>
            </a:r>
            <a:r>
              <a:rPr lang="en-US" sz="1600" dirty="0" err="1" smtClean="0">
                <a:latin typeface="Arial Narrow" pitchFamily="34" charset="0"/>
              </a:rPr>
              <a:t>I</a:t>
            </a:r>
            <a:r>
              <a:rPr lang="en-US" sz="1600" baseline="-25000" dirty="0" err="1" smtClean="0">
                <a:latin typeface="Arial Narrow" pitchFamily="34" charset="0"/>
              </a:rPr>
              <a:t>h</a:t>
            </a:r>
            <a:r>
              <a:rPr lang="en-US" sz="1600" dirty="0" smtClean="0">
                <a:latin typeface="Arial Narrow" pitchFamily="34" charset="0"/>
              </a:rPr>
              <a:t>, in the temperature range of 140 to 195 K (-133.15ºC to -78.15ºC). </a:t>
            </a:r>
          </a:p>
          <a:p>
            <a:pPr lvl="0">
              <a:spcBef>
                <a:spcPts val="400"/>
              </a:spcBef>
            </a:pPr>
            <a:r>
              <a:rPr lang="en-US" sz="1600" dirty="0" smtClean="0">
                <a:latin typeface="Arial Narrow" pitchFamily="34" charset="0"/>
              </a:rPr>
              <a:t>The data gave direct evidence that at low temperatures (between 140 and 195 K) the proton translational jump rate in ice is high, confirming values derived from photochemical experiments. At 242 K (-31.15ºC) the protons in the doped ice diffuse 10 times faster than in liquid water at room temperature.</a:t>
            </a:r>
          </a:p>
          <a:p>
            <a:pPr lvl="0">
              <a:spcBef>
                <a:spcPts val="400"/>
              </a:spcBef>
            </a:pPr>
            <a:r>
              <a:rPr lang="en-US" sz="1600" dirty="0" smtClean="0">
                <a:latin typeface="Arial Narrow" pitchFamily="34" charset="0"/>
              </a:rPr>
              <a:t>The research finding has important consequences for future investigations of proton conductivity in solids, opening the door to a new understanding of how electrolytes work in a system. </a:t>
            </a:r>
          </a:p>
          <a:p>
            <a:pPr>
              <a:spcBef>
                <a:spcPts val="400"/>
              </a:spcBef>
            </a:pPr>
            <a:endParaRPr lang="en-US" sz="1600" dirty="0" smtClean="0">
              <a:latin typeface="Arial Narrow" pitchFamily="34" charset="0"/>
            </a:endParaRPr>
          </a:p>
        </p:txBody>
      </p:sp>
      <p:sp>
        <p:nvSpPr>
          <p:cNvPr id="13" name="Content Placeholder 12"/>
          <p:cNvSpPr>
            <a:spLocks noGrp="1"/>
          </p:cNvSpPr>
          <p:nvPr>
            <p:ph idx="10"/>
          </p:nvPr>
        </p:nvSpPr>
        <p:spPr>
          <a:xfrm>
            <a:off x="457200" y="4800600"/>
            <a:ext cx="8305800" cy="1495794"/>
          </a:xfrm>
        </p:spPr>
        <p:txBody>
          <a:bodyPr/>
          <a:lstStyle/>
          <a:p>
            <a:r>
              <a:rPr lang="en-US" dirty="0" err="1" smtClean="0">
                <a:latin typeface="Times New Roman" pitchFamily="18" charset="0"/>
                <a:cs typeface="Times New Roman" pitchFamily="18" charset="0"/>
              </a:rPr>
              <a:t>Itay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Presiado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Jyotsana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Lal</a:t>
            </a:r>
            <a:r>
              <a:rPr lang="en-US" dirty="0" smtClean="0">
                <a:latin typeface="Times New Roman" pitchFamily="18" charset="0"/>
                <a:cs typeface="Times New Roman" pitchFamily="18" charset="0"/>
              </a:rPr>
              <a:t>, Eugene Mamontov, Alexander I. Kolesnikov, and Dan Huppert. "Fast Proton Hopping Detection in Ice </a:t>
            </a:r>
            <a:r>
              <a:rPr lang="en-US" dirty="0" err="1" smtClean="0">
                <a:latin typeface="Times New Roman" pitchFamily="18" charset="0"/>
                <a:cs typeface="Times New Roman" pitchFamily="18" charset="0"/>
              </a:rPr>
              <a:t>Ih</a:t>
            </a:r>
            <a:r>
              <a:rPr lang="en-US" dirty="0" smtClean="0">
                <a:latin typeface="Times New Roman" pitchFamily="18" charset="0"/>
                <a:cs typeface="Times New Roman" pitchFamily="18" charset="0"/>
              </a:rPr>
              <a:t> by Quasi-Elastic Neutron Scattering," J. Phys. Chem. C, 115, 10245–10251 (2011). </a:t>
            </a:r>
          </a:p>
          <a:p>
            <a:r>
              <a:rPr lang="en-US" b="1" dirty="0" smtClean="0">
                <a:latin typeface="Times New Roman" pitchFamily="18" charset="0"/>
                <a:cs typeface="Times New Roman" pitchFamily="18" charset="0"/>
              </a:rPr>
              <a:t>Contact: </a:t>
            </a:r>
            <a:r>
              <a:rPr lang="nl-NL" dirty="0" smtClean="0">
                <a:latin typeface="Times New Roman" pitchFamily="18" charset="0"/>
                <a:cs typeface="Times New Roman" pitchFamily="18" charset="0"/>
              </a:rPr>
              <a:t>Dan Huppert, huppert@tulip.tau.ac.il, phone: 972-3-6407012</a:t>
            </a:r>
            <a:endParaRPr lang="en-US" dirty="0" smtClean="0">
              <a:latin typeface="Times New Roman" pitchFamily="18" charset="0"/>
              <a:cs typeface="Times New Roman" pitchFamily="18" charset="0"/>
            </a:endParaRPr>
          </a:p>
          <a:p>
            <a:pPr algn="just">
              <a:lnSpc>
                <a:spcPct val="90000"/>
              </a:lnSpc>
            </a:pPr>
            <a:r>
              <a:rPr lang="en-US" b="1" dirty="0" smtClean="0">
                <a:latin typeface="Times New Roman" pitchFamily="18" charset="0"/>
                <a:cs typeface="Times New Roman" pitchFamily="18" charset="0"/>
              </a:rPr>
              <a:t>Funding sources: </a:t>
            </a:r>
            <a:r>
              <a:rPr lang="en-US" dirty="0" smtClean="0">
                <a:latin typeface="Times New Roman" pitchFamily="18" charset="0"/>
                <a:cs typeface="Times New Roman" pitchFamily="18" charset="0"/>
              </a:rPr>
              <a:t>Israel Science Foundation and James-Franck German-Israeli </a:t>
            </a:r>
            <a:r>
              <a:rPr lang="en-US" dirty="0" err="1" smtClean="0">
                <a:latin typeface="Times New Roman" pitchFamily="18" charset="0"/>
                <a:cs typeface="Times New Roman" pitchFamily="18" charset="0"/>
              </a:rPr>
              <a:t>Pgm</a:t>
            </a:r>
            <a:r>
              <a:rPr lang="en-US" dirty="0" smtClean="0">
                <a:latin typeface="Times New Roman" pitchFamily="18" charset="0"/>
                <a:cs typeface="Times New Roman" pitchFamily="18" charset="0"/>
              </a:rPr>
              <a:t> in Laser-Matter Interaction. Experiment at SNS sponsored by the Scientific User Facilities Division, Office of Basic Energy Sciences, U.S. Department of Energy. Work at Argonne National Laboratory performed under the auspices of the US DOE-BES under contract DE-AC02-06CH11357.</a:t>
            </a:r>
          </a:p>
          <a:p>
            <a:pPr algn="just">
              <a:lnSpc>
                <a:spcPct val="90000"/>
              </a:lnSpc>
            </a:pPr>
            <a:r>
              <a:rPr lang="en-US" b="1" dirty="0" smtClean="0">
                <a:latin typeface="Times New Roman" pitchFamily="18" charset="0"/>
                <a:cs typeface="Times New Roman" pitchFamily="18" charset="0"/>
              </a:rPr>
              <a:t>Resources:</a:t>
            </a:r>
            <a:r>
              <a:rPr lang="en-US" dirty="0" smtClean="0">
                <a:latin typeface="Times New Roman" pitchFamily="18" charset="0"/>
                <a:cs typeface="Times New Roman" pitchFamily="18" charset="0"/>
              </a:rPr>
              <a:t> Spallation Neutron Source, BASIS Backscattering Spectrometer, ORNL</a:t>
            </a:r>
          </a:p>
          <a:p>
            <a:endParaRPr lang="en-US" dirty="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sp>
        <p:nvSpPr>
          <p:cNvPr id="14" name="TextBox 13"/>
          <p:cNvSpPr txBox="1"/>
          <p:nvPr/>
        </p:nvSpPr>
        <p:spPr>
          <a:xfrm>
            <a:off x="6019800" y="3505200"/>
            <a:ext cx="2667000" cy="938719"/>
          </a:xfrm>
          <a:prstGeom prst="rect">
            <a:avLst/>
          </a:prstGeom>
          <a:noFill/>
        </p:spPr>
        <p:txBody>
          <a:bodyPr wrap="square" rtlCol="0">
            <a:spAutoFit/>
          </a:bodyPr>
          <a:lstStyle/>
          <a:p>
            <a:r>
              <a:rPr lang="en-US" sz="1100" dirty="0" smtClean="0">
                <a:solidFill>
                  <a:srgbClr val="000000"/>
                </a:solidFill>
                <a:latin typeface="Arial Narrow" pitchFamily="34" charset="0"/>
              </a:rPr>
              <a:t>Hopping times of protons in </a:t>
            </a:r>
            <a:r>
              <a:rPr lang="en-US" sz="1100" dirty="0" err="1" smtClean="0">
                <a:solidFill>
                  <a:srgbClr val="000000"/>
                </a:solidFill>
                <a:latin typeface="Arial Narrow" pitchFamily="34" charset="0"/>
              </a:rPr>
              <a:t>HCl</a:t>
            </a:r>
            <a:r>
              <a:rPr lang="en-US" sz="1100" dirty="0" smtClean="0">
                <a:solidFill>
                  <a:srgbClr val="000000"/>
                </a:solidFill>
                <a:latin typeface="Arial Narrow" pitchFamily="34" charset="0"/>
              </a:rPr>
              <a:t> doped ice obtained from two types of experiments, the quasi-elastic neutron scattering (full circles), and the previously reported photochemical  experiments (full squares).</a:t>
            </a:r>
            <a:endParaRPr lang="en-US" sz="1100" dirty="0">
              <a:solidFill>
                <a:srgbClr val="000000"/>
              </a:solidFill>
              <a:latin typeface="Arial Narrow" pitchFamily="34" charset="0"/>
            </a:endParaRPr>
          </a:p>
        </p:txBody>
      </p:sp>
      <p:pic>
        <p:nvPicPr>
          <p:cNvPr id="1026" name="Picture 2" descr="image006"/>
          <p:cNvPicPr>
            <a:picLocks noChangeAspect="1" noChangeArrowheads="1"/>
          </p:cNvPicPr>
          <p:nvPr/>
        </p:nvPicPr>
        <p:blipFill>
          <a:blip r:embed="rId3" cstate="print"/>
          <a:srcRect/>
          <a:stretch>
            <a:fillRect/>
          </a:stretch>
        </p:blipFill>
        <p:spPr bwMode="auto">
          <a:xfrm>
            <a:off x="5715000" y="609600"/>
            <a:ext cx="3284489" cy="2971800"/>
          </a:xfrm>
          <a:prstGeom prst="rect">
            <a:avLst/>
          </a:prstGeom>
          <a:noFill/>
          <a:ln w="9525">
            <a:noFill/>
            <a:miter lim="800000"/>
            <a:headEnd/>
            <a:tailEnd/>
          </a:ln>
        </p:spPr>
      </p:pic>
    </p:spTree>
    <p:extLst>
      <p:ext uri="{BB962C8B-B14F-4D97-AF65-F5344CB8AC3E}">
        <p14:creationId xmlns:p14="http://schemas.microsoft.com/office/powerpoint/2010/main" xmlns="" val="2944218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338" y="1752600"/>
            <a:ext cx="9210676"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84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76" y="3962400"/>
            <a:ext cx="9477376" cy="197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846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914400"/>
            <a:ext cx="5362575" cy="733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1"/>
          <p:cNvSpPr txBox="1">
            <a:spLocks/>
          </p:cNvSpPr>
          <p:nvPr/>
        </p:nvSpPr>
        <p:spPr>
          <a:xfrm>
            <a:off x="501732" y="304800"/>
            <a:ext cx="3994068" cy="457200"/>
          </a:xfrm>
          <a:prstGeom prst="rect">
            <a:avLst/>
          </a:prstGeom>
        </p:spPr>
        <p:txBody>
          <a:bodyPr/>
          <a:lst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a:lstStyle>
          <a:p>
            <a:r>
              <a:rPr lang="en-US" dirty="0" smtClean="0"/>
              <a:t>26 May 1944</a:t>
            </a:r>
          </a:p>
          <a:p>
            <a:endParaRPr lang="en-US" dirty="0"/>
          </a:p>
          <a:p>
            <a:endParaRPr lang="en-US" dirty="0" smtClean="0"/>
          </a:p>
        </p:txBody>
      </p:sp>
      <p:sp>
        <p:nvSpPr>
          <p:cNvPr id="9" name="Title 1"/>
          <p:cNvSpPr txBox="1">
            <a:spLocks/>
          </p:cNvSpPr>
          <p:nvPr/>
        </p:nvSpPr>
        <p:spPr>
          <a:xfrm>
            <a:off x="3168732" y="6019800"/>
            <a:ext cx="3994068" cy="457200"/>
          </a:xfrm>
          <a:prstGeom prst="rect">
            <a:avLst/>
          </a:prstGeom>
        </p:spPr>
        <p:txBody>
          <a:bodyPr/>
          <a:lst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a:lstStyle>
          <a:p>
            <a:r>
              <a:rPr lang="en-US" dirty="0" smtClean="0"/>
              <a:t>… poor mice!</a:t>
            </a:r>
          </a:p>
          <a:p>
            <a:endParaRPr lang="en-US" dirty="0"/>
          </a:p>
          <a:p>
            <a:endParaRPr lang="en-US" dirty="0" smtClean="0"/>
          </a:p>
        </p:txBody>
      </p:sp>
    </p:spTree>
    <p:extLst>
      <p:ext uri="{BB962C8B-B14F-4D97-AF65-F5344CB8AC3E}">
        <p14:creationId xmlns:p14="http://schemas.microsoft.com/office/powerpoint/2010/main" xmlns="" val="3829971974"/>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04800" y="72294"/>
            <a:ext cx="8382000" cy="563231"/>
          </a:xfrm>
        </p:spPr>
        <p:txBody>
          <a:bodyPr/>
          <a:lstStyle/>
          <a:p>
            <a:pPr algn="ctr"/>
            <a:r>
              <a:rPr lang="en-US" sz="1800" dirty="0" smtClean="0"/>
              <a:t/>
            </a:r>
            <a:br>
              <a:rPr lang="en-US" sz="1800" dirty="0" smtClean="0"/>
            </a:br>
            <a:r>
              <a:rPr lang="en-US" sz="1800" b="1" dirty="0" smtClean="0"/>
              <a:t>SEQUOIA Maps Dynamics of Hydrogen in Muscovite</a:t>
            </a:r>
            <a:endParaRPr lang="en-US" sz="1800" dirty="0"/>
          </a:p>
        </p:txBody>
      </p:sp>
      <p:sp>
        <p:nvSpPr>
          <p:cNvPr id="12" name="Content Placeholder 11"/>
          <p:cNvSpPr>
            <a:spLocks noGrp="1"/>
          </p:cNvSpPr>
          <p:nvPr>
            <p:ph idx="1"/>
          </p:nvPr>
        </p:nvSpPr>
        <p:spPr>
          <a:xfrm>
            <a:off x="4572000" y="1155459"/>
            <a:ext cx="4343400" cy="5159874"/>
          </a:xfrm>
        </p:spPr>
        <p:txBody>
          <a:bodyPr/>
          <a:lstStyle/>
          <a:p>
            <a:pPr>
              <a:spcBef>
                <a:spcPts val="500"/>
              </a:spcBef>
            </a:pPr>
            <a:r>
              <a:rPr lang="en-US" sz="1600" dirty="0" smtClean="0"/>
              <a:t>SEQUOIA at SNS revealed hydrogen dynamics in the 10 to 150 meV energy range in muscovite. Signatures of Al-O-H bending modes were found over the whole energy range but were more prominent at100 to 125 meV. Lower energies of these modes were not measurable by other types of spectroscopy.</a:t>
            </a:r>
          </a:p>
          <a:p>
            <a:pPr>
              <a:spcBef>
                <a:spcPts val="500"/>
              </a:spcBef>
            </a:pPr>
            <a:r>
              <a:rPr lang="en-US" sz="1600" dirty="0" smtClean="0"/>
              <a:t>Experimental findings were compared with computer simulations using density functional theory. Vibrational energies predicted by calculations agree well with the measured values.</a:t>
            </a:r>
          </a:p>
          <a:p>
            <a:pPr>
              <a:spcBef>
                <a:spcPts val="500"/>
              </a:spcBef>
            </a:pPr>
            <a:r>
              <a:rPr lang="en-US" sz="1600" dirty="0" smtClean="0"/>
              <a:t>The experiment, part of a larger study of hydrogen behavior in micas, provides good information for further study of technologically more important sheet silicates.</a:t>
            </a:r>
          </a:p>
          <a:p>
            <a:pPr>
              <a:spcBef>
                <a:spcPts val="500"/>
              </a:spcBef>
            </a:pPr>
            <a:r>
              <a:rPr lang="en-US" sz="1600" dirty="0" smtClean="0"/>
              <a:t>The overall study is important to the geophysical community. The team intends to follow up with neutron scattering experiments on other types of micas.</a:t>
            </a:r>
            <a:endParaRPr lang="en-US" dirty="0" smtClean="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sp>
        <p:nvSpPr>
          <p:cNvPr id="20" name="TextBox 19"/>
          <p:cNvSpPr txBox="1"/>
          <p:nvPr/>
        </p:nvSpPr>
        <p:spPr>
          <a:xfrm>
            <a:off x="381000" y="4810125"/>
            <a:ext cx="4267200" cy="553998"/>
          </a:xfrm>
          <a:prstGeom prst="rect">
            <a:avLst/>
          </a:prstGeom>
          <a:noFill/>
        </p:spPr>
        <p:txBody>
          <a:bodyPr wrap="square" rtlCol="0">
            <a:spAutoFit/>
          </a:bodyPr>
          <a:lstStyle/>
          <a:p>
            <a:r>
              <a:rPr lang="en-US" sz="1000" b="1" i="1" dirty="0" smtClean="0">
                <a:solidFill>
                  <a:srgbClr val="000000"/>
                </a:solidFill>
              </a:rPr>
              <a:t>Polyhedral presentation of the crystal structure of muscovite projected along the a-axis. Large balls represent interlayer potassium and small balls intralayer hydrogen atoms. </a:t>
            </a:r>
            <a:endParaRPr lang="en-US" sz="1000" b="1" i="1" dirty="0">
              <a:solidFill>
                <a:srgbClr val="000000"/>
              </a:solidFill>
            </a:endParaRPr>
          </a:p>
        </p:txBody>
      </p:sp>
      <p:sp>
        <p:nvSpPr>
          <p:cNvPr id="14" name="TextBox 13"/>
          <p:cNvSpPr txBox="1"/>
          <p:nvPr/>
        </p:nvSpPr>
        <p:spPr>
          <a:xfrm>
            <a:off x="1295400" y="723169"/>
            <a:ext cx="6400800" cy="307777"/>
          </a:xfrm>
          <a:prstGeom prst="rect">
            <a:avLst/>
          </a:prstGeom>
          <a:noFill/>
        </p:spPr>
        <p:txBody>
          <a:bodyPr wrap="square" rtlCol="0">
            <a:spAutoFit/>
          </a:bodyPr>
          <a:lstStyle/>
          <a:p>
            <a:pPr algn="ctr"/>
            <a:r>
              <a:rPr lang="en-US" sz="1400" i="1" dirty="0" smtClean="0">
                <a:solidFill>
                  <a:srgbClr val="006C3A">
                    <a:lumMod val="75000"/>
                  </a:srgbClr>
                </a:solidFill>
              </a:rPr>
              <a:t>Underscores the potential of neutron scattering for geological studies</a:t>
            </a:r>
            <a:endParaRPr lang="en-US" sz="1400" i="1" dirty="0">
              <a:solidFill>
                <a:srgbClr val="006C3A">
                  <a:lumMod val="75000"/>
                </a:srgbClr>
              </a:solidFill>
            </a:endParaRPr>
          </a:p>
        </p:txBody>
      </p:sp>
      <p:pic>
        <p:nvPicPr>
          <p:cNvPr id="9" name="Picture 8" descr="Muscovite image from paper.jpg"/>
          <p:cNvPicPr>
            <a:picLocks noChangeAspect="1"/>
          </p:cNvPicPr>
          <p:nvPr/>
        </p:nvPicPr>
        <p:blipFill>
          <a:blip r:embed="rId3" cstate="print"/>
          <a:stretch>
            <a:fillRect/>
          </a:stretch>
        </p:blipFill>
        <p:spPr>
          <a:xfrm>
            <a:off x="333375" y="1543050"/>
            <a:ext cx="4110575" cy="2952750"/>
          </a:xfrm>
          <a:prstGeom prst="rect">
            <a:avLst/>
          </a:prstGeom>
        </p:spPr>
      </p:pic>
    </p:spTree>
    <p:extLst>
      <p:ext uri="{BB962C8B-B14F-4D97-AF65-F5344CB8AC3E}">
        <p14:creationId xmlns:p14="http://schemas.microsoft.com/office/powerpoint/2010/main" xmlns="" val="12000051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177800"/>
            <a:ext cx="8229600" cy="722762"/>
          </a:xfrm>
        </p:spPr>
        <p:txBody>
          <a:bodyPr/>
          <a:lstStyle/>
          <a:p>
            <a:r>
              <a:rPr lang="en-US" b="1" dirty="0" smtClean="0">
                <a:cs typeface="Arial" charset="0"/>
              </a:rPr>
              <a:t>VULCAN Maps Phase Transformations Under Far-From-Equilibrium Conditions</a:t>
            </a:r>
            <a:endParaRPr lang="en-US" b="1" dirty="0">
              <a:cs typeface="Arial" charset="0"/>
            </a:endParaRPr>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pic>
        <p:nvPicPr>
          <p:cNvPr id="27" name="Picture 6"/>
          <p:cNvPicPr>
            <a:picLocks noChangeAspect="1" noChangeArrowheads="1"/>
          </p:cNvPicPr>
          <p:nvPr/>
        </p:nvPicPr>
        <p:blipFill>
          <a:blip r:embed="rId3" cstate="print"/>
          <a:srcRect l="19717" t="21687" r="24013" b="14449"/>
          <a:stretch>
            <a:fillRect/>
          </a:stretch>
        </p:blipFill>
        <p:spPr bwMode="auto">
          <a:xfrm>
            <a:off x="5375958" y="915433"/>
            <a:ext cx="3006042" cy="2437367"/>
          </a:xfrm>
          <a:prstGeom prst="rect">
            <a:avLst/>
          </a:prstGeom>
          <a:noFill/>
          <a:ln w="9525">
            <a:noFill/>
            <a:miter lim="800000"/>
            <a:headEnd/>
            <a:tailEnd/>
          </a:ln>
        </p:spPr>
      </p:pic>
      <p:grpSp>
        <p:nvGrpSpPr>
          <p:cNvPr id="28" name="Group 12"/>
          <p:cNvGrpSpPr>
            <a:grpSpLocks/>
          </p:cNvGrpSpPr>
          <p:nvPr/>
        </p:nvGrpSpPr>
        <p:grpSpPr bwMode="auto">
          <a:xfrm>
            <a:off x="4800601" y="3276600"/>
            <a:ext cx="3962399" cy="2133600"/>
            <a:chOff x="4719514" y="462112"/>
            <a:chExt cx="4424486" cy="2808136"/>
          </a:xfrm>
        </p:grpSpPr>
        <p:pic>
          <p:nvPicPr>
            <p:cNvPr id="29" name="Picture 4"/>
            <p:cNvPicPr>
              <a:picLocks noChangeAspect="1" noChangeArrowheads="1"/>
            </p:cNvPicPr>
            <p:nvPr/>
          </p:nvPicPr>
          <p:blipFill>
            <a:blip r:embed="rId4" cstate="print"/>
            <a:srcRect l="9677" t="13762" r="14439" b="9474"/>
            <a:stretch>
              <a:fillRect/>
            </a:stretch>
          </p:blipFill>
          <p:spPr bwMode="auto">
            <a:xfrm>
              <a:off x="4719514" y="462112"/>
              <a:ext cx="3886815" cy="2808136"/>
            </a:xfrm>
            <a:prstGeom prst="rect">
              <a:avLst/>
            </a:prstGeom>
            <a:noFill/>
            <a:ln w="9525">
              <a:noFill/>
              <a:miter lim="800000"/>
              <a:headEnd/>
              <a:tailEnd/>
            </a:ln>
          </p:spPr>
        </p:pic>
        <p:sp>
          <p:nvSpPr>
            <p:cNvPr id="30" name="TextBox 2"/>
            <p:cNvSpPr txBox="1">
              <a:spLocks noChangeArrowheads="1"/>
            </p:cNvSpPr>
            <p:nvPr/>
          </p:nvSpPr>
          <p:spPr bwMode="auto">
            <a:xfrm>
              <a:off x="6674021" y="2133599"/>
              <a:ext cx="1149681" cy="646330"/>
            </a:xfrm>
            <a:prstGeom prst="rect">
              <a:avLst/>
            </a:prstGeom>
            <a:noFill/>
            <a:ln w="9525">
              <a:noFill/>
              <a:miter lim="800000"/>
              <a:headEnd/>
              <a:tailEnd/>
            </a:ln>
          </p:spPr>
          <p:txBody>
            <a:bodyPr>
              <a:spAutoFit/>
            </a:bodyPr>
            <a:lstStyle/>
            <a:p>
              <a:r>
                <a:rPr lang="en-US" sz="1200" b="1" dirty="0">
                  <a:solidFill>
                    <a:prstClr val="white"/>
                  </a:solidFill>
                </a:rPr>
                <a:t>Heating to 1050 </a:t>
              </a:r>
              <a:r>
                <a:rPr lang="en-US" sz="1200" b="1" baseline="30000" dirty="0">
                  <a:solidFill>
                    <a:prstClr val="white"/>
                  </a:solidFill>
                </a:rPr>
                <a:t>o</a:t>
              </a:r>
              <a:r>
                <a:rPr lang="en-US" sz="1200" b="1" dirty="0">
                  <a:solidFill>
                    <a:prstClr val="white"/>
                  </a:solidFill>
                </a:rPr>
                <a:t>C </a:t>
              </a:r>
            </a:p>
            <a:p>
              <a:r>
                <a:rPr lang="en-US" sz="1200" b="1" dirty="0">
                  <a:solidFill>
                    <a:prstClr val="white"/>
                  </a:solidFill>
                </a:rPr>
                <a:t>at 3 </a:t>
              </a:r>
              <a:r>
                <a:rPr lang="en-US" sz="1200" b="1" baseline="30000" dirty="0">
                  <a:solidFill>
                    <a:prstClr val="white"/>
                  </a:solidFill>
                </a:rPr>
                <a:t>o</a:t>
              </a:r>
              <a:r>
                <a:rPr lang="en-US" sz="1200" b="1" dirty="0">
                  <a:solidFill>
                    <a:prstClr val="white"/>
                  </a:solidFill>
                </a:rPr>
                <a:t>C/s</a:t>
              </a:r>
            </a:p>
          </p:txBody>
        </p:sp>
        <p:cxnSp>
          <p:nvCxnSpPr>
            <p:cNvPr id="31" name="Straight Connector 4"/>
            <p:cNvCxnSpPr>
              <a:cxnSpLocks noChangeShapeType="1"/>
            </p:cNvCxnSpPr>
            <p:nvPr/>
          </p:nvCxnSpPr>
          <p:spPr bwMode="auto">
            <a:xfrm>
              <a:off x="5098300" y="1746248"/>
              <a:ext cx="3808541" cy="0"/>
            </a:xfrm>
            <a:prstGeom prst="line">
              <a:avLst/>
            </a:prstGeom>
            <a:noFill/>
            <a:ln w="9525" algn="ctr">
              <a:solidFill>
                <a:schemeClr val="tx1"/>
              </a:solidFill>
              <a:round/>
              <a:headEnd/>
              <a:tailEnd/>
            </a:ln>
          </p:spPr>
        </p:cxnSp>
        <p:sp>
          <p:nvSpPr>
            <p:cNvPr id="32" name="TextBox 10"/>
            <p:cNvSpPr txBox="1">
              <a:spLocks noChangeArrowheads="1"/>
            </p:cNvSpPr>
            <p:nvPr/>
          </p:nvSpPr>
          <p:spPr bwMode="auto">
            <a:xfrm>
              <a:off x="6674022" y="986455"/>
              <a:ext cx="1555583" cy="276999"/>
            </a:xfrm>
            <a:prstGeom prst="rect">
              <a:avLst/>
            </a:prstGeom>
            <a:noFill/>
            <a:ln w="9525">
              <a:noFill/>
              <a:miter lim="800000"/>
              <a:headEnd/>
              <a:tailEnd/>
            </a:ln>
          </p:spPr>
          <p:txBody>
            <a:bodyPr>
              <a:spAutoFit/>
            </a:bodyPr>
            <a:lstStyle/>
            <a:p>
              <a:r>
                <a:rPr lang="en-US" sz="1200" b="1" dirty="0">
                  <a:solidFill>
                    <a:prstClr val="white"/>
                  </a:solidFill>
                </a:rPr>
                <a:t>  Natural cooling </a:t>
              </a:r>
            </a:p>
          </p:txBody>
        </p:sp>
        <p:sp>
          <p:nvSpPr>
            <p:cNvPr id="33" name="TextBox 8"/>
            <p:cNvSpPr txBox="1">
              <a:spLocks noChangeArrowheads="1"/>
            </p:cNvSpPr>
            <p:nvPr/>
          </p:nvSpPr>
          <p:spPr bwMode="auto">
            <a:xfrm>
              <a:off x="8407901" y="1474826"/>
              <a:ext cx="736099" cy="276999"/>
            </a:xfrm>
            <a:prstGeom prst="rect">
              <a:avLst/>
            </a:prstGeom>
            <a:noFill/>
            <a:ln w="9525">
              <a:noFill/>
              <a:miter lim="800000"/>
              <a:headEnd/>
              <a:tailEnd/>
            </a:ln>
          </p:spPr>
          <p:txBody>
            <a:bodyPr wrap="none">
              <a:spAutoFit/>
            </a:bodyPr>
            <a:lstStyle/>
            <a:p>
              <a:r>
                <a:rPr lang="en-US" sz="1200" dirty="0">
                  <a:solidFill>
                    <a:prstClr val="black"/>
                  </a:solidFill>
                </a:rPr>
                <a:t>1050 </a:t>
              </a:r>
              <a:r>
                <a:rPr lang="en-US" sz="1200" baseline="30000" dirty="0">
                  <a:solidFill>
                    <a:prstClr val="black"/>
                  </a:solidFill>
                </a:rPr>
                <a:t>o</a:t>
              </a:r>
              <a:r>
                <a:rPr lang="en-US" sz="1200" dirty="0">
                  <a:solidFill>
                    <a:prstClr val="black"/>
                  </a:solidFill>
                </a:rPr>
                <a:t>C</a:t>
              </a:r>
            </a:p>
          </p:txBody>
        </p:sp>
      </p:grpSp>
      <p:sp>
        <p:nvSpPr>
          <p:cNvPr id="34" name="TextBox 9"/>
          <p:cNvSpPr txBox="1">
            <a:spLocks noChangeArrowheads="1"/>
          </p:cNvSpPr>
          <p:nvPr/>
        </p:nvSpPr>
        <p:spPr bwMode="auto">
          <a:xfrm>
            <a:off x="5059675" y="5467290"/>
            <a:ext cx="3398526" cy="400110"/>
          </a:xfrm>
          <a:prstGeom prst="rect">
            <a:avLst/>
          </a:prstGeom>
          <a:noFill/>
          <a:ln w="9525">
            <a:noFill/>
            <a:miter lim="800000"/>
            <a:headEnd/>
            <a:tailEnd/>
          </a:ln>
        </p:spPr>
        <p:txBody>
          <a:bodyPr wrap="square">
            <a:spAutoFit/>
          </a:bodyPr>
          <a:lstStyle/>
          <a:p>
            <a:r>
              <a:rPr lang="en-US" sz="1000" i="1" dirty="0" smtClean="0">
                <a:solidFill>
                  <a:srgbClr val="000000"/>
                </a:solidFill>
              </a:rPr>
              <a:t>D</a:t>
            </a:r>
            <a:r>
              <a:rPr lang="en-US" sz="1000" i="1" dirty="0" smtClean="0">
                <a:solidFill>
                  <a:prstClr val="black"/>
                </a:solidFill>
              </a:rPr>
              <a:t>iffraction </a:t>
            </a:r>
            <a:r>
              <a:rPr lang="en-US" sz="1000" i="1" dirty="0">
                <a:solidFill>
                  <a:prstClr val="black"/>
                </a:solidFill>
              </a:rPr>
              <a:t>patterns of </a:t>
            </a:r>
            <a:r>
              <a:rPr lang="en-US" sz="1000" i="1" dirty="0" smtClean="0">
                <a:solidFill>
                  <a:prstClr val="black"/>
                </a:solidFill>
              </a:rPr>
              <a:t>steel </a:t>
            </a:r>
            <a:r>
              <a:rPr lang="en-US" sz="1000" i="1" dirty="0">
                <a:solidFill>
                  <a:prstClr val="black"/>
                </a:solidFill>
              </a:rPr>
              <a:t>phase transformation at </a:t>
            </a:r>
            <a:r>
              <a:rPr lang="en-US" sz="1000" i="1" dirty="0" smtClean="0">
                <a:solidFill>
                  <a:prstClr val="black"/>
                </a:solidFill>
              </a:rPr>
              <a:t>3</a:t>
            </a:r>
            <a:r>
              <a:rPr lang="en-US" sz="1000" i="1" dirty="0" smtClean="0">
                <a:solidFill>
                  <a:prstClr val="black"/>
                </a:solidFill>
                <a:sym typeface="Symbol"/>
              </a:rPr>
              <a:t></a:t>
            </a:r>
            <a:r>
              <a:rPr lang="en-US" sz="1000" i="1" dirty="0" smtClean="0">
                <a:solidFill>
                  <a:prstClr val="black"/>
                </a:solidFill>
              </a:rPr>
              <a:t>C/s </a:t>
            </a:r>
            <a:r>
              <a:rPr lang="en-US" sz="1000" i="1" dirty="0">
                <a:solidFill>
                  <a:prstClr val="black"/>
                </a:solidFill>
              </a:rPr>
              <a:t>heating rate. </a:t>
            </a:r>
          </a:p>
        </p:txBody>
      </p:sp>
      <p:sp>
        <p:nvSpPr>
          <p:cNvPr id="35" name="Rectangle 34"/>
          <p:cNvSpPr/>
          <p:nvPr/>
        </p:nvSpPr>
        <p:spPr>
          <a:xfrm>
            <a:off x="375723" y="990600"/>
            <a:ext cx="4348677" cy="4893647"/>
          </a:xfrm>
          <a:prstGeom prst="rect">
            <a:avLst/>
          </a:prstGeom>
        </p:spPr>
        <p:txBody>
          <a:bodyPr wrap="square">
            <a:spAutoFit/>
          </a:bodyPr>
          <a:lstStyle/>
          <a:p>
            <a:r>
              <a:rPr lang="en-US" sz="1000" dirty="0" smtClean="0">
                <a:solidFill>
                  <a:srgbClr val="000000"/>
                </a:solidFill>
              </a:rPr>
              <a:t>A new sample environment and advances in data collection speed at VULCAN allowed users to heat a sample to over 1100</a:t>
            </a:r>
            <a:r>
              <a:rPr lang="en-US" sz="1000" dirty="0" smtClean="0">
                <a:solidFill>
                  <a:srgbClr val="000000"/>
                </a:solidFill>
                <a:sym typeface="Symbol"/>
              </a:rPr>
              <a:t></a:t>
            </a:r>
            <a:r>
              <a:rPr lang="en-US" sz="1000" dirty="0" smtClean="0">
                <a:solidFill>
                  <a:srgbClr val="000000"/>
                </a:solidFill>
              </a:rPr>
              <a:t>C in 5 minutes and capture diffraction patterns at times of less than 1 second. The experiment demonstrates that VULCAN can heat a sample to an extreme temperature and collect data fast enough that the sample does not settle into equilibrium, allowing investigation of the material behavior in real time. A new resistive heating furnace built in-house was used to heat a sample of advanced high-strength steel at a nominal rate of 3</a:t>
            </a:r>
            <a:r>
              <a:rPr lang="en-US" sz="1000" dirty="0" smtClean="0">
                <a:solidFill>
                  <a:srgbClr val="000000"/>
                </a:solidFill>
                <a:sym typeface="Symbol"/>
              </a:rPr>
              <a:t></a:t>
            </a:r>
            <a:r>
              <a:rPr lang="en-US" sz="1000" dirty="0" smtClean="0">
                <a:solidFill>
                  <a:srgbClr val="000000"/>
                </a:solidFill>
              </a:rPr>
              <a:t>C per second, bringing it from room temperature to 1100</a:t>
            </a:r>
            <a:r>
              <a:rPr lang="en-US" sz="1000" dirty="0" smtClean="0">
                <a:solidFill>
                  <a:srgbClr val="000000"/>
                </a:solidFill>
                <a:sym typeface="Symbol"/>
              </a:rPr>
              <a:t></a:t>
            </a:r>
            <a:r>
              <a:rPr lang="en-US" sz="1000" dirty="0" smtClean="0">
                <a:solidFill>
                  <a:srgbClr val="000000"/>
                </a:solidFill>
              </a:rPr>
              <a:t>C in an nitrogen/argon atmosphere in 320 seconds. The material passed through a phase transformation as its lattice planes expanded with the steady rise in temperature. The high neutron flux at SNS allowed direct resolution of the neutron diffraction patterns in less than a second. Heating and data collection operate independently in asynchronous fast data collection: data are collected continuously as the sample heats and cools; and afterward, VDRIVE, a software package created in-house, analyzes the data as functions of time and temperature. Using the newly developed asynchronous stroboscopic technology at SNS, VULCAN instrument scientists expect to be able to improve temporal resolution by another order of magnitude (to ~30</a:t>
            </a:r>
            <a:r>
              <a:rPr lang="en-US" sz="1000" dirty="0" smtClean="0">
                <a:solidFill>
                  <a:srgbClr val="000000"/>
                </a:solidFill>
                <a:sym typeface="Symbol"/>
              </a:rPr>
              <a:t></a:t>
            </a:r>
            <a:r>
              <a:rPr lang="en-US" sz="1000" dirty="0" smtClean="0">
                <a:solidFill>
                  <a:srgbClr val="000000"/>
                </a:solidFill>
              </a:rPr>
              <a:t>C per second). Non-equilibrium materials research is pertinent to numerous applications, including turbines and high-speed engines. Already, two industry partners, GM and Alcoa, are interested in follow-on work.    </a:t>
            </a:r>
          </a:p>
          <a:p>
            <a:pPr>
              <a:defRPr/>
            </a:pPr>
            <a:endParaRPr lang="en-US" sz="1100" dirty="0" smtClean="0">
              <a:solidFill>
                <a:srgbClr val="000000"/>
              </a:solidFill>
            </a:endParaRPr>
          </a:p>
          <a:p>
            <a:r>
              <a:rPr lang="en-US" sz="1000" b="1" dirty="0" smtClean="0">
                <a:solidFill>
                  <a:srgbClr val="000000"/>
                </a:solidFill>
              </a:rPr>
              <a:t>Contact:</a:t>
            </a:r>
            <a:r>
              <a:rPr lang="en-US" sz="1000" dirty="0" smtClean="0">
                <a:solidFill>
                  <a:srgbClr val="000000"/>
                </a:solidFill>
              </a:rPr>
              <a:t> </a:t>
            </a:r>
            <a:r>
              <a:rPr lang="en-US" sz="1000" dirty="0" err="1" smtClean="0">
                <a:solidFill>
                  <a:srgbClr val="000000"/>
                </a:solidFill>
              </a:rPr>
              <a:t>Ke</a:t>
            </a:r>
            <a:r>
              <a:rPr lang="en-US" sz="1000" dirty="0" smtClean="0">
                <a:solidFill>
                  <a:srgbClr val="000000"/>
                </a:solidFill>
              </a:rPr>
              <a:t> An, kean@ornl.gov</a:t>
            </a:r>
          </a:p>
          <a:p>
            <a:r>
              <a:rPr lang="en-US" sz="1000" b="1" dirty="0" smtClean="0">
                <a:solidFill>
                  <a:srgbClr val="000000"/>
                </a:solidFill>
              </a:rPr>
              <a:t>Funding source:</a:t>
            </a:r>
            <a:r>
              <a:rPr lang="en-US" sz="1000" dirty="0" smtClean="0">
                <a:solidFill>
                  <a:srgbClr val="000000"/>
                </a:solidFill>
              </a:rPr>
              <a:t> Both the user proposal and the development of asynchronous data collection are funded under LDRD.</a:t>
            </a:r>
          </a:p>
          <a:p>
            <a:r>
              <a:rPr lang="en-US" sz="1000" b="1" dirty="0" smtClean="0">
                <a:solidFill>
                  <a:srgbClr val="000000"/>
                </a:solidFill>
              </a:rPr>
              <a:t>Resources:</a:t>
            </a:r>
            <a:r>
              <a:rPr lang="en-US" sz="1000" dirty="0" smtClean="0">
                <a:solidFill>
                  <a:srgbClr val="000000"/>
                </a:solidFill>
              </a:rPr>
              <a:t> Spallation Neutron Source; Materials Science and Technology Division, ORNL.</a:t>
            </a:r>
          </a:p>
          <a:p>
            <a:pPr>
              <a:defRPr/>
            </a:pPr>
            <a:r>
              <a:rPr lang="en-US" sz="1000" b="1" dirty="0" smtClean="0">
                <a:solidFill>
                  <a:srgbClr val="000000"/>
                </a:solidFill>
              </a:rPr>
              <a:t>Research team: </a:t>
            </a:r>
            <a:r>
              <a:rPr lang="en-US" sz="1000" dirty="0" err="1" smtClean="0">
                <a:solidFill>
                  <a:srgbClr val="000000"/>
                </a:solidFill>
              </a:rPr>
              <a:t>Zhili</a:t>
            </a:r>
            <a:r>
              <a:rPr lang="en-US" sz="1000" dirty="0" smtClean="0">
                <a:solidFill>
                  <a:srgbClr val="000000"/>
                </a:solidFill>
              </a:rPr>
              <a:t> Feng, </a:t>
            </a:r>
            <a:r>
              <a:rPr lang="en-US" sz="1000" dirty="0" err="1" smtClean="0">
                <a:solidFill>
                  <a:srgbClr val="000000"/>
                </a:solidFill>
              </a:rPr>
              <a:t>Zhenzhen</a:t>
            </a:r>
            <a:r>
              <a:rPr lang="en-US" sz="1000" dirty="0" smtClean="0">
                <a:solidFill>
                  <a:srgbClr val="000000"/>
                </a:solidFill>
              </a:rPr>
              <a:t> Yu, Wei Zhang, and Elliot </a:t>
            </a:r>
            <a:r>
              <a:rPr lang="en-US" sz="1000" dirty="0" err="1" smtClean="0">
                <a:solidFill>
                  <a:srgbClr val="000000"/>
                </a:solidFill>
              </a:rPr>
              <a:t>Specht</a:t>
            </a:r>
            <a:r>
              <a:rPr lang="en-US" sz="1000" dirty="0" smtClean="0">
                <a:solidFill>
                  <a:srgbClr val="000000"/>
                </a:solidFill>
              </a:rPr>
              <a:t>, MSTD; </a:t>
            </a:r>
            <a:r>
              <a:rPr lang="en-US" sz="1000" dirty="0" err="1" smtClean="0">
                <a:solidFill>
                  <a:srgbClr val="000000"/>
                </a:solidFill>
              </a:rPr>
              <a:t>Ke</a:t>
            </a:r>
            <a:r>
              <a:rPr lang="en-US" sz="1000" dirty="0" smtClean="0">
                <a:solidFill>
                  <a:srgbClr val="000000"/>
                </a:solidFill>
              </a:rPr>
              <a:t> An, Rebecca Mills, Harley </a:t>
            </a:r>
            <a:r>
              <a:rPr lang="en-US" sz="1000" dirty="0" err="1" smtClean="0">
                <a:solidFill>
                  <a:srgbClr val="000000"/>
                </a:solidFill>
              </a:rPr>
              <a:t>Skorpenske</a:t>
            </a:r>
            <a:r>
              <a:rPr lang="en-US" sz="1000" dirty="0" smtClean="0">
                <a:solidFill>
                  <a:srgbClr val="000000"/>
                </a:solidFill>
              </a:rPr>
              <a:t>, and Xun-Li Wang, Neutron Scattering Sciences </a:t>
            </a:r>
            <a:r>
              <a:rPr lang="en-US" sz="1100" dirty="0" smtClean="0">
                <a:solidFill>
                  <a:srgbClr val="000000"/>
                </a:solidFill>
              </a:rPr>
              <a:t>Division.</a:t>
            </a:r>
          </a:p>
        </p:txBody>
      </p:sp>
    </p:spTree>
    <p:extLst>
      <p:ext uri="{BB962C8B-B14F-4D97-AF65-F5344CB8AC3E}">
        <p14:creationId xmlns:p14="http://schemas.microsoft.com/office/powerpoint/2010/main" xmlns="" val="35858997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221344"/>
            <a:ext cx="8305800" cy="670248"/>
          </a:xfrm>
        </p:spPr>
        <p:txBody>
          <a:bodyPr/>
          <a:lstStyle/>
          <a:p>
            <a:r>
              <a:rPr lang="en-US" sz="2200" b="1" dirty="0" smtClean="0"/>
              <a:t>Discovery and explanation of interactions between electrons and atom vibrations in thermoelectrics</a:t>
            </a:r>
            <a:endParaRPr lang="en-US" sz="2200" b="1" dirty="0"/>
          </a:p>
        </p:txBody>
      </p:sp>
      <p:sp>
        <p:nvSpPr>
          <p:cNvPr id="12" name="Content Placeholder 11"/>
          <p:cNvSpPr>
            <a:spLocks noGrp="1"/>
          </p:cNvSpPr>
          <p:nvPr>
            <p:ph idx="1"/>
          </p:nvPr>
        </p:nvSpPr>
        <p:spPr>
          <a:xfrm>
            <a:off x="381000" y="1061576"/>
            <a:ext cx="5257800" cy="4134465"/>
          </a:xfrm>
        </p:spPr>
        <p:txBody>
          <a:bodyPr/>
          <a:lstStyle/>
          <a:p>
            <a:r>
              <a:rPr lang="en-US" sz="1600" b="1" dirty="0" smtClean="0"/>
              <a:t>Research at ORNL shows that features of how electrons are arranged in a crystalline solid have a strong effect on the vibrations of atoms in a solid.</a:t>
            </a:r>
          </a:p>
          <a:p>
            <a:r>
              <a:rPr lang="en-US" sz="1600" b="1" dirty="0" smtClean="0"/>
              <a:t>Single crystals of Fe</a:t>
            </a:r>
            <a:r>
              <a:rPr lang="en-US" sz="1600" b="1" baseline="-25000" dirty="0" smtClean="0"/>
              <a:t>1-x</a:t>
            </a:r>
            <a:r>
              <a:rPr lang="en-US" sz="1600" b="1" dirty="0" smtClean="0"/>
              <a:t>Co</a:t>
            </a:r>
            <a:r>
              <a:rPr lang="en-US" sz="1600" b="1" baseline="-25000" dirty="0" smtClean="0"/>
              <a:t>x</a:t>
            </a:r>
            <a:r>
              <a:rPr lang="en-US" sz="1600" b="1" dirty="0" smtClean="0"/>
              <a:t>Si were measured at SNS and HFIR at several orientations to reveal their microscopic dynamics.</a:t>
            </a:r>
          </a:p>
          <a:p>
            <a:r>
              <a:rPr lang="en-US" sz="1600" b="1" dirty="0" smtClean="0"/>
              <a:t>Ab initio computer simulations directly compared the neutron scattering results with theoretical predictions.</a:t>
            </a:r>
          </a:p>
          <a:p>
            <a:r>
              <a:rPr lang="en-US" sz="1600" b="1" dirty="0" smtClean="0"/>
              <a:t>The combination showed that strong temperature-dependent interactions between atom vibrations and electrons cause softening in the alloy as the temperature increases.</a:t>
            </a:r>
          </a:p>
          <a:p>
            <a:r>
              <a:rPr lang="en-US" sz="1600" b="1" dirty="0" smtClean="0"/>
              <a:t>Thermoelectric materials have important potential energy applications. These insights will aid understanding of heat transport in a solid and may provide guidance for improving superconductors for long-distance transmission of electricity without energy loss.</a:t>
            </a:r>
            <a:endParaRPr lang="en-US" sz="1600" dirty="0" smtClean="0"/>
          </a:p>
        </p:txBody>
      </p:sp>
      <p:sp>
        <p:nvSpPr>
          <p:cNvPr id="13" name="Content Placeholder 12"/>
          <p:cNvSpPr>
            <a:spLocks noGrp="1"/>
          </p:cNvSpPr>
          <p:nvPr>
            <p:ph idx="10"/>
          </p:nvPr>
        </p:nvSpPr>
        <p:spPr>
          <a:xfrm>
            <a:off x="457200" y="5257800"/>
            <a:ext cx="8305800" cy="941796"/>
          </a:xfrm>
        </p:spPr>
        <p:txBody>
          <a:bodyPr/>
          <a:lstStyle/>
          <a:p>
            <a:pPr algn="just">
              <a:lnSpc>
                <a:spcPct val="90000"/>
              </a:lnSpc>
            </a:pPr>
            <a:r>
              <a:rPr lang="en-US" b="0" dirty="0" smtClean="0">
                <a:latin typeface="Times New Roman" pitchFamily="18" charset="0"/>
                <a:cs typeface="Times New Roman" pitchFamily="18" charset="0"/>
              </a:rPr>
              <a:t>O. Delaire , K. Marty , M. B. Stone , P. R. C. Kent , M. S. Lucas , D. L. Abernathy , D. Mandrus , B. C. Sales. Phonon softening and metallization of a narrow-gap semiconductor by thermal disorder. Proceedings of the National Academy of Sciences of the United States of America. PNAS March 22, 2011 vol. 108 no. 12 4725-4730 </a:t>
            </a:r>
          </a:p>
          <a:p>
            <a:pPr algn="just">
              <a:lnSpc>
                <a:spcPct val="90000"/>
              </a:lnSpc>
            </a:pPr>
            <a:endParaRPr lang="en-US" dirty="0" smtClean="0">
              <a:latin typeface="Times New Roman" pitchFamily="18" charset="0"/>
              <a:cs typeface="Times New Roman" pitchFamily="18" charset="0"/>
            </a:endParaRPr>
          </a:p>
          <a:p>
            <a:endParaRPr lang="en-US" dirty="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prstClr val="black"/>
              </a:solidFill>
            </a:endParaRPr>
          </a:p>
        </p:txBody>
      </p:sp>
      <p:sp>
        <p:nvSpPr>
          <p:cNvPr id="9224" name="Rectangle 15"/>
          <p:cNvSpPr>
            <a:spLocks noChangeArrowheads="1"/>
          </p:cNvSpPr>
          <p:nvPr/>
        </p:nvSpPr>
        <p:spPr bwMode="auto">
          <a:xfrm>
            <a:off x="5889176" y="4066657"/>
            <a:ext cx="3015342" cy="1015663"/>
          </a:xfrm>
          <a:prstGeom prst="rect">
            <a:avLst/>
          </a:prstGeom>
          <a:noFill/>
          <a:ln w="9525">
            <a:noFill/>
            <a:miter lim="800000"/>
            <a:headEnd/>
            <a:tailEnd/>
          </a:ln>
        </p:spPr>
        <p:txBody>
          <a:bodyPr wrap="square" anchor="ctr">
            <a:spAutoFit/>
          </a:bodyPr>
          <a:lstStyle/>
          <a:p>
            <a:r>
              <a:rPr lang="en-US" sz="1000" b="1" i="1" dirty="0" smtClean="0">
                <a:solidFill>
                  <a:prstClr val="black"/>
                </a:solidFill>
              </a:rPr>
              <a:t>Single crystal phonon dispersions of FeSi measured using time-of-flight inelastic neutron scattering. Comparison of these data with calculations (light blue lines) provides clear evidence of the unusual softening of the atom motions with increasing temperature.</a:t>
            </a:r>
            <a:endParaRPr lang="en-US" sz="1000" dirty="0">
              <a:solidFill>
                <a:prstClr val="black"/>
              </a:solidFill>
            </a:endParaRPr>
          </a:p>
        </p:txBody>
      </p:sp>
      <p:pic>
        <p:nvPicPr>
          <p:cNvPr id="10" name="Picture 9" descr="Macintosh HD:Users:vb4:Desktop:ARCS_Data_FeSi.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0" y="1066796"/>
            <a:ext cx="3276600" cy="2895604"/>
          </a:xfrm>
          <a:prstGeom prst="rect">
            <a:avLst/>
          </a:prstGeom>
          <a:noFill/>
          <a:ln>
            <a:noFill/>
          </a:ln>
        </p:spPr>
      </p:pic>
    </p:spTree>
    <p:extLst>
      <p:ext uri="{BB962C8B-B14F-4D97-AF65-F5344CB8AC3E}">
        <p14:creationId xmlns:p14="http://schemas.microsoft.com/office/powerpoint/2010/main" xmlns="" val="1211197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04800" y="72294"/>
            <a:ext cx="8382000" cy="565155"/>
          </a:xfrm>
        </p:spPr>
        <p:txBody>
          <a:bodyPr/>
          <a:lstStyle/>
          <a:p>
            <a:r>
              <a:rPr lang="en-US" sz="1800" b="1" dirty="0" smtClean="0"/>
              <a:t>Neutrons detect giant </a:t>
            </a:r>
            <a:r>
              <a:rPr lang="en-US" sz="1800" b="1" dirty="0" err="1" smtClean="0"/>
              <a:t>anharmonic</a:t>
            </a:r>
            <a:r>
              <a:rPr lang="en-US" sz="1800" b="1" dirty="0" smtClean="0"/>
              <a:t> phonon scattering that may explain remarkable efficiency of the thermoelectric </a:t>
            </a:r>
            <a:r>
              <a:rPr lang="en-US" sz="1800" b="1" dirty="0" err="1" smtClean="0"/>
              <a:t>PbTe</a:t>
            </a:r>
            <a:r>
              <a:rPr lang="en-US" sz="1800" b="1" dirty="0" smtClean="0"/>
              <a:t> </a:t>
            </a:r>
            <a:endParaRPr lang="en-US" sz="1800" dirty="0"/>
          </a:p>
        </p:txBody>
      </p:sp>
      <p:sp>
        <p:nvSpPr>
          <p:cNvPr id="12" name="Content Placeholder 11"/>
          <p:cNvSpPr>
            <a:spLocks noGrp="1"/>
          </p:cNvSpPr>
          <p:nvPr>
            <p:ph idx="1"/>
          </p:nvPr>
        </p:nvSpPr>
        <p:spPr>
          <a:xfrm>
            <a:off x="4474736" y="762000"/>
            <a:ext cx="4343400" cy="2743200"/>
          </a:xfrm>
        </p:spPr>
        <p:txBody>
          <a:bodyPr/>
          <a:lstStyle/>
          <a:p>
            <a:pPr lvl="0">
              <a:spcBef>
                <a:spcPts val="300"/>
              </a:spcBef>
            </a:pPr>
            <a:r>
              <a:rPr lang="en-US" sz="1600" dirty="0" smtClean="0"/>
              <a:t>The results point toward a new direction for finding good </a:t>
            </a:r>
            <a:r>
              <a:rPr lang="en-US" sz="1600" dirty="0" err="1" smtClean="0"/>
              <a:t>thermoelectrics</a:t>
            </a:r>
            <a:r>
              <a:rPr lang="en-US" sz="1600" dirty="0" smtClean="0"/>
              <a:t>. This newly discovered coupling is likely to play a central role in explaining the low thermal conductivity of </a:t>
            </a:r>
            <a:r>
              <a:rPr lang="en-US" sz="1600" dirty="0" err="1" smtClean="0"/>
              <a:t>PbTe</a:t>
            </a:r>
            <a:r>
              <a:rPr lang="en-US" sz="1600" dirty="0" smtClean="0"/>
              <a:t>. </a:t>
            </a:r>
          </a:p>
          <a:p>
            <a:pPr lvl="0">
              <a:spcBef>
                <a:spcPts val="300"/>
              </a:spcBef>
            </a:pPr>
            <a:r>
              <a:rPr lang="en-US" sz="1600" dirty="0" smtClean="0"/>
              <a:t>Once understood, researchers can design materials that perform better at converting heat to electricity. The present results provide a microscopic picture of why many good thermoelectric materials are found near a lattice instability of the ferroelectric type.</a:t>
            </a:r>
            <a:endParaRPr lang="en-US" sz="1600" dirty="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sp>
        <p:nvSpPr>
          <p:cNvPr id="20" name="TextBox 19"/>
          <p:cNvSpPr txBox="1"/>
          <p:nvPr/>
        </p:nvSpPr>
        <p:spPr>
          <a:xfrm>
            <a:off x="5105400" y="5257800"/>
            <a:ext cx="3124200" cy="1169551"/>
          </a:xfrm>
          <a:prstGeom prst="rect">
            <a:avLst/>
          </a:prstGeom>
          <a:noFill/>
        </p:spPr>
        <p:txBody>
          <a:bodyPr wrap="square" rtlCol="0">
            <a:spAutoFit/>
          </a:bodyPr>
          <a:lstStyle/>
          <a:p>
            <a:r>
              <a:rPr lang="en-US" sz="1200" dirty="0" smtClean="0">
                <a:solidFill>
                  <a:srgbClr val="000000"/>
                </a:solidFill>
              </a:rPr>
              <a:t>Inelastic neutron scattering data (left) collected at SNS showing the presence of a waterfall effect arising from strong </a:t>
            </a:r>
            <a:r>
              <a:rPr lang="en-US" sz="1200" dirty="0" err="1" smtClean="0">
                <a:solidFill>
                  <a:srgbClr val="000000"/>
                </a:solidFill>
              </a:rPr>
              <a:t>anharmonic</a:t>
            </a:r>
            <a:r>
              <a:rPr lang="en-US" sz="1200" dirty="0" smtClean="0">
                <a:solidFill>
                  <a:srgbClr val="000000"/>
                </a:solidFill>
              </a:rPr>
              <a:t> mixing of optical and acoustic lattice vibrations (right) in </a:t>
            </a:r>
            <a:r>
              <a:rPr lang="en-US" sz="1200" dirty="0" err="1" smtClean="0">
                <a:solidFill>
                  <a:srgbClr val="000000"/>
                </a:solidFill>
              </a:rPr>
              <a:t>PbTe</a:t>
            </a:r>
            <a:r>
              <a:rPr lang="en-US" sz="1200" dirty="0" smtClean="0">
                <a:solidFill>
                  <a:srgbClr val="000000"/>
                </a:solidFill>
              </a:rPr>
              <a:t>.</a:t>
            </a:r>
          </a:p>
          <a:p>
            <a:endParaRPr lang="en-US" sz="1000" b="1" i="1" dirty="0">
              <a:solidFill>
                <a:srgbClr val="000000"/>
              </a:solidFill>
            </a:endParaRPr>
          </a:p>
        </p:txBody>
      </p:sp>
      <p:pic>
        <p:nvPicPr>
          <p:cNvPr id="8" name="Picture 7"/>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3581400"/>
            <a:ext cx="2971800" cy="1676400"/>
          </a:xfrm>
          <a:prstGeom prst="rect">
            <a:avLst/>
          </a:prstGeom>
          <a:noFill/>
          <a:ln>
            <a:noFill/>
          </a:ln>
        </p:spPr>
      </p:pic>
      <p:sp>
        <p:nvSpPr>
          <p:cNvPr id="10" name="Content Placeholder 11"/>
          <p:cNvSpPr>
            <a:spLocks noGrp="1"/>
          </p:cNvSpPr>
          <p:nvPr>
            <p:ph idx="1"/>
          </p:nvPr>
        </p:nvSpPr>
        <p:spPr>
          <a:xfrm>
            <a:off x="152400" y="685800"/>
            <a:ext cx="4267200" cy="4038600"/>
          </a:xfrm>
        </p:spPr>
        <p:txBody>
          <a:bodyPr/>
          <a:lstStyle/>
          <a:p>
            <a:pPr lvl="0">
              <a:spcBef>
                <a:spcPts val="300"/>
              </a:spcBef>
            </a:pPr>
            <a:r>
              <a:rPr lang="en-US" sz="1600" dirty="0" smtClean="0"/>
              <a:t>Thermoelectric materials are of intense interest for energy applications, as they can convert waste heat to electricity. Understanding the microscopic origin of low thermal conductivity is crucial for developing new materials of this type.</a:t>
            </a:r>
          </a:p>
          <a:p>
            <a:pPr lvl="0">
              <a:spcBef>
                <a:spcPts val="300"/>
              </a:spcBef>
            </a:pPr>
            <a:r>
              <a:rPr lang="en-US" sz="1600" dirty="0" smtClean="0"/>
              <a:t>Lead telluride (</a:t>
            </a:r>
            <a:r>
              <a:rPr lang="en-US" sz="1600" dirty="0" err="1" smtClean="0"/>
              <a:t>PbTe</a:t>
            </a:r>
            <a:r>
              <a:rPr lang="en-US" sz="1600" dirty="0" smtClean="0"/>
              <a:t>) is one of the current leading materials, largely thanks to its low intrinsic thermal conductivity. </a:t>
            </a:r>
          </a:p>
          <a:p>
            <a:pPr lvl="0">
              <a:spcBef>
                <a:spcPts val="300"/>
              </a:spcBef>
            </a:pPr>
            <a:r>
              <a:rPr lang="en-US" sz="1600" dirty="0" smtClean="0"/>
              <a:t>Using inelastic neutron scattering at SNS and HFIR, combined with </a:t>
            </a:r>
            <a:r>
              <a:rPr lang="en-US" sz="1600" i="1" dirty="0" err="1" smtClean="0"/>
              <a:t>ab</a:t>
            </a:r>
            <a:r>
              <a:rPr lang="en-US" sz="1600" i="1" dirty="0" smtClean="0"/>
              <a:t> initio</a:t>
            </a:r>
            <a:r>
              <a:rPr lang="en-US" sz="1600" dirty="0" smtClean="0"/>
              <a:t> computation of the phonons, researchers successfully identified a strong </a:t>
            </a:r>
            <a:r>
              <a:rPr lang="en-US" sz="1600" dirty="0" err="1" smtClean="0"/>
              <a:t>anharmonic</a:t>
            </a:r>
            <a:r>
              <a:rPr lang="en-US" sz="1600" dirty="0" smtClean="0"/>
              <a:t> coupling between the ferroelectric transverse optic (TO) phonon mode and the longitudinal acoustic (LA) modes.</a:t>
            </a:r>
          </a:p>
        </p:txBody>
      </p:sp>
      <p:sp>
        <p:nvSpPr>
          <p:cNvPr id="11" name="TextBox 10"/>
          <p:cNvSpPr txBox="1"/>
          <p:nvPr/>
        </p:nvSpPr>
        <p:spPr>
          <a:xfrm>
            <a:off x="304800" y="4648200"/>
            <a:ext cx="3886200" cy="1384995"/>
          </a:xfrm>
          <a:prstGeom prst="rect">
            <a:avLst/>
          </a:prstGeom>
          <a:noFill/>
        </p:spPr>
        <p:txBody>
          <a:bodyPr wrap="square" rtlCol="0">
            <a:spAutoFit/>
          </a:bodyPr>
          <a:lstStyle/>
          <a:p>
            <a:r>
              <a:rPr lang="en-US" sz="1200" dirty="0" smtClean="0">
                <a:solidFill>
                  <a:srgbClr val="000000"/>
                </a:solidFill>
              </a:rPr>
              <a:t>Giant </a:t>
            </a:r>
            <a:r>
              <a:rPr lang="en-US" sz="1200" dirty="0" err="1" smtClean="0">
                <a:solidFill>
                  <a:srgbClr val="000000"/>
                </a:solidFill>
              </a:rPr>
              <a:t>Anharmonic</a:t>
            </a:r>
            <a:r>
              <a:rPr lang="en-US" sz="1200" dirty="0" smtClean="0">
                <a:solidFill>
                  <a:srgbClr val="000000"/>
                </a:solidFill>
              </a:rPr>
              <a:t> Phonon Scattering in </a:t>
            </a:r>
            <a:r>
              <a:rPr lang="en-US" sz="1200" dirty="0" err="1" smtClean="0">
                <a:solidFill>
                  <a:srgbClr val="000000"/>
                </a:solidFill>
              </a:rPr>
              <a:t>PbTe</a:t>
            </a:r>
            <a:r>
              <a:rPr lang="en-US" sz="1200" dirty="0" smtClean="0">
                <a:solidFill>
                  <a:srgbClr val="000000"/>
                </a:solidFill>
              </a:rPr>
              <a:t>, O. Delaire, J. Ma, K. Marty, A. F. May, M. A. McGuire, M.-H.  Du, D. J. Singh, A. Podlesnyak, G. Ehlers, M. D. Lumsden, and B. C. Sales, </a:t>
            </a:r>
            <a:r>
              <a:rPr lang="en-US" sz="1200" dirty="0" smtClean="0">
                <a:solidFill>
                  <a:srgbClr val="000000"/>
                </a:solidFill>
                <a:hlinkClick r:id="rId4"/>
              </a:rPr>
              <a:t>arXiv:1103.2564v2</a:t>
            </a:r>
            <a:r>
              <a:rPr lang="en-US" sz="1200" dirty="0" smtClean="0">
                <a:solidFill>
                  <a:srgbClr val="000000"/>
                </a:solidFill>
              </a:rPr>
              <a:t>, Nature Materials, Published online June 5, 2011. </a:t>
            </a:r>
          </a:p>
          <a:p>
            <a:endParaRPr lang="en-US" sz="1200" dirty="0" smtClean="0">
              <a:solidFill>
                <a:srgbClr val="000000"/>
              </a:solidFill>
            </a:endParaRPr>
          </a:p>
          <a:p>
            <a:r>
              <a:rPr lang="en-US" sz="1200" b="1" dirty="0" smtClean="0">
                <a:solidFill>
                  <a:srgbClr val="000000"/>
                </a:solidFill>
              </a:rPr>
              <a:t>Contact:</a:t>
            </a:r>
            <a:r>
              <a:rPr lang="en-US" sz="1200" dirty="0" smtClean="0">
                <a:solidFill>
                  <a:srgbClr val="000000"/>
                </a:solidFill>
              </a:rPr>
              <a:t> Oliver Delaire, delaireoa@ornl.gov</a:t>
            </a:r>
          </a:p>
        </p:txBody>
      </p:sp>
    </p:spTree>
    <p:extLst>
      <p:ext uri="{BB962C8B-B14F-4D97-AF65-F5344CB8AC3E}">
        <p14:creationId xmlns:p14="http://schemas.microsoft.com/office/powerpoint/2010/main" xmlns="" val="4015037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177800"/>
            <a:ext cx="8229600" cy="722762"/>
          </a:xfrm>
        </p:spPr>
        <p:txBody>
          <a:bodyPr/>
          <a:lstStyle/>
          <a:p>
            <a:r>
              <a:rPr lang="en-US" b="1" dirty="0" smtClean="0"/>
              <a:t>Neutron scattering shows novel spin waves in iron chalcogenide Fe</a:t>
            </a:r>
            <a:r>
              <a:rPr lang="en-US" b="1" baseline="-25000" dirty="0" smtClean="0"/>
              <a:t>1.05</a:t>
            </a:r>
            <a:r>
              <a:rPr lang="en-US" b="1" dirty="0" smtClean="0"/>
              <a:t>Te</a:t>
            </a:r>
            <a:endParaRPr lang="en-US" b="1" dirty="0"/>
          </a:p>
        </p:txBody>
      </p:sp>
      <p:sp>
        <p:nvSpPr>
          <p:cNvPr id="12" name="Content Placeholder 11"/>
          <p:cNvSpPr>
            <a:spLocks noGrp="1"/>
          </p:cNvSpPr>
          <p:nvPr>
            <p:ph idx="1"/>
          </p:nvPr>
        </p:nvSpPr>
        <p:spPr>
          <a:xfrm>
            <a:off x="457200" y="1295400"/>
            <a:ext cx="5878288" cy="4115999"/>
          </a:xfrm>
        </p:spPr>
        <p:txBody>
          <a:bodyPr/>
          <a:lstStyle/>
          <a:p>
            <a:pPr lvl="0">
              <a:spcBef>
                <a:spcPts val="500"/>
              </a:spcBef>
            </a:pPr>
            <a:r>
              <a:rPr lang="en-US" sz="1600" b="1" dirty="0" smtClean="0"/>
              <a:t>SNS ARCS (Wide Angular Range Chopper Spectrometer) was used to study magnetically ordered iron </a:t>
            </a:r>
            <a:r>
              <a:rPr lang="en-US" sz="1600" b="1" dirty="0" err="1" smtClean="0"/>
              <a:t>chalcogenides</a:t>
            </a:r>
            <a:r>
              <a:rPr lang="en-US" sz="1600" b="1" dirty="0" smtClean="0"/>
              <a:t> and compared to previous spin-wave data on magnetically ordered </a:t>
            </a:r>
            <a:r>
              <a:rPr lang="en-US" sz="1600" b="1" dirty="0" err="1" smtClean="0"/>
              <a:t>pnictides</a:t>
            </a:r>
            <a:endParaRPr lang="en-US" sz="1600" b="1" dirty="0" smtClean="0"/>
          </a:p>
          <a:p>
            <a:pPr lvl="0">
              <a:spcBef>
                <a:spcPts val="500"/>
              </a:spcBef>
            </a:pPr>
            <a:r>
              <a:rPr lang="en-US" sz="1600" b="1" dirty="0" smtClean="0"/>
              <a:t>The magnetic order in Fe</a:t>
            </a:r>
            <a:r>
              <a:rPr lang="en-US" sz="1600" b="1" baseline="-25000" dirty="0" smtClean="0"/>
              <a:t>1.05</a:t>
            </a:r>
            <a:r>
              <a:rPr lang="en-US" sz="1600" b="1" dirty="0" smtClean="0"/>
              <a:t>Te is different from the related iron pnictide superconducting system, raising the question whether magnetism can drive superconductivity in both pnictides and chalcogenides. </a:t>
            </a:r>
          </a:p>
          <a:p>
            <a:pPr lvl="0">
              <a:spcBef>
                <a:spcPts val="500"/>
              </a:spcBef>
            </a:pPr>
            <a:r>
              <a:rPr lang="en-US" sz="1600" b="1" dirty="0" smtClean="0"/>
              <a:t>Spin waves in Fe</a:t>
            </a:r>
            <a:r>
              <a:rPr lang="en-US" sz="1600" b="1" baseline="-25000" dirty="0" smtClean="0"/>
              <a:t>1.05</a:t>
            </a:r>
            <a:r>
              <a:rPr lang="en-US" sz="1600" b="1" dirty="0" smtClean="0"/>
              <a:t>Te were fitted to a Heisenburg Hamiltonian. The dispersion of the spin waves was found to be novel and different from those in the iron pnictide CaFe</a:t>
            </a:r>
            <a:r>
              <a:rPr lang="en-US" sz="1600" b="1" baseline="-25000" dirty="0" smtClean="0"/>
              <a:t>2</a:t>
            </a:r>
            <a:r>
              <a:rPr lang="en-US" sz="1600" b="1" dirty="0" smtClean="0"/>
              <a:t>As</a:t>
            </a:r>
            <a:r>
              <a:rPr lang="en-US" sz="1600" b="1" baseline="-25000" dirty="0" smtClean="0"/>
              <a:t>2</a:t>
            </a:r>
            <a:r>
              <a:rPr lang="en-US" sz="1600" b="1" dirty="0" smtClean="0"/>
              <a:t>. </a:t>
            </a:r>
          </a:p>
          <a:p>
            <a:pPr lvl="0">
              <a:spcBef>
                <a:spcPts val="500"/>
              </a:spcBef>
            </a:pPr>
            <a:r>
              <a:rPr lang="en-US" sz="1600" b="1" dirty="0" smtClean="0"/>
              <a:t>The nearest-neighbor couplings are opposite in sign from those in the pnictides, but the next-nearest-neighbor couplings are isotropic and very similar.</a:t>
            </a:r>
          </a:p>
          <a:p>
            <a:pPr>
              <a:spcBef>
                <a:spcPts val="500"/>
              </a:spcBef>
            </a:pPr>
            <a:r>
              <a:rPr lang="en-US" sz="1600" b="1" dirty="0" smtClean="0"/>
              <a:t>The next-nearest-neighbor coupling in these systems suggests superconductivity in both classes of materials has a common magnetic origin associated with antiferromagnetic next-nearest-neighbor exchange couplings.</a:t>
            </a:r>
          </a:p>
        </p:txBody>
      </p:sp>
      <p:sp>
        <p:nvSpPr>
          <p:cNvPr id="13" name="Content Placeholder 12"/>
          <p:cNvSpPr>
            <a:spLocks noGrp="1"/>
          </p:cNvSpPr>
          <p:nvPr>
            <p:ph idx="10"/>
          </p:nvPr>
        </p:nvSpPr>
        <p:spPr>
          <a:xfrm>
            <a:off x="609600" y="5791200"/>
            <a:ext cx="6629400" cy="775597"/>
          </a:xfrm>
        </p:spPr>
        <p:txBody>
          <a:bodyPr/>
          <a:lstStyle/>
          <a:p>
            <a:pPr algn="just">
              <a:lnSpc>
                <a:spcPct val="90000"/>
              </a:lnSpc>
            </a:pPr>
            <a:r>
              <a:rPr lang="en-US" b="0" dirty="0" smtClean="0"/>
              <a:t>O. </a:t>
            </a:r>
            <a:r>
              <a:rPr lang="en-US" b="0" dirty="0" err="1" smtClean="0"/>
              <a:t>Lipscombe</a:t>
            </a:r>
            <a:r>
              <a:rPr lang="en-US" b="0" dirty="0" smtClean="0"/>
              <a:t>, G. Chen, Chen Fang, T. </a:t>
            </a:r>
            <a:r>
              <a:rPr lang="en-US" b="0" dirty="0" err="1" smtClean="0"/>
              <a:t>Perring</a:t>
            </a:r>
            <a:r>
              <a:rPr lang="en-US" b="0" dirty="0" smtClean="0"/>
              <a:t>, D. Abernathy, A. Christianson, Takeshi Egami, </a:t>
            </a:r>
            <a:r>
              <a:rPr lang="en-US" b="0" dirty="0" err="1" smtClean="0"/>
              <a:t>Nanlin</a:t>
            </a:r>
            <a:r>
              <a:rPr lang="en-US" b="0" dirty="0" smtClean="0"/>
              <a:t> Wang, </a:t>
            </a:r>
            <a:r>
              <a:rPr lang="en-US" b="0" dirty="0" err="1" smtClean="0"/>
              <a:t>Jiangping</a:t>
            </a:r>
            <a:r>
              <a:rPr lang="en-US" b="0" dirty="0" smtClean="0"/>
              <a:t> </a:t>
            </a:r>
            <a:r>
              <a:rPr lang="en-US" b="0" dirty="0" err="1" smtClean="0"/>
              <a:t>Hu</a:t>
            </a:r>
            <a:r>
              <a:rPr lang="en-US" b="0" dirty="0" smtClean="0"/>
              <a:t>, Pengcheng Dai. Spin Waves in the (</a:t>
            </a:r>
            <a:r>
              <a:rPr lang="el-GR" b="0" dirty="0" smtClean="0"/>
              <a:t>π,0) </a:t>
            </a:r>
            <a:r>
              <a:rPr lang="en-US" b="0" dirty="0" smtClean="0"/>
              <a:t>Magnetically Ordered Iron </a:t>
            </a:r>
            <a:r>
              <a:rPr lang="en-US" b="0" dirty="0" err="1" smtClean="0"/>
              <a:t>Chalcogenide</a:t>
            </a:r>
            <a:r>
              <a:rPr lang="en-US" b="0" dirty="0" smtClean="0"/>
              <a:t> Fe_{1.05}Te. </a:t>
            </a:r>
            <a:r>
              <a:rPr lang="en-US" b="0" i="1" dirty="0" smtClean="0"/>
              <a:t>Physical Review Letters</a:t>
            </a:r>
            <a:r>
              <a:rPr lang="en-US" b="0" dirty="0" smtClean="0"/>
              <a:t>, 2011; 106 (5)</a:t>
            </a:r>
            <a:endParaRPr lang="en-US" b="0" dirty="0" smtClean="0">
              <a:latin typeface="Times New Roman" pitchFamily="18" charset="0"/>
              <a:cs typeface="Times New Roman" pitchFamily="18" charset="0"/>
            </a:endParaRPr>
          </a:p>
          <a:p>
            <a:endParaRPr lang="en-US" dirty="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prstClr val="black"/>
              </a:solidFill>
            </a:endParaRPr>
          </a:p>
        </p:txBody>
      </p:sp>
      <p:sp>
        <p:nvSpPr>
          <p:cNvPr id="9224" name="Rectangle 15"/>
          <p:cNvSpPr>
            <a:spLocks noChangeArrowheads="1"/>
          </p:cNvSpPr>
          <p:nvPr/>
        </p:nvSpPr>
        <p:spPr bwMode="auto">
          <a:xfrm>
            <a:off x="6618522" y="4476628"/>
            <a:ext cx="1872338" cy="1015663"/>
          </a:xfrm>
          <a:prstGeom prst="rect">
            <a:avLst/>
          </a:prstGeom>
          <a:noFill/>
          <a:ln w="9525">
            <a:noFill/>
            <a:miter lim="800000"/>
            <a:headEnd/>
            <a:tailEnd/>
          </a:ln>
        </p:spPr>
        <p:txBody>
          <a:bodyPr wrap="square" anchor="ctr">
            <a:spAutoFit/>
          </a:bodyPr>
          <a:lstStyle/>
          <a:p>
            <a:r>
              <a:rPr lang="en-US" sz="1000" b="1" i="1" dirty="0" smtClean="0">
                <a:solidFill>
                  <a:prstClr val="black"/>
                </a:solidFill>
              </a:rPr>
              <a:t>Magnetic structure of the (a) iron chalcogenide, and (b) iron pnictide systems, showing exchange couplings of the Heisenburg Hamiltonian.</a:t>
            </a:r>
            <a:endParaRPr lang="en-US" sz="1000" b="1" i="1" dirty="0">
              <a:solidFill>
                <a:prstClr val="black"/>
              </a:solidFill>
            </a:endParaRPr>
          </a:p>
        </p:txBody>
      </p:sp>
      <p:grpSp>
        <p:nvGrpSpPr>
          <p:cNvPr id="2" name="Group 2"/>
          <p:cNvGrpSpPr>
            <a:grpSpLocks/>
          </p:cNvGrpSpPr>
          <p:nvPr/>
        </p:nvGrpSpPr>
        <p:grpSpPr bwMode="auto">
          <a:xfrm>
            <a:off x="6728739" y="1076325"/>
            <a:ext cx="1600200" cy="3276600"/>
            <a:chOff x="4131" y="2176"/>
            <a:chExt cx="889" cy="2144"/>
          </a:xfrm>
        </p:grpSpPr>
        <p:pic>
          <p:nvPicPr>
            <p:cNvPr id="11" name="Picture 3"/>
            <p:cNvPicPr>
              <a:picLocks noChangeAspect="1" noChangeArrowheads="1"/>
            </p:cNvPicPr>
            <p:nvPr/>
          </p:nvPicPr>
          <p:blipFill>
            <a:blip r:embed="rId3" cstate="print"/>
            <a:srcRect/>
            <a:stretch>
              <a:fillRect/>
            </a:stretch>
          </p:blipFill>
          <p:spPr bwMode="auto">
            <a:xfrm>
              <a:off x="4131" y="2176"/>
              <a:ext cx="846" cy="1046"/>
            </a:xfrm>
            <a:prstGeom prst="rect">
              <a:avLst/>
            </a:prstGeom>
            <a:noFill/>
          </p:spPr>
        </p:pic>
        <p:pic>
          <p:nvPicPr>
            <p:cNvPr id="14" name="Picture 4"/>
            <p:cNvPicPr>
              <a:picLocks noChangeAspect="1" noChangeArrowheads="1"/>
            </p:cNvPicPr>
            <p:nvPr/>
          </p:nvPicPr>
          <p:blipFill>
            <a:blip r:embed="rId4" cstate="print"/>
            <a:srcRect/>
            <a:stretch>
              <a:fillRect/>
            </a:stretch>
          </p:blipFill>
          <p:spPr bwMode="auto">
            <a:xfrm>
              <a:off x="4133" y="3274"/>
              <a:ext cx="887" cy="1046"/>
            </a:xfrm>
            <a:prstGeom prst="rect">
              <a:avLst/>
            </a:prstGeom>
            <a:noFill/>
          </p:spPr>
        </p:pic>
      </p:grpSp>
    </p:spTree>
    <p:extLst>
      <p:ext uri="{BB962C8B-B14F-4D97-AF65-F5344CB8AC3E}">
        <p14:creationId xmlns:p14="http://schemas.microsoft.com/office/powerpoint/2010/main" xmlns="" val="25636845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ttery graphic.PNG"/>
          <p:cNvPicPr>
            <a:picLocks noChangeAspect="1"/>
          </p:cNvPicPr>
          <p:nvPr/>
        </p:nvPicPr>
        <p:blipFill>
          <a:blip r:embed="rId3" cstate="print"/>
          <a:stretch>
            <a:fillRect/>
          </a:stretch>
        </p:blipFill>
        <p:spPr>
          <a:xfrm>
            <a:off x="336621" y="3333061"/>
            <a:ext cx="5299681" cy="2598194"/>
          </a:xfrm>
          <a:prstGeom prst="rect">
            <a:avLst/>
          </a:prstGeom>
        </p:spPr>
      </p:pic>
      <p:sp>
        <p:nvSpPr>
          <p:cNvPr id="8215" name="Rectangle 31"/>
          <p:cNvSpPr>
            <a:spLocks noGrp="1"/>
          </p:cNvSpPr>
          <p:nvPr>
            <p:ph idx="1"/>
          </p:nvPr>
        </p:nvSpPr>
        <p:spPr>
          <a:xfrm>
            <a:off x="111204" y="1344823"/>
            <a:ext cx="8830429" cy="1776897"/>
          </a:xfrm>
        </p:spPr>
        <p:txBody>
          <a:bodyPr/>
          <a:lstStyle/>
          <a:p>
            <a:r>
              <a:rPr lang="en-US" sz="2000" dirty="0" smtClean="0">
                <a:ea typeface="MS PGothic"/>
              </a:rPr>
              <a:t>In-situ study of structure evolution of Li-ion battery</a:t>
            </a:r>
          </a:p>
          <a:p>
            <a:pPr lvl="1"/>
            <a:r>
              <a:rPr lang="en-US" sz="1800" dirty="0" smtClean="0">
                <a:ea typeface="MS PGothic"/>
              </a:rPr>
              <a:t>Structure changes are clearly established</a:t>
            </a:r>
          </a:p>
          <a:p>
            <a:pPr lvl="1"/>
            <a:r>
              <a:rPr lang="en-US" sz="1800" dirty="0" smtClean="0">
                <a:ea typeface="MS PGothic"/>
              </a:rPr>
              <a:t>Time resolution for the present data ~ 2 min, but this could easily be reduced to seconds</a:t>
            </a:r>
          </a:p>
          <a:p>
            <a:pPr lvl="1"/>
            <a:r>
              <a:rPr lang="en-US" sz="1800" dirty="0" smtClean="0">
                <a:ea typeface="MS PGothic"/>
              </a:rPr>
              <a:t>A new phase forms and dissolves during charge-discharge; more detailed analysis is under way</a:t>
            </a:r>
          </a:p>
          <a:p>
            <a:pPr lvl="1"/>
            <a:r>
              <a:rPr lang="en-US" sz="1800" dirty="0" smtClean="0">
                <a:ea typeface="MS PGothic"/>
              </a:rPr>
              <a:t>Time-resolved spatial mapping is possible</a:t>
            </a:r>
          </a:p>
        </p:txBody>
      </p:sp>
      <p:pic>
        <p:nvPicPr>
          <p:cNvPr id="29" name="Picture 16" descr="Overlook"/>
          <p:cNvPicPr>
            <a:picLocks noChangeAspect="1" noChangeArrowheads="1"/>
          </p:cNvPicPr>
          <p:nvPr/>
        </p:nvPicPr>
        <p:blipFill>
          <a:blip r:embed="rId4" cstate="print">
            <a:lum bright="20000"/>
          </a:blip>
          <a:srcRect l="11881" t="27876" r="3644"/>
          <a:stretch>
            <a:fillRect/>
          </a:stretch>
        </p:blipFill>
        <p:spPr bwMode="auto">
          <a:xfrm>
            <a:off x="5898630" y="3668713"/>
            <a:ext cx="2947727" cy="1887537"/>
          </a:xfrm>
          <a:prstGeom prst="rect">
            <a:avLst/>
          </a:prstGeom>
          <a:noFill/>
          <a:effectLst>
            <a:outerShdw blurRad="50800" dist="38100" dir="2700000" algn="tl" rotWithShape="0">
              <a:prstClr val="black">
                <a:alpha val="40000"/>
              </a:prstClr>
            </a:outerShdw>
          </a:effectLst>
        </p:spPr>
      </p:pic>
      <p:sp>
        <p:nvSpPr>
          <p:cNvPr id="32" name="Title 1"/>
          <p:cNvSpPr txBox="1">
            <a:spLocks/>
          </p:cNvSpPr>
          <p:nvPr/>
        </p:nvSpPr>
        <p:spPr>
          <a:xfrm>
            <a:off x="111125" y="177800"/>
            <a:ext cx="8778875" cy="880369"/>
          </a:xfrm>
          <a:prstGeom prst="rect">
            <a:avLst/>
          </a:prstGeom>
        </p:spPr>
        <p:txBody>
          <a:bodyPr vert="horz" lIns="91440" tIns="45720" rIns="91440" bIns="45720" rtlCol="0" anchor="t" anchorCtr="0">
            <a:spAutoFit/>
          </a:bodyPr>
          <a:lstStyle/>
          <a:p>
            <a:pPr fontAlgn="auto">
              <a:lnSpc>
                <a:spcPct val="85000"/>
              </a:lnSpc>
              <a:spcAft>
                <a:spcPts val="0"/>
              </a:spcAft>
              <a:defRPr/>
            </a:pPr>
            <a:r>
              <a:rPr lang="en-US" sz="3000" dirty="0" smtClean="0">
                <a:solidFill>
                  <a:srgbClr val="006C3A"/>
                </a:solidFill>
                <a:latin typeface="Arial Black" pitchFamily="-112" charset="0"/>
              </a:rPr>
              <a:t>Pushing the limits:</a:t>
            </a:r>
            <a:br>
              <a:rPr lang="en-US" sz="3000" dirty="0" smtClean="0">
                <a:solidFill>
                  <a:srgbClr val="006C3A"/>
                </a:solidFill>
                <a:latin typeface="Arial Black" pitchFamily="-112" charset="0"/>
              </a:rPr>
            </a:br>
            <a:r>
              <a:rPr lang="en-US" sz="3000" dirty="0" smtClean="0">
                <a:solidFill>
                  <a:srgbClr val="006C3A"/>
                </a:solidFill>
                <a:latin typeface="Arial Black" pitchFamily="-112" charset="0"/>
              </a:rPr>
              <a:t>Single pulse diffraction</a:t>
            </a:r>
          </a:p>
        </p:txBody>
      </p:sp>
    </p:spTree>
    <p:extLst>
      <p:ext uri="{BB962C8B-B14F-4D97-AF65-F5344CB8AC3E}">
        <p14:creationId xmlns:p14="http://schemas.microsoft.com/office/powerpoint/2010/main" xmlns="" val="28424075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6594475" cy="877163"/>
          </a:xfrm>
        </p:spPr>
        <p:txBody>
          <a:bodyPr/>
          <a:lstStyle/>
          <a:p>
            <a:r>
              <a:rPr lang="en-US" dirty="0" smtClean="0"/>
              <a:t>Test of ITER superconductor</a:t>
            </a:r>
            <a:br>
              <a:rPr lang="en-US" dirty="0" smtClean="0"/>
            </a:br>
            <a:r>
              <a:rPr lang="en-US" dirty="0" smtClean="0"/>
              <a:t>on Vulcan </a:t>
            </a:r>
            <a:endParaRPr lang="en-US" dirty="0"/>
          </a:p>
        </p:txBody>
      </p:sp>
      <p:pic>
        <p:nvPicPr>
          <p:cNvPr id="28677" name="Picture 5" descr="C:\Users\xwl\Desktop\ITER\TF Cable_2.jpg"/>
          <p:cNvPicPr>
            <a:picLocks noChangeAspect="1" noChangeArrowheads="1"/>
          </p:cNvPicPr>
          <p:nvPr/>
        </p:nvPicPr>
        <p:blipFill>
          <a:blip r:embed="rId3" cstate="print"/>
          <a:srcRect/>
          <a:stretch>
            <a:fillRect/>
          </a:stretch>
        </p:blipFill>
        <p:spPr bwMode="auto">
          <a:xfrm>
            <a:off x="6248400" y="304800"/>
            <a:ext cx="2743200" cy="2057400"/>
          </a:xfrm>
          <a:prstGeom prst="rect">
            <a:avLst/>
          </a:prstGeom>
          <a:noFill/>
        </p:spPr>
      </p:pic>
      <p:graphicFrame>
        <p:nvGraphicFramePr>
          <p:cNvPr id="5" name="Object 4"/>
          <p:cNvGraphicFramePr>
            <a:graphicFrameLocks noChangeAspect="1"/>
          </p:cNvGraphicFramePr>
          <p:nvPr>
            <p:extLst>
              <p:ext uri="{D42A27DB-BD31-4B8C-83A1-F6EECF244321}">
                <p14:modId xmlns:p14="http://schemas.microsoft.com/office/powerpoint/2010/main" xmlns="" val="3208003646"/>
              </p:ext>
            </p:extLst>
          </p:nvPr>
        </p:nvGraphicFramePr>
        <p:xfrm>
          <a:off x="152400" y="1333500"/>
          <a:ext cx="4735513" cy="3657600"/>
        </p:xfrm>
        <a:graphic>
          <a:graphicData uri="http://schemas.openxmlformats.org/presentationml/2006/ole">
            <p:oleObj spid="_x0000_s2192" name="Graph" r:id="rId4" imgW="4023360" imgH="3108960" progId="">
              <p:embed/>
            </p:oleObj>
          </a:graphicData>
        </a:graphic>
      </p:graphicFrame>
      <p:graphicFrame>
        <p:nvGraphicFramePr>
          <p:cNvPr id="6" name="Object 5"/>
          <p:cNvGraphicFramePr>
            <a:graphicFrameLocks noGrp="1" noChangeAspect="1"/>
          </p:cNvGraphicFramePr>
          <p:nvPr>
            <p:extLst>
              <p:ext uri="{D42A27DB-BD31-4B8C-83A1-F6EECF244321}">
                <p14:modId xmlns:p14="http://schemas.microsoft.com/office/powerpoint/2010/main" xmlns="" val="265262885"/>
              </p:ext>
            </p:extLst>
          </p:nvPr>
        </p:nvGraphicFramePr>
        <p:xfrm>
          <a:off x="4572000" y="3200400"/>
          <a:ext cx="4437529" cy="3429000"/>
        </p:xfrm>
        <a:graphic>
          <a:graphicData uri="http://schemas.openxmlformats.org/presentationml/2006/ole">
            <p:oleObj spid="_x0000_s2193" name="Graph" r:id="rId5" imgW="4023360" imgH="3108960" progId="">
              <p:embed/>
            </p:oleObj>
          </a:graphicData>
        </a:graphic>
      </p:graphicFrame>
      <p:sp>
        <p:nvSpPr>
          <p:cNvPr id="7" name="Rectangle 6"/>
          <p:cNvSpPr/>
          <p:nvPr/>
        </p:nvSpPr>
        <p:spPr>
          <a:xfrm>
            <a:off x="990600" y="5029200"/>
            <a:ext cx="2743200" cy="400110"/>
          </a:xfrm>
          <a:prstGeom prst="rect">
            <a:avLst/>
          </a:prstGeom>
        </p:spPr>
        <p:txBody>
          <a:bodyPr wrap="square">
            <a:spAutoFit/>
          </a:bodyPr>
          <a:lstStyle/>
          <a:p>
            <a:r>
              <a:rPr lang="en-US" sz="2000" b="1" dirty="0">
                <a:solidFill>
                  <a:prstClr val="black"/>
                </a:solidFill>
              </a:rPr>
              <a:t>Nb</a:t>
            </a:r>
            <a:r>
              <a:rPr lang="en-US" sz="2000" b="1" baseline="-25000" dirty="0">
                <a:solidFill>
                  <a:prstClr val="black"/>
                </a:solidFill>
              </a:rPr>
              <a:t>3</a:t>
            </a:r>
            <a:r>
              <a:rPr lang="en-US" sz="2000" b="1" dirty="0">
                <a:solidFill>
                  <a:prstClr val="black"/>
                </a:solidFill>
              </a:rPr>
              <a:t>Sn </a:t>
            </a:r>
            <a:r>
              <a:rPr lang="en-US" sz="2000" b="1" dirty="0" smtClean="0">
                <a:solidFill>
                  <a:prstClr val="black"/>
                </a:solidFill>
              </a:rPr>
              <a:t>phase map</a:t>
            </a:r>
            <a:endParaRPr lang="en-US" sz="2000" b="1" dirty="0">
              <a:solidFill>
                <a:prstClr val="black"/>
              </a:solidFill>
            </a:endParaRPr>
          </a:p>
        </p:txBody>
      </p:sp>
      <p:sp>
        <p:nvSpPr>
          <p:cNvPr id="10" name="Rectangle 9"/>
          <p:cNvSpPr/>
          <p:nvPr/>
        </p:nvSpPr>
        <p:spPr>
          <a:xfrm>
            <a:off x="5943600" y="2867055"/>
            <a:ext cx="2133600" cy="400110"/>
          </a:xfrm>
          <a:prstGeom prst="rect">
            <a:avLst/>
          </a:prstGeom>
        </p:spPr>
        <p:txBody>
          <a:bodyPr wrap="square">
            <a:spAutoFit/>
          </a:bodyPr>
          <a:lstStyle/>
          <a:p>
            <a:r>
              <a:rPr lang="en-US" sz="2000" b="1" dirty="0" smtClean="0">
                <a:solidFill>
                  <a:prstClr val="black"/>
                </a:solidFill>
              </a:rPr>
              <a:t>Strain map</a:t>
            </a:r>
            <a:endParaRPr lang="en-US" sz="2000" b="1" dirty="0">
              <a:solidFill>
                <a:prstClr val="black"/>
              </a:solidFill>
            </a:endParaRPr>
          </a:p>
        </p:txBody>
      </p:sp>
    </p:spTree>
    <p:extLst>
      <p:ext uri="{BB962C8B-B14F-4D97-AF65-F5344CB8AC3E}">
        <p14:creationId xmlns:p14="http://schemas.microsoft.com/office/powerpoint/2010/main" xmlns="" val="11240255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v2_rough"/>
          <p:cNvPicPr>
            <a:picLocks noChangeAspect="1" noChangeArrowheads="1"/>
          </p:cNvPicPr>
          <p:nvPr/>
        </p:nvPicPr>
        <p:blipFill>
          <a:blip r:embed="rId3" cstate="print"/>
          <a:srcRect/>
          <a:stretch>
            <a:fillRect/>
          </a:stretch>
        </p:blipFill>
        <p:spPr bwMode="auto">
          <a:xfrm>
            <a:off x="990600" y="1752600"/>
            <a:ext cx="3098800" cy="2324100"/>
          </a:xfrm>
          <a:prstGeom prst="rect">
            <a:avLst/>
          </a:prstGeom>
          <a:noFill/>
        </p:spPr>
      </p:pic>
      <p:pic>
        <p:nvPicPr>
          <p:cNvPr id="4100" name="Picture 4" descr="MBD211_rough-res-Reflectivity_fit"/>
          <p:cNvPicPr>
            <a:picLocks noChangeAspect="1" noChangeArrowheads="1"/>
          </p:cNvPicPr>
          <p:nvPr/>
        </p:nvPicPr>
        <p:blipFill>
          <a:blip r:embed="rId4" cstate="print"/>
          <a:srcRect/>
          <a:stretch>
            <a:fillRect/>
          </a:stretch>
        </p:blipFill>
        <p:spPr bwMode="auto">
          <a:xfrm>
            <a:off x="1085850" y="4572000"/>
            <a:ext cx="2800350" cy="2100263"/>
          </a:xfrm>
          <a:prstGeom prst="rect">
            <a:avLst/>
          </a:prstGeom>
          <a:noFill/>
        </p:spPr>
      </p:pic>
      <p:pic>
        <p:nvPicPr>
          <p:cNvPr id="4103" name="Picture 7" descr="profile1"/>
          <p:cNvPicPr>
            <a:picLocks noChangeAspect="1" noChangeArrowheads="1"/>
          </p:cNvPicPr>
          <p:nvPr/>
        </p:nvPicPr>
        <p:blipFill>
          <a:blip r:embed="rId5" cstate="print">
            <a:clrChange>
              <a:clrFrom>
                <a:srgbClr val="FFFFFF"/>
              </a:clrFrom>
              <a:clrTo>
                <a:srgbClr val="FFFFFF">
                  <a:alpha val="0"/>
                </a:srgbClr>
              </a:clrTo>
            </a:clrChange>
          </a:blip>
          <a:srcRect t="31946" b="48323"/>
          <a:stretch>
            <a:fillRect/>
          </a:stretch>
        </p:blipFill>
        <p:spPr bwMode="auto">
          <a:xfrm>
            <a:off x="4565650" y="5457825"/>
            <a:ext cx="3733800" cy="1400175"/>
          </a:xfrm>
          <a:prstGeom prst="rect">
            <a:avLst/>
          </a:prstGeom>
          <a:noFill/>
          <a:ln w="9525">
            <a:noFill/>
            <a:miter lim="800000"/>
            <a:headEnd/>
            <a:tailEnd/>
          </a:ln>
        </p:spPr>
      </p:pic>
      <p:pic>
        <p:nvPicPr>
          <p:cNvPr id="4104" name="Picture 8" descr="profile1"/>
          <p:cNvPicPr>
            <a:picLocks noChangeAspect="1" noChangeArrowheads="1"/>
          </p:cNvPicPr>
          <p:nvPr/>
        </p:nvPicPr>
        <p:blipFill>
          <a:blip r:embed="rId5" cstate="print">
            <a:clrChange>
              <a:clrFrom>
                <a:srgbClr val="FFFFFF"/>
              </a:clrFrom>
              <a:clrTo>
                <a:srgbClr val="FFFFFF">
                  <a:alpha val="0"/>
                </a:srgbClr>
              </a:clrTo>
            </a:clrChange>
          </a:blip>
          <a:srcRect b="78389"/>
          <a:stretch>
            <a:fillRect/>
          </a:stretch>
        </p:blipFill>
        <p:spPr bwMode="auto">
          <a:xfrm>
            <a:off x="4572000" y="4076700"/>
            <a:ext cx="3673475" cy="1533525"/>
          </a:xfrm>
          <a:prstGeom prst="rect">
            <a:avLst/>
          </a:prstGeom>
          <a:noFill/>
          <a:ln w="9525">
            <a:noFill/>
            <a:miter lim="800000"/>
            <a:headEnd/>
            <a:tailEnd/>
          </a:ln>
        </p:spPr>
      </p:pic>
      <p:sp>
        <p:nvSpPr>
          <p:cNvPr id="4105" name="Text Box 9"/>
          <p:cNvSpPr txBox="1">
            <a:spLocks noChangeArrowheads="1"/>
          </p:cNvSpPr>
          <p:nvPr/>
        </p:nvSpPr>
        <p:spPr bwMode="auto">
          <a:xfrm>
            <a:off x="4941888" y="5630863"/>
            <a:ext cx="982662" cy="942975"/>
          </a:xfrm>
          <a:prstGeom prst="rect">
            <a:avLst/>
          </a:prstGeom>
          <a:gradFill rotWithShape="1">
            <a:gsLst>
              <a:gs pos="0">
                <a:srgbClr val="0066FF">
                  <a:gamma/>
                  <a:tint val="31765"/>
                  <a:invGamma/>
                  <a:alpha val="60001"/>
                </a:srgbClr>
              </a:gs>
              <a:gs pos="100000">
                <a:srgbClr val="0066FF">
                  <a:alpha val="75999"/>
                </a:srgbClr>
              </a:gs>
            </a:gsLst>
            <a:lin ang="5400000" scaled="1"/>
          </a:gradFill>
          <a:ln w="9525">
            <a:noFill/>
            <a:miter lim="800000"/>
            <a:headEnd/>
            <a:tailEnd/>
          </a:ln>
          <a:effectLst/>
        </p:spPr>
        <p:txBody>
          <a:bodyPr wrap="none">
            <a:spAutoFit/>
          </a:bodyPr>
          <a:lstStyle/>
          <a:p>
            <a:pPr eaLnBrk="0" hangingPunct="0"/>
            <a:r>
              <a:rPr lang="en-US" sz="1400">
                <a:solidFill>
                  <a:prstClr val="black"/>
                </a:solidFill>
              </a:rPr>
              <a:t>Magnetic </a:t>
            </a:r>
          </a:p>
          <a:p>
            <a:pPr eaLnBrk="0" hangingPunct="0"/>
            <a:r>
              <a:rPr lang="en-US" sz="1400">
                <a:solidFill>
                  <a:prstClr val="black"/>
                </a:solidFill>
              </a:rPr>
              <a:t>Scattering</a:t>
            </a:r>
          </a:p>
          <a:p>
            <a:pPr eaLnBrk="0" hangingPunct="0"/>
            <a:r>
              <a:rPr lang="en-US" sz="1400">
                <a:solidFill>
                  <a:prstClr val="black"/>
                </a:solidFill>
              </a:rPr>
              <a:t>Length</a:t>
            </a:r>
          </a:p>
          <a:p>
            <a:pPr eaLnBrk="0" hangingPunct="0"/>
            <a:r>
              <a:rPr lang="en-US" sz="1400">
                <a:solidFill>
                  <a:prstClr val="black"/>
                </a:solidFill>
              </a:rPr>
              <a:t>Density</a:t>
            </a:r>
          </a:p>
        </p:txBody>
      </p:sp>
      <p:sp>
        <p:nvSpPr>
          <p:cNvPr id="4107" name="Text Box 11"/>
          <p:cNvSpPr txBox="1">
            <a:spLocks noChangeArrowheads="1"/>
          </p:cNvSpPr>
          <p:nvPr/>
        </p:nvSpPr>
        <p:spPr bwMode="auto">
          <a:xfrm>
            <a:off x="3798888" y="4454525"/>
            <a:ext cx="868362" cy="822325"/>
          </a:xfrm>
          <a:prstGeom prst="rect">
            <a:avLst/>
          </a:prstGeom>
          <a:gradFill rotWithShape="1">
            <a:gsLst>
              <a:gs pos="0">
                <a:srgbClr val="FF99FF">
                  <a:gamma/>
                  <a:tint val="25490"/>
                  <a:invGamma/>
                  <a:alpha val="0"/>
                </a:srgbClr>
              </a:gs>
              <a:gs pos="100000">
                <a:srgbClr val="FF99FF">
                  <a:alpha val="67999"/>
                </a:srgbClr>
              </a:gs>
            </a:gsLst>
            <a:lin ang="5400000" scaled="1"/>
          </a:gradFill>
          <a:ln w="9525">
            <a:noFill/>
            <a:miter lim="800000"/>
            <a:headEnd/>
            <a:tailEnd/>
          </a:ln>
          <a:effectLst/>
        </p:spPr>
        <p:txBody>
          <a:bodyPr wrap="none">
            <a:spAutoFit/>
          </a:bodyPr>
          <a:lstStyle/>
          <a:p>
            <a:pPr eaLnBrk="0" hangingPunct="0"/>
            <a:r>
              <a:rPr lang="en-US" sz="1200">
                <a:solidFill>
                  <a:prstClr val="black"/>
                </a:solidFill>
              </a:rPr>
              <a:t>Nuclear </a:t>
            </a:r>
          </a:p>
          <a:p>
            <a:pPr eaLnBrk="0" hangingPunct="0"/>
            <a:r>
              <a:rPr lang="en-US" sz="1200">
                <a:solidFill>
                  <a:prstClr val="black"/>
                </a:solidFill>
              </a:rPr>
              <a:t>Scattering</a:t>
            </a:r>
          </a:p>
          <a:p>
            <a:pPr eaLnBrk="0" hangingPunct="0"/>
            <a:r>
              <a:rPr lang="en-US" sz="1200">
                <a:solidFill>
                  <a:prstClr val="black"/>
                </a:solidFill>
              </a:rPr>
              <a:t>Length</a:t>
            </a:r>
          </a:p>
          <a:p>
            <a:pPr eaLnBrk="0" hangingPunct="0"/>
            <a:r>
              <a:rPr lang="en-US" sz="1200">
                <a:solidFill>
                  <a:prstClr val="black"/>
                </a:solidFill>
              </a:rPr>
              <a:t>Density</a:t>
            </a:r>
          </a:p>
        </p:txBody>
      </p:sp>
      <p:sp>
        <p:nvSpPr>
          <p:cNvPr id="4109" name="Line 13"/>
          <p:cNvSpPr>
            <a:spLocks noChangeShapeType="1"/>
          </p:cNvSpPr>
          <p:nvPr/>
        </p:nvSpPr>
        <p:spPr bwMode="auto">
          <a:xfrm>
            <a:off x="8047038" y="1731963"/>
            <a:ext cx="0" cy="2082800"/>
          </a:xfrm>
          <a:prstGeom prst="line">
            <a:avLst/>
          </a:prstGeom>
          <a:noFill/>
          <a:ln w="9525">
            <a:solidFill>
              <a:srgbClr val="FF0000"/>
            </a:solidFill>
            <a:prstDash val="dash"/>
            <a:round/>
            <a:headEnd/>
            <a:tailEnd/>
          </a:ln>
          <a:effectLst/>
        </p:spPr>
        <p:txBody>
          <a:bodyPr/>
          <a:lstStyle/>
          <a:p>
            <a:endParaRPr lang="en-US">
              <a:solidFill>
                <a:prstClr val="black"/>
              </a:solidFill>
            </a:endParaRPr>
          </a:p>
        </p:txBody>
      </p:sp>
      <p:sp>
        <p:nvSpPr>
          <p:cNvPr id="4110" name="Line 14"/>
          <p:cNvSpPr>
            <a:spLocks noChangeShapeType="1"/>
          </p:cNvSpPr>
          <p:nvPr/>
        </p:nvSpPr>
        <p:spPr bwMode="auto">
          <a:xfrm>
            <a:off x="6510338" y="1706563"/>
            <a:ext cx="0" cy="2082800"/>
          </a:xfrm>
          <a:prstGeom prst="line">
            <a:avLst/>
          </a:prstGeom>
          <a:noFill/>
          <a:ln w="9525">
            <a:solidFill>
              <a:srgbClr val="FF0000"/>
            </a:solidFill>
            <a:prstDash val="dash"/>
            <a:round/>
            <a:headEnd/>
            <a:tailEnd/>
          </a:ln>
          <a:effectLst/>
        </p:spPr>
        <p:txBody>
          <a:bodyPr/>
          <a:lstStyle/>
          <a:p>
            <a:endParaRPr lang="en-US">
              <a:solidFill>
                <a:prstClr val="black"/>
              </a:solidFill>
            </a:endParaRPr>
          </a:p>
        </p:txBody>
      </p:sp>
      <p:sp>
        <p:nvSpPr>
          <p:cNvPr id="4111" name="Line 15"/>
          <p:cNvSpPr>
            <a:spLocks noChangeShapeType="1"/>
          </p:cNvSpPr>
          <p:nvPr/>
        </p:nvSpPr>
        <p:spPr bwMode="auto">
          <a:xfrm>
            <a:off x="7839075" y="4445000"/>
            <a:ext cx="0" cy="2082800"/>
          </a:xfrm>
          <a:prstGeom prst="line">
            <a:avLst/>
          </a:prstGeom>
          <a:noFill/>
          <a:ln w="9525">
            <a:solidFill>
              <a:srgbClr val="FF0000"/>
            </a:solidFill>
            <a:prstDash val="dash"/>
            <a:round/>
            <a:headEnd/>
            <a:tailEnd/>
          </a:ln>
          <a:effectLst/>
        </p:spPr>
        <p:txBody>
          <a:bodyPr/>
          <a:lstStyle/>
          <a:p>
            <a:endParaRPr lang="en-US">
              <a:solidFill>
                <a:prstClr val="black"/>
              </a:solidFill>
            </a:endParaRPr>
          </a:p>
        </p:txBody>
      </p:sp>
      <p:sp>
        <p:nvSpPr>
          <p:cNvPr id="4112" name="Line 16"/>
          <p:cNvSpPr>
            <a:spLocks noChangeShapeType="1"/>
          </p:cNvSpPr>
          <p:nvPr/>
        </p:nvSpPr>
        <p:spPr bwMode="auto">
          <a:xfrm>
            <a:off x="7013575" y="4419600"/>
            <a:ext cx="0" cy="2082800"/>
          </a:xfrm>
          <a:prstGeom prst="line">
            <a:avLst/>
          </a:prstGeom>
          <a:noFill/>
          <a:ln w="9525">
            <a:solidFill>
              <a:srgbClr val="FF0000"/>
            </a:solidFill>
            <a:prstDash val="dash"/>
            <a:round/>
            <a:headEnd/>
            <a:tailEnd/>
          </a:ln>
          <a:effectLst/>
        </p:spPr>
        <p:txBody>
          <a:bodyPr/>
          <a:lstStyle/>
          <a:p>
            <a:endParaRPr lang="en-US">
              <a:solidFill>
                <a:prstClr val="black"/>
              </a:solidFill>
            </a:endParaRPr>
          </a:p>
        </p:txBody>
      </p:sp>
      <p:sp>
        <p:nvSpPr>
          <p:cNvPr id="4116" name="Text Box 20"/>
          <p:cNvSpPr txBox="1">
            <a:spLocks noChangeArrowheads="1"/>
          </p:cNvSpPr>
          <p:nvPr/>
        </p:nvSpPr>
        <p:spPr bwMode="auto">
          <a:xfrm>
            <a:off x="8181975" y="4648200"/>
            <a:ext cx="809625" cy="457200"/>
          </a:xfrm>
          <a:prstGeom prst="rect">
            <a:avLst/>
          </a:prstGeom>
          <a:noFill/>
          <a:ln w="9525">
            <a:noFill/>
            <a:miter lim="800000"/>
            <a:headEnd/>
            <a:tailEnd/>
          </a:ln>
          <a:effectLst/>
        </p:spPr>
        <p:txBody>
          <a:bodyPr wrap="none">
            <a:spAutoFit/>
          </a:bodyPr>
          <a:lstStyle/>
          <a:p>
            <a:pPr eaLnBrk="0" hangingPunct="0"/>
            <a:r>
              <a:rPr lang="en-US" sz="1200">
                <a:solidFill>
                  <a:prstClr val="black"/>
                </a:solidFill>
              </a:rPr>
              <a:t>STO</a:t>
            </a:r>
          </a:p>
          <a:p>
            <a:pPr eaLnBrk="0" hangingPunct="0"/>
            <a:r>
              <a:rPr lang="en-US" sz="1200">
                <a:solidFill>
                  <a:prstClr val="black"/>
                </a:solidFill>
              </a:rPr>
              <a:t>substrate</a:t>
            </a:r>
          </a:p>
        </p:txBody>
      </p:sp>
      <p:sp>
        <p:nvSpPr>
          <p:cNvPr id="4117" name="Text Box 21"/>
          <p:cNvSpPr txBox="1">
            <a:spLocks noChangeArrowheads="1"/>
          </p:cNvSpPr>
          <p:nvPr/>
        </p:nvSpPr>
        <p:spPr bwMode="auto">
          <a:xfrm>
            <a:off x="1951038" y="2209800"/>
            <a:ext cx="1192212" cy="274638"/>
          </a:xfrm>
          <a:prstGeom prst="rect">
            <a:avLst/>
          </a:prstGeom>
          <a:solidFill>
            <a:srgbClr val="CCFFFF"/>
          </a:solidFill>
          <a:ln w="9525">
            <a:noFill/>
            <a:miter lim="800000"/>
            <a:headEnd/>
            <a:tailEnd/>
          </a:ln>
          <a:effectLst/>
        </p:spPr>
        <p:txBody>
          <a:bodyPr wrap="none">
            <a:spAutoFit/>
          </a:bodyPr>
          <a:lstStyle/>
          <a:p>
            <a:pPr eaLnBrk="0" hangingPunct="0"/>
            <a:r>
              <a:rPr lang="en-US" sz="1200" b="1">
                <a:solidFill>
                  <a:prstClr val="black"/>
                </a:solidFill>
              </a:rPr>
              <a:t>H=1T  T=5.4 K</a:t>
            </a:r>
          </a:p>
        </p:txBody>
      </p:sp>
      <p:sp>
        <p:nvSpPr>
          <p:cNvPr id="4118" name="Text Box 22"/>
          <p:cNvSpPr txBox="1">
            <a:spLocks noChangeArrowheads="1"/>
          </p:cNvSpPr>
          <p:nvPr/>
        </p:nvSpPr>
        <p:spPr bwMode="auto">
          <a:xfrm>
            <a:off x="2390775" y="4713288"/>
            <a:ext cx="1192213" cy="274637"/>
          </a:xfrm>
          <a:prstGeom prst="rect">
            <a:avLst/>
          </a:prstGeom>
          <a:solidFill>
            <a:srgbClr val="CCFFFF"/>
          </a:solidFill>
          <a:ln w="9525">
            <a:noFill/>
            <a:miter lim="800000"/>
            <a:headEnd/>
            <a:tailEnd/>
          </a:ln>
          <a:effectLst/>
        </p:spPr>
        <p:txBody>
          <a:bodyPr wrap="none">
            <a:spAutoFit/>
          </a:bodyPr>
          <a:lstStyle/>
          <a:p>
            <a:pPr eaLnBrk="0" hangingPunct="0"/>
            <a:r>
              <a:rPr lang="en-US" sz="1200" b="1">
                <a:solidFill>
                  <a:prstClr val="black"/>
                </a:solidFill>
              </a:rPr>
              <a:t>H=1T  T=5.4 K</a:t>
            </a:r>
          </a:p>
        </p:txBody>
      </p:sp>
      <p:sp>
        <p:nvSpPr>
          <p:cNvPr id="4119" name="Text Box 23"/>
          <p:cNvSpPr txBox="1">
            <a:spLocks noChangeArrowheads="1"/>
          </p:cNvSpPr>
          <p:nvPr/>
        </p:nvSpPr>
        <p:spPr bwMode="auto">
          <a:xfrm>
            <a:off x="152400" y="1143000"/>
            <a:ext cx="1868488" cy="792163"/>
          </a:xfrm>
          <a:prstGeom prst="rect">
            <a:avLst/>
          </a:prstGeom>
          <a:solidFill>
            <a:srgbClr val="FFFFCC"/>
          </a:solidFill>
          <a:ln w="9525">
            <a:noFill/>
            <a:miter lim="800000"/>
            <a:headEnd/>
            <a:tailEnd type="none" w="lg" len="lg"/>
          </a:ln>
          <a:effectLst/>
        </p:spPr>
        <p:txBody>
          <a:bodyPr wrap="none">
            <a:spAutoFit/>
          </a:bodyPr>
          <a:lstStyle/>
          <a:p>
            <a:pPr eaLnBrk="0" hangingPunct="0">
              <a:lnSpc>
                <a:spcPct val="85000"/>
              </a:lnSpc>
            </a:pPr>
            <a:r>
              <a:rPr lang="en-US" b="1">
                <a:solidFill>
                  <a:prstClr val="black"/>
                </a:solidFill>
                <a:ea typeface="Arial Unicode MS" pitchFamily="34" charset="-128"/>
                <a:cs typeface="Arial Unicode MS" pitchFamily="34" charset="-128"/>
              </a:rPr>
              <a:t>60</a:t>
            </a:r>
            <a:r>
              <a:rPr lang="en-US">
                <a:solidFill>
                  <a:prstClr val="black"/>
                </a:solidFill>
                <a:ea typeface="Arial Unicode MS" pitchFamily="34" charset="-128"/>
                <a:cs typeface="Arial Unicode MS" pitchFamily="34" charset="-128"/>
              </a:rPr>
              <a:t> u.c. SrTiO</a:t>
            </a:r>
            <a:r>
              <a:rPr lang="en-US" baseline="-25000">
                <a:solidFill>
                  <a:prstClr val="black"/>
                </a:solidFill>
                <a:ea typeface="Arial Unicode MS" pitchFamily="34" charset="-128"/>
                <a:cs typeface="Arial Unicode MS" pitchFamily="34" charset="-128"/>
              </a:rPr>
              <a:t>3</a:t>
            </a:r>
            <a:endParaRPr lang="en-US">
              <a:solidFill>
                <a:prstClr val="black"/>
              </a:solidFill>
              <a:ea typeface="Arial Unicode MS" pitchFamily="34" charset="-128"/>
              <a:cs typeface="Arial Unicode MS" pitchFamily="34" charset="-128"/>
            </a:endParaRPr>
          </a:p>
          <a:p>
            <a:pPr eaLnBrk="0" hangingPunct="0">
              <a:lnSpc>
                <a:spcPct val="85000"/>
              </a:lnSpc>
            </a:pPr>
            <a:r>
              <a:rPr lang="en-US" b="1">
                <a:solidFill>
                  <a:prstClr val="black"/>
                </a:solidFill>
                <a:ea typeface="Arial Unicode MS" pitchFamily="34" charset="-128"/>
                <a:cs typeface="Arial Unicode MS" pitchFamily="34" charset="-128"/>
              </a:rPr>
              <a:t>60</a:t>
            </a:r>
            <a:r>
              <a:rPr lang="en-US">
                <a:solidFill>
                  <a:prstClr val="black"/>
                </a:solidFill>
                <a:ea typeface="Arial Unicode MS" pitchFamily="34" charset="-128"/>
                <a:cs typeface="Arial Unicode MS" pitchFamily="34" charset="-128"/>
              </a:rPr>
              <a:t> u.c. LaMnO</a:t>
            </a:r>
            <a:r>
              <a:rPr lang="en-US" baseline="-25000">
                <a:solidFill>
                  <a:prstClr val="black"/>
                </a:solidFill>
                <a:ea typeface="Arial Unicode MS" pitchFamily="34" charset="-128"/>
                <a:cs typeface="Arial Unicode MS" pitchFamily="34" charset="-128"/>
              </a:rPr>
              <a:t>3</a:t>
            </a:r>
            <a:endParaRPr lang="en-US">
              <a:solidFill>
                <a:prstClr val="black"/>
              </a:solidFill>
              <a:ea typeface="Arial Unicode MS" pitchFamily="34" charset="-128"/>
              <a:cs typeface="Arial Unicode MS" pitchFamily="34" charset="-128"/>
            </a:endParaRPr>
          </a:p>
          <a:p>
            <a:pPr eaLnBrk="0" hangingPunct="0">
              <a:lnSpc>
                <a:spcPct val="85000"/>
              </a:lnSpc>
            </a:pPr>
            <a:r>
              <a:rPr lang="en-US">
                <a:solidFill>
                  <a:prstClr val="black"/>
                </a:solidFill>
                <a:ea typeface="Arial Unicode MS" pitchFamily="34" charset="-128"/>
                <a:cs typeface="Arial Unicode MS" pitchFamily="34" charset="-128"/>
              </a:rPr>
              <a:t>SrTiO</a:t>
            </a:r>
            <a:r>
              <a:rPr lang="en-US" baseline="-25000">
                <a:solidFill>
                  <a:prstClr val="black"/>
                </a:solidFill>
                <a:ea typeface="Arial Unicode MS" pitchFamily="34" charset="-128"/>
                <a:cs typeface="Arial Unicode MS" pitchFamily="34" charset="-128"/>
              </a:rPr>
              <a:t>3</a:t>
            </a:r>
            <a:r>
              <a:rPr lang="en-US">
                <a:solidFill>
                  <a:prstClr val="black"/>
                </a:solidFill>
                <a:ea typeface="Arial Unicode MS" pitchFamily="34" charset="-128"/>
                <a:cs typeface="Arial Unicode MS" pitchFamily="34" charset="-128"/>
              </a:rPr>
              <a:t> substrate</a:t>
            </a:r>
          </a:p>
        </p:txBody>
      </p:sp>
      <p:sp>
        <p:nvSpPr>
          <p:cNvPr id="4120" name="Text Box 24"/>
          <p:cNvSpPr txBox="1">
            <a:spLocks noChangeArrowheads="1"/>
          </p:cNvSpPr>
          <p:nvPr/>
        </p:nvSpPr>
        <p:spPr bwMode="auto">
          <a:xfrm>
            <a:off x="76200" y="4038600"/>
            <a:ext cx="1868488" cy="792163"/>
          </a:xfrm>
          <a:prstGeom prst="rect">
            <a:avLst/>
          </a:prstGeom>
          <a:solidFill>
            <a:srgbClr val="FFFFCC"/>
          </a:solidFill>
          <a:ln w="9525">
            <a:noFill/>
            <a:miter lim="800000"/>
            <a:headEnd/>
            <a:tailEnd type="none" w="lg" len="lg"/>
          </a:ln>
          <a:effectLst/>
        </p:spPr>
        <p:txBody>
          <a:bodyPr wrap="none">
            <a:spAutoFit/>
          </a:bodyPr>
          <a:lstStyle/>
          <a:p>
            <a:pPr eaLnBrk="0" hangingPunct="0">
              <a:lnSpc>
                <a:spcPct val="85000"/>
              </a:lnSpc>
            </a:pPr>
            <a:r>
              <a:rPr lang="en-US" b="1">
                <a:solidFill>
                  <a:prstClr val="black"/>
                </a:solidFill>
                <a:ea typeface="Arial Unicode MS" pitchFamily="34" charset="-128"/>
                <a:cs typeface="Arial Unicode MS" pitchFamily="34" charset="-128"/>
              </a:rPr>
              <a:t>30</a:t>
            </a:r>
            <a:r>
              <a:rPr lang="en-US">
                <a:solidFill>
                  <a:prstClr val="black"/>
                </a:solidFill>
                <a:ea typeface="Arial Unicode MS" pitchFamily="34" charset="-128"/>
                <a:cs typeface="Arial Unicode MS" pitchFamily="34" charset="-128"/>
              </a:rPr>
              <a:t> u.c. SrTiO</a:t>
            </a:r>
            <a:r>
              <a:rPr lang="en-US" baseline="-25000">
                <a:solidFill>
                  <a:prstClr val="black"/>
                </a:solidFill>
                <a:ea typeface="Arial Unicode MS" pitchFamily="34" charset="-128"/>
                <a:cs typeface="Arial Unicode MS" pitchFamily="34" charset="-128"/>
              </a:rPr>
              <a:t>3</a:t>
            </a:r>
            <a:endParaRPr lang="en-US">
              <a:solidFill>
                <a:prstClr val="black"/>
              </a:solidFill>
              <a:ea typeface="Arial Unicode MS" pitchFamily="34" charset="-128"/>
              <a:cs typeface="Arial Unicode MS" pitchFamily="34" charset="-128"/>
            </a:endParaRPr>
          </a:p>
          <a:p>
            <a:pPr eaLnBrk="0" hangingPunct="0">
              <a:lnSpc>
                <a:spcPct val="85000"/>
              </a:lnSpc>
            </a:pPr>
            <a:r>
              <a:rPr lang="en-US" b="1">
                <a:solidFill>
                  <a:prstClr val="black"/>
                </a:solidFill>
                <a:ea typeface="Arial Unicode MS" pitchFamily="34" charset="-128"/>
                <a:cs typeface="Arial Unicode MS" pitchFamily="34" charset="-128"/>
              </a:rPr>
              <a:t>30</a:t>
            </a:r>
            <a:r>
              <a:rPr lang="en-US">
                <a:solidFill>
                  <a:prstClr val="black"/>
                </a:solidFill>
                <a:ea typeface="Arial Unicode MS" pitchFamily="34" charset="-128"/>
                <a:cs typeface="Arial Unicode MS" pitchFamily="34" charset="-128"/>
              </a:rPr>
              <a:t> u.c. LaMnO</a:t>
            </a:r>
            <a:r>
              <a:rPr lang="en-US" baseline="-25000">
                <a:solidFill>
                  <a:prstClr val="black"/>
                </a:solidFill>
                <a:ea typeface="Arial Unicode MS" pitchFamily="34" charset="-128"/>
                <a:cs typeface="Arial Unicode MS" pitchFamily="34" charset="-128"/>
              </a:rPr>
              <a:t>3</a:t>
            </a:r>
            <a:endParaRPr lang="en-US">
              <a:solidFill>
                <a:prstClr val="black"/>
              </a:solidFill>
              <a:ea typeface="Arial Unicode MS" pitchFamily="34" charset="-128"/>
              <a:cs typeface="Arial Unicode MS" pitchFamily="34" charset="-128"/>
            </a:endParaRPr>
          </a:p>
          <a:p>
            <a:pPr eaLnBrk="0" hangingPunct="0">
              <a:lnSpc>
                <a:spcPct val="85000"/>
              </a:lnSpc>
            </a:pPr>
            <a:r>
              <a:rPr lang="en-US">
                <a:solidFill>
                  <a:prstClr val="black"/>
                </a:solidFill>
                <a:ea typeface="Arial Unicode MS" pitchFamily="34" charset="-128"/>
                <a:cs typeface="Arial Unicode MS" pitchFamily="34" charset="-128"/>
              </a:rPr>
              <a:t>SrTiO</a:t>
            </a:r>
            <a:r>
              <a:rPr lang="en-US" baseline="-25000">
                <a:solidFill>
                  <a:prstClr val="black"/>
                </a:solidFill>
                <a:ea typeface="Arial Unicode MS" pitchFamily="34" charset="-128"/>
                <a:cs typeface="Arial Unicode MS" pitchFamily="34" charset="-128"/>
              </a:rPr>
              <a:t>3</a:t>
            </a:r>
            <a:r>
              <a:rPr lang="en-US">
                <a:solidFill>
                  <a:prstClr val="black"/>
                </a:solidFill>
                <a:ea typeface="Arial Unicode MS" pitchFamily="34" charset="-128"/>
                <a:cs typeface="Arial Unicode MS" pitchFamily="34" charset="-128"/>
              </a:rPr>
              <a:t> substrate</a:t>
            </a:r>
          </a:p>
        </p:txBody>
      </p:sp>
      <p:grpSp>
        <p:nvGrpSpPr>
          <p:cNvPr id="2" name="Group 35"/>
          <p:cNvGrpSpPr>
            <a:grpSpLocks/>
          </p:cNvGrpSpPr>
          <p:nvPr/>
        </p:nvGrpSpPr>
        <p:grpSpPr bwMode="auto">
          <a:xfrm>
            <a:off x="3465513" y="1147763"/>
            <a:ext cx="5715000" cy="3043237"/>
            <a:chOff x="2183" y="834"/>
            <a:chExt cx="3600" cy="1917"/>
          </a:xfrm>
        </p:grpSpPr>
        <p:pic>
          <p:nvPicPr>
            <p:cNvPr id="4101" name="Picture 5" descr="profile1"/>
            <p:cNvPicPr>
              <a:picLocks noChangeAspect="1" noChangeArrowheads="1"/>
            </p:cNvPicPr>
            <p:nvPr/>
          </p:nvPicPr>
          <p:blipFill>
            <a:blip r:embed="rId6" cstate="print"/>
            <a:srcRect b="78255"/>
            <a:stretch>
              <a:fillRect/>
            </a:stretch>
          </p:blipFill>
          <p:spPr bwMode="auto">
            <a:xfrm>
              <a:off x="2183" y="855"/>
              <a:ext cx="3600" cy="972"/>
            </a:xfrm>
            <a:prstGeom prst="rect">
              <a:avLst/>
            </a:prstGeom>
            <a:noFill/>
            <a:ln w="9525">
              <a:noFill/>
              <a:miter lim="800000"/>
              <a:headEnd/>
              <a:tailEnd/>
            </a:ln>
          </p:spPr>
        </p:pic>
        <p:pic>
          <p:nvPicPr>
            <p:cNvPr id="4102" name="Picture 6" descr="profile1"/>
            <p:cNvPicPr>
              <a:picLocks noChangeAspect="1" noChangeArrowheads="1"/>
            </p:cNvPicPr>
            <p:nvPr/>
          </p:nvPicPr>
          <p:blipFill>
            <a:blip r:embed="rId6" cstate="print"/>
            <a:srcRect t="31543" b="47115"/>
            <a:stretch>
              <a:fillRect/>
            </a:stretch>
          </p:blipFill>
          <p:spPr bwMode="auto">
            <a:xfrm>
              <a:off x="2183" y="1797"/>
              <a:ext cx="3600" cy="954"/>
            </a:xfrm>
            <a:prstGeom prst="rect">
              <a:avLst/>
            </a:prstGeom>
            <a:noFill/>
            <a:ln w="9525">
              <a:noFill/>
              <a:miter lim="800000"/>
              <a:headEnd/>
              <a:tailEnd/>
            </a:ln>
          </p:spPr>
        </p:pic>
        <p:sp>
          <p:nvSpPr>
            <p:cNvPr id="4106" name="Text Box 10"/>
            <p:cNvSpPr txBox="1">
              <a:spLocks noChangeArrowheads="1"/>
            </p:cNvSpPr>
            <p:nvPr/>
          </p:nvSpPr>
          <p:spPr bwMode="auto">
            <a:xfrm>
              <a:off x="2949" y="1882"/>
              <a:ext cx="619" cy="594"/>
            </a:xfrm>
            <a:prstGeom prst="rect">
              <a:avLst/>
            </a:prstGeom>
            <a:gradFill rotWithShape="1">
              <a:gsLst>
                <a:gs pos="0">
                  <a:srgbClr val="0066FF">
                    <a:gamma/>
                    <a:tint val="31765"/>
                    <a:invGamma/>
                    <a:alpha val="60001"/>
                  </a:srgbClr>
                </a:gs>
                <a:gs pos="100000">
                  <a:srgbClr val="0066FF">
                    <a:alpha val="75999"/>
                  </a:srgbClr>
                </a:gs>
              </a:gsLst>
              <a:lin ang="5400000" scaled="1"/>
            </a:gradFill>
            <a:ln w="9525">
              <a:noFill/>
              <a:miter lim="800000"/>
              <a:headEnd/>
              <a:tailEnd/>
            </a:ln>
            <a:effectLst/>
          </p:spPr>
          <p:txBody>
            <a:bodyPr wrap="none">
              <a:spAutoFit/>
            </a:bodyPr>
            <a:lstStyle/>
            <a:p>
              <a:pPr eaLnBrk="0" hangingPunct="0"/>
              <a:r>
                <a:rPr lang="en-US" sz="1400">
                  <a:solidFill>
                    <a:prstClr val="black"/>
                  </a:solidFill>
                </a:rPr>
                <a:t>Magnetic </a:t>
              </a:r>
            </a:p>
            <a:p>
              <a:pPr eaLnBrk="0" hangingPunct="0"/>
              <a:r>
                <a:rPr lang="en-US" sz="1400">
                  <a:solidFill>
                    <a:prstClr val="black"/>
                  </a:solidFill>
                </a:rPr>
                <a:t>Scattering</a:t>
              </a:r>
            </a:p>
            <a:p>
              <a:pPr eaLnBrk="0" hangingPunct="0"/>
              <a:r>
                <a:rPr lang="en-US" sz="1400">
                  <a:solidFill>
                    <a:prstClr val="black"/>
                  </a:solidFill>
                </a:rPr>
                <a:t>Length</a:t>
              </a:r>
            </a:p>
            <a:p>
              <a:pPr eaLnBrk="0" hangingPunct="0"/>
              <a:r>
                <a:rPr lang="en-US" sz="1400">
                  <a:solidFill>
                    <a:prstClr val="black"/>
                  </a:solidFill>
                </a:rPr>
                <a:t>Density</a:t>
              </a:r>
            </a:p>
          </p:txBody>
        </p:sp>
        <p:sp>
          <p:nvSpPr>
            <p:cNvPr id="4108" name="Text Box 12"/>
            <p:cNvSpPr txBox="1">
              <a:spLocks noChangeArrowheads="1"/>
            </p:cNvSpPr>
            <p:nvPr/>
          </p:nvSpPr>
          <p:spPr bwMode="auto">
            <a:xfrm>
              <a:off x="2453" y="1108"/>
              <a:ext cx="547" cy="518"/>
            </a:xfrm>
            <a:prstGeom prst="rect">
              <a:avLst/>
            </a:prstGeom>
            <a:gradFill rotWithShape="1">
              <a:gsLst>
                <a:gs pos="0">
                  <a:srgbClr val="FF99FF">
                    <a:gamma/>
                    <a:tint val="25490"/>
                    <a:invGamma/>
                    <a:alpha val="0"/>
                  </a:srgbClr>
                </a:gs>
                <a:gs pos="100000">
                  <a:srgbClr val="FF99FF">
                    <a:alpha val="67999"/>
                  </a:srgbClr>
                </a:gs>
              </a:gsLst>
              <a:lin ang="5400000" scaled="1"/>
            </a:gradFill>
            <a:ln w="9525">
              <a:noFill/>
              <a:miter lim="800000"/>
              <a:headEnd/>
              <a:tailEnd/>
            </a:ln>
            <a:effectLst/>
          </p:spPr>
          <p:txBody>
            <a:bodyPr wrap="none">
              <a:spAutoFit/>
            </a:bodyPr>
            <a:lstStyle/>
            <a:p>
              <a:pPr eaLnBrk="0" hangingPunct="0"/>
              <a:r>
                <a:rPr lang="en-US" sz="1200">
                  <a:solidFill>
                    <a:prstClr val="black"/>
                  </a:solidFill>
                </a:rPr>
                <a:t>Nuclear </a:t>
              </a:r>
            </a:p>
            <a:p>
              <a:pPr eaLnBrk="0" hangingPunct="0"/>
              <a:r>
                <a:rPr lang="en-US" sz="1200">
                  <a:solidFill>
                    <a:prstClr val="black"/>
                  </a:solidFill>
                </a:rPr>
                <a:t>Scattering</a:t>
              </a:r>
            </a:p>
            <a:p>
              <a:pPr eaLnBrk="0" hangingPunct="0"/>
              <a:r>
                <a:rPr lang="en-US" sz="1200">
                  <a:solidFill>
                    <a:prstClr val="black"/>
                  </a:solidFill>
                </a:rPr>
                <a:t>Length</a:t>
              </a:r>
            </a:p>
            <a:p>
              <a:pPr eaLnBrk="0" hangingPunct="0"/>
              <a:r>
                <a:rPr lang="en-US" sz="1200">
                  <a:solidFill>
                    <a:prstClr val="black"/>
                  </a:solidFill>
                </a:rPr>
                <a:t>Density</a:t>
              </a:r>
            </a:p>
          </p:txBody>
        </p:sp>
        <p:sp>
          <p:nvSpPr>
            <p:cNvPr id="4113" name="Text Box 17"/>
            <p:cNvSpPr txBox="1">
              <a:spLocks noChangeArrowheads="1"/>
            </p:cNvSpPr>
            <p:nvPr/>
          </p:nvSpPr>
          <p:spPr bwMode="auto">
            <a:xfrm>
              <a:off x="3435" y="834"/>
              <a:ext cx="412" cy="231"/>
            </a:xfrm>
            <a:prstGeom prst="rect">
              <a:avLst/>
            </a:prstGeom>
            <a:noFill/>
            <a:ln w="9525">
              <a:noFill/>
              <a:miter lim="800000"/>
              <a:headEnd/>
              <a:tailEnd/>
            </a:ln>
            <a:effectLst/>
          </p:spPr>
          <p:txBody>
            <a:bodyPr wrap="none">
              <a:spAutoFit/>
            </a:bodyPr>
            <a:lstStyle/>
            <a:p>
              <a:pPr eaLnBrk="0" hangingPunct="0"/>
              <a:r>
                <a:rPr lang="en-US">
                  <a:solidFill>
                    <a:prstClr val="black"/>
                  </a:solidFill>
                </a:rPr>
                <a:t>STO</a:t>
              </a:r>
            </a:p>
          </p:txBody>
        </p:sp>
        <p:sp>
          <p:nvSpPr>
            <p:cNvPr id="4114" name="Text Box 18"/>
            <p:cNvSpPr txBox="1">
              <a:spLocks noChangeArrowheads="1"/>
            </p:cNvSpPr>
            <p:nvPr/>
          </p:nvSpPr>
          <p:spPr bwMode="auto">
            <a:xfrm>
              <a:off x="4387" y="842"/>
              <a:ext cx="428" cy="231"/>
            </a:xfrm>
            <a:prstGeom prst="rect">
              <a:avLst/>
            </a:prstGeom>
            <a:noFill/>
            <a:ln w="9525">
              <a:noFill/>
              <a:miter lim="800000"/>
              <a:headEnd/>
              <a:tailEnd/>
            </a:ln>
            <a:effectLst/>
          </p:spPr>
          <p:txBody>
            <a:bodyPr wrap="none">
              <a:spAutoFit/>
            </a:bodyPr>
            <a:lstStyle/>
            <a:p>
              <a:pPr eaLnBrk="0" hangingPunct="0"/>
              <a:r>
                <a:rPr lang="en-US">
                  <a:solidFill>
                    <a:prstClr val="black"/>
                  </a:solidFill>
                </a:rPr>
                <a:t>LMO</a:t>
              </a:r>
            </a:p>
          </p:txBody>
        </p:sp>
        <p:sp>
          <p:nvSpPr>
            <p:cNvPr id="4115" name="Text Box 19"/>
            <p:cNvSpPr txBox="1">
              <a:spLocks noChangeArrowheads="1"/>
            </p:cNvSpPr>
            <p:nvPr/>
          </p:nvSpPr>
          <p:spPr bwMode="auto">
            <a:xfrm>
              <a:off x="5147" y="1216"/>
              <a:ext cx="510" cy="288"/>
            </a:xfrm>
            <a:prstGeom prst="rect">
              <a:avLst/>
            </a:prstGeom>
            <a:noFill/>
            <a:ln w="9525">
              <a:noFill/>
              <a:miter lim="800000"/>
              <a:headEnd/>
              <a:tailEnd/>
            </a:ln>
            <a:effectLst/>
          </p:spPr>
          <p:txBody>
            <a:bodyPr wrap="none">
              <a:spAutoFit/>
            </a:bodyPr>
            <a:lstStyle/>
            <a:p>
              <a:pPr eaLnBrk="0" hangingPunct="0"/>
              <a:r>
                <a:rPr lang="en-US" sz="1200">
                  <a:solidFill>
                    <a:prstClr val="black"/>
                  </a:solidFill>
                </a:rPr>
                <a:t>STO</a:t>
              </a:r>
            </a:p>
            <a:p>
              <a:pPr eaLnBrk="0" hangingPunct="0"/>
              <a:r>
                <a:rPr lang="en-US" sz="1200">
                  <a:solidFill>
                    <a:prstClr val="black"/>
                  </a:solidFill>
                </a:rPr>
                <a:t>substrate</a:t>
              </a:r>
            </a:p>
          </p:txBody>
        </p:sp>
        <p:sp>
          <p:nvSpPr>
            <p:cNvPr id="4127" name="Rectangle 31"/>
            <p:cNvSpPr>
              <a:spLocks noChangeArrowheads="1"/>
            </p:cNvSpPr>
            <p:nvPr/>
          </p:nvSpPr>
          <p:spPr bwMode="auto">
            <a:xfrm>
              <a:off x="4103" y="1035"/>
              <a:ext cx="968" cy="1543"/>
            </a:xfrm>
            <a:prstGeom prst="rect">
              <a:avLst/>
            </a:prstGeom>
            <a:solidFill>
              <a:srgbClr val="FF0101">
                <a:alpha val="12000"/>
              </a:srgbClr>
            </a:solidFill>
            <a:ln w="9525">
              <a:noFill/>
              <a:miter lim="800000"/>
              <a:headEnd/>
              <a:tailEnd type="none" w="lg" len="lg"/>
            </a:ln>
            <a:effectLst/>
          </p:spPr>
          <p:txBody>
            <a:bodyPr anchor="ctr">
              <a:spAutoFit/>
            </a:bodyPr>
            <a:lstStyle/>
            <a:p>
              <a:endParaRPr lang="en-US">
                <a:solidFill>
                  <a:prstClr val="black"/>
                </a:solidFill>
              </a:endParaRPr>
            </a:p>
          </p:txBody>
        </p:sp>
      </p:grpSp>
      <p:grpSp>
        <p:nvGrpSpPr>
          <p:cNvPr id="3" name="Group 37"/>
          <p:cNvGrpSpPr>
            <a:grpSpLocks/>
          </p:cNvGrpSpPr>
          <p:nvPr/>
        </p:nvGrpSpPr>
        <p:grpSpPr bwMode="auto">
          <a:xfrm>
            <a:off x="6477000" y="3759200"/>
            <a:ext cx="1489075" cy="2946400"/>
            <a:chOff x="3552" y="2160"/>
            <a:chExt cx="938" cy="1856"/>
          </a:xfrm>
        </p:grpSpPr>
        <p:sp>
          <p:nvSpPr>
            <p:cNvPr id="4125" name="Text Box 29"/>
            <p:cNvSpPr txBox="1">
              <a:spLocks noChangeArrowheads="1"/>
            </p:cNvSpPr>
            <p:nvPr/>
          </p:nvSpPr>
          <p:spPr bwMode="auto">
            <a:xfrm>
              <a:off x="4131" y="2496"/>
              <a:ext cx="359" cy="230"/>
            </a:xfrm>
            <a:prstGeom prst="rect">
              <a:avLst/>
            </a:prstGeom>
            <a:noFill/>
            <a:ln w="9525">
              <a:noFill/>
              <a:miter lim="800000"/>
              <a:headEnd/>
              <a:tailEnd type="none" w="lg" len="lg"/>
            </a:ln>
            <a:effectLst/>
          </p:spPr>
          <p:txBody>
            <a:bodyPr wrap="none">
              <a:spAutoFit/>
            </a:bodyPr>
            <a:lstStyle/>
            <a:p>
              <a:pPr eaLnBrk="0" hangingPunct="0">
                <a:lnSpc>
                  <a:spcPct val="85000"/>
                </a:lnSpc>
              </a:pPr>
              <a:r>
                <a:rPr lang="en-US" sz="2100">
                  <a:solidFill>
                    <a:srgbClr val="FF0101"/>
                  </a:solidFill>
                  <a:ea typeface="Arial Unicode MS" pitchFamily="34" charset="-128"/>
                  <a:cs typeface="Arial Unicode MS" pitchFamily="34" charset="-128"/>
                </a:rPr>
                <a:t>FM</a:t>
              </a:r>
            </a:p>
          </p:txBody>
        </p:sp>
        <p:sp>
          <p:nvSpPr>
            <p:cNvPr id="4126" name="Text Box 30"/>
            <p:cNvSpPr txBox="1">
              <a:spLocks noChangeArrowheads="1"/>
            </p:cNvSpPr>
            <p:nvPr/>
          </p:nvSpPr>
          <p:spPr bwMode="auto">
            <a:xfrm>
              <a:off x="3744" y="2746"/>
              <a:ext cx="564" cy="230"/>
            </a:xfrm>
            <a:prstGeom prst="rect">
              <a:avLst/>
            </a:prstGeom>
            <a:noFill/>
            <a:ln w="9525">
              <a:noFill/>
              <a:miter lim="800000"/>
              <a:headEnd/>
              <a:tailEnd type="none" w="lg" len="lg"/>
            </a:ln>
            <a:effectLst/>
          </p:spPr>
          <p:txBody>
            <a:bodyPr wrap="none">
              <a:spAutoFit/>
            </a:bodyPr>
            <a:lstStyle/>
            <a:p>
              <a:pPr eaLnBrk="0" hangingPunct="0">
                <a:lnSpc>
                  <a:spcPct val="85000"/>
                </a:lnSpc>
              </a:pPr>
              <a:r>
                <a:rPr lang="en-US" sz="2100">
                  <a:solidFill>
                    <a:srgbClr val="1F497D"/>
                  </a:solidFill>
                  <a:ea typeface="Arial Unicode MS" pitchFamily="34" charset="-128"/>
                  <a:cs typeface="Arial Unicode MS" pitchFamily="34" charset="-128"/>
                </a:rPr>
                <a:t>AFM?</a:t>
              </a:r>
            </a:p>
          </p:txBody>
        </p:sp>
        <p:grpSp>
          <p:nvGrpSpPr>
            <p:cNvPr id="4" name="Group 36"/>
            <p:cNvGrpSpPr>
              <a:grpSpLocks/>
            </p:cNvGrpSpPr>
            <p:nvPr/>
          </p:nvGrpSpPr>
          <p:grpSpPr bwMode="auto">
            <a:xfrm>
              <a:off x="3552" y="2160"/>
              <a:ext cx="841" cy="1856"/>
              <a:chOff x="4097" y="2699"/>
              <a:chExt cx="841" cy="1856"/>
            </a:xfrm>
          </p:grpSpPr>
          <p:sp>
            <p:nvSpPr>
              <p:cNvPr id="4121" name="AutoShape 25"/>
              <p:cNvSpPr>
                <a:spLocks noChangeArrowheads="1"/>
              </p:cNvSpPr>
              <p:nvPr/>
            </p:nvSpPr>
            <p:spPr bwMode="auto">
              <a:xfrm>
                <a:off x="4213" y="2699"/>
                <a:ext cx="142" cy="336"/>
              </a:xfrm>
              <a:prstGeom prst="upArrow">
                <a:avLst>
                  <a:gd name="adj1" fmla="val 50000"/>
                  <a:gd name="adj2" fmla="val 59155"/>
                </a:avLst>
              </a:prstGeom>
              <a:noFill/>
              <a:ln w="9525">
                <a:solidFill>
                  <a:srgbClr val="FF0101"/>
                </a:solidFill>
                <a:miter lim="800000"/>
                <a:headEnd/>
                <a:tailEnd type="none" w="lg" len="lg"/>
              </a:ln>
              <a:effectLst/>
            </p:spPr>
            <p:txBody>
              <a:bodyPr wrap="none" anchor="ctr">
                <a:spAutoFit/>
              </a:bodyPr>
              <a:lstStyle/>
              <a:p>
                <a:endParaRPr lang="en-US">
                  <a:solidFill>
                    <a:prstClr val="black"/>
                  </a:solidFill>
                </a:endParaRPr>
              </a:p>
            </p:txBody>
          </p:sp>
          <p:sp>
            <p:nvSpPr>
              <p:cNvPr id="4122" name="AutoShape 26"/>
              <p:cNvSpPr>
                <a:spLocks noChangeArrowheads="1"/>
              </p:cNvSpPr>
              <p:nvPr/>
            </p:nvSpPr>
            <p:spPr bwMode="auto">
              <a:xfrm>
                <a:off x="4472" y="2699"/>
                <a:ext cx="142" cy="524"/>
              </a:xfrm>
              <a:prstGeom prst="upArrow">
                <a:avLst>
                  <a:gd name="adj1" fmla="val 50000"/>
                  <a:gd name="adj2" fmla="val 92254"/>
                </a:avLst>
              </a:prstGeom>
              <a:noFill/>
              <a:ln w="9525">
                <a:solidFill>
                  <a:schemeClr val="hlink"/>
                </a:solidFill>
                <a:miter lim="800000"/>
                <a:headEnd/>
                <a:tailEnd type="none" w="lg" len="lg"/>
              </a:ln>
              <a:effectLst/>
            </p:spPr>
            <p:txBody>
              <a:bodyPr anchor="ctr">
                <a:spAutoFit/>
              </a:bodyPr>
              <a:lstStyle/>
              <a:p>
                <a:endParaRPr lang="en-US">
                  <a:solidFill>
                    <a:prstClr val="black"/>
                  </a:solidFill>
                </a:endParaRPr>
              </a:p>
            </p:txBody>
          </p:sp>
          <p:sp>
            <p:nvSpPr>
              <p:cNvPr id="4123" name="AutoShape 27"/>
              <p:cNvSpPr>
                <a:spLocks noChangeArrowheads="1"/>
              </p:cNvSpPr>
              <p:nvPr/>
            </p:nvSpPr>
            <p:spPr bwMode="auto">
              <a:xfrm>
                <a:off x="4796" y="2699"/>
                <a:ext cx="142" cy="336"/>
              </a:xfrm>
              <a:prstGeom prst="upArrow">
                <a:avLst>
                  <a:gd name="adj1" fmla="val 50000"/>
                  <a:gd name="adj2" fmla="val 59155"/>
                </a:avLst>
              </a:prstGeom>
              <a:noFill/>
              <a:ln w="9525">
                <a:solidFill>
                  <a:srgbClr val="FF0101"/>
                </a:solidFill>
                <a:miter lim="800000"/>
                <a:headEnd/>
                <a:tailEnd type="none" w="lg" len="lg"/>
              </a:ln>
              <a:effectLst/>
            </p:spPr>
            <p:txBody>
              <a:bodyPr wrap="none" anchor="ctr">
                <a:spAutoFit/>
              </a:bodyPr>
              <a:lstStyle/>
              <a:p>
                <a:endParaRPr lang="en-US">
                  <a:solidFill>
                    <a:prstClr val="black"/>
                  </a:solidFill>
                </a:endParaRPr>
              </a:p>
            </p:txBody>
          </p:sp>
          <p:sp>
            <p:nvSpPr>
              <p:cNvPr id="4124" name="Text Box 28"/>
              <p:cNvSpPr txBox="1">
                <a:spLocks noChangeArrowheads="1"/>
              </p:cNvSpPr>
              <p:nvPr/>
            </p:nvSpPr>
            <p:spPr bwMode="auto">
              <a:xfrm>
                <a:off x="4097" y="3030"/>
                <a:ext cx="359" cy="230"/>
              </a:xfrm>
              <a:prstGeom prst="rect">
                <a:avLst/>
              </a:prstGeom>
              <a:noFill/>
              <a:ln w="9525">
                <a:noFill/>
                <a:miter lim="800000"/>
                <a:headEnd/>
                <a:tailEnd type="none" w="lg" len="lg"/>
              </a:ln>
              <a:effectLst/>
            </p:spPr>
            <p:txBody>
              <a:bodyPr wrap="none">
                <a:spAutoFit/>
              </a:bodyPr>
              <a:lstStyle/>
              <a:p>
                <a:pPr eaLnBrk="0" hangingPunct="0">
                  <a:lnSpc>
                    <a:spcPct val="85000"/>
                  </a:lnSpc>
                </a:pPr>
                <a:r>
                  <a:rPr lang="en-US" sz="2100">
                    <a:solidFill>
                      <a:srgbClr val="FF0101"/>
                    </a:solidFill>
                    <a:ea typeface="Arial Unicode MS" pitchFamily="34" charset="-128"/>
                    <a:cs typeface="Arial Unicode MS" pitchFamily="34" charset="-128"/>
                  </a:rPr>
                  <a:t>FM</a:t>
                </a:r>
              </a:p>
            </p:txBody>
          </p:sp>
          <p:sp>
            <p:nvSpPr>
              <p:cNvPr id="4128" name="Rectangle 32"/>
              <p:cNvSpPr>
                <a:spLocks noChangeArrowheads="1"/>
              </p:cNvSpPr>
              <p:nvPr/>
            </p:nvSpPr>
            <p:spPr bwMode="auto">
              <a:xfrm>
                <a:off x="4418" y="3096"/>
                <a:ext cx="518" cy="1459"/>
              </a:xfrm>
              <a:prstGeom prst="rect">
                <a:avLst/>
              </a:prstGeom>
              <a:solidFill>
                <a:srgbClr val="FF0101">
                  <a:alpha val="12000"/>
                </a:srgbClr>
              </a:solidFill>
              <a:ln w="9525">
                <a:noFill/>
                <a:miter lim="800000"/>
                <a:headEnd/>
                <a:tailEnd type="none" w="lg" len="lg"/>
              </a:ln>
              <a:effectLst/>
            </p:spPr>
            <p:txBody>
              <a:bodyPr anchor="ctr">
                <a:spAutoFit/>
              </a:bodyPr>
              <a:lstStyle/>
              <a:p>
                <a:endParaRPr lang="en-US">
                  <a:solidFill>
                    <a:prstClr val="black"/>
                  </a:solidFill>
                </a:endParaRPr>
              </a:p>
            </p:txBody>
          </p:sp>
        </p:grpSp>
      </p:grpSp>
      <p:sp>
        <p:nvSpPr>
          <p:cNvPr id="36" name="Title 35"/>
          <p:cNvSpPr>
            <a:spLocks noGrp="1"/>
          </p:cNvSpPr>
          <p:nvPr>
            <p:ph type="title"/>
          </p:nvPr>
        </p:nvSpPr>
        <p:spPr/>
        <p:txBody>
          <a:bodyPr/>
          <a:lstStyle/>
          <a:p>
            <a:r>
              <a:rPr lang="en-US" dirty="0" smtClean="0"/>
              <a:t>Interface-induced </a:t>
            </a:r>
            <a:r>
              <a:rPr lang="en-US" dirty="0" err="1" smtClean="0"/>
              <a:t>Ferromagetism</a:t>
            </a:r>
            <a:endParaRPr lang="en-US" dirty="0"/>
          </a:p>
        </p:txBody>
      </p:sp>
    </p:spTree>
    <p:extLst>
      <p:ext uri="{BB962C8B-B14F-4D97-AF65-F5344CB8AC3E}">
        <p14:creationId xmlns:p14="http://schemas.microsoft.com/office/powerpoint/2010/main" xmlns="" val="7648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animBg="1"/>
      <p:bldP spid="4107" grpId="0" animBg="1"/>
      <p:bldP spid="4111" grpId="0" animBg="1"/>
      <p:bldP spid="4112" grpId="0" animBg="1"/>
      <p:bldP spid="4116" grpId="0"/>
      <p:bldP spid="4118" grpId="0" animBg="1"/>
      <p:bldP spid="41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177800"/>
            <a:ext cx="8229600" cy="1194173"/>
          </a:xfrm>
        </p:spPr>
        <p:txBody>
          <a:bodyPr/>
          <a:lstStyle/>
          <a:p>
            <a:r>
              <a:rPr lang="en-US" sz="2800" b="1" dirty="0" smtClean="0"/>
              <a:t>Neutron scattering reveals stimuli-responsive behavior in polyelectrolyte dendrimers</a:t>
            </a:r>
            <a:endParaRPr lang="en-US" sz="2800" dirty="0" smtClean="0"/>
          </a:p>
        </p:txBody>
      </p:sp>
      <p:sp>
        <p:nvSpPr>
          <p:cNvPr id="12" name="Content Placeholder 11"/>
          <p:cNvSpPr>
            <a:spLocks noGrp="1"/>
          </p:cNvSpPr>
          <p:nvPr>
            <p:ph idx="1"/>
          </p:nvPr>
        </p:nvSpPr>
        <p:spPr>
          <a:xfrm>
            <a:off x="228600" y="1447800"/>
            <a:ext cx="4343400" cy="4836196"/>
          </a:xfrm>
        </p:spPr>
        <p:txBody>
          <a:bodyPr/>
          <a:lstStyle/>
          <a:p>
            <a:pPr lvl="0">
              <a:spcBef>
                <a:spcPts val="0"/>
              </a:spcBef>
              <a:spcAft>
                <a:spcPts val="500"/>
              </a:spcAft>
            </a:pPr>
            <a:r>
              <a:rPr lang="en-US" sz="1800" dirty="0" smtClean="0">
                <a:cs typeface="Arial" pitchFamily="34" charset="0"/>
              </a:rPr>
              <a:t>Neutron scattering at HFIR and SNS used to understand how the molecular charge that results when they are in aqueous solution influences the properties of polyelectrolyte </a:t>
            </a:r>
            <a:r>
              <a:rPr lang="en-US" sz="1800" dirty="0" err="1" smtClean="0">
                <a:cs typeface="Arial" pitchFamily="34" charset="0"/>
              </a:rPr>
              <a:t>dendrimers</a:t>
            </a:r>
            <a:endParaRPr lang="en-US" sz="1800" dirty="0" smtClean="0">
              <a:cs typeface="Arial" pitchFamily="34" charset="0"/>
            </a:endParaRPr>
          </a:p>
          <a:p>
            <a:pPr>
              <a:spcBef>
                <a:spcPts val="0"/>
              </a:spcBef>
              <a:spcAft>
                <a:spcPts val="500"/>
              </a:spcAft>
              <a:buFont typeface="Arial" pitchFamily="34" charset="0"/>
              <a:buChar char="•"/>
            </a:pPr>
            <a:r>
              <a:rPr lang="en-US" sz="1800" b="1" dirty="0" smtClean="0">
                <a:cs typeface="Arial" pitchFamily="34" charset="0"/>
              </a:rPr>
              <a:t>Structural study with SANS: a gradual increase in the molecular size and a continuous redistribution of the intra-molecular density occurs. </a:t>
            </a:r>
          </a:p>
          <a:p>
            <a:pPr>
              <a:spcBef>
                <a:spcPts val="0"/>
              </a:spcBef>
              <a:spcAft>
                <a:spcPts val="500"/>
              </a:spcAft>
              <a:buFont typeface="Arial" pitchFamily="34" charset="0"/>
              <a:buChar char="•"/>
            </a:pPr>
            <a:r>
              <a:rPr lang="en-US" sz="1800" b="1" dirty="0" smtClean="0">
                <a:cs typeface="Arial" pitchFamily="34" charset="0"/>
              </a:rPr>
              <a:t>Dynamics study with BASIS: when the molecular charge increases, a significant enhancement occurs in the local dynamics.</a:t>
            </a:r>
          </a:p>
          <a:p>
            <a:pPr>
              <a:spcBef>
                <a:spcPts val="0"/>
              </a:spcBef>
              <a:spcAft>
                <a:spcPts val="500"/>
              </a:spcAft>
              <a:buFont typeface="Arial" pitchFamily="34" charset="0"/>
              <a:buChar char="•"/>
            </a:pPr>
            <a:r>
              <a:rPr lang="en-US" sz="1800" b="1" dirty="0" smtClean="0">
                <a:cs typeface="Arial" pitchFamily="34" charset="0"/>
              </a:rPr>
              <a:t>The findings provide the microscopic picture needed to develop polyelectrolyte dendrimers for specific targeted functions.</a:t>
            </a:r>
          </a:p>
          <a:p>
            <a:pPr lvl="0">
              <a:spcBef>
                <a:spcPts val="0"/>
              </a:spcBef>
              <a:spcAft>
                <a:spcPts val="500"/>
              </a:spcAft>
            </a:pPr>
            <a:r>
              <a:rPr lang="en-US" sz="1800" dirty="0" smtClean="0">
                <a:cs typeface="Arial" pitchFamily="34" charset="0"/>
              </a:rPr>
              <a:t>This charge-stimulated response may be used in biomedical  and sustainable energy applications. </a:t>
            </a:r>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prstClr val="black"/>
              </a:solidFill>
            </a:endParaRPr>
          </a:p>
        </p:txBody>
      </p:sp>
      <p:sp>
        <p:nvSpPr>
          <p:cNvPr id="9224" name="Rectangle 15"/>
          <p:cNvSpPr>
            <a:spLocks noChangeArrowheads="1"/>
          </p:cNvSpPr>
          <p:nvPr/>
        </p:nvSpPr>
        <p:spPr bwMode="auto">
          <a:xfrm>
            <a:off x="4724400" y="4071992"/>
            <a:ext cx="4191000" cy="707886"/>
          </a:xfrm>
          <a:prstGeom prst="rect">
            <a:avLst/>
          </a:prstGeom>
          <a:noFill/>
          <a:ln w="9525">
            <a:noFill/>
            <a:miter lim="800000"/>
            <a:headEnd/>
            <a:tailEnd/>
          </a:ln>
        </p:spPr>
        <p:txBody>
          <a:bodyPr wrap="square" anchor="ctr">
            <a:spAutoFit/>
          </a:bodyPr>
          <a:lstStyle/>
          <a:p>
            <a:r>
              <a:rPr lang="en-US" sz="1000" b="1" i="1" dirty="0" smtClean="0">
                <a:solidFill>
                  <a:prstClr val="black"/>
                </a:solidFill>
                <a:latin typeface="Times New Roman" pitchFamily="18" charset="0"/>
                <a:cs typeface="Times New Roman" pitchFamily="18" charset="0"/>
              </a:rPr>
              <a:t>The normalized intra-</a:t>
            </a:r>
            <a:r>
              <a:rPr lang="en-US" sz="1000" b="1" i="1" dirty="0" err="1" smtClean="0">
                <a:solidFill>
                  <a:prstClr val="black"/>
                </a:solidFill>
                <a:latin typeface="Times New Roman" pitchFamily="18" charset="0"/>
                <a:cs typeface="Times New Roman" pitchFamily="18" charset="0"/>
              </a:rPr>
              <a:t>dendrimer</a:t>
            </a:r>
            <a:r>
              <a:rPr lang="en-US" sz="1000" b="1" i="1" dirty="0" smtClean="0">
                <a:solidFill>
                  <a:prstClr val="black"/>
                </a:solidFill>
                <a:latin typeface="Times New Roman" pitchFamily="18" charset="0"/>
                <a:cs typeface="Times New Roman" pitchFamily="18" charset="0"/>
              </a:rPr>
              <a:t> density profile r(r) obtained from SANS data analysis of G3-8 PAMAM dendrimers dissolved in D</a:t>
            </a:r>
            <a:r>
              <a:rPr lang="en-US" sz="1000" b="1" i="1" baseline="-25000" dirty="0" smtClean="0">
                <a:solidFill>
                  <a:prstClr val="black"/>
                </a:solidFill>
                <a:latin typeface="Times New Roman" pitchFamily="18" charset="0"/>
                <a:cs typeface="Times New Roman" pitchFamily="18" charset="0"/>
              </a:rPr>
              <a:t>2</a:t>
            </a:r>
            <a:r>
              <a:rPr lang="en-US" sz="1000" b="1" i="1" dirty="0" smtClean="0">
                <a:solidFill>
                  <a:prstClr val="black"/>
                </a:solidFill>
                <a:latin typeface="Times New Roman" pitchFamily="18" charset="0"/>
                <a:cs typeface="Times New Roman" pitchFamily="18" charset="0"/>
              </a:rPr>
              <a:t>O solutions at a = 0 (neutral, left), 1 (medium charge, center) and 1.6 (high charge, right). Portion of the data with r(r) &lt; 2×10</a:t>
            </a:r>
            <a:r>
              <a:rPr lang="en-US" sz="1000" b="1" i="1" baseline="30000" dirty="0" smtClean="0">
                <a:solidFill>
                  <a:prstClr val="black"/>
                </a:solidFill>
                <a:latin typeface="Times New Roman" pitchFamily="18" charset="0"/>
                <a:cs typeface="Times New Roman" pitchFamily="18" charset="0"/>
              </a:rPr>
              <a:t>-5</a:t>
            </a:r>
            <a:r>
              <a:rPr lang="en-US" sz="1000" b="1" i="1" dirty="0" smtClean="0">
                <a:solidFill>
                  <a:prstClr val="black"/>
                </a:solidFill>
                <a:latin typeface="Times New Roman" pitchFamily="18" charset="0"/>
                <a:cs typeface="Times New Roman" pitchFamily="18" charset="0"/>
              </a:rPr>
              <a:t> Å</a:t>
            </a:r>
            <a:r>
              <a:rPr lang="en-US" sz="1000" b="1" i="1" baseline="30000" dirty="0" smtClean="0">
                <a:solidFill>
                  <a:prstClr val="black"/>
                </a:solidFill>
                <a:latin typeface="Times New Roman" pitchFamily="18" charset="0"/>
                <a:cs typeface="Times New Roman" pitchFamily="18" charset="0"/>
              </a:rPr>
              <a:t>-3</a:t>
            </a:r>
            <a:r>
              <a:rPr lang="en-US" sz="1000" b="1" i="1" dirty="0" smtClean="0">
                <a:solidFill>
                  <a:prstClr val="black"/>
                </a:solidFill>
                <a:latin typeface="Times New Roman" pitchFamily="18" charset="0"/>
                <a:cs typeface="Times New Roman" pitchFamily="18" charset="0"/>
              </a:rPr>
              <a:t> is enlarged and given in the insets.</a:t>
            </a:r>
            <a:endParaRPr lang="en-US" sz="1000" b="1" i="1" dirty="0">
              <a:solidFill>
                <a:prstClr val="black"/>
              </a:solidFill>
              <a:latin typeface="Times New Roman" pitchFamily="18" charset="0"/>
              <a:cs typeface="Times New Roman" pitchFamily="18" charset="0"/>
            </a:endParaRPr>
          </a:p>
        </p:txBody>
      </p:sp>
      <p:pic>
        <p:nvPicPr>
          <p:cNvPr id="1028" name="Picture 4" descr="\\yuki-new\Groups_Special\Pubs\DOE science highlights\Brinkman highlights\2010-01__-NScD-Chen-Dendrimer behavior\Fig1_structure.jpg"/>
          <p:cNvPicPr>
            <a:picLocks noChangeAspect="1" noChangeArrowheads="1"/>
          </p:cNvPicPr>
          <p:nvPr/>
        </p:nvPicPr>
        <p:blipFill>
          <a:blip r:embed="rId3" cstate="print"/>
          <a:srcRect/>
          <a:stretch>
            <a:fillRect/>
          </a:stretch>
        </p:blipFill>
        <p:spPr bwMode="auto">
          <a:xfrm>
            <a:off x="4648200" y="2362200"/>
            <a:ext cx="4065772" cy="1621974"/>
          </a:xfrm>
          <a:prstGeom prst="rect">
            <a:avLst/>
          </a:prstGeom>
          <a:noFill/>
        </p:spPr>
      </p:pic>
      <p:sp>
        <p:nvSpPr>
          <p:cNvPr id="7" name="Rectangle 15"/>
          <p:cNvSpPr>
            <a:spLocks noChangeArrowheads="1"/>
          </p:cNvSpPr>
          <p:nvPr/>
        </p:nvSpPr>
        <p:spPr bwMode="auto">
          <a:xfrm>
            <a:off x="5181600" y="5029200"/>
            <a:ext cx="3581400" cy="1615827"/>
          </a:xfrm>
          <a:prstGeom prst="rect">
            <a:avLst/>
          </a:prstGeom>
          <a:noFill/>
          <a:ln w="9525">
            <a:noFill/>
            <a:miter lim="800000"/>
            <a:headEnd/>
            <a:tailEnd/>
          </a:ln>
        </p:spPr>
        <p:txBody>
          <a:bodyPr wrap="square" anchor="ctr">
            <a:spAutoFit/>
          </a:bodyPr>
          <a:lstStyle/>
          <a:p>
            <a:r>
              <a:rPr lang="en-US" sz="900" dirty="0" smtClean="0">
                <a:solidFill>
                  <a:prstClr val="black"/>
                </a:solidFill>
                <a:cs typeface="Times New Roman" pitchFamily="18" charset="0"/>
              </a:rPr>
              <a:t>Y. Liu, C.-Y. Chen, H.-L. Chen, K. Hong, C.-Y. </a:t>
            </a:r>
            <a:r>
              <a:rPr lang="en-US" sz="900" dirty="0" err="1" smtClean="0">
                <a:solidFill>
                  <a:prstClr val="black"/>
                </a:solidFill>
                <a:cs typeface="Times New Roman" pitchFamily="18" charset="0"/>
              </a:rPr>
              <a:t>Shew</a:t>
            </a:r>
            <a:r>
              <a:rPr lang="en-US" sz="900" dirty="0" smtClean="0">
                <a:solidFill>
                  <a:prstClr val="black"/>
                </a:solidFill>
                <a:cs typeface="Times New Roman" pitchFamily="18" charset="0"/>
              </a:rPr>
              <a:t>, X. Li, L. Liu, Y. B. Melnichenko, G. S. Smith, K. W. Herwig, L. </a:t>
            </a:r>
            <a:r>
              <a:rPr lang="en-US" sz="900" dirty="0" err="1" smtClean="0">
                <a:solidFill>
                  <a:prstClr val="black"/>
                </a:solidFill>
                <a:cs typeface="Times New Roman" pitchFamily="18" charset="0"/>
              </a:rPr>
              <a:t>Porcar</a:t>
            </a:r>
            <a:r>
              <a:rPr lang="en-US" sz="900" dirty="0" smtClean="0">
                <a:solidFill>
                  <a:prstClr val="black"/>
                </a:solidFill>
                <a:cs typeface="Times New Roman" pitchFamily="18" charset="0"/>
              </a:rPr>
              <a:t>, and W.-R. Chen, “Electrostatic swelling and conformational variation observed in high-generation polyelectrolyte </a:t>
            </a:r>
            <a:r>
              <a:rPr lang="en-US" sz="900" dirty="0" err="1" smtClean="0">
                <a:solidFill>
                  <a:prstClr val="black"/>
                </a:solidFill>
                <a:cs typeface="Times New Roman" pitchFamily="18" charset="0"/>
              </a:rPr>
              <a:t>dendrimers,”Journal</a:t>
            </a:r>
            <a:r>
              <a:rPr lang="en-US" sz="900" dirty="0" smtClean="0">
                <a:solidFill>
                  <a:prstClr val="black"/>
                </a:solidFill>
                <a:cs typeface="Times New Roman" pitchFamily="18" charset="0"/>
              </a:rPr>
              <a:t> of Physical Chemistry Letters 1, 2020–2024 (2010).</a:t>
            </a:r>
          </a:p>
          <a:p>
            <a:endParaRPr lang="en-US" sz="900" dirty="0" smtClean="0">
              <a:solidFill>
                <a:prstClr val="black"/>
              </a:solidFill>
              <a:latin typeface="Calibri" pitchFamily="34" charset="0"/>
            </a:endParaRPr>
          </a:p>
          <a:p>
            <a:r>
              <a:rPr lang="en-US" sz="900" dirty="0" smtClean="0">
                <a:solidFill>
                  <a:prstClr val="black"/>
                </a:solidFill>
                <a:latin typeface="Calibri" pitchFamily="34" charset="0"/>
              </a:rPr>
              <a:t>X. Li, M. </a:t>
            </a:r>
            <a:r>
              <a:rPr lang="en-US" sz="900" dirty="0" err="1" smtClean="0">
                <a:solidFill>
                  <a:prstClr val="black"/>
                </a:solidFill>
                <a:latin typeface="Calibri" pitchFamily="34" charset="0"/>
              </a:rPr>
              <a:t>Zamponi</a:t>
            </a:r>
            <a:r>
              <a:rPr lang="en-US" sz="900" dirty="0" smtClean="0">
                <a:solidFill>
                  <a:prstClr val="black"/>
                </a:solidFill>
                <a:latin typeface="Calibri" pitchFamily="34" charset="0"/>
              </a:rPr>
              <a:t>, K. Hong, L. </a:t>
            </a:r>
            <a:r>
              <a:rPr lang="en-US" sz="900" dirty="0" err="1" smtClean="0">
                <a:solidFill>
                  <a:prstClr val="black"/>
                </a:solidFill>
                <a:latin typeface="Calibri" pitchFamily="34" charset="0"/>
              </a:rPr>
              <a:t>Porcar</a:t>
            </a:r>
            <a:r>
              <a:rPr lang="en-US" sz="900" dirty="0" smtClean="0">
                <a:solidFill>
                  <a:prstClr val="black"/>
                </a:solidFill>
                <a:latin typeface="Calibri" pitchFamily="34" charset="0"/>
              </a:rPr>
              <a:t>, C.-Y. </a:t>
            </a:r>
            <a:r>
              <a:rPr lang="en-US" sz="900" dirty="0" err="1" smtClean="0">
                <a:solidFill>
                  <a:prstClr val="black"/>
                </a:solidFill>
                <a:latin typeface="Calibri" pitchFamily="34" charset="0"/>
              </a:rPr>
              <a:t>Shew</a:t>
            </a:r>
            <a:r>
              <a:rPr lang="en-US" sz="900" dirty="0" smtClean="0">
                <a:solidFill>
                  <a:prstClr val="black"/>
                </a:solidFill>
                <a:latin typeface="Calibri" pitchFamily="34" charset="0"/>
              </a:rPr>
              <a:t>, T. Jenkins, L. Liu, G. S. Smith, K. W. Herwig, Y. Liu, and W.-R. Chen, “pH responsiveness of polyelectrolyte </a:t>
            </a:r>
            <a:r>
              <a:rPr lang="en-US" sz="900" dirty="0" err="1" smtClean="0">
                <a:solidFill>
                  <a:prstClr val="black"/>
                </a:solidFill>
                <a:latin typeface="Calibri" pitchFamily="34" charset="0"/>
              </a:rPr>
              <a:t>dendrimers</a:t>
            </a:r>
            <a:r>
              <a:rPr lang="en-US" sz="900" dirty="0" smtClean="0">
                <a:solidFill>
                  <a:prstClr val="black"/>
                </a:solidFill>
                <a:latin typeface="Calibri" pitchFamily="34" charset="0"/>
              </a:rPr>
              <a:t>: A dynamical perspective,” ,</a:t>
            </a:r>
            <a:r>
              <a:rPr lang="en-US" sz="900" i="1" dirty="0" smtClean="0">
                <a:solidFill>
                  <a:prstClr val="black"/>
                </a:solidFill>
                <a:latin typeface="Calibri" pitchFamily="34" charset="0"/>
              </a:rPr>
              <a:t>Soft Matter</a:t>
            </a:r>
            <a:r>
              <a:rPr lang="en-US" sz="900" dirty="0" smtClean="0">
                <a:solidFill>
                  <a:prstClr val="black"/>
                </a:solidFill>
                <a:latin typeface="Calibri" pitchFamily="34" charset="0"/>
              </a:rPr>
              <a:t> DOI: 10.1039/C0SM00671H (2010).</a:t>
            </a:r>
          </a:p>
          <a:p>
            <a:r>
              <a:rPr lang="en-US" sz="900" dirty="0" smtClean="0">
                <a:solidFill>
                  <a:prstClr val="black"/>
                </a:solidFill>
              </a:rPr>
              <a:t> </a:t>
            </a:r>
          </a:p>
        </p:txBody>
      </p:sp>
    </p:spTree>
    <p:extLst>
      <p:ext uri="{BB962C8B-B14F-4D97-AF65-F5344CB8AC3E}">
        <p14:creationId xmlns:p14="http://schemas.microsoft.com/office/powerpoint/2010/main" xmlns="" val="942558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9"/>
          <p:cNvGraphicFramePr>
            <a:graphicFrameLocks noGrp="1"/>
          </p:cNvGraphicFramePr>
          <p:nvPr/>
        </p:nvGraphicFramePr>
        <p:xfrm>
          <a:off x="219736" y="974641"/>
          <a:ext cx="8686800" cy="4895093"/>
        </p:xfrm>
        <a:graphic>
          <a:graphicData uri="http://schemas.openxmlformats.org/drawingml/2006/table">
            <a:tbl>
              <a:tblPr/>
              <a:tblGrid>
                <a:gridCol w="2171700"/>
                <a:gridCol w="2171700"/>
                <a:gridCol w="2171700"/>
                <a:gridCol w="2171700"/>
              </a:tblGrid>
              <a:tr h="457200">
                <a:tc>
                  <a:txBody>
                    <a:bodyPr/>
                    <a:lstStyle/>
                    <a:p>
                      <a:pPr marL="0" marR="0" lvl="0" indent="-233363" algn="l" defTabSz="914400" rtl="0" eaLnBrk="0" fontAlgn="base" latinLnBrk="0" hangingPunct="0">
                        <a:lnSpc>
                          <a:spcPct val="90000"/>
                        </a:lnSpc>
                        <a:spcBef>
                          <a:spcPct val="30000"/>
                        </a:spcBef>
                        <a:spcAft>
                          <a:spcPct val="0"/>
                        </a:spcAft>
                        <a:buClr>
                          <a:schemeClr val="tx1"/>
                        </a:buClr>
                        <a:buSzTx/>
                        <a:buFont typeface="Arial" charset="0"/>
                        <a:buNone/>
                        <a:tabLst/>
                        <a:defRPr/>
                      </a:pPr>
                      <a:r>
                        <a:rPr lang="en-US" sz="1600" b="1" dirty="0" err="1" smtClean="0">
                          <a:solidFill>
                            <a:schemeClr val="accent1"/>
                          </a:solidFill>
                          <a:latin typeface="Arial Narrow" pitchFamily="34" charset="0"/>
                        </a:rPr>
                        <a:t>Nanoscience</a:t>
                      </a:r>
                      <a:endParaRPr lang="en-US" sz="1600" b="1" dirty="0" smtClean="0">
                        <a:solidFill>
                          <a:schemeClr val="accent1"/>
                        </a:solidFill>
                        <a:latin typeface="Arial Narrow" pitchFamily="34" charset="0"/>
                      </a:endParaRPr>
                    </a:p>
                  </a:txBody>
                  <a:tcPr anchor="b"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233363" algn="ctr" defTabSz="914400" rtl="0" eaLnBrk="0" fontAlgn="base" latinLnBrk="0" hangingPunct="0">
                        <a:lnSpc>
                          <a:spcPct val="90000"/>
                        </a:lnSpc>
                        <a:spcBef>
                          <a:spcPct val="30000"/>
                        </a:spcBef>
                        <a:spcAft>
                          <a:spcPct val="0"/>
                        </a:spcAft>
                        <a:buClr>
                          <a:schemeClr val="tx1"/>
                        </a:buClr>
                        <a:buSzTx/>
                        <a:buFont typeface="Arial" charset="0"/>
                        <a:buNone/>
                        <a:tabLst/>
                      </a:pPr>
                      <a:r>
                        <a:rPr kumimoji="0" lang="en-US" sz="1600" b="1" i="0" u="none" strike="noStrike" cap="none" normalizeH="0" baseline="0" dirty="0" smtClean="0">
                          <a:ln>
                            <a:noFill/>
                          </a:ln>
                          <a:solidFill>
                            <a:schemeClr val="accent1"/>
                          </a:solidFill>
                          <a:effectLst/>
                          <a:latin typeface="Arial Narrow" pitchFamily="34" charset="0"/>
                          <a:cs typeface="Arial" charset="0"/>
                        </a:rPr>
                        <a:t>In situ imaging </a:t>
                      </a:r>
                      <a:br>
                        <a:rPr kumimoji="0" lang="en-US" sz="1600" b="1" i="0" u="none" strike="noStrike" cap="none" normalizeH="0" baseline="0" dirty="0" smtClean="0">
                          <a:ln>
                            <a:noFill/>
                          </a:ln>
                          <a:solidFill>
                            <a:schemeClr val="accent1"/>
                          </a:solidFill>
                          <a:effectLst/>
                          <a:latin typeface="Arial Narrow" pitchFamily="34" charset="0"/>
                          <a:cs typeface="Arial" charset="0"/>
                        </a:rPr>
                      </a:br>
                      <a:r>
                        <a:rPr kumimoji="0" lang="en-US" sz="1600" b="1" i="0" u="none" strike="noStrike" cap="none" normalizeH="0" baseline="0" dirty="0" smtClean="0">
                          <a:ln>
                            <a:noFill/>
                          </a:ln>
                          <a:solidFill>
                            <a:schemeClr val="accent1"/>
                          </a:solidFill>
                          <a:effectLst/>
                          <a:latin typeface="Arial Narrow" pitchFamily="34" charset="0"/>
                          <a:cs typeface="Arial" charset="0"/>
                        </a:rPr>
                        <a:t>for industry</a:t>
                      </a:r>
                    </a:p>
                  </a:txBody>
                  <a:tcPr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233363" algn="l" defTabSz="914400" rtl="0" eaLnBrk="0" fontAlgn="base" latinLnBrk="0" hangingPunct="0">
                        <a:lnSpc>
                          <a:spcPct val="90000"/>
                        </a:lnSpc>
                        <a:spcBef>
                          <a:spcPct val="30000"/>
                        </a:spcBef>
                        <a:spcAft>
                          <a:spcPct val="0"/>
                        </a:spcAft>
                        <a:buClr>
                          <a:schemeClr val="tx1"/>
                        </a:buClr>
                        <a:buSzTx/>
                        <a:buFont typeface="Arial" charset="0"/>
                        <a:buNone/>
                        <a:tabLst/>
                        <a:defRPr/>
                      </a:pPr>
                      <a:r>
                        <a:rPr lang="en-US" sz="1600" b="1" dirty="0" smtClean="0">
                          <a:solidFill>
                            <a:schemeClr val="accent1"/>
                          </a:solidFill>
                          <a:latin typeface="Arial Narrow" pitchFamily="34" charset="0"/>
                        </a:rPr>
                        <a:t>Bioremediation</a:t>
                      </a:r>
                    </a:p>
                  </a:txBody>
                  <a:tcPr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noFill/>
                  </a:tcPr>
                </a:tc>
                <a:tc>
                  <a:txBody>
                    <a:bodyPr/>
                    <a:lstStyle/>
                    <a:p>
                      <a:pPr eaLnBrk="0" hangingPunct="0">
                        <a:lnSpc>
                          <a:spcPct val="90000"/>
                        </a:lnSpc>
                      </a:pPr>
                      <a:r>
                        <a:rPr lang="en-US" sz="1600" b="1" dirty="0" smtClean="0">
                          <a:solidFill>
                            <a:schemeClr val="accent1"/>
                          </a:solidFill>
                          <a:latin typeface="Arial Narrow" pitchFamily="34" charset="0"/>
                        </a:rPr>
                        <a:t>Superconductivity</a:t>
                      </a:r>
                      <a:endParaRPr lang="en-US" sz="1600" b="1" dirty="0">
                        <a:solidFill>
                          <a:schemeClr val="accent1"/>
                        </a:solidFill>
                        <a:latin typeface="Arial Narrow" pitchFamily="34" charset="0"/>
                      </a:endParaRPr>
                    </a:p>
                  </a:txBody>
                  <a:tcPr anchor="b"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accent1"/>
                      </a:solidFill>
                      <a:prstDash val="solid"/>
                      <a:round/>
                      <a:headEnd type="none" w="med" len="med"/>
                      <a:tailEnd type="none" w="med" len="med"/>
                    </a:lnB>
                    <a:lnTlToBr>
                      <a:noFill/>
                    </a:lnTlToBr>
                    <a:lnBlToTr>
                      <a:noFill/>
                    </a:lnBlToTr>
                    <a:noFill/>
                  </a:tcPr>
                </a:tc>
              </a:tr>
              <a:tr h="4364741">
                <a:tc>
                  <a:txBody>
                    <a:bodyPr/>
                    <a:lstStyle/>
                    <a:p>
                      <a:pPr>
                        <a:lnSpc>
                          <a:spcPct val="90000"/>
                        </a:lnSpc>
                      </a:pPr>
                      <a: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t>First observations </a:t>
                      </a:r>
                      <a:b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br>
                      <a: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t>of conventional spin waves </a:t>
                      </a:r>
                      <a:b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br>
                      <a: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t>in </a:t>
                      </a:r>
                      <a:r>
                        <a:rPr kumimoji="0" lang="en-US" sz="1400" b="0" i="0" u="none" strike="noStrike" kern="1200" cap="none" normalizeH="0" baseline="0" dirty="0" err="1" smtClean="0">
                          <a:ln>
                            <a:noFill/>
                          </a:ln>
                          <a:solidFill>
                            <a:schemeClr val="tx1"/>
                          </a:solidFill>
                          <a:effectLst/>
                          <a:latin typeface="Arial Narrow" pitchFamily="34" charset="0"/>
                          <a:ea typeface="+mn-ea"/>
                          <a:cs typeface="Arial" charset="0"/>
                        </a:rPr>
                        <a:t>nanoparticles</a:t>
                      </a:r>
                      <a:endParaRPr kumimoji="0" lang="en-US" sz="1400" b="0" i="0" u="none" strike="noStrike" kern="1200" cap="none" normalizeH="0" baseline="0" dirty="0" smtClean="0">
                        <a:ln>
                          <a:noFill/>
                        </a:ln>
                        <a:solidFill>
                          <a:schemeClr val="tx1"/>
                        </a:solidFill>
                        <a:effectLst/>
                        <a:latin typeface="Arial Narrow" pitchFamily="34" charset="0"/>
                        <a:ea typeface="+mn-ea"/>
                        <a:cs typeface="Arial" charset="0"/>
                      </a:endParaRPr>
                    </a:p>
                    <a:p>
                      <a:pPr marL="174625" marR="0" lvl="1" indent="-174625" algn="l" defTabSz="914400" rtl="0" eaLnBrk="1" fontAlgn="base" latinLnBrk="0" hangingPunct="1">
                        <a:lnSpc>
                          <a:spcPct val="90000"/>
                        </a:lnSpc>
                        <a:spcBef>
                          <a:spcPct val="0"/>
                        </a:spcBef>
                        <a:spcAft>
                          <a:spcPts val="600"/>
                        </a:spcAft>
                        <a:buClrTx/>
                        <a:buSzTx/>
                        <a:buFont typeface="Arial Narrow" pitchFamily="34" charset="0"/>
                        <a:buNone/>
                        <a:tabLst/>
                      </a:pPr>
                      <a:endParaRPr kumimoji="0" lang="en-US" sz="1400" b="0" i="0" u="none" strike="noStrike" cap="none" normalizeH="0" baseline="0" dirty="0" smtClean="0">
                        <a:ln>
                          <a:noFill/>
                        </a:ln>
                        <a:solidFill>
                          <a:schemeClr val="tx1"/>
                        </a:solidFill>
                        <a:effectLst/>
                        <a:latin typeface="Arial Narrow" pitchFamily="34" charset="0"/>
                        <a:cs typeface="Arial" charset="0"/>
                      </a:endParaRPr>
                    </a:p>
                  </a:txBody>
                  <a:tcPr horzOverflow="overflow">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gradFill rotWithShape="1">
                      <a:gsLst>
                        <a:gs pos="0">
                          <a:srgbClr val="DCE6F2"/>
                        </a:gs>
                        <a:gs pos="50000">
                          <a:srgbClr val="FFFFFF">
                            <a:alpha val="50000"/>
                          </a:srgbClr>
                        </a:gs>
                        <a:gs pos="100000">
                          <a:srgbClr val="FFFFFF">
                            <a:alpha val="0"/>
                          </a:srgbClr>
                        </a:gs>
                      </a:gsLst>
                      <a:lin ang="5400000"/>
                    </a:gra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cap="none" normalizeH="0" baseline="0" dirty="0" smtClean="0">
                          <a:ln>
                            <a:noFill/>
                          </a:ln>
                          <a:solidFill>
                            <a:schemeClr val="tx1"/>
                          </a:solidFill>
                          <a:effectLst/>
                          <a:latin typeface="Arial Narrow" pitchFamily="34" charset="0"/>
                          <a:cs typeface="Arial" charset="0"/>
                        </a:rPr>
                        <a:t>Providing industry with a look inside real materials</a:t>
                      </a:r>
                      <a:endPar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endParaRPr>
                    </a:p>
                  </a:txBody>
                  <a:tcPr horzOverflow="overflow">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gradFill rotWithShape="1">
                      <a:gsLst>
                        <a:gs pos="0">
                          <a:srgbClr val="DCE6F2"/>
                        </a:gs>
                        <a:gs pos="50000">
                          <a:srgbClr val="FFFFFF">
                            <a:alpha val="50000"/>
                          </a:srgbClr>
                        </a:gs>
                        <a:gs pos="100000">
                          <a:srgbClr val="FFFFFF">
                            <a:alpha val="0"/>
                          </a:srgbClr>
                        </a:gs>
                      </a:gsLst>
                      <a:lin ang="5400000"/>
                    </a:gradFill>
                  </a:tcPr>
                </a:tc>
                <a:tc>
                  <a:txBody>
                    <a:bodyPr/>
                    <a:lstStyle/>
                    <a:p>
                      <a:pPr>
                        <a:lnSpc>
                          <a:spcPct val="90000"/>
                        </a:lnSpc>
                      </a:pPr>
                      <a:r>
                        <a:rPr kumimoji="0" lang="en-US" sz="1400" b="0" i="0" u="none" strike="noStrike" kern="1200" cap="none" normalizeH="0" baseline="0" dirty="0" smtClean="0">
                          <a:ln>
                            <a:noFill/>
                          </a:ln>
                          <a:solidFill>
                            <a:schemeClr val="tx1"/>
                          </a:solidFill>
                          <a:effectLst/>
                          <a:latin typeface="Arial Narrow" pitchFamily="34" charset="0"/>
                          <a:ea typeface="+mn-ea"/>
                          <a:cs typeface="Arial" charset="0"/>
                        </a:rPr>
                        <a:t>Probing molecular interactions between microbial-cell protein and mineral surfaces </a:t>
                      </a:r>
                      <a:endParaRPr kumimoji="0" lang="en-US" sz="1400" b="0" i="0" u="none" strike="noStrike" kern="1200" cap="none" normalizeH="0" baseline="0" dirty="0">
                        <a:ln>
                          <a:noFill/>
                        </a:ln>
                        <a:solidFill>
                          <a:schemeClr val="tx1"/>
                        </a:solidFill>
                        <a:effectLst/>
                        <a:latin typeface="Arial Narrow" pitchFamily="34" charset="0"/>
                        <a:ea typeface="+mn-ea"/>
                        <a:cs typeface="Arial" charset="0"/>
                      </a:endParaRPr>
                    </a:p>
                  </a:txBody>
                  <a:tcPr horzOverflow="overflow">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gradFill rotWithShape="1">
                      <a:gsLst>
                        <a:gs pos="0">
                          <a:srgbClr val="DCE6F2"/>
                        </a:gs>
                        <a:gs pos="50000">
                          <a:srgbClr val="FFFFFF">
                            <a:alpha val="50000"/>
                          </a:srgbClr>
                        </a:gs>
                        <a:gs pos="100000">
                          <a:srgbClr val="FFFFFF">
                            <a:alpha val="0"/>
                          </a:srgbClr>
                        </a:gs>
                      </a:gsLst>
                      <a:lin ang="5400000"/>
                    </a:gra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t>Evolution of spin excitations </a:t>
                      </a:r>
                      <a:b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br>
                      <a: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t>in superconductors: </a:t>
                      </a:r>
                      <a:b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br>
                      <a: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t>Strong evidence that superconductivity is related </a:t>
                      </a:r>
                      <a:b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br>
                      <a:r>
                        <a:rPr kumimoji="0" lang="en-US" sz="1400" b="0" i="0" u="none" strike="noStrike" kern="1200" cap="none" spc="0" normalizeH="0" baseline="0" noProof="0" dirty="0" smtClean="0">
                          <a:ln>
                            <a:noFill/>
                          </a:ln>
                          <a:solidFill>
                            <a:prstClr val="black"/>
                          </a:solidFill>
                          <a:effectLst/>
                          <a:uLnTx/>
                          <a:uFillTx/>
                          <a:latin typeface="Arial Narrow" pitchFamily="34" charset="0"/>
                          <a:ea typeface="+mn-ea"/>
                          <a:cs typeface="Arial" charset="0"/>
                        </a:rPr>
                        <a:t>to magnetic interactions</a:t>
                      </a:r>
                    </a:p>
                    <a:p>
                      <a:pPr marL="174625" indent="-174625" eaLnBrk="0" hangingPunct="0">
                        <a:lnSpc>
                          <a:spcPct val="90000"/>
                        </a:lnSpc>
                        <a:spcBef>
                          <a:spcPts val="600"/>
                        </a:spcBef>
                        <a:buFont typeface="Arial" pitchFamily="34" charset="0"/>
                        <a:buNone/>
                      </a:pPr>
                      <a:endParaRPr lang="en-US" sz="1600" dirty="0">
                        <a:latin typeface="Arial Narrow" pitchFamily="34" charset="0"/>
                      </a:endParaRPr>
                    </a:p>
                  </a:txBody>
                  <a:tcPr horzOverflow="overflow">
                    <a:lnL w="6350" cap="flat" cmpd="sng" algn="ctr">
                      <a:solidFill>
                        <a:schemeClr val="accent1"/>
                      </a:solidFill>
                      <a:prstDash val="solid"/>
                      <a:round/>
                      <a:headEnd type="none" w="med" len="med"/>
                      <a:tailEnd type="none" w="med" len="med"/>
                    </a:lnL>
                    <a:lnR w="19050" cap="flat" cmpd="sng" algn="ctr">
                      <a:noFill/>
                      <a:prstDash val="solid"/>
                      <a:round/>
                      <a:headEnd type="none" w="med" len="med"/>
                      <a:tailEnd type="none" w="med" len="med"/>
                    </a:lnR>
                    <a:lnT w="5715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gradFill rotWithShape="1">
                      <a:gsLst>
                        <a:gs pos="0">
                          <a:srgbClr val="DCE6F2"/>
                        </a:gs>
                        <a:gs pos="50000">
                          <a:srgbClr val="FFFFFF">
                            <a:alpha val="50000"/>
                          </a:srgbClr>
                        </a:gs>
                        <a:gs pos="100000">
                          <a:srgbClr val="FFFFFF">
                            <a:alpha val="0"/>
                          </a:srgbClr>
                        </a:gs>
                      </a:gsLst>
                      <a:lin ang="5400000"/>
                    </a:gradFill>
                  </a:tcPr>
                </a:tc>
              </a:tr>
            </a:tbl>
          </a:graphicData>
        </a:graphic>
      </p:graphicFrame>
      <p:sp>
        <p:nvSpPr>
          <p:cNvPr id="31" name="Title 30"/>
          <p:cNvSpPr>
            <a:spLocks noGrp="1"/>
          </p:cNvSpPr>
          <p:nvPr>
            <p:ph type="title"/>
          </p:nvPr>
        </p:nvSpPr>
        <p:spPr>
          <a:xfrm>
            <a:off x="111204" y="177114"/>
            <a:ext cx="9032796" cy="880369"/>
          </a:xfrm>
        </p:spPr>
        <p:txBody>
          <a:bodyPr/>
          <a:lstStyle/>
          <a:p>
            <a:r>
              <a:rPr lang="en-US" dirty="0" smtClean="0"/>
              <a:t>We are impacting a broad range </a:t>
            </a:r>
            <a:br>
              <a:rPr lang="en-US" dirty="0" smtClean="0"/>
            </a:br>
            <a:r>
              <a:rPr lang="en-US" dirty="0" smtClean="0"/>
              <a:t>of science</a:t>
            </a:r>
            <a:endParaRPr lang="en-US" dirty="0"/>
          </a:p>
        </p:txBody>
      </p:sp>
      <p:pic>
        <p:nvPicPr>
          <p:cNvPr id="43" name="Picture 42"/>
          <p:cNvPicPr>
            <a:picLocks noChangeAspect="1" noChangeArrowheads="1"/>
          </p:cNvPicPr>
          <p:nvPr/>
        </p:nvPicPr>
        <p:blipFill>
          <a:blip r:embed="rId3" cstate="print"/>
          <a:srcRect/>
          <a:stretch>
            <a:fillRect/>
          </a:stretch>
        </p:blipFill>
        <p:spPr bwMode="auto">
          <a:xfrm>
            <a:off x="4657058" y="2328528"/>
            <a:ext cx="2091285" cy="1564734"/>
          </a:xfrm>
          <a:prstGeom prst="rect">
            <a:avLst/>
          </a:prstGeom>
          <a:noFill/>
        </p:spPr>
      </p:pic>
      <p:sp>
        <p:nvSpPr>
          <p:cNvPr id="66" name="TextBox 40"/>
          <p:cNvSpPr txBox="1">
            <a:spLocks noChangeArrowheads="1"/>
          </p:cNvSpPr>
          <p:nvPr/>
        </p:nvSpPr>
        <p:spPr bwMode="auto">
          <a:xfrm>
            <a:off x="191375" y="5766065"/>
            <a:ext cx="2190318" cy="424732"/>
          </a:xfrm>
          <a:prstGeom prst="rect">
            <a:avLst/>
          </a:prstGeom>
          <a:noFill/>
          <a:ln w="9525">
            <a:noFill/>
            <a:miter lim="800000"/>
            <a:headEnd/>
            <a:tailEnd/>
          </a:ln>
        </p:spPr>
        <p:txBody>
          <a:bodyPr wrap="square">
            <a:spAutoFit/>
          </a:bodyPr>
          <a:lstStyle/>
          <a:p>
            <a:pPr>
              <a:lnSpc>
                <a:spcPct val="90000"/>
              </a:lnSpc>
            </a:pPr>
            <a:r>
              <a:rPr lang="en-US" sz="1200" dirty="0" err="1">
                <a:solidFill>
                  <a:prstClr val="black"/>
                </a:solidFill>
                <a:latin typeface="Arial Narrow" pitchFamily="34" charset="0"/>
              </a:rPr>
              <a:t>Feygenson</a:t>
            </a:r>
            <a:r>
              <a:rPr lang="en-US" sz="1200" dirty="0">
                <a:solidFill>
                  <a:prstClr val="black"/>
                </a:solidFill>
                <a:latin typeface="Arial Narrow" pitchFamily="34" charset="0"/>
              </a:rPr>
              <a:t> et al., </a:t>
            </a:r>
            <a:r>
              <a:rPr lang="en-US" sz="1200" dirty="0" smtClean="0">
                <a:solidFill>
                  <a:prstClr val="black"/>
                </a:solidFill>
                <a:latin typeface="Arial Narrow" pitchFamily="34" charset="0"/>
              </a:rPr>
              <a:t/>
            </a:r>
            <a:br>
              <a:rPr lang="en-US" sz="1200" dirty="0" smtClean="0">
                <a:solidFill>
                  <a:prstClr val="black"/>
                </a:solidFill>
                <a:latin typeface="Arial Narrow" pitchFamily="34" charset="0"/>
              </a:rPr>
            </a:br>
            <a:r>
              <a:rPr lang="en-US" sz="1200" dirty="0" smtClean="0">
                <a:solidFill>
                  <a:prstClr val="black"/>
                </a:solidFill>
                <a:latin typeface="Arial Narrow" pitchFamily="34" charset="0"/>
              </a:rPr>
              <a:t>Phys. Rev. B</a:t>
            </a:r>
            <a:r>
              <a:rPr lang="en-US" sz="1200" b="1" dirty="0" smtClean="0">
                <a:solidFill>
                  <a:prstClr val="black"/>
                </a:solidFill>
                <a:latin typeface="Arial Narrow" pitchFamily="34" charset="0"/>
              </a:rPr>
              <a:t>83</a:t>
            </a:r>
            <a:r>
              <a:rPr lang="en-US" sz="1200" dirty="0">
                <a:solidFill>
                  <a:prstClr val="black"/>
                </a:solidFill>
                <a:latin typeface="Arial Narrow" pitchFamily="34" charset="0"/>
              </a:rPr>
              <a:t>, 174414 (2011</a:t>
            </a:r>
            <a:r>
              <a:rPr lang="en-US" sz="1200" dirty="0" smtClean="0">
                <a:solidFill>
                  <a:prstClr val="black"/>
                </a:solidFill>
                <a:latin typeface="Arial Narrow" pitchFamily="34" charset="0"/>
              </a:rPr>
              <a:t>)</a:t>
            </a:r>
            <a:endParaRPr lang="en-US" sz="1200" dirty="0">
              <a:solidFill>
                <a:prstClr val="black"/>
              </a:solidFill>
              <a:latin typeface="Arial Narrow" pitchFamily="34" charset="0"/>
            </a:endParaRPr>
          </a:p>
        </p:txBody>
      </p:sp>
      <p:grpSp>
        <p:nvGrpSpPr>
          <p:cNvPr id="2" name="Group 46"/>
          <p:cNvGrpSpPr>
            <a:grpSpLocks/>
          </p:cNvGrpSpPr>
          <p:nvPr/>
        </p:nvGrpSpPr>
        <p:grpSpPr bwMode="auto">
          <a:xfrm>
            <a:off x="798895" y="2417131"/>
            <a:ext cx="1143000" cy="990600"/>
            <a:chOff x="1152" y="589"/>
            <a:chExt cx="3456" cy="3147"/>
          </a:xfrm>
        </p:grpSpPr>
        <p:pic>
          <p:nvPicPr>
            <p:cNvPr id="15" name="Picture 47"/>
            <p:cNvPicPr>
              <a:picLocks noChangeAspect="1" noChangeArrowheads="1"/>
            </p:cNvPicPr>
            <p:nvPr/>
          </p:nvPicPr>
          <p:blipFill>
            <a:blip r:embed="rId4" cstate="print"/>
            <a:srcRect/>
            <a:stretch>
              <a:fillRect/>
            </a:stretch>
          </p:blipFill>
          <p:spPr bwMode="auto">
            <a:xfrm>
              <a:off x="1152" y="589"/>
              <a:ext cx="3456" cy="3147"/>
            </a:xfrm>
            <a:prstGeom prst="rect">
              <a:avLst/>
            </a:prstGeom>
            <a:noFill/>
            <a:ln w="9525">
              <a:noFill/>
              <a:miter lim="800000"/>
              <a:headEnd/>
              <a:tailEnd/>
            </a:ln>
          </p:spPr>
        </p:pic>
        <p:sp>
          <p:nvSpPr>
            <p:cNvPr id="16" name="Rectangle 48"/>
            <p:cNvSpPr>
              <a:spLocks noChangeArrowheads="1"/>
            </p:cNvSpPr>
            <p:nvPr/>
          </p:nvSpPr>
          <p:spPr bwMode="auto">
            <a:xfrm>
              <a:off x="1344" y="3312"/>
              <a:ext cx="288" cy="288"/>
            </a:xfrm>
            <a:prstGeom prst="rect">
              <a:avLst/>
            </a:prstGeom>
            <a:solidFill>
              <a:srgbClr val="333333"/>
            </a:solidFill>
            <a:ln w="9525">
              <a:noFill/>
              <a:miter lim="800000"/>
              <a:headEnd/>
              <a:tailEnd/>
            </a:ln>
          </p:spPr>
          <p:txBody>
            <a:bodyPr wrap="none" anchor="ctr"/>
            <a:lstStyle/>
            <a:p>
              <a:endParaRPr lang="en-US">
                <a:solidFill>
                  <a:prstClr val="black"/>
                </a:solidFill>
              </a:endParaRPr>
            </a:p>
          </p:txBody>
        </p:sp>
      </p:grpSp>
      <p:pic>
        <p:nvPicPr>
          <p:cNvPr id="20" name="Picture 38"/>
          <p:cNvPicPr>
            <a:picLocks noChangeAspect="1" noChangeArrowheads="1"/>
          </p:cNvPicPr>
          <p:nvPr/>
        </p:nvPicPr>
        <p:blipFill>
          <a:blip r:embed="rId5" cstate="print"/>
          <a:srcRect r="14997"/>
          <a:stretch>
            <a:fillRect/>
          </a:stretch>
        </p:blipFill>
        <p:spPr bwMode="auto">
          <a:xfrm>
            <a:off x="334841" y="3729932"/>
            <a:ext cx="1763780" cy="1354667"/>
          </a:xfrm>
          <a:prstGeom prst="rect">
            <a:avLst/>
          </a:prstGeom>
          <a:noFill/>
          <a:ln w="9525">
            <a:noFill/>
            <a:miter lim="800000"/>
            <a:headEnd/>
            <a:tailEnd/>
          </a:ln>
        </p:spPr>
      </p:pic>
      <p:pic>
        <p:nvPicPr>
          <p:cNvPr id="21" name="Picture 41"/>
          <p:cNvPicPr>
            <a:picLocks noChangeAspect="1" noChangeArrowheads="1"/>
          </p:cNvPicPr>
          <p:nvPr/>
        </p:nvPicPr>
        <p:blipFill>
          <a:blip r:embed="rId6" cstate="print"/>
          <a:srcRect/>
          <a:stretch>
            <a:fillRect/>
          </a:stretch>
        </p:blipFill>
        <p:spPr bwMode="auto">
          <a:xfrm>
            <a:off x="1009202" y="5065549"/>
            <a:ext cx="570613" cy="188383"/>
          </a:xfrm>
          <a:prstGeom prst="rect">
            <a:avLst/>
          </a:prstGeom>
          <a:noFill/>
          <a:ln w="9525">
            <a:noFill/>
            <a:miter lim="800000"/>
            <a:headEnd/>
            <a:tailEnd/>
          </a:ln>
        </p:spPr>
      </p:pic>
      <p:pic>
        <p:nvPicPr>
          <p:cNvPr id="19" name="Picture 43"/>
          <p:cNvPicPr>
            <a:picLocks noChangeAspect="1" noChangeArrowheads="1"/>
          </p:cNvPicPr>
          <p:nvPr/>
        </p:nvPicPr>
        <p:blipFill>
          <a:blip r:embed="rId7" cstate="print"/>
          <a:srcRect/>
          <a:stretch>
            <a:fillRect/>
          </a:stretch>
        </p:blipFill>
        <p:spPr bwMode="auto">
          <a:xfrm>
            <a:off x="202365" y="4085532"/>
            <a:ext cx="251805" cy="552450"/>
          </a:xfrm>
          <a:prstGeom prst="rect">
            <a:avLst/>
          </a:prstGeom>
          <a:noFill/>
          <a:ln w="9525">
            <a:noFill/>
            <a:miter lim="800000"/>
            <a:headEnd/>
            <a:tailEnd/>
          </a:ln>
        </p:spPr>
      </p:pic>
      <p:sp>
        <p:nvSpPr>
          <p:cNvPr id="23" name="TextBox 40"/>
          <p:cNvSpPr txBox="1">
            <a:spLocks noChangeArrowheads="1"/>
          </p:cNvSpPr>
          <p:nvPr/>
        </p:nvSpPr>
        <p:spPr bwMode="auto">
          <a:xfrm>
            <a:off x="4651738" y="5766065"/>
            <a:ext cx="1898964" cy="424732"/>
          </a:xfrm>
          <a:prstGeom prst="rect">
            <a:avLst/>
          </a:prstGeom>
          <a:noFill/>
          <a:ln w="9525">
            <a:noFill/>
            <a:miter lim="800000"/>
            <a:headEnd/>
            <a:tailEnd/>
          </a:ln>
        </p:spPr>
        <p:txBody>
          <a:bodyPr wrap="square">
            <a:spAutoFit/>
          </a:bodyPr>
          <a:lstStyle/>
          <a:p>
            <a:pPr>
              <a:lnSpc>
                <a:spcPct val="90000"/>
              </a:lnSpc>
            </a:pPr>
            <a:r>
              <a:rPr lang="en-US" sz="1200" dirty="0" err="1">
                <a:solidFill>
                  <a:prstClr val="black"/>
                </a:solidFill>
                <a:latin typeface="Arial Narrow" pitchFamily="34" charset="0"/>
              </a:rPr>
              <a:t>Johs</a:t>
            </a:r>
            <a:r>
              <a:rPr lang="en-US" sz="1200" dirty="0">
                <a:solidFill>
                  <a:prstClr val="black"/>
                </a:solidFill>
                <a:latin typeface="Arial Narrow" pitchFamily="34" charset="0"/>
              </a:rPr>
              <a:t> et al., </a:t>
            </a:r>
            <a:r>
              <a:rPr lang="en-US" sz="1200" i="1" dirty="0" err="1">
                <a:solidFill>
                  <a:prstClr val="black"/>
                </a:solidFill>
                <a:latin typeface="Arial Narrow" pitchFamily="34" charset="0"/>
              </a:rPr>
              <a:t>Biophys</a:t>
            </a:r>
            <a:r>
              <a:rPr lang="en-US" sz="1200" i="1" dirty="0">
                <a:solidFill>
                  <a:prstClr val="black"/>
                </a:solidFill>
                <a:latin typeface="Arial Narrow" pitchFamily="34" charset="0"/>
              </a:rPr>
              <a:t>. J</a:t>
            </a:r>
            <a:r>
              <a:rPr lang="en-US" sz="1200" i="1" dirty="0" smtClean="0">
                <a:solidFill>
                  <a:prstClr val="black"/>
                </a:solidFill>
                <a:latin typeface="Arial Narrow" pitchFamily="34" charset="0"/>
              </a:rPr>
              <a:t>. </a:t>
            </a:r>
            <a:br>
              <a:rPr lang="en-US" sz="1200" i="1" dirty="0" smtClean="0">
                <a:solidFill>
                  <a:prstClr val="black"/>
                </a:solidFill>
                <a:latin typeface="Arial Narrow" pitchFamily="34" charset="0"/>
              </a:rPr>
            </a:br>
            <a:r>
              <a:rPr lang="en-US" sz="1200" i="1" dirty="0" smtClean="0">
                <a:solidFill>
                  <a:prstClr val="black"/>
                </a:solidFill>
                <a:latin typeface="Arial Narrow" pitchFamily="34" charset="0"/>
              </a:rPr>
              <a:t>98, 3035 (</a:t>
            </a:r>
            <a:r>
              <a:rPr lang="en-US" sz="1200" dirty="0" smtClean="0">
                <a:solidFill>
                  <a:prstClr val="black"/>
                </a:solidFill>
                <a:latin typeface="Arial Narrow" pitchFamily="34" charset="0"/>
              </a:rPr>
              <a:t>2010) </a:t>
            </a:r>
            <a:endParaRPr lang="en-US" sz="1200" dirty="0">
              <a:solidFill>
                <a:prstClr val="black"/>
              </a:solidFill>
              <a:latin typeface="Arial Narrow" pitchFamily="34" charset="0"/>
            </a:endParaRPr>
          </a:p>
        </p:txBody>
      </p:sp>
      <p:pic>
        <p:nvPicPr>
          <p:cNvPr id="24" name="Picture 14"/>
          <p:cNvPicPr>
            <a:picLocks noChangeAspect="1" noChangeArrowheads="1"/>
          </p:cNvPicPr>
          <p:nvPr/>
        </p:nvPicPr>
        <p:blipFill>
          <a:blip r:embed="rId8" cstate="print"/>
          <a:srcRect/>
          <a:stretch>
            <a:fillRect/>
          </a:stretch>
        </p:blipFill>
        <p:spPr bwMode="auto">
          <a:xfrm>
            <a:off x="4681869" y="4173277"/>
            <a:ext cx="2080920" cy="609600"/>
          </a:xfrm>
          <a:prstGeom prst="rect">
            <a:avLst/>
          </a:prstGeom>
          <a:noFill/>
        </p:spPr>
      </p:pic>
      <p:sp>
        <p:nvSpPr>
          <p:cNvPr id="44" name="TextBox 40"/>
          <p:cNvSpPr txBox="1">
            <a:spLocks noChangeArrowheads="1"/>
          </p:cNvSpPr>
          <p:nvPr/>
        </p:nvSpPr>
        <p:spPr bwMode="auto">
          <a:xfrm>
            <a:off x="7024356" y="5766065"/>
            <a:ext cx="1905000" cy="424732"/>
          </a:xfrm>
          <a:prstGeom prst="rect">
            <a:avLst/>
          </a:prstGeom>
          <a:noFill/>
          <a:ln w="9525">
            <a:noFill/>
            <a:miter lim="800000"/>
            <a:headEnd/>
            <a:tailEnd/>
          </a:ln>
        </p:spPr>
        <p:txBody>
          <a:bodyPr>
            <a:spAutoFit/>
          </a:bodyPr>
          <a:lstStyle/>
          <a:p>
            <a:pPr>
              <a:lnSpc>
                <a:spcPct val="90000"/>
              </a:lnSpc>
            </a:pPr>
            <a:r>
              <a:rPr lang="en-US" sz="1200" dirty="0">
                <a:solidFill>
                  <a:prstClr val="black"/>
                </a:solidFill>
                <a:latin typeface="Arial Narrow" pitchFamily="34" charset="0"/>
              </a:rPr>
              <a:t>Lumsden et al, </a:t>
            </a:r>
            <a:r>
              <a:rPr lang="en-US" sz="1200" i="1" dirty="0" smtClean="0">
                <a:solidFill>
                  <a:prstClr val="black"/>
                </a:solidFill>
                <a:latin typeface="Arial Narrow" pitchFamily="34" charset="0"/>
              </a:rPr>
              <a:t>Nature Phys.</a:t>
            </a:r>
          </a:p>
          <a:p>
            <a:pPr>
              <a:lnSpc>
                <a:spcPct val="90000"/>
              </a:lnSpc>
            </a:pPr>
            <a:r>
              <a:rPr lang="en-US" sz="1200" dirty="0" smtClean="0">
                <a:solidFill>
                  <a:prstClr val="black"/>
                </a:solidFill>
                <a:latin typeface="Arial Narrow" pitchFamily="34" charset="0"/>
              </a:rPr>
              <a:t>6, 182 (2010)</a:t>
            </a:r>
            <a:endParaRPr lang="en-US" sz="1200" dirty="0">
              <a:solidFill>
                <a:prstClr val="black"/>
              </a:solidFill>
              <a:latin typeface="Arial Narrow" pitchFamily="34" charset="0"/>
            </a:endParaRPr>
          </a:p>
        </p:txBody>
      </p:sp>
      <p:pic>
        <p:nvPicPr>
          <p:cNvPr id="45" name="Picture 44" descr="nphys1512[1].png"/>
          <p:cNvPicPr>
            <a:picLocks noChangeAspect="1"/>
          </p:cNvPicPr>
          <p:nvPr/>
        </p:nvPicPr>
        <p:blipFill>
          <a:blip r:embed="rId9" cstate="print"/>
          <a:srcRect l="50288" t="27629" r="3757"/>
          <a:stretch>
            <a:fillRect/>
          </a:stretch>
        </p:blipFill>
        <p:spPr>
          <a:xfrm>
            <a:off x="6905625" y="2522240"/>
            <a:ext cx="1981200" cy="3224656"/>
          </a:xfrm>
          <a:prstGeom prst="rect">
            <a:avLst/>
          </a:prstGeom>
        </p:spPr>
      </p:pic>
      <p:pic>
        <p:nvPicPr>
          <p:cNvPr id="26" name="Picture 38"/>
          <p:cNvPicPr>
            <a:picLocks noChangeAspect="1" noChangeArrowheads="1"/>
          </p:cNvPicPr>
          <p:nvPr/>
        </p:nvPicPr>
        <p:blipFill>
          <a:blip r:embed="rId5" cstate="print"/>
          <a:srcRect l="90908" t="1791" r="2590" b="10238"/>
          <a:stretch>
            <a:fillRect/>
          </a:stretch>
        </p:blipFill>
        <p:spPr bwMode="auto">
          <a:xfrm>
            <a:off x="2143591" y="3759912"/>
            <a:ext cx="134912" cy="1191718"/>
          </a:xfrm>
          <a:prstGeom prst="rect">
            <a:avLst/>
          </a:prstGeom>
          <a:noFill/>
          <a:ln w="9525">
            <a:noFill/>
            <a:miter lim="800000"/>
            <a:headEnd/>
            <a:tailEnd/>
          </a:ln>
        </p:spPr>
      </p:pic>
      <p:pic>
        <p:nvPicPr>
          <p:cNvPr id="22" name="Picture 4" descr="J85_ge_17a_turbojet_engine.jpg"/>
          <p:cNvPicPr>
            <a:picLocks noChangeAspect="1"/>
          </p:cNvPicPr>
          <p:nvPr/>
        </p:nvPicPr>
        <p:blipFill>
          <a:blip r:embed="rId10" cstate="print"/>
          <a:srcRect/>
          <a:stretch>
            <a:fillRect/>
          </a:stretch>
        </p:blipFill>
        <p:spPr bwMode="auto">
          <a:xfrm>
            <a:off x="2624667" y="2478796"/>
            <a:ext cx="1752600" cy="1065212"/>
          </a:xfrm>
          <a:prstGeom prst="rect">
            <a:avLst/>
          </a:prstGeom>
          <a:noFill/>
          <a:ln w="9525">
            <a:noFill/>
            <a:miter lim="800000"/>
            <a:headEnd/>
            <a:tailEnd/>
          </a:ln>
        </p:spPr>
      </p:pic>
      <p:pic>
        <p:nvPicPr>
          <p:cNvPr id="27" name="Picture 64" descr="titanium.PNG"/>
          <p:cNvPicPr>
            <a:picLocks noChangeAspect="1"/>
          </p:cNvPicPr>
          <p:nvPr/>
        </p:nvPicPr>
        <p:blipFill>
          <a:blip r:embed="rId11" cstate="print"/>
          <a:srcRect/>
          <a:stretch>
            <a:fillRect/>
          </a:stretch>
        </p:blipFill>
        <p:spPr bwMode="auto">
          <a:xfrm>
            <a:off x="2565400" y="3901463"/>
            <a:ext cx="1898650" cy="1447800"/>
          </a:xfrm>
          <a:prstGeom prst="rect">
            <a:avLst/>
          </a:prstGeom>
          <a:noFill/>
          <a:ln w="9525">
            <a:noFill/>
            <a:miter lim="800000"/>
            <a:headEnd/>
            <a:tailEnd/>
          </a:ln>
        </p:spPr>
      </p:pic>
      <p:sp>
        <p:nvSpPr>
          <p:cNvPr id="25" name="TextBox 40"/>
          <p:cNvSpPr txBox="1">
            <a:spLocks noChangeArrowheads="1"/>
          </p:cNvSpPr>
          <p:nvPr/>
        </p:nvSpPr>
        <p:spPr bwMode="auto">
          <a:xfrm>
            <a:off x="2467215" y="5766065"/>
            <a:ext cx="2190318" cy="424732"/>
          </a:xfrm>
          <a:prstGeom prst="rect">
            <a:avLst/>
          </a:prstGeom>
          <a:noFill/>
          <a:ln w="9525">
            <a:noFill/>
            <a:miter lim="800000"/>
            <a:headEnd/>
            <a:tailEnd/>
          </a:ln>
        </p:spPr>
        <p:txBody>
          <a:bodyPr wrap="square">
            <a:spAutoFit/>
          </a:bodyPr>
          <a:lstStyle/>
          <a:p>
            <a:pPr>
              <a:lnSpc>
                <a:spcPct val="90000"/>
              </a:lnSpc>
            </a:pPr>
            <a:r>
              <a:rPr lang="en-US" sz="1200" dirty="0" smtClean="0">
                <a:solidFill>
                  <a:prstClr val="black"/>
                </a:solidFill>
                <a:latin typeface="Arial Narrow" pitchFamily="34" charset="0"/>
              </a:rPr>
              <a:t>Ma </a:t>
            </a:r>
            <a:r>
              <a:rPr lang="en-US" sz="1200" dirty="0">
                <a:solidFill>
                  <a:prstClr val="black"/>
                </a:solidFill>
                <a:latin typeface="Arial Narrow" pitchFamily="34" charset="0"/>
              </a:rPr>
              <a:t>et al., </a:t>
            </a:r>
            <a:r>
              <a:rPr lang="en-US" sz="1200" dirty="0" smtClean="0">
                <a:solidFill>
                  <a:prstClr val="black"/>
                </a:solidFill>
                <a:latin typeface="Arial Narrow" pitchFamily="34" charset="0"/>
              </a:rPr>
              <a:t/>
            </a:r>
            <a:br>
              <a:rPr lang="en-US" sz="1200" dirty="0" smtClean="0">
                <a:solidFill>
                  <a:prstClr val="black"/>
                </a:solidFill>
                <a:latin typeface="Arial Narrow" pitchFamily="34" charset="0"/>
              </a:rPr>
            </a:br>
            <a:r>
              <a:rPr lang="en-US" sz="1200" i="1" dirty="0" err="1" smtClean="0">
                <a:solidFill>
                  <a:prstClr val="black"/>
                </a:solidFill>
                <a:latin typeface="Arial Narrow" pitchFamily="34" charset="0"/>
              </a:rPr>
              <a:t>Scripta</a:t>
            </a:r>
            <a:r>
              <a:rPr lang="en-US" sz="1200" i="1" dirty="0" smtClean="0">
                <a:solidFill>
                  <a:prstClr val="black"/>
                </a:solidFill>
                <a:latin typeface="Arial Narrow" pitchFamily="34" charset="0"/>
              </a:rPr>
              <a:t> Mat. (</a:t>
            </a:r>
            <a:r>
              <a:rPr lang="en-US" sz="1200" dirty="0" smtClean="0">
                <a:solidFill>
                  <a:prstClr val="black"/>
                </a:solidFill>
                <a:latin typeface="Arial Narrow" pitchFamily="34" charset="0"/>
              </a:rPr>
              <a:t>submitted)</a:t>
            </a:r>
            <a:endParaRPr lang="en-US" sz="1200" dirty="0">
              <a:solidFill>
                <a:prstClr val="black"/>
              </a:solidFill>
              <a:latin typeface="Arial Narrow" pitchFamily="34" charset="0"/>
            </a:endParaRPr>
          </a:p>
        </p:txBody>
      </p:sp>
    </p:spTree>
    <p:extLst>
      <p:ext uri="{BB962C8B-B14F-4D97-AF65-F5344CB8AC3E}">
        <p14:creationId xmlns:p14="http://schemas.microsoft.com/office/powerpoint/2010/main" xmlns="" val="1746404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1142815"/>
            <a:ext cx="8763000" cy="913954"/>
            <a:chOff x="144" y="856"/>
            <a:chExt cx="5520" cy="672"/>
          </a:xfrm>
        </p:grpSpPr>
        <p:sp>
          <p:nvSpPr>
            <p:cNvPr id="30725" name="Rectangle 3"/>
            <p:cNvSpPr>
              <a:spLocks noChangeArrowheads="1"/>
            </p:cNvSpPr>
            <p:nvPr/>
          </p:nvSpPr>
          <p:spPr bwMode="auto">
            <a:xfrm>
              <a:off x="144" y="856"/>
              <a:ext cx="5472" cy="672"/>
            </a:xfrm>
            <a:prstGeom prst="rect">
              <a:avLst/>
            </a:prstGeom>
            <a:noFill/>
            <a:ln w="12700">
              <a:solidFill>
                <a:schemeClr val="tx1"/>
              </a:solidFill>
              <a:miter lim="800000"/>
              <a:headEnd/>
              <a:tailEnd/>
            </a:ln>
          </p:spPr>
          <p:txBody>
            <a:bodyPr wrap="none" anchor="ctr"/>
            <a:lstStyle/>
            <a:p>
              <a:endParaRPr lang="en-US">
                <a:solidFill>
                  <a:prstClr val="black"/>
                </a:solidFill>
              </a:endParaRPr>
            </a:p>
          </p:txBody>
        </p:sp>
        <p:sp>
          <p:nvSpPr>
            <p:cNvPr id="30726" name="Rectangle 4"/>
            <p:cNvSpPr>
              <a:spLocks noChangeArrowheads="1"/>
            </p:cNvSpPr>
            <p:nvPr/>
          </p:nvSpPr>
          <p:spPr bwMode="auto">
            <a:xfrm>
              <a:off x="155" y="856"/>
              <a:ext cx="5509" cy="671"/>
            </a:xfrm>
            <a:prstGeom prst="rect">
              <a:avLst/>
            </a:prstGeom>
            <a:noFill/>
            <a:ln w="12700">
              <a:noFill/>
              <a:miter lim="800000"/>
              <a:headEnd/>
              <a:tailEnd/>
            </a:ln>
          </p:spPr>
          <p:txBody>
            <a:bodyPr lIns="90487" tIns="44450" rIns="90487" bIns="44450">
              <a:spAutoFit/>
            </a:bodyPr>
            <a:lstStyle/>
            <a:p>
              <a:pPr eaLnBrk="0" hangingPunct="0"/>
              <a:r>
                <a:rPr lang="en-GB" i="1" dirty="0">
                  <a:solidFill>
                    <a:srgbClr val="660033"/>
                  </a:solidFill>
                  <a:latin typeface="Palatino Linotype" pitchFamily="18" charset="0"/>
                </a:rPr>
                <a:t>Reactors</a:t>
              </a:r>
              <a:r>
                <a:rPr lang="en-GB" dirty="0">
                  <a:solidFill>
                    <a:srgbClr val="660033"/>
                  </a:solidFill>
                  <a:latin typeface="Palatino Linotype" pitchFamily="18" charset="0"/>
                </a:rPr>
                <a:t> have reached the limit at which heat can be removed from the core</a:t>
              </a:r>
              <a:br>
                <a:rPr lang="en-GB" dirty="0">
                  <a:solidFill>
                    <a:srgbClr val="660033"/>
                  </a:solidFill>
                  <a:latin typeface="Palatino Linotype" pitchFamily="18" charset="0"/>
                </a:rPr>
              </a:br>
              <a:r>
                <a:rPr lang="en-GB" i="1" dirty="0">
                  <a:solidFill>
                    <a:srgbClr val="003366"/>
                  </a:solidFill>
                  <a:latin typeface="Palatino Linotype" pitchFamily="18" charset="0"/>
                </a:rPr>
                <a:t>Pulsed sources</a:t>
              </a:r>
              <a:r>
                <a:rPr lang="en-GB" dirty="0">
                  <a:solidFill>
                    <a:srgbClr val="003366"/>
                  </a:solidFill>
                  <a:latin typeface="Palatino Linotype" pitchFamily="18" charset="0"/>
                </a:rPr>
                <a:t> have not yet reached that limit and hold out the promise of higher intensities</a:t>
              </a:r>
            </a:p>
          </p:txBody>
        </p:sp>
      </p:grpSp>
      <p:pic>
        <p:nvPicPr>
          <p:cNvPr id="30724" name="Picture 6"/>
          <p:cNvPicPr>
            <a:picLocks noChangeAspect="1" noChangeArrowheads="1"/>
          </p:cNvPicPr>
          <p:nvPr/>
        </p:nvPicPr>
        <p:blipFill>
          <a:blip r:embed="rId3" cstate="print"/>
          <a:srcRect/>
          <a:stretch>
            <a:fillRect/>
          </a:stretch>
        </p:blipFill>
        <p:spPr bwMode="auto">
          <a:xfrm>
            <a:off x="1219200" y="2136775"/>
            <a:ext cx="6518275" cy="4264025"/>
          </a:xfrm>
          <a:prstGeom prst="rect">
            <a:avLst/>
          </a:prstGeom>
          <a:noFill/>
          <a:ln w="9525">
            <a:noFill/>
            <a:miter lim="800000"/>
            <a:headEnd/>
            <a:tailEnd/>
          </a:ln>
        </p:spPr>
      </p:pic>
      <p:sp>
        <p:nvSpPr>
          <p:cNvPr id="7" name="Rectangle 20"/>
          <p:cNvSpPr txBox="1">
            <a:spLocks/>
          </p:cNvSpPr>
          <p:nvPr/>
        </p:nvSpPr>
        <p:spPr>
          <a:xfrm>
            <a:off x="228600" y="228600"/>
            <a:ext cx="8899525" cy="877163"/>
          </a:xfrm>
          <a:prstGeom prst="rect">
            <a:avLst/>
          </a:prstGeom>
        </p:spPr>
        <p:txBody>
          <a:bodyPr vert="horz" lIns="91440" tIns="45720" rIns="91440" bIns="45720" rtlCol="0" anchor="t" anchorCtr="0">
            <a:spAutoFit/>
          </a:bodyPr>
          <a:lst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a:lstStyle>
          <a:p>
            <a:r>
              <a:rPr lang="en-US" dirty="0" smtClean="0"/>
              <a:t>We have continually improved the source flux…</a:t>
            </a:r>
          </a:p>
        </p:txBody>
      </p:sp>
    </p:spTree>
    <p:extLst>
      <p:ext uri="{BB962C8B-B14F-4D97-AF65-F5344CB8AC3E}">
        <p14:creationId xmlns:p14="http://schemas.microsoft.com/office/powerpoint/2010/main" xmlns="" val="3715686621"/>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80416" y="2362200"/>
            <a:ext cx="4572000" cy="4154984"/>
          </a:xfrm>
          <a:prstGeom prst="rect">
            <a:avLst/>
          </a:prstGeom>
          <a:noFill/>
        </p:spPr>
        <p:txBody>
          <a:bodyPr wrap="square" rtlCol="0">
            <a:spAutoFit/>
          </a:bodyPr>
          <a:lstStyle/>
          <a:p>
            <a:r>
              <a:rPr lang="en-US" sz="1200" dirty="0" smtClean="0">
                <a:solidFill>
                  <a:prstClr val="black"/>
                </a:solidFill>
              </a:rPr>
              <a:t>Pr</a:t>
            </a:r>
            <a:r>
              <a:rPr lang="en-US" sz="1200" baseline="-25000" dirty="0" smtClean="0">
                <a:solidFill>
                  <a:prstClr val="black"/>
                </a:solidFill>
              </a:rPr>
              <a:t>2</a:t>
            </a:r>
            <a:r>
              <a:rPr lang="en-US" sz="1200" dirty="0" smtClean="0">
                <a:solidFill>
                  <a:prstClr val="black"/>
                </a:solidFill>
              </a:rPr>
              <a:t>NiO</a:t>
            </a:r>
            <a:r>
              <a:rPr lang="en-US" sz="1200" baseline="-25000" dirty="0" smtClean="0">
                <a:solidFill>
                  <a:prstClr val="black"/>
                </a:solidFill>
              </a:rPr>
              <a:t>4+d</a:t>
            </a:r>
            <a:r>
              <a:rPr lang="en-US" sz="1200" dirty="0" smtClean="0">
                <a:solidFill>
                  <a:prstClr val="black"/>
                </a:solidFill>
              </a:rPr>
              <a:t> has been observed to react with typical solid oxide fuel cell electrolytes but has also been found to reform as reaction temperature increased. Dr. Stephen Skinner, a senior lecturer of the department of Materials at Imperial College UK and Dr. M.A. Laguna-</a:t>
            </a:r>
            <a:r>
              <a:rPr lang="en-US" sz="1200" dirty="0" err="1" smtClean="0">
                <a:solidFill>
                  <a:prstClr val="black"/>
                </a:solidFill>
              </a:rPr>
              <a:t>Barcero</a:t>
            </a:r>
            <a:r>
              <a:rPr lang="en-US" sz="1200" dirty="0" smtClean="0">
                <a:solidFill>
                  <a:prstClr val="black"/>
                </a:solidFill>
              </a:rPr>
              <a:t> of Universidad de Zaragoza conducted an in-situ high temperature experiment in the newly developed gas flow furnace at powgen to probe into the nature of the reaction products and also the kinetics of the reaction process. </a:t>
            </a:r>
          </a:p>
          <a:p>
            <a:endParaRPr lang="en-US" sz="1200" dirty="0" smtClean="0">
              <a:solidFill>
                <a:prstClr val="black"/>
              </a:solidFill>
            </a:endParaRPr>
          </a:p>
          <a:p>
            <a:r>
              <a:rPr lang="en-US" sz="1200" dirty="0" smtClean="0">
                <a:solidFill>
                  <a:prstClr val="black"/>
                </a:solidFill>
              </a:rPr>
              <a:t>They studied the phase decomposition of Pr</a:t>
            </a:r>
            <a:r>
              <a:rPr lang="en-US" sz="1200" baseline="-25000" dirty="0" smtClean="0">
                <a:solidFill>
                  <a:prstClr val="black"/>
                </a:solidFill>
              </a:rPr>
              <a:t>2</a:t>
            </a:r>
            <a:r>
              <a:rPr lang="en-US" sz="1200" dirty="0" smtClean="0">
                <a:solidFill>
                  <a:prstClr val="black"/>
                </a:solidFill>
              </a:rPr>
              <a:t>NiO</a:t>
            </a:r>
            <a:r>
              <a:rPr lang="en-US" sz="1200" baseline="-25000" dirty="0" smtClean="0">
                <a:solidFill>
                  <a:prstClr val="black"/>
                </a:solidFill>
              </a:rPr>
              <a:t>4+d</a:t>
            </a:r>
            <a:r>
              <a:rPr lang="en-US" sz="1200" dirty="0" smtClean="0">
                <a:solidFill>
                  <a:prstClr val="black"/>
                </a:solidFill>
              </a:rPr>
              <a:t> as a function of temperature in an air atmosphere at temperature up to 850°C as a basis for investigating the reactivity of the </a:t>
            </a:r>
            <a:r>
              <a:rPr lang="en-US" sz="1200" dirty="0" err="1" smtClean="0">
                <a:solidFill>
                  <a:prstClr val="black"/>
                </a:solidFill>
              </a:rPr>
              <a:t>nickelate</a:t>
            </a:r>
            <a:r>
              <a:rPr lang="en-US" sz="1200" dirty="0" smtClean="0">
                <a:solidFill>
                  <a:prstClr val="black"/>
                </a:solidFill>
              </a:rPr>
              <a:t> with a novel Sc</a:t>
            </a:r>
            <a:r>
              <a:rPr lang="en-US" sz="1200" baseline="-25000" dirty="0" smtClean="0">
                <a:solidFill>
                  <a:prstClr val="black"/>
                </a:solidFill>
              </a:rPr>
              <a:t>x</a:t>
            </a:r>
            <a:r>
              <a:rPr lang="en-US" sz="1200" dirty="0" smtClean="0">
                <a:solidFill>
                  <a:prstClr val="black"/>
                </a:solidFill>
              </a:rPr>
              <a:t>Ce</a:t>
            </a:r>
            <a:r>
              <a:rPr lang="en-US" sz="1200" baseline="-25000" dirty="0" smtClean="0">
                <a:solidFill>
                  <a:prstClr val="black"/>
                </a:solidFill>
              </a:rPr>
              <a:t>y</a:t>
            </a:r>
            <a:r>
              <a:rPr lang="en-US" sz="1200" dirty="0" smtClean="0">
                <a:solidFill>
                  <a:prstClr val="black"/>
                </a:solidFill>
              </a:rPr>
              <a:t>Zr</a:t>
            </a:r>
            <a:r>
              <a:rPr lang="en-US" sz="1200" baseline="-25000" dirty="0" smtClean="0">
                <a:solidFill>
                  <a:prstClr val="black"/>
                </a:solidFill>
              </a:rPr>
              <a:t>1-x-y</a:t>
            </a:r>
            <a:r>
              <a:rPr lang="en-US" sz="1200" dirty="0" smtClean="0">
                <a:solidFill>
                  <a:prstClr val="black"/>
                </a:solidFill>
              </a:rPr>
              <a:t>O</a:t>
            </a:r>
            <a:r>
              <a:rPr lang="en-US" sz="1200" baseline="-25000" dirty="0" smtClean="0">
                <a:solidFill>
                  <a:prstClr val="black"/>
                </a:solidFill>
              </a:rPr>
              <a:t>2-d</a:t>
            </a:r>
            <a:r>
              <a:rPr lang="en-US" sz="1200" dirty="0" smtClean="0">
                <a:solidFill>
                  <a:prstClr val="black"/>
                </a:solidFill>
              </a:rPr>
              <a:t> electrolyte. Reactivity has been observed from XRD data but a full understanding of the reaction process and kinetics is lacking. So, part of this work will determine if the phase decomposition of the </a:t>
            </a:r>
            <a:r>
              <a:rPr lang="en-US" sz="1200" dirty="0" err="1" smtClean="0">
                <a:solidFill>
                  <a:prstClr val="black"/>
                </a:solidFill>
              </a:rPr>
              <a:t>nickelate</a:t>
            </a:r>
            <a:r>
              <a:rPr lang="en-US" sz="1200" dirty="0" smtClean="0">
                <a:solidFill>
                  <a:prstClr val="black"/>
                </a:solidFill>
              </a:rPr>
              <a:t> drives the reactivity with </a:t>
            </a:r>
            <a:r>
              <a:rPr lang="en-US" sz="1200" dirty="0" err="1" smtClean="0">
                <a:solidFill>
                  <a:prstClr val="black"/>
                </a:solidFill>
              </a:rPr>
              <a:t>zirconia</a:t>
            </a:r>
            <a:r>
              <a:rPr lang="en-US" sz="1200" dirty="0" smtClean="0">
                <a:solidFill>
                  <a:prstClr val="black"/>
                </a:solidFill>
              </a:rPr>
              <a:t> based electrolytes. If this is the case it may suggest alternative processing regimes for these materials, and will certainly provide valuable insights into the chemistry of these phases at high temperatures.   The 2D plot generated using </a:t>
            </a:r>
            <a:r>
              <a:rPr lang="en-US" sz="1200" dirty="0" err="1" smtClean="0">
                <a:solidFill>
                  <a:prstClr val="black"/>
                </a:solidFill>
              </a:rPr>
              <a:t>MantidPlot</a:t>
            </a:r>
            <a:r>
              <a:rPr lang="en-US" sz="1200" dirty="0" smtClean="0">
                <a:solidFill>
                  <a:prstClr val="black"/>
                </a:solidFill>
              </a:rPr>
              <a:t> shows the evolution of the parent Pr</a:t>
            </a:r>
            <a:r>
              <a:rPr lang="en-US" sz="1200" baseline="-25000" dirty="0" smtClean="0">
                <a:solidFill>
                  <a:prstClr val="black"/>
                </a:solidFill>
              </a:rPr>
              <a:t>2</a:t>
            </a:r>
            <a:r>
              <a:rPr lang="en-US" sz="1200" dirty="0" smtClean="0">
                <a:solidFill>
                  <a:prstClr val="black"/>
                </a:solidFill>
              </a:rPr>
              <a:t>NiO</a:t>
            </a:r>
            <a:r>
              <a:rPr lang="en-US" sz="1200" baseline="-25000" dirty="0" smtClean="0">
                <a:solidFill>
                  <a:prstClr val="black"/>
                </a:solidFill>
              </a:rPr>
              <a:t>4  </a:t>
            </a:r>
            <a:r>
              <a:rPr lang="en-US" sz="1200" dirty="0" smtClean="0">
                <a:solidFill>
                  <a:prstClr val="black"/>
                </a:solidFill>
              </a:rPr>
              <a:t>and composite cathode as a function of temperature.</a:t>
            </a:r>
            <a:endParaRPr lang="en-US" sz="1200" b="1" dirty="0">
              <a:solidFill>
                <a:prstClr val="black"/>
              </a:solidFill>
            </a:endParaRPr>
          </a:p>
        </p:txBody>
      </p:sp>
      <p:pic>
        <p:nvPicPr>
          <p:cNvPr id="8" name="Picture 7" descr="Pr2NiO4-2D.jpeg"/>
          <p:cNvPicPr>
            <a:picLocks noChangeAspect="1"/>
          </p:cNvPicPr>
          <p:nvPr/>
        </p:nvPicPr>
        <p:blipFill>
          <a:blip r:embed="rId2" cstate="print"/>
          <a:stretch>
            <a:fillRect/>
          </a:stretch>
        </p:blipFill>
        <p:spPr>
          <a:xfrm>
            <a:off x="5486400" y="768983"/>
            <a:ext cx="3657600" cy="2888617"/>
          </a:xfrm>
          <a:prstGeom prst="rect">
            <a:avLst/>
          </a:prstGeom>
        </p:spPr>
      </p:pic>
      <p:pic>
        <p:nvPicPr>
          <p:cNvPr id="9" name="Picture 8" descr="Pr2NiO4-SSZ-2D.jpeg"/>
          <p:cNvPicPr>
            <a:picLocks noChangeAspect="1"/>
          </p:cNvPicPr>
          <p:nvPr/>
        </p:nvPicPr>
        <p:blipFill>
          <a:blip r:embed="rId3" cstate="print"/>
          <a:stretch>
            <a:fillRect/>
          </a:stretch>
        </p:blipFill>
        <p:spPr>
          <a:xfrm>
            <a:off x="5452872" y="3716383"/>
            <a:ext cx="3657600" cy="3065417"/>
          </a:xfrm>
          <a:prstGeom prst="rect">
            <a:avLst/>
          </a:prstGeom>
        </p:spPr>
      </p:pic>
      <p:sp>
        <p:nvSpPr>
          <p:cNvPr id="2" name="Title 1"/>
          <p:cNvSpPr>
            <a:spLocks noGrp="1"/>
          </p:cNvSpPr>
          <p:nvPr>
            <p:ph type="title"/>
          </p:nvPr>
        </p:nvSpPr>
        <p:spPr>
          <a:xfrm>
            <a:off x="111125" y="177800"/>
            <a:ext cx="6137275" cy="1272784"/>
          </a:xfrm>
        </p:spPr>
        <p:txBody>
          <a:bodyPr/>
          <a:lstStyle/>
          <a:p>
            <a:r>
              <a:rPr lang="en-US" dirty="0" smtClean="0"/>
              <a:t>Parametric studies - solid oxide fuel cell electrolyte reaction kinetics</a:t>
            </a:r>
            <a:endParaRPr lang="en-US" dirty="0"/>
          </a:p>
        </p:txBody>
      </p:sp>
      <p:sp>
        <p:nvSpPr>
          <p:cNvPr id="4" name="TextBox 3"/>
          <p:cNvSpPr txBox="1"/>
          <p:nvPr/>
        </p:nvSpPr>
        <p:spPr>
          <a:xfrm>
            <a:off x="399288" y="1853022"/>
            <a:ext cx="4073616" cy="369332"/>
          </a:xfrm>
          <a:prstGeom prst="rect">
            <a:avLst/>
          </a:prstGeom>
          <a:noFill/>
        </p:spPr>
        <p:txBody>
          <a:bodyPr wrap="none" rtlCol="0">
            <a:spAutoFit/>
          </a:bodyPr>
          <a:lstStyle/>
          <a:p>
            <a:r>
              <a:rPr lang="en-US" dirty="0" smtClean="0">
                <a:solidFill>
                  <a:prstClr val="black"/>
                </a:solidFill>
              </a:rPr>
              <a:t>Contact: Ashfia Huq (</a:t>
            </a:r>
            <a:r>
              <a:rPr lang="en-US" dirty="0" smtClean="0">
                <a:solidFill>
                  <a:prstClr val="black"/>
                </a:solidFill>
                <a:hlinkClick r:id="rId4"/>
              </a:rPr>
              <a:t>huqa@ornl.gov</a:t>
            </a:r>
            <a:r>
              <a:rPr lang="en-US" dirty="0">
                <a:solidFill>
                  <a:prstClr val="black"/>
                </a:solidFill>
              </a:rPr>
              <a:t>)</a:t>
            </a:r>
          </a:p>
        </p:txBody>
      </p:sp>
    </p:spTree>
    <p:extLst>
      <p:ext uri="{BB962C8B-B14F-4D97-AF65-F5344CB8AC3E}">
        <p14:creationId xmlns:p14="http://schemas.microsoft.com/office/powerpoint/2010/main" xmlns="" val="28881879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177800"/>
            <a:ext cx="8229600" cy="722762"/>
          </a:xfrm>
        </p:spPr>
        <p:txBody>
          <a:bodyPr/>
          <a:lstStyle/>
          <a:p>
            <a:r>
              <a:rPr lang="en-US" dirty="0" smtClean="0">
                <a:ea typeface="ＭＳ Ｐゴシック"/>
                <a:cs typeface="ＭＳ Ｐゴシック"/>
              </a:rPr>
              <a:t>Mercury ion transfer </a:t>
            </a:r>
            <a:r>
              <a:rPr lang="en-US" dirty="0">
                <a:ea typeface="ＭＳ Ｐゴシック"/>
                <a:cs typeface="ＭＳ Ｐゴシック"/>
              </a:rPr>
              <a:t>between flexibly-linked domains of mercuric reductase MerA</a:t>
            </a:r>
          </a:p>
        </p:txBody>
      </p:sp>
      <p:sp>
        <p:nvSpPr>
          <p:cNvPr id="12" name="Content Placeholder 11"/>
          <p:cNvSpPr>
            <a:spLocks noGrp="1"/>
          </p:cNvSpPr>
          <p:nvPr>
            <p:ph idx="1"/>
          </p:nvPr>
        </p:nvSpPr>
        <p:spPr>
          <a:xfrm>
            <a:off x="381000" y="1219200"/>
            <a:ext cx="4495800" cy="3531736"/>
          </a:xfrm>
        </p:spPr>
        <p:txBody>
          <a:bodyPr/>
          <a:lstStyle/>
          <a:p>
            <a:pPr>
              <a:spcBef>
                <a:spcPts val="300"/>
              </a:spcBef>
            </a:pPr>
            <a:r>
              <a:rPr lang="en-US" sz="1600" b="1" dirty="0">
                <a:solidFill>
                  <a:schemeClr val="tx1">
                    <a:lumMod val="65000"/>
                    <a:lumOff val="35000"/>
                  </a:schemeClr>
                </a:solidFill>
                <a:latin typeface="Arial Narrow" pitchFamily="34" charset="0"/>
              </a:rPr>
              <a:t>Many bacteria in Hg-contaminated environments are resistant to toxic levels of mercury. The mercuric </a:t>
            </a:r>
            <a:r>
              <a:rPr lang="en-US" sz="1600" b="1" dirty="0" smtClean="0">
                <a:solidFill>
                  <a:schemeClr val="tx1">
                    <a:lumMod val="65000"/>
                    <a:lumOff val="35000"/>
                  </a:schemeClr>
                </a:solidFill>
                <a:latin typeface="Arial Narrow" pitchFamily="34" charset="0"/>
              </a:rPr>
              <a:t>ion reductase </a:t>
            </a:r>
            <a:r>
              <a:rPr lang="en-US" sz="1600" b="1" dirty="0">
                <a:solidFill>
                  <a:schemeClr val="tx1">
                    <a:lumMod val="65000"/>
                    <a:lumOff val="35000"/>
                  </a:schemeClr>
                </a:solidFill>
                <a:latin typeface="Arial Narrow" pitchFamily="34" charset="0"/>
              </a:rPr>
              <a:t>MerA reduces Hg</a:t>
            </a:r>
            <a:r>
              <a:rPr lang="en-US" sz="1600" b="1" baseline="30000" dirty="0">
                <a:solidFill>
                  <a:schemeClr val="tx1">
                    <a:lumMod val="65000"/>
                    <a:lumOff val="35000"/>
                  </a:schemeClr>
                </a:solidFill>
                <a:latin typeface="Arial Narrow" pitchFamily="34" charset="0"/>
              </a:rPr>
              <a:t>2+</a:t>
            </a:r>
            <a:r>
              <a:rPr lang="en-US" sz="1600" b="1" dirty="0">
                <a:solidFill>
                  <a:schemeClr val="tx1">
                    <a:lumMod val="65000"/>
                    <a:lumOff val="35000"/>
                  </a:schemeClr>
                </a:solidFill>
                <a:latin typeface="Arial Narrow" pitchFamily="34" charset="0"/>
              </a:rPr>
              <a:t> to relatively benign Hg</a:t>
            </a:r>
            <a:r>
              <a:rPr lang="en-US" sz="1600" b="1" baseline="30000" dirty="0">
                <a:solidFill>
                  <a:schemeClr val="tx1">
                    <a:lumMod val="65000"/>
                    <a:lumOff val="35000"/>
                  </a:schemeClr>
                </a:solidFill>
                <a:latin typeface="Arial Narrow" pitchFamily="34" charset="0"/>
              </a:rPr>
              <a:t>0</a:t>
            </a:r>
            <a:r>
              <a:rPr lang="en-US" sz="1600" b="1" dirty="0">
                <a:solidFill>
                  <a:schemeClr val="tx1">
                    <a:lumMod val="65000"/>
                    <a:lumOff val="35000"/>
                  </a:schemeClr>
                </a:solidFill>
                <a:latin typeface="Arial Narrow" pitchFamily="34" charset="0"/>
              </a:rPr>
              <a:t>. </a:t>
            </a:r>
          </a:p>
          <a:p>
            <a:pPr>
              <a:spcBef>
                <a:spcPts val="300"/>
              </a:spcBef>
            </a:pPr>
            <a:r>
              <a:rPr lang="en-US" sz="1600" b="1" dirty="0" smtClean="0">
                <a:solidFill>
                  <a:schemeClr val="tx1">
                    <a:lumMod val="65000"/>
                    <a:lumOff val="35000"/>
                  </a:schemeClr>
                </a:solidFill>
                <a:latin typeface="Arial Narrow" pitchFamily="34" charset="0"/>
              </a:rPr>
              <a:t>Neutron </a:t>
            </a:r>
            <a:r>
              <a:rPr lang="en-US" sz="1600" b="1" dirty="0">
                <a:solidFill>
                  <a:schemeClr val="tx1">
                    <a:lumMod val="65000"/>
                    <a:lumOff val="35000"/>
                  </a:schemeClr>
                </a:solidFill>
                <a:latin typeface="Arial Narrow" pitchFamily="34" charset="0"/>
              </a:rPr>
              <a:t>and X-ray scattering </a:t>
            </a:r>
            <a:r>
              <a:rPr lang="en-US" sz="1600" b="1" dirty="0" smtClean="0">
                <a:solidFill>
                  <a:schemeClr val="tx1">
                    <a:lumMod val="65000"/>
                    <a:lumOff val="35000"/>
                  </a:schemeClr>
                </a:solidFill>
                <a:latin typeface="Arial Narrow" pitchFamily="34" charset="0"/>
              </a:rPr>
              <a:t>combined with </a:t>
            </a:r>
            <a:r>
              <a:rPr lang="en-US" sz="1600" b="1" dirty="0">
                <a:solidFill>
                  <a:schemeClr val="tx1">
                    <a:lumMod val="65000"/>
                    <a:lumOff val="35000"/>
                  </a:schemeClr>
                </a:solidFill>
                <a:latin typeface="Arial Narrow" pitchFamily="34" charset="0"/>
              </a:rPr>
              <a:t>computational </a:t>
            </a:r>
            <a:r>
              <a:rPr lang="en-US" sz="1600" b="1" dirty="0" smtClean="0">
                <a:solidFill>
                  <a:schemeClr val="tx1">
                    <a:lumMod val="65000"/>
                    <a:lumOff val="35000"/>
                  </a:schemeClr>
                </a:solidFill>
                <a:latin typeface="Arial Narrow" pitchFamily="34" charset="0"/>
              </a:rPr>
              <a:t>methods reveal </a:t>
            </a:r>
            <a:r>
              <a:rPr lang="en-US" sz="1600" b="1" dirty="0">
                <a:solidFill>
                  <a:schemeClr val="tx1">
                    <a:lumMod val="65000"/>
                    <a:lumOff val="35000"/>
                  </a:schemeClr>
                </a:solidFill>
                <a:latin typeface="Arial Narrow" pitchFamily="34" charset="0"/>
              </a:rPr>
              <a:t>how MerA transfers Hg</a:t>
            </a:r>
            <a:r>
              <a:rPr lang="en-US" sz="1600" b="1" baseline="30000" dirty="0">
                <a:solidFill>
                  <a:schemeClr val="tx1">
                    <a:lumMod val="65000"/>
                    <a:lumOff val="35000"/>
                  </a:schemeClr>
                </a:solidFill>
                <a:latin typeface="Arial Narrow" pitchFamily="34" charset="0"/>
              </a:rPr>
              <a:t>2+</a:t>
            </a:r>
            <a:r>
              <a:rPr lang="en-US" sz="1600" b="1" dirty="0">
                <a:solidFill>
                  <a:schemeClr val="tx1">
                    <a:lumMod val="65000"/>
                    <a:lumOff val="35000"/>
                  </a:schemeClr>
                </a:solidFill>
                <a:latin typeface="Arial Narrow" pitchFamily="34" charset="0"/>
              </a:rPr>
              <a:t> from a flexibly tethered metallochaperone domain to its catalytic core domain for reduction to Hg</a:t>
            </a:r>
            <a:r>
              <a:rPr lang="en-US" sz="1600" b="1" baseline="30000" dirty="0">
                <a:solidFill>
                  <a:schemeClr val="tx1">
                    <a:lumMod val="65000"/>
                    <a:lumOff val="35000"/>
                  </a:schemeClr>
                </a:solidFill>
                <a:latin typeface="Arial Narrow" pitchFamily="34" charset="0"/>
              </a:rPr>
              <a:t>0</a:t>
            </a:r>
            <a:r>
              <a:rPr lang="en-US" sz="1600" b="1" dirty="0">
                <a:solidFill>
                  <a:schemeClr val="tx1">
                    <a:lumMod val="65000"/>
                    <a:lumOff val="35000"/>
                  </a:schemeClr>
                </a:solidFill>
                <a:latin typeface="Arial Narrow" pitchFamily="34" charset="0"/>
              </a:rPr>
              <a:t>.</a:t>
            </a:r>
          </a:p>
          <a:p>
            <a:pPr>
              <a:spcBef>
                <a:spcPts val="300"/>
              </a:spcBef>
            </a:pPr>
            <a:r>
              <a:rPr lang="en-US" sz="1600" b="1" dirty="0">
                <a:solidFill>
                  <a:schemeClr val="tx1">
                    <a:lumMod val="65000"/>
                    <a:lumOff val="35000"/>
                  </a:schemeClr>
                </a:solidFill>
                <a:latin typeface="Arial Narrow" pitchFamily="34" charset="0"/>
              </a:rPr>
              <a:t>Specific mutations in MerA </a:t>
            </a:r>
            <a:r>
              <a:rPr lang="en-US" sz="1600" b="1" dirty="0" smtClean="0">
                <a:solidFill>
                  <a:schemeClr val="tx1">
                    <a:lumMod val="65000"/>
                    <a:lumOff val="35000"/>
                  </a:schemeClr>
                </a:solidFill>
                <a:latin typeface="Arial Narrow" pitchFamily="34" charset="0"/>
              </a:rPr>
              <a:t>were used to pinpoint </a:t>
            </a:r>
            <a:r>
              <a:rPr lang="en-US" sz="1600" b="1" dirty="0">
                <a:solidFill>
                  <a:schemeClr val="tx1">
                    <a:lumMod val="65000"/>
                    <a:lumOff val="35000"/>
                  </a:schemeClr>
                </a:solidFill>
                <a:latin typeface="Arial Narrow" pitchFamily="34" charset="0"/>
              </a:rPr>
              <a:t>the position and relative orientation of NmerA interacting with its core during Hg</a:t>
            </a:r>
            <a:r>
              <a:rPr lang="en-US" sz="1600" b="1" baseline="30000" dirty="0">
                <a:solidFill>
                  <a:schemeClr val="tx1">
                    <a:lumMod val="65000"/>
                    <a:lumOff val="35000"/>
                  </a:schemeClr>
                </a:solidFill>
                <a:latin typeface="Arial Narrow" pitchFamily="34" charset="0"/>
              </a:rPr>
              <a:t>2+</a:t>
            </a:r>
            <a:r>
              <a:rPr lang="en-US" sz="1600" b="1" dirty="0">
                <a:solidFill>
                  <a:schemeClr val="tx1">
                    <a:lumMod val="65000"/>
                    <a:lumOff val="35000"/>
                  </a:schemeClr>
                </a:solidFill>
                <a:latin typeface="Arial Narrow" pitchFamily="34" charset="0"/>
              </a:rPr>
              <a:t> handoff.</a:t>
            </a:r>
          </a:p>
          <a:p>
            <a:pPr>
              <a:spcBef>
                <a:spcPts val="300"/>
              </a:spcBef>
            </a:pPr>
            <a:r>
              <a:rPr lang="en-US" sz="1600" b="1" dirty="0" smtClean="0">
                <a:solidFill>
                  <a:schemeClr val="tx1">
                    <a:lumMod val="65000"/>
                    <a:lumOff val="35000"/>
                  </a:schemeClr>
                </a:solidFill>
                <a:latin typeface="Arial Narrow" pitchFamily="34" charset="0"/>
              </a:rPr>
              <a:t>The analysis and modeling approaches can be used to characterize biological macromolecules consisting of domains tethered by flexible linkers. </a:t>
            </a:r>
          </a:p>
        </p:txBody>
      </p:sp>
      <p:sp>
        <p:nvSpPr>
          <p:cNvPr id="13" name="Content Placeholder 12"/>
          <p:cNvSpPr>
            <a:spLocks noGrp="1"/>
          </p:cNvSpPr>
          <p:nvPr>
            <p:ph idx="10"/>
          </p:nvPr>
        </p:nvSpPr>
        <p:spPr>
          <a:xfrm>
            <a:off x="304800" y="5036606"/>
            <a:ext cx="4876800" cy="1440394"/>
          </a:xfrm>
        </p:spPr>
        <p:txBody>
          <a:bodyPr/>
          <a:lstStyle/>
          <a:p>
            <a:pPr algn="just">
              <a:lnSpc>
                <a:spcPct val="90000"/>
              </a:lnSpc>
            </a:pPr>
            <a:r>
              <a:rPr lang="en-US" b="1" dirty="0" smtClean="0">
                <a:latin typeface="Times New Roman" pitchFamily="18" charset="0"/>
                <a:cs typeface="Times New Roman" pitchFamily="18" charset="0"/>
              </a:rPr>
              <a:t>Contact: </a:t>
            </a:r>
            <a:r>
              <a:rPr lang="en-US" dirty="0" smtClean="0">
                <a:latin typeface="Times New Roman" pitchFamily="18" charset="0"/>
                <a:cs typeface="Times New Roman" pitchFamily="18" charset="0"/>
              </a:rPr>
              <a:t>Alex Johs, 865-574-7444, johsa@ornl.gov</a:t>
            </a:r>
          </a:p>
          <a:p>
            <a:pPr algn="just">
              <a:lnSpc>
                <a:spcPct val="90000"/>
              </a:lnSpc>
            </a:pPr>
            <a:r>
              <a:rPr lang="en-US" b="1" dirty="0" smtClean="0">
                <a:latin typeface="Times New Roman" pitchFamily="18" charset="0"/>
                <a:cs typeface="Times New Roman" pitchFamily="18" charset="0"/>
              </a:rPr>
              <a:t>Funding source: </a:t>
            </a:r>
            <a:r>
              <a:rPr lang="en-US" dirty="0" smtClean="0">
                <a:latin typeface="Times New Roman" pitchFamily="18" charset="0"/>
                <a:cs typeface="Times New Roman" pitchFamily="18" charset="0"/>
              </a:rPr>
              <a:t>DOE Office of Biological and Environmental Research </a:t>
            </a:r>
            <a:r>
              <a:rPr lang="en-US" b="1" dirty="0" smtClean="0">
                <a:latin typeface="Times New Roman" pitchFamily="18" charset="0"/>
                <a:cs typeface="Times New Roman" pitchFamily="18" charset="0"/>
              </a:rPr>
              <a:t>Resources:</a:t>
            </a:r>
            <a:r>
              <a:rPr lang="en-US" dirty="0" smtClean="0">
                <a:latin typeface="Times New Roman" pitchFamily="18" charset="0"/>
                <a:cs typeface="Times New Roman" pitchFamily="18" charset="0"/>
              </a:rPr>
              <a:t> 	EQ-SANS at Spallation Neutron Source, ORNL</a:t>
            </a:r>
          </a:p>
          <a:p>
            <a:pPr algn="just">
              <a:lnSpc>
                <a:spcPct val="90000"/>
              </a:lnSpc>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Advanced Light Source, LBNL</a:t>
            </a:r>
          </a:p>
          <a:p>
            <a:pPr algn="just">
              <a:lnSpc>
                <a:spcPct val="90000"/>
              </a:lnSpc>
            </a:pPr>
            <a:r>
              <a:rPr lang="en-US" b="1" dirty="0" smtClean="0">
                <a:latin typeface="Times New Roman" pitchFamily="18" charset="0"/>
                <a:cs typeface="Times New Roman" pitchFamily="18" charset="0"/>
              </a:rPr>
              <a:t>Reference:</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Johs </a:t>
            </a:r>
            <a:r>
              <a:rPr lang="en-US" dirty="0">
                <a:latin typeface="Times New Roman" pitchFamily="18" charset="0"/>
                <a:cs typeface="Times New Roman" pitchFamily="18" charset="0"/>
              </a:rPr>
              <a:t>at al., </a:t>
            </a:r>
            <a:r>
              <a:rPr lang="en-US" i="1" dirty="0">
                <a:latin typeface="Times New Roman" pitchFamily="18" charset="0"/>
                <a:cs typeface="Times New Roman" pitchFamily="18" charset="0"/>
              </a:rPr>
              <a:t>Journal of Molecular Biology</a:t>
            </a:r>
            <a:r>
              <a:rPr lang="en-US" dirty="0">
                <a:latin typeface="Times New Roman" pitchFamily="18" charset="0"/>
                <a:cs typeface="Times New Roman" pitchFamily="18" charset="0"/>
              </a:rPr>
              <a:t>, in </a:t>
            </a:r>
            <a:r>
              <a:rPr lang="en-US" dirty="0" smtClean="0">
                <a:latin typeface="Times New Roman" pitchFamily="18" charset="0"/>
                <a:cs typeface="Times New Roman" pitchFamily="18" charset="0"/>
              </a:rPr>
              <a:t>press</a:t>
            </a:r>
          </a:p>
          <a:p>
            <a:pPr>
              <a:lnSpc>
                <a:spcPct val="90000"/>
              </a:lnSpc>
            </a:pP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hlinkClick r:id="rId3"/>
              </a:rPr>
              <a:t>doi:10.1016/j.jmb.2011.08.042</a:t>
            </a:r>
            <a:endParaRPr lang="en-US" dirty="0">
              <a:latin typeface="Times New Roman" pitchFamily="18" charset="0"/>
              <a:cs typeface="Times New Roman" pitchFamily="18" charset="0"/>
            </a:endParaRPr>
          </a:p>
          <a:p>
            <a:pPr algn="just">
              <a:lnSpc>
                <a:spcPct val="90000"/>
              </a:lnSpc>
            </a:pPr>
            <a:endParaRPr lang="en-US" dirty="0" smtClean="0">
              <a:latin typeface="Times New Roman" pitchFamily="18" charset="0"/>
              <a:cs typeface="Times New Roman" pitchFamily="18" charset="0"/>
            </a:endParaRPr>
          </a:p>
          <a:p>
            <a:endParaRPr lang="en-US" dirty="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pic>
        <p:nvPicPr>
          <p:cNvPr id="9"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973848" y="4156505"/>
            <a:ext cx="2220484" cy="1482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17"/>
          <p:cNvSpPr txBox="1">
            <a:spLocks noChangeArrowheads="1"/>
          </p:cNvSpPr>
          <p:nvPr/>
        </p:nvSpPr>
        <p:spPr bwMode="auto">
          <a:xfrm>
            <a:off x="5093833" y="3459616"/>
            <a:ext cx="37671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solidFill>
                  <a:srgbClr val="000000"/>
                </a:solidFill>
                <a:ea typeface="ＭＳ Ｐゴシック" pitchFamily="-110" charset="-128"/>
              </a:rPr>
              <a:t>Pathway for Hg</a:t>
            </a:r>
            <a:r>
              <a:rPr lang="en-US" sz="1000" baseline="30000" dirty="0">
                <a:solidFill>
                  <a:srgbClr val="000000"/>
                </a:solidFill>
                <a:ea typeface="ＭＳ Ｐゴシック" pitchFamily="-110" charset="-128"/>
              </a:rPr>
              <a:t>2+</a:t>
            </a:r>
            <a:r>
              <a:rPr lang="en-US" sz="1000" dirty="0">
                <a:solidFill>
                  <a:srgbClr val="000000"/>
                </a:solidFill>
                <a:ea typeface="ＭＳ Ｐゴシック" pitchFamily="-110" charset="-128"/>
              </a:rPr>
              <a:t>-ligand exchange and reduction in MerA. NmerA (red), dimeric catalytic core (blue/green).</a:t>
            </a: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72062" y="1066800"/>
            <a:ext cx="3717189"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277722" y="4186133"/>
            <a:ext cx="1583248" cy="142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7"/>
          <p:cNvSpPr txBox="1">
            <a:spLocks noChangeArrowheads="1"/>
          </p:cNvSpPr>
          <p:nvPr/>
        </p:nvSpPr>
        <p:spPr bwMode="auto">
          <a:xfrm>
            <a:off x="5165214" y="5689781"/>
            <a:ext cx="397878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solidFill>
                  <a:srgbClr val="000000"/>
                </a:solidFill>
                <a:ea typeface="ＭＳ Ｐゴシック" pitchFamily="-110" charset="-128"/>
              </a:rPr>
              <a:t>Left: Superposition of the five models representing conformational ensemble. Right: Conformation during Hg</a:t>
            </a:r>
            <a:r>
              <a:rPr lang="en-US" sz="1000" baseline="30000" dirty="0">
                <a:solidFill>
                  <a:srgbClr val="000000"/>
                </a:solidFill>
                <a:ea typeface="ＭＳ Ｐゴシック" pitchFamily="-110" charset="-128"/>
              </a:rPr>
              <a:t>2+</a:t>
            </a:r>
            <a:r>
              <a:rPr lang="en-US" sz="1000" dirty="0">
                <a:solidFill>
                  <a:srgbClr val="000000"/>
                </a:solidFill>
                <a:ea typeface="ＭＳ Ｐゴシック" pitchFamily="-110" charset="-128"/>
              </a:rPr>
              <a:t> handoff.</a:t>
            </a:r>
          </a:p>
        </p:txBody>
      </p:sp>
    </p:spTree>
    <p:extLst>
      <p:ext uri="{BB962C8B-B14F-4D97-AF65-F5344CB8AC3E}">
        <p14:creationId xmlns:p14="http://schemas.microsoft.com/office/powerpoint/2010/main" xmlns="" val="35538503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228600" y="173159"/>
            <a:ext cx="8382000" cy="301621"/>
          </a:xfrm>
        </p:spPr>
        <p:txBody>
          <a:bodyPr/>
          <a:lstStyle/>
          <a:p>
            <a:r>
              <a:rPr lang="en-US" sz="1600" b="1" dirty="0" smtClean="0"/>
              <a:t>Entrapment of green fluorescent protein in </a:t>
            </a:r>
            <a:r>
              <a:rPr lang="en-US" sz="1600" b="1" dirty="0" err="1" smtClean="0"/>
              <a:t>nanostructured</a:t>
            </a:r>
            <a:r>
              <a:rPr lang="en-US" sz="1600" b="1" dirty="0" smtClean="0"/>
              <a:t> polymer films </a:t>
            </a:r>
          </a:p>
        </p:txBody>
      </p:sp>
      <p:sp>
        <p:nvSpPr>
          <p:cNvPr id="13" name="Content Placeholder 12"/>
          <p:cNvSpPr>
            <a:spLocks noGrp="1"/>
          </p:cNvSpPr>
          <p:nvPr>
            <p:ph idx="10"/>
          </p:nvPr>
        </p:nvSpPr>
        <p:spPr>
          <a:xfrm>
            <a:off x="228600" y="5197745"/>
            <a:ext cx="5181600" cy="812530"/>
          </a:xfrm>
        </p:spPr>
        <p:txBody>
          <a:bodyPr/>
          <a:lstStyle/>
          <a:p>
            <a:pPr algn="just">
              <a:lnSpc>
                <a:spcPct val="90000"/>
              </a:lnSpc>
            </a:pPr>
            <a:r>
              <a:rPr lang="en-US" b="1" dirty="0" smtClean="0">
                <a:latin typeface="Times New Roman" pitchFamily="18" charset="0"/>
                <a:cs typeface="Times New Roman" pitchFamily="18" charset="0"/>
              </a:rPr>
              <a:t>Contact: </a:t>
            </a:r>
            <a:r>
              <a:rPr lang="en-US" dirty="0" smtClean="0">
                <a:latin typeface="Times New Roman" pitchFamily="18" charset="0"/>
                <a:cs typeface="Times New Roman" pitchFamily="18" charset="0"/>
              </a:rPr>
              <a:t>Eugenia </a:t>
            </a:r>
            <a:r>
              <a:rPr lang="en-US" dirty="0" err="1" smtClean="0">
                <a:latin typeface="Times New Roman" pitchFamily="18" charset="0"/>
                <a:cs typeface="Times New Roman" pitchFamily="18" charset="0"/>
              </a:rPr>
              <a:t>Kharlampieva</a:t>
            </a:r>
            <a:r>
              <a:rPr lang="en-US" dirty="0" smtClean="0">
                <a:latin typeface="Times New Roman" pitchFamily="18" charset="0"/>
                <a:cs typeface="Times New Roman" pitchFamily="18" charset="0"/>
              </a:rPr>
              <a:t>, ekharlam@uab.edu</a:t>
            </a:r>
          </a:p>
          <a:p>
            <a:r>
              <a:rPr lang="en-US" b="1" dirty="0" smtClean="0">
                <a:latin typeface="Times New Roman" pitchFamily="18" charset="0"/>
                <a:cs typeface="Times New Roman" pitchFamily="18" charset="0"/>
              </a:rPr>
              <a:t>Funding sources:</a:t>
            </a:r>
            <a:r>
              <a:rPr lang="en-US" dirty="0" smtClean="0">
                <a:latin typeface="Times New Roman" pitchFamily="18" charset="0"/>
                <a:cs typeface="Times New Roman" pitchFamily="18" charset="0"/>
              </a:rPr>
              <a:t> DOE Offices of Basic Energy Sciences and Biological and Environmental Research; Air Force Office of Scientific Research</a:t>
            </a:r>
          </a:p>
          <a:p>
            <a:r>
              <a:rPr lang="en-US" b="1" dirty="0" smtClean="0">
                <a:latin typeface="Times New Roman" pitchFamily="18" charset="0"/>
                <a:cs typeface="Times New Roman" pitchFamily="18" charset="0"/>
              </a:rPr>
              <a:t>Resources:</a:t>
            </a:r>
            <a:r>
              <a:rPr lang="en-US" dirty="0" smtClean="0">
                <a:latin typeface="Times New Roman" pitchFamily="18" charset="0"/>
                <a:cs typeface="Times New Roman" pitchFamily="18" charset="0"/>
              </a:rPr>
              <a:t> Liquids </a:t>
            </a:r>
            <a:r>
              <a:rPr lang="en-US" dirty="0" err="1" smtClean="0">
                <a:latin typeface="Times New Roman" pitchFamily="18" charset="0"/>
                <a:cs typeface="Times New Roman" pitchFamily="18" charset="0"/>
              </a:rPr>
              <a:t>Reflectometer</a:t>
            </a:r>
            <a:r>
              <a:rPr lang="en-US" dirty="0" smtClean="0">
                <a:latin typeface="Times New Roman" pitchFamily="18" charset="0"/>
                <a:cs typeface="Times New Roman" pitchFamily="18" charset="0"/>
              </a:rPr>
              <a:t> at the </a:t>
            </a:r>
            <a:r>
              <a:rPr lang="en-US" dirty="0" err="1" smtClean="0">
                <a:latin typeface="Times New Roman" pitchFamily="18" charset="0"/>
                <a:cs typeface="Times New Roman" pitchFamily="18" charset="0"/>
              </a:rPr>
              <a:t>Spallation</a:t>
            </a:r>
            <a:r>
              <a:rPr lang="en-US" dirty="0" smtClean="0">
                <a:latin typeface="Times New Roman" pitchFamily="18" charset="0"/>
                <a:cs typeface="Times New Roman" pitchFamily="18" charset="0"/>
              </a:rPr>
              <a:t> Neutron Source </a:t>
            </a:r>
            <a:endParaRPr lang="en-US" dirty="0">
              <a:latin typeface="Times New Roman" pitchFamily="18" charset="0"/>
              <a:cs typeface="Times New Roman" pitchFamily="18" charset="0"/>
            </a:endParaRPr>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srgbClr val="000000"/>
              </a:solidFill>
            </a:endParaRPr>
          </a:p>
        </p:txBody>
      </p:sp>
      <p:sp>
        <p:nvSpPr>
          <p:cNvPr id="9" name="TextBox 8"/>
          <p:cNvSpPr txBox="1"/>
          <p:nvPr/>
        </p:nvSpPr>
        <p:spPr>
          <a:xfrm>
            <a:off x="304800" y="4486275"/>
            <a:ext cx="5181600" cy="553998"/>
          </a:xfrm>
          <a:prstGeom prst="rect">
            <a:avLst/>
          </a:prstGeom>
          <a:noFill/>
        </p:spPr>
        <p:txBody>
          <a:bodyPr wrap="square" rtlCol="0">
            <a:spAutoFit/>
          </a:bodyPr>
          <a:lstStyle/>
          <a:p>
            <a:r>
              <a:rPr lang="en-US" sz="1000" dirty="0" smtClean="0">
                <a:solidFill>
                  <a:srgbClr val="000000"/>
                </a:solidFill>
                <a:latin typeface="Times New Roman" pitchFamily="18" charset="0"/>
                <a:cs typeface="Times New Roman" pitchFamily="18" charset="0"/>
              </a:rPr>
              <a:t>“Localized entrapment of green fluorescent protein within </a:t>
            </a:r>
            <a:r>
              <a:rPr lang="en-US" sz="1000" dirty="0" err="1" smtClean="0">
                <a:solidFill>
                  <a:srgbClr val="000000"/>
                </a:solidFill>
                <a:latin typeface="Times New Roman" pitchFamily="18" charset="0"/>
                <a:cs typeface="Times New Roman" pitchFamily="18" charset="0"/>
              </a:rPr>
              <a:t>nanostructured</a:t>
            </a:r>
            <a:r>
              <a:rPr lang="en-US" sz="1000" dirty="0" smtClean="0">
                <a:solidFill>
                  <a:srgbClr val="000000"/>
                </a:solidFill>
                <a:latin typeface="Times New Roman" pitchFamily="18" charset="0"/>
                <a:cs typeface="Times New Roman" pitchFamily="18" charset="0"/>
              </a:rPr>
              <a:t> polymer films,” V. </a:t>
            </a:r>
            <a:r>
              <a:rPr lang="en-US" sz="1000" dirty="0" err="1" smtClean="0">
                <a:solidFill>
                  <a:srgbClr val="000000"/>
                </a:solidFill>
                <a:latin typeface="Times New Roman" pitchFamily="18" charset="0"/>
                <a:cs typeface="Times New Roman" pitchFamily="18" charset="0"/>
              </a:rPr>
              <a:t>Kozlovskaya</a:t>
            </a:r>
            <a:r>
              <a:rPr lang="en-US" sz="1000" dirty="0" smtClean="0">
                <a:solidFill>
                  <a:srgbClr val="000000"/>
                </a:solidFill>
                <a:latin typeface="Times New Roman" pitchFamily="18" charset="0"/>
                <a:cs typeface="Times New Roman" pitchFamily="18" charset="0"/>
              </a:rPr>
              <a:t>, J. F. Ankner, H. O’Neill, Q. Zhang, and E. </a:t>
            </a:r>
            <a:r>
              <a:rPr lang="en-US" sz="1000" dirty="0" err="1" smtClean="0">
                <a:solidFill>
                  <a:srgbClr val="000000"/>
                </a:solidFill>
                <a:latin typeface="Times New Roman" pitchFamily="18" charset="0"/>
                <a:cs typeface="Times New Roman" pitchFamily="18" charset="0"/>
              </a:rPr>
              <a:t>Kharlampieva</a:t>
            </a:r>
            <a:r>
              <a:rPr lang="en-US" sz="1000" dirty="0" smtClean="0">
                <a:solidFill>
                  <a:srgbClr val="000000"/>
                </a:solidFill>
                <a:latin typeface="Times New Roman" pitchFamily="18" charset="0"/>
                <a:cs typeface="Times New Roman" pitchFamily="18" charset="0"/>
              </a:rPr>
              <a:t>, </a:t>
            </a:r>
            <a:r>
              <a:rPr lang="en-US" sz="1000" i="1" dirty="0" smtClean="0">
                <a:solidFill>
                  <a:srgbClr val="000000"/>
                </a:solidFill>
                <a:latin typeface="Times New Roman" pitchFamily="18" charset="0"/>
                <a:cs typeface="Times New Roman" pitchFamily="18" charset="0"/>
              </a:rPr>
              <a:t>Soft Matter</a:t>
            </a:r>
            <a:r>
              <a:rPr lang="en-US" sz="1000" dirty="0" smtClean="0">
                <a:solidFill>
                  <a:srgbClr val="000000"/>
                </a:solidFill>
                <a:latin typeface="Times New Roman" pitchFamily="18" charset="0"/>
                <a:cs typeface="Times New Roman" pitchFamily="18" charset="0"/>
              </a:rPr>
              <a:t>, DOI: 10.1039/c1sm06710a.</a:t>
            </a:r>
          </a:p>
        </p:txBody>
      </p:sp>
      <p:sp>
        <p:nvSpPr>
          <p:cNvPr id="10" name="Rectangle 15"/>
          <p:cNvSpPr>
            <a:spLocks noChangeArrowheads="1"/>
          </p:cNvSpPr>
          <p:nvPr/>
        </p:nvSpPr>
        <p:spPr bwMode="auto">
          <a:xfrm>
            <a:off x="5657850" y="4591794"/>
            <a:ext cx="3143250" cy="1169551"/>
          </a:xfrm>
          <a:prstGeom prst="rect">
            <a:avLst/>
          </a:prstGeom>
          <a:noFill/>
          <a:ln w="9525">
            <a:noFill/>
            <a:miter lim="800000"/>
            <a:headEnd/>
            <a:tailEnd/>
          </a:ln>
        </p:spPr>
        <p:txBody>
          <a:bodyPr wrap="square" anchor="ctr">
            <a:spAutoFit/>
          </a:bodyPr>
          <a:lstStyle/>
          <a:p>
            <a:r>
              <a:rPr lang="en-US" sz="1000" b="1" i="1" dirty="0" smtClean="0">
                <a:solidFill>
                  <a:srgbClr val="000000"/>
                </a:solidFill>
              </a:rPr>
              <a:t>GFP (A) entrapped inside an </a:t>
            </a:r>
            <a:r>
              <a:rPr lang="en-US" sz="1000" b="1" i="1" dirty="0" err="1" smtClean="0">
                <a:solidFill>
                  <a:srgbClr val="000000"/>
                </a:solidFill>
              </a:rPr>
              <a:t>LbL</a:t>
            </a:r>
            <a:r>
              <a:rPr lang="en-US" sz="1000" b="1" i="1" dirty="0" smtClean="0">
                <a:solidFill>
                  <a:srgbClr val="000000"/>
                </a:solidFill>
              </a:rPr>
              <a:t> film (B).  Scattering density profile of a film with the GFP layer placed in the middle (C).  Randomly oriented GFP molecules arranged in a single close-packed sheet, consistent with the GFP layer’s fitted scattering density and thickness (D). </a:t>
            </a:r>
          </a:p>
        </p:txBody>
      </p:sp>
      <p:sp>
        <p:nvSpPr>
          <p:cNvPr id="11" name="Content Placeholder 10"/>
          <p:cNvSpPr>
            <a:spLocks noGrp="1"/>
          </p:cNvSpPr>
          <p:nvPr>
            <p:ph idx="1"/>
          </p:nvPr>
        </p:nvSpPr>
        <p:spPr>
          <a:xfrm>
            <a:off x="190500" y="609600"/>
            <a:ext cx="5143500" cy="3847207"/>
          </a:xfrm>
        </p:spPr>
        <p:txBody>
          <a:bodyPr/>
          <a:lstStyle/>
          <a:p>
            <a:pPr>
              <a:lnSpc>
                <a:spcPct val="100000"/>
              </a:lnSpc>
              <a:spcBef>
                <a:spcPts val="400"/>
              </a:spcBef>
              <a:defRPr/>
            </a:pPr>
            <a:r>
              <a:rPr lang="en-US" sz="1300" b="1" dirty="0" smtClean="0"/>
              <a:t>Neutron scattering coupled with </a:t>
            </a:r>
            <a:r>
              <a:rPr lang="en-US" sz="1300" b="1" dirty="0" err="1" smtClean="0"/>
              <a:t>deuterated</a:t>
            </a:r>
            <a:r>
              <a:rPr lang="en-US" sz="1300" b="1" dirty="0" smtClean="0"/>
              <a:t>  green fluorescent protein (GFP) resolved the architecture of bio-</a:t>
            </a:r>
            <a:r>
              <a:rPr lang="en-US" sz="1300" b="1" dirty="0" err="1" smtClean="0"/>
              <a:t>nanohybrid</a:t>
            </a:r>
            <a:r>
              <a:rPr lang="en-US" sz="1300" b="1" dirty="0" smtClean="0"/>
              <a:t> films made by localized incorporation of GFP within ultrathin layer-by-layer polymeric matrices.</a:t>
            </a:r>
          </a:p>
          <a:p>
            <a:pPr>
              <a:lnSpc>
                <a:spcPct val="100000"/>
              </a:lnSpc>
              <a:spcBef>
                <a:spcPts val="400"/>
              </a:spcBef>
              <a:defRPr/>
            </a:pPr>
            <a:r>
              <a:rPr lang="en-US" sz="1300" b="1" dirty="0" smtClean="0"/>
              <a:t>Films assembled with a single GFP layer showed </a:t>
            </a:r>
            <a:r>
              <a:rPr lang="en-CA" sz="1300" b="1" dirty="0" smtClean="0"/>
              <a:t>a strong localization of  </a:t>
            </a:r>
            <a:r>
              <a:rPr lang="en-US" sz="1300" b="1" dirty="0" smtClean="0"/>
              <a:t>highly dense, molecularly thin GFP layers, with a GFP volume fraction </a:t>
            </a:r>
            <a:r>
              <a:rPr lang="en-CA" sz="1300" b="1" dirty="0" smtClean="0"/>
              <a:t>approaching the maximum value of a monolayer packing density of randomly oriented GFP molecules. </a:t>
            </a:r>
            <a:endParaRPr lang="en-US" sz="1300" b="1" dirty="0" smtClean="0"/>
          </a:p>
          <a:p>
            <a:pPr>
              <a:lnSpc>
                <a:spcPct val="100000"/>
              </a:lnSpc>
              <a:spcBef>
                <a:spcPts val="400"/>
              </a:spcBef>
            </a:pPr>
            <a:r>
              <a:rPr lang="en-CA" sz="1300" b="1" dirty="0" smtClean="0"/>
              <a:t>Films with several GFP layers revealed a partial intermixing of the protein with the polyelectrolyte matrix so that protein-rich and protein-deficient regions alternate in the films.</a:t>
            </a:r>
            <a:endParaRPr lang="en-US" sz="1300" b="1" dirty="0" smtClean="0"/>
          </a:p>
          <a:p>
            <a:pPr>
              <a:lnSpc>
                <a:spcPct val="100000"/>
              </a:lnSpc>
              <a:spcBef>
                <a:spcPts val="400"/>
              </a:spcBef>
            </a:pPr>
            <a:r>
              <a:rPr lang="en-US" sz="1300" b="1" dirty="0" smtClean="0"/>
              <a:t>The results yield new insights into the organization of immobilized proteins within polyelectrolyte matrices and open opportunities for fabricating protein-containing films with well-organized structure, a crucial requirement for advanced sensing applications.</a:t>
            </a:r>
          </a:p>
        </p:txBody>
      </p:sp>
      <p:grpSp>
        <p:nvGrpSpPr>
          <p:cNvPr id="2" name="Group 14"/>
          <p:cNvGrpSpPr/>
          <p:nvPr/>
        </p:nvGrpSpPr>
        <p:grpSpPr>
          <a:xfrm>
            <a:off x="5457825" y="981075"/>
            <a:ext cx="3477904" cy="3284560"/>
            <a:chOff x="4114800" y="990600"/>
            <a:chExt cx="5029200" cy="3744012"/>
          </a:xfrm>
        </p:grpSpPr>
        <p:pic>
          <p:nvPicPr>
            <p:cNvPr id="16" name="Picture 1" descr="Picture1.png"/>
            <p:cNvPicPr>
              <a:picLocks noChangeAspect="1" noChangeArrowheads="1"/>
            </p:cNvPicPr>
            <p:nvPr/>
          </p:nvPicPr>
          <p:blipFill>
            <a:blip r:embed="rId3" cstate="print"/>
            <a:srcRect r="42254"/>
            <a:stretch>
              <a:fillRect/>
            </a:stretch>
          </p:blipFill>
          <p:spPr bwMode="auto">
            <a:xfrm>
              <a:off x="4495800" y="990600"/>
              <a:ext cx="3657600" cy="2232104"/>
            </a:xfrm>
            <a:prstGeom prst="rect">
              <a:avLst/>
            </a:prstGeom>
            <a:noFill/>
            <a:ln w="9525">
              <a:noFill/>
              <a:miter lim="800000"/>
              <a:headEnd/>
              <a:tailEnd/>
            </a:ln>
          </p:spPr>
        </p:pic>
        <p:pic>
          <p:nvPicPr>
            <p:cNvPr id="17" name="Picture 166" descr="Picture1"/>
            <p:cNvPicPr>
              <a:picLocks noChangeAspect="1" noChangeArrowheads="1"/>
            </p:cNvPicPr>
            <p:nvPr/>
          </p:nvPicPr>
          <p:blipFill>
            <a:blip r:embed="rId4" cstate="print"/>
            <a:srcRect l="5825" t="5183" b="55017"/>
            <a:stretch>
              <a:fillRect/>
            </a:stretch>
          </p:blipFill>
          <p:spPr bwMode="auto">
            <a:xfrm>
              <a:off x="4114800" y="2971800"/>
              <a:ext cx="5029200" cy="1762812"/>
            </a:xfrm>
            <a:prstGeom prst="rect">
              <a:avLst/>
            </a:prstGeom>
            <a:noFill/>
            <a:ln w="9525">
              <a:noFill/>
              <a:miter lim="800000"/>
              <a:headEnd/>
              <a:tailEnd/>
            </a:ln>
          </p:spPr>
        </p:pic>
        <p:sp>
          <p:nvSpPr>
            <p:cNvPr id="18" name="TextBox 17"/>
            <p:cNvSpPr txBox="1"/>
            <p:nvPr/>
          </p:nvSpPr>
          <p:spPr>
            <a:xfrm>
              <a:off x="4501488" y="1099784"/>
              <a:ext cx="324128" cy="369332"/>
            </a:xfrm>
            <a:prstGeom prst="rect">
              <a:avLst/>
            </a:prstGeom>
            <a:noFill/>
          </p:spPr>
          <p:txBody>
            <a:bodyPr wrap="none" rtlCol="0">
              <a:spAutoFit/>
            </a:bodyPr>
            <a:lstStyle/>
            <a:p>
              <a:r>
                <a:rPr lang="en-US" b="1" dirty="0" smtClean="0">
                  <a:solidFill>
                    <a:srgbClr val="000000"/>
                  </a:solidFill>
                </a:rPr>
                <a:t>A</a:t>
              </a:r>
              <a:endParaRPr lang="en-US" b="1" dirty="0">
                <a:solidFill>
                  <a:srgbClr val="000000"/>
                </a:solidFill>
              </a:endParaRPr>
            </a:p>
          </p:txBody>
        </p:sp>
        <p:sp>
          <p:nvSpPr>
            <p:cNvPr id="19" name="TextBox 18"/>
            <p:cNvSpPr txBox="1"/>
            <p:nvPr/>
          </p:nvSpPr>
          <p:spPr>
            <a:xfrm>
              <a:off x="6414448" y="1072488"/>
              <a:ext cx="317716" cy="369332"/>
            </a:xfrm>
            <a:prstGeom prst="rect">
              <a:avLst/>
            </a:prstGeom>
            <a:noFill/>
          </p:spPr>
          <p:txBody>
            <a:bodyPr wrap="none" rtlCol="0">
              <a:spAutoFit/>
            </a:bodyPr>
            <a:lstStyle/>
            <a:p>
              <a:r>
                <a:rPr lang="en-US" b="1" dirty="0" smtClean="0">
                  <a:solidFill>
                    <a:srgbClr val="000000"/>
                  </a:solidFill>
                </a:rPr>
                <a:t>B</a:t>
              </a:r>
              <a:endParaRPr lang="en-US" b="1" dirty="0">
                <a:solidFill>
                  <a:srgbClr val="000000"/>
                </a:solidFill>
              </a:endParaRPr>
            </a:p>
          </p:txBody>
        </p:sp>
        <p:sp>
          <p:nvSpPr>
            <p:cNvPr id="20" name="TextBox 19"/>
            <p:cNvSpPr txBox="1"/>
            <p:nvPr/>
          </p:nvSpPr>
          <p:spPr>
            <a:xfrm>
              <a:off x="4642512" y="2971800"/>
              <a:ext cx="317716" cy="369332"/>
            </a:xfrm>
            <a:prstGeom prst="rect">
              <a:avLst/>
            </a:prstGeom>
            <a:noFill/>
          </p:spPr>
          <p:txBody>
            <a:bodyPr wrap="none" rtlCol="0">
              <a:spAutoFit/>
            </a:bodyPr>
            <a:lstStyle/>
            <a:p>
              <a:r>
                <a:rPr lang="en-US" b="1" dirty="0" smtClean="0">
                  <a:solidFill>
                    <a:srgbClr val="FFFFFF"/>
                  </a:solidFill>
                </a:rPr>
                <a:t>C</a:t>
              </a:r>
              <a:endParaRPr lang="en-US" b="1" dirty="0">
                <a:solidFill>
                  <a:srgbClr val="FFFFFF"/>
                </a:solidFill>
              </a:endParaRPr>
            </a:p>
          </p:txBody>
        </p:sp>
        <p:sp>
          <p:nvSpPr>
            <p:cNvPr id="21" name="TextBox 20"/>
            <p:cNvSpPr txBox="1"/>
            <p:nvPr/>
          </p:nvSpPr>
          <p:spPr>
            <a:xfrm>
              <a:off x="6547512" y="2971800"/>
              <a:ext cx="330540" cy="369332"/>
            </a:xfrm>
            <a:prstGeom prst="rect">
              <a:avLst/>
            </a:prstGeom>
            <a:noFill/>
          </p:spPr>
          <p:txBody>
            <a:bodyPr wrap="none" rtlCol="0">
              <a:spAutoFit/>
            </a:bodyPr>
            <a:lstStyle/>
            <a:p>
              <a:r>
                <a:rPr lang="en-US" b="1" dirty="0" smtClean="0">
                  <a:solidFill>
                    <a:srgbClr val="000000"/>
                  </a:solidFill>
                </a:rPr>
                <a:t>D</a:t>
              </a:r>
              <a:endParaRPr lang="en-US" b="1" dirty="0">
                <a:solidFill>
                  <a:srgbClr val="000000"/>
                </a:solidFill>
              </a:endParaRPr>
            </a:p>
          </p:txBody>
        </p:sp>
      </p:grpSp>
    </p:spTree>
    <p:extLst>
      <p:ext uri="{BB962C8B-B14F-4D97-AF65-F5344CB8AC3E}">
        <p14:creationId xmlns:p14="http://schemas.microsoft.com/office/powerpoint/2010/main" xmlns="" val="39804651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81000" y="177800"/>
            <a:ext cx="8229600" cy="382477"/>
          </a:xfrm>
        </p:spPr>
        <p:txBody>
          <a:bodyPr/>
          <a:lstStyle/>
          <a:p>
            <a:r>
              <a:rPr lang="en-US" sz="2200" dirty="0" smtClean="0">
                <a:ea typeface="ＭＳ Ｐゴシック"/>
                <a:cs typeface="ＭＳ Ｐゴシック"/>
              </a:rPr>
              <a:t>Dynamics of water in the smallest carbon pores</a:t>
            </a:r>
            <a:endParaRPr lang="en-US" sz="2200" dirty="0" smtClean="0"/>
          </a:p>
        </p:txBody>
      </p:sp>
      <p:sp>
        <p:nvSpPr>
          <p:cNvPr id="12" name="Content Placeholder 11"/>
          <p:cNvSpPr>
            <a:spLocks noGrp="1"/>
          </p:cNvSpPr>
          <p:nvPr>
            <p:ph idx="1"/>
          </p:nvPr>
        </p:nvSpPr>
        <p:spPr>
          <a:xfrm>
            <a:off x="152400" y="685800"/>
            <a:ext cx="4495800" cy="3697935"/>
          </a:xfrm>
        </p:spPr>
        <p:txBody>
          <a:bodyPr/>
          <a:lstStyle/>
          <a:p>
            <a:pPr>
              <a:spcBef>
                <a:spcPts val="300"/>
              </a:spcBef>
            </a:pPr>
            <a:r>
              <a:rPr lang="en-US" sz="1800" b="1" dirty="0" smtClean="0"/>
              <a:t>Water and aqueous solutions in small carbon pores are model systems for super-capacitors. </a:t>
            </a:r>
          </a:p>
          <a:p>
            <a:pPr>
              <a:spcBef>
                <a:spcPts val="300"/>
              </a:spcBef>
            </a:pPr>
            <a:r>
              <a:rPr lang="en-US" sz="1800" b="1" dirty="0" smtClean="0"/>
              <a:t>In our experiments, water is confined in the very small, 6 and 8 </a:t>
            </a:r>
            <a:r>
              <a:rPr lang="en-US" sz="1800" b="1" dirty="0" smtClean="0">
                <a:cs typeface="Times New Roman"/>
              </a:rPr>
              <a:t>Å pores of carbide-derived carbon.</a:t>
            </a:r>
          </a:p>
          <a:p>
            <a:pPr>
              <a:spcBef>
                <a:spcPts val="300"/>
              </a:spcBef>
            </a:pPr>
            <a:r>
              <a:rPr lang="en-US" sz="1800" b="1" dirty="0" smtClean="0"/>
              <a:t>Quasielastic neutron scattering on the Backscattering Spectrometer at SNS reveals the dynamics of water in these smallest carbon pores that water can still fill.</a:t>
            </a:r>
          </a:p>
          <a:p>
            <a:pPr>
              <a:spcBef>
                <a:spcPts val="300"/>
              </a:spcBef>
            </a:pPr>
            <a:r>
              <a:rPr lang="en-US" sz="1800" b="1" dirty="0" smtClean="0"/>
              <a:t>The motions of water slow dramatically in the small pores, yet their character remains qualitatively unchanged, even in the narrowest pores.</a:t>
            </a:r>
          </a:p>
        </p:txBody>
      </p:sp>
      <p:sp>
        <p:nvSpPr>
          <p:cNvPr id="13" name="Content Placeholder 12"/>
          <p:cNvSpPr>
            <a:spLocks noGrp="1"/>
          </p:cNvSpPr>
          <p:nvPr>
            <p:ph idx="10"/>
          </p:nvPr>
        </p:nvSpPr>
        <p:spPr>
          <a:xfrm>
            <a:off x="304800" y="5257800"/>
            <a:ext cx="4572000" cy="923330"/>
          </a:xfrm>
        </p:spPr>
        <p:txBody>
          <a:bodyPr/>
          <a:lstStyle/>
          <a:p>
            <a:pPr algn="just">
              <a:lnSpc>
                <a:spcPct val="90000"/>
              </a:lnSpc>
            </a:pPr>
            <a:r>
              <a:rPr lang="en-US" b="1" dirty="0" smtClean="0">
                <a:latin typeface="Times New Roman" pitchFamily="18" charset="0"/>
                <a:cs typeface="Times New Roman" pitchFamily="18" charset="0"/>
              </a:rPr>
              <a:t>Contact: </a:t>
            </a:r>
            <a:r>
              <a:rPr lang="en-US" dirty="0" smtClean="0">
                <a:latin typeface="Times New Roman" pitchFamily="18" charset="0"/>
                <a:cs typeface="Times New Roman" pitchFamily="18" charset="0"/>
              </a:rPr>
              <a:t>mamontove@ornl.gov</a:t>
            </a:r>
          </a:p>
          <a:p>
            <a:pPr algn="just">
              <a:lnSpc>
                <a:spcPct val="90000"/>
              </a:lnSpc>
            </a:pPr>
            <a:r>
              <a:rPr lang="en-US" b="1" dirty="0" smtClean="0">
                <a:latin typeface="Times New Roman" pitchFamily="18" charset="0"/>
                <a:cs typeface="Times New Roman" pitchFamily="18" charset="0"/>
              </a:rPr>
              <a:t>Funding sources: </a:t>
            </a:r>
            <a:r>
              <a:rPr lang="en-US" dirty="0" smtClean="0">
                <a:latin typeface="Times New Roman" pitchFamily="18" charset="0"/>
                <a:cs typeface="Times New Roman" pitchFamily="18" charset="0"/>
              </a:rPr>
              <a:t>Based </a:t>
            </a:r>
            <a:r>
              <a:rPr lang="en-US" dirty="0">
                <a:latin typeface="Times New Roman" pitchFamily="18" charset="0"/>
                <a:cs typeface="Times New Roman" pitchFamily="18" charset="0"/>
              </a:rPr>
              <a:t>upon work supported </a:t>
            </a:r>
            <a:r>
              <a:rPr lang="en-US" dirty="0" smtClean="0">
                <a:latin typeface="Times New Roman" pitchFamily="18" charset="0"/>
                <a:cs typeface="Times New Roman" pitchFamily="18" charset="0"/>
              </a:rPr>
              <a:t>by the Fluid </a:t>
            </a:r>
            <a:r>
              <a:rPr lang="en-US" dirty="0">
                <a:latin typeface="Times New Roman" pitchFamily="18" charset="0"/>
                <a:cs typeface="Times New Roman" pitchFamily="18" charset="0"/>
              </a:rPr>
              <a:t>interface Reactions, Structures and Transport </a:t>
            </a:r>
            <a:r>
              <a:rPr lang="en-US" dirty="0" smtClean="0">
                <a:latin typeface="Times New Roman" pitchFamily="18" charset="0"/>
                <a:cs typeface="Times New Roman" pitchFamily="18" charset="0"/>
              </a:rPr>
              <a:t>Center</a:t>
            </a:r>
            <a:r>
              <a:rPr lang="en-US" dirty="0">
                <a:latin typeface="Times New Roman" pitchFamily="18" charset="0"/>
                <a:cs typeface="Times New Roman" pitchFamily="18" charset="0"/>
              </a:rPr>
              <a:t>, an Energy Frontier Research Center </a:t>
            </a:r>
            <a:r>
              <a:rPr lang="en-US" dirty="0" smtClean="0">
                <a:latin typeface="Times New Roman" pitchFamily="18" charset="0"/>
                <a:cs typeface="Times New Roman" pitchFamily="18" charset="0"/>
              </a:rPr>
              <a:t>DOE Office </a:t>
            </a:r>
            <a:r>
              <a:rPr lang="en-US" dirty="0">
                <a:latin typeface="Times New Roman" pitchFamily="18" charset="0"/>
                <a:cs typeface="Times New Roman" pitchFamily="18" charset="0"/>
              </a:rPr>
              <a:t>of Basic Energy Sciences </a:t>
            </a:r>
            <a:endParaRPr lang="en-US" dirty="0" smtClean="0">
              <a:latin typeface="Times New Roman" pitchFamily="18" charset="0"/>
              <a:cs typeface="Times New Roman" pitchFamily="18" charset="0"/>
            </a:endParaRPr>
          </a:p>
          <a:p>
            <a:pPr algn="just">
              <a:lnSpc>
                <a:spcPct val="90000"/>
              </a:lnSpc>
            </a:pPr>
            <a:r>
              <a:rPr lang="en-US" b="1" dirty="0" smtClean="0">
                <a:latin typeface="Times New Roman" pitchFamily="18" charset="0"/>
                <a:cs typeface="Times New Roman" pitchFamily="18" charset="0"/>
              </a:rPr>
              <a:t>Resources: </a:t>
            </a:r>
            <a:r>
              <a:rPr lang="en-US" dirty="0" err="1" smtClean="0">
                <a:latin typeface="Times New Roman" pitchFamily="18" charset="0"/>
                <a:cs typeface="Times New Roman" pitchFamily="18" charset="0"/>
              </a:rPr>
              <a:t>Spallation</a:t>
            </a:r>
            <a:r>
              <a:rPr lang="en-US" dirty="0" smtClean="0">
                <a:latin typeface="Times New Roman" pitchFamily="18" charset="0"/>
                <a:cs typeface="Times New Roman" pitchFamily="18" charset="0"/>
              </a:rPr>
              <a:t> Neutron Source, ORNL</a:t>
            </a:r>
            <a:endParaRPr lang="en-US" dirty="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prstClr val="black"/>
              </a:solidFill>
            </a:endParaRPr>
          </a:p>
        </p:txBody>
      </p:sp>
      <p:sp>
        <p:nvSpPr>
          <p:cNvPr id="9224" name="Rectangle 15"/>
          <p:cNvSpPr>
            <a:spLocks noChangeArrowheads="1"/>
          </p:cNvSpPr>
          <p:nvPr/>
        </p:nvSpPr>
        <p:spPr bwMode="auto">
          <a:xfrm>
            <a:off x="5050970" y="4154086"/>
            <a:ext cx="3788230" cy="1785104"/>
          </a:xfrm>
          <a:prstGeom prst="rect">
            <a:avLst/>
          </a:prstGeom>
          <a:noFill/>
          <a:ln w="9525">
            <a:noFill/>
            <a:miter lim="800000"/>
            <a:headEnd/>
            <a:tailEnd/>
          </a:ln>
        </p:spPr>
        <p:txBody>
          <a:bodyPr wrap="square" anchor="ctr">
            <a:spAutoFit/>
          </a:bodyPr>
          <a:lstStyle/>
          <a:p>
            <a:r>
              <a:rPr lang="en-US" sz="1000" b="1" i="1" dirty="0" smtClean="0">
                <a:solidFill>
                  <a:prstClr val="black"/>
                </a:solidFill>
              </a:rPr>
              <a:t>Top: Scattering </a:t>
            </a:r>
            <a:r>
              <a:rPr lang="en-US" sz="1000" b="1" i="1" dirty="0">
                <a:solidFill>
                  <a:prstClr val="black"/>
                </a:solidFill>
              </a:rPr>
              <a:t>intensities from water confined in CDC </a:t>
            </a:r>
            <a:r>
              <a:rPr lang="en-US" sz="1000" b="1" i="1" dirty="0" err="1" smtClean="0">
                <a:solidFill>
                  <a:prstClr val="black"/>
                </a:solidFill>
              </a:rPr>
              <a:t>nanopores</a:t>
            </a:r>
            <a:r>
              <a:rPr lang="en-US" sz="1000" b="1" i="1" dirty="0" smtClean="0">
                <a:solidFill>
                  <a:prstClr val="black"/>
                </a:solidFill>
              </a:rPr>
              <a:t> </a:t>
            </a:r>
            <a:r>
              <a:rPr lang="en-US" sz="1000" b="1" i="1" dirty="0">
                <a:solidFill>
                  <a:prstClr val="black"/>
                </a:solidFill>
              </a:rPr>
              <a:t>(CDC-800, produced at 800 </a:t>
            </a:r>
            <a:r>
              <a:rPr lang="en-US" sz="1000" b="1" i="1" dirty="0" smtClean="0">
                <a:solidFill>
                  <a:prstClr val="black"/>
                </a:solidFill>
              </a:rPr>
              <a:t>°C</a:t>
            </a:r>
            <a:r>
              <a:rPr lang="en-US" sz="1000" b="1" i="1" dirty="0">
                <a:solidFill>
                  <a:prstClr val="black"/>
                </a:solidFill>
              </a:rPr>
              <a:t>). </a:t>
            </a:r>
            <a:r>
              <a:rPr lang="en-US" sz="1000" b="1" i="1" dirty="0" smtClean="0">
                <a:solidFill>
                  <a:prstClr val="black"/>
                </a:solidFill>
              </a:rPr>
              <a:t>The solid </a:t>
            </a:r>
            <a:r>
              <a:rPr lang="en-US" sz="1000" b="1" i="1" dirty="0">
                <a:solidFill>
                  <a:prstClr val="black"/>
                </a:solidFill>
              </a:rPr>
              <a:t>squares are the data points and the solid line is the fit </a:t>
            </a:r>
            <a:r>
              <a:rPr lang="en-US" sz="1000" b="1" i="1" dirty="0" smtClean="0">
                <a:solidFill>
                  <a:prstClr val="black"/>
                </a:solidFill>
              </a:rPr>
              <a:t>with Fourier transformed stretched exponential model with background convoluted with resolution function. </a:t>
            </a:r>
            <a:r>
              <a:rPr lang="en-US" sz="1000" b="1" i="1" dirty="0">
                <a:solidFill>
                  <a:prstClr val="black"/>
                </a:solidFill>
              </a:rPr>
              <a:t>The </a:t>
            </a:r>
            <a:r>
              <a:rPr lang="en-US" sz="1000" b="1" i="1" dirty="0" smtClean="0">
                <a:solidFill>
                  <a:prstClr val="black"/>
                </a:solidFill>
              </a:rPr>
              <a:t>short dashed </a:t>
            </a:r>
            <a:r>
              <a:rPr lang="en-US" sz="1000" b="1" i="1" dirty="0">
                <a:solidFill>
                  <a:prstClr val="black"/>
                </a:solidFill>
              </a:rPr>
              <a:t>lines represent the quasielastic contribution (the Fourier-transformed stretched exponential relaxation function) and the </a:t>
            </a:r>
            <a:r>
              <a:rPr lang="en-US" sz="1000" b="1" i="1" dirty="0" smtClean="0">
                <a:solidFill>
                  <a:prstClr val="black"/>
                </a:solidFill>
              </a:rPr>
              <a:t>long dashed </a:t>
            </a:r>
            <a:r>
              <a:rPr lang="en-US" sz="1000" b="1" i="1" dirty="0">
                <a:solidFill>
                  <a:prstClr val="black"/>
                </a:solidFill>
              </a:rPr>
              <a:t>line is the instrument resolution spectrum measured at 4 K. Both lines are shifted down one and two orders of magnitude, respectively, for clarity</a:t>
            </a:r>
            <a:r>
              <a:rPr lang="en-US" sz="1000" b="1" i="1" dirty="0" smtClean="0">
                <a:solidFill>
                  <a:prstClr val="black"/>
                </a:solidFill>
              </a:rPr>
              <a:t>. </a:t>
            </a:r>
          </a:p>
        </p:txBody>
      </p:sp>
      <p:pic>
        <p:nvPicPr>
          <p:cNvPr id="1030" name="Picture 6" descr="Z:\Shared\PUBLICA\Water_CDC\Figure_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4377" y="685800"/>
            <a:ext cx="3984823" cy="32766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04800" y="4267200"/>
            <a:ext cx="4191000" cy="1055910"/>
          </a:xfrm>
          <a:prstGeom prst="rect">
            <a:avLst/>
          </a:prstGeom>
          <a:noFill/>
        </p:spPr>
        <p:txBody>
          <a:bodyPr wrap="square" rtlCol="0">
            <a:spAutoFit/>
          </a:bodyPr>
          <a:lstStyle/>
          <a:p>
            <a:r>
              <a:rPr lang="en-US" sz="1200" dirty="0" smtClean="0">
                <a:solidFill>
                  <a:prstClr val="black"/>
                </a:solidFill>
                <a:latin typeface="Times New Roman" pitchFamily="18" charset="0"/>
                <a:cs typeface="Times New Roman" pitchFamily="18" charset="0"/>
              </a:rPr>
              <a:t>“Quasielastic neutron scattering study of water confined in carbon nanopores ,” S. M. Chathoth, E. Mamontov, A. I. Kolesnikov, Y. Gogotsi and D. J. Wesolowski, EPL </a:t>
            </a:r>
            <a:r>
              <a:rPr lang="en-US" sz="1200" b="1" dirty="0" smtClean="0">
                <a:solidFill>
                  <a:prstClr val="black"/>
                </a:solidFill>
                <a:latin typeface="Times New Roman" pitchFamily="18" charset="0"/>
                <a:cs typeface="Times New Roman" pitchFamily="18" charset="0"/>
              </a:rPr>
              <a:t>95</a:t>
            </a:r>
            <a:r>
              <a:rPr lang="en-US" sz="1200" dirty="0" smtClean="0">
                <a:solidFill>
                  <a:prstClr val="black"/>
                </a:solidFill>
                <a:latin typeface="Times New Roman" pitchFamily="18" charset="0"/>
                <a:cs typeface="Times New Roman" pitchFamily="18" charset="0"/>
              </a:rPr>
              <a:t>, 56001 (2011). DOI: 10.1209/0295-5075/95/56001 </a:t>
            </a:r>
            <a:r>
              <a:rPr lang="en-US" sz="1200" dirty="0" smtClean="0">
                <a:solidFill>
                  <a:prstClr val="black"/>
                </a:solidFill>
                <a:latin typeface="Times New Roman" pitchFamily="18" charset="0"/>
                <a:cs typeface="Times New Roman" pitchFamily="18" charset="0"/>
                <a:hlinkClick r:id="rId4"/>
              </a:rPr>
              <a:t>http://iopscience.iop.org/0295-5075/95/5/56001</a:t>
            </a:r>
            <a:endParaRPr lang="en-US" sz="1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3431506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04800" y="127494"/>
            <a:ext cx="8229600" cy="329706"/>
          </a:xfrm>
        </p:spPr>
        <p:txBody>
          <a:bodyPr/>
          <a:lstStyle/>
          <a:p>
            <a:r>
              <a:rPr lang="en-US" sz="1800" b="1" dirty="0" smtClean="0"/>
              <a:t>Silver Ionic Liquids Powerful New Solvents for Oil Industry</a:t>
            </a:r>
            <a:endParaRPr lang="en-US" sz="1800" dirty="0"/>
          </a:p>
        </p:txBody>
      </p:sp>
      <p:sp>
        <p:nvSpPr>
          <p:cNvPr id="12" name="Content Placeholder 11"/>
          <p:cNvSpPr>
            <a:spLocks noGrp="1"/>
          </p:cNvSpPr>
          <p:nvPr>
            <p:ph idx="1"/>
          </p:nvPr>
        </p:nvSpPr>
        <p:spPr>
          <a:xfrm>
            <a:off x="304800" y="533400"/>
            <a:ext cx="5486400" cy="5127558"/>
          </a:xfrm>
        </p:spPr>
        <p:txBody>
          <a:bodyPr/>
          <a:lstStyle/>
          <a:p>
            <a:pPr lvl="0"/>
            <a:r>
              <a:rPr lang="en-US" sz="1100" dirty="0" smtClean="0"/>
              <a:t>New ORNL research into silver complex–based ionic liquids shows they efficiently and economically separate olefins from paraffin in petroleum waste streams. Room temperature ionic liquids, a</a:t>
            </a:r>
            <a:r>
              <a:rPr lang="en-US" sz="1100" b="1" dirty="0" smtClean="0"/>
              <a:t> </a:t>
            </a:r>
            <a:r>
              <a:rPr lang="en-US" sz="1100" dirty="0" smtClean="0"/>
              <a:t>promising class of novel materials, are potentially recyclable and environmentally friendly solvents.</a:t>
            </a:r>
          </a:p>
          <a:p>
            <a:pPr lvl="0"/>
            <a:r>
              <a:rPr lang="en-US" sz="1100" dirty="0" smtClean="0"/>
              <a:t>The separation of olefins and paraffin, two hydrocarbon compounds in waste streams, is a heavy expense for the petrochemical industry. Companies are looking for techniques that economically recycle these byproducts.</a:t>
            </a:r>
          </a:p>
          <a:p>
            <a:r>
              <a:rPr lang="en-US" sz="1100" dirty="0" smtClean="0"/>
              <a:t>Building on recent investigations into a membrane technology, this hybrid olefin–paraffin separation method uses silver or copper ions to bind to olefin to form an ionic liquid. Two silver compound ionic liquids were studied, whose ions act as carriers to transfer the unwanted olefins through the membranes.</a:t>
            </a:r>
          </a:p>
          <a:p>
            <a:pPr lvl="0"/>
            <a:r>
              <a:rPr lang="en-US" sz="1100" dirty="0" smtClean="0"/>
              <a:t>Researchers used quasielastic neutron scattering (QENS) on BASIS, the Backscattering Spectrometer at SNS to study the diffusion dynamics of these new solvents at the microscale. Subsequent analysis points to three distinct components in the mechanism that transports the olefins. These could be a common feature of the ionic liquids’ microscopic dynamics and are likely related to a fundamental lack of order at the nanoscale.</a:t>
            </a:r>
          </a:p>
          <a:p>
            <a:r>
              <a:rPr lang="en-US" sz="1100" dirty="0" smtClean="0"/>
              <a:t>QENS neutron scattering provides fundamental insight into the olefin transport that cannot be obtained through other techniques. A key feature found is that the silver ions are incorporated into the ionic liquid at the molecular level. The silver content is several orders of magnitude higher than that of conventional liquid- or polymer-supported membranes, which makes it easier to drive the olefins through the membrane.</a:t>
            </a:r>
          </a:p>
          <a:p>
            <a:r>
              <a:rPr lang="en-US" sz="1100" dirty="0" smtClean="0"/>
              <a:t>The usefulness of these metal bearing solvents for the extraction and membrane separation of inorganic, organic, and gaseous species; for sensing volatile organic vapors; and for synthesizing novel materials was also investigated.</a:t>
            </a:r>
          </a:p>
          <a:p>
            <a:pPr>
              <a:buNone/>
            </a:pPr>
            <a:r>
              <a:rPr lang="en-US" sz="1100" dirty="0" smtClean="0"/>
              <a:t>	Mamontov, E., Dai, Sheng, et al., </a:t>
            </a:r>
            <a:r>
              <a:rPr lang="en-US" sz="1100" i="1" dirty="0" smtClean="0"/>
              <a:t>ChemPhysChem</a:t>
            </a:r>
            <a:r>
              <a:rPr lang="en-US" sz="1100" dirty="0" smtClean="0"/>
              <a:t> (2011) DOI: 10.1002/cphc.201001017.</a:t>
            </a:r>
            <a:endParaRPr lang="en-US" sz="1100" b="1" dirty="0" smtClean="0"/>
          </a:p>
        </p:txBody>
      </p:sp>
      <p:sp>
        <p:nvSpPr>
          <p:cNvPr id="9219" name="Rectangle 8"/>
          <p:cNvSpPr>
            <a:spLocks noChangeArrowheads="1"/>
          </p:cNvSpPr>
          <p:nvPr/>
        </p:nvSpPr>
        <p:spPr bwMode="auto">
          <a:xfrm>
            <a:off x="0" y="1730375"/>
            <a:ext cx="9144000" cy="0"/>
          </a:xfrm>
          <a:prstGeom prst="rect">
            <a:avLst/>
          </a:prstGeom>
          <a:noFill/>
          <a:ln w="9525">
            <a:noFill/>
            <a:miter lim="800000"/>
            <a:headEnd/>
            <a:tailEnd/>
          </a:ln>
        </p:spPr>
        <p:txBody>
          <a:bodyPr wrap="none" anchor="ctr">
            <a:spAutoFit/>
          </a:bodyPr>
          <a:lstStyle/>
          <a:p>
            <a:endParaRPr lang="en-US" dirty="0">
              <a:solidFill>
                <a:prstClr val="black"/>
              </a:solidFill>
            </a:endParaRPr>
          </a:p>
        </p:txBody>
      </p:sp>
      <p:sp>
        <p:nvSpPr>
          <p:cNvPr id="14" name="Rectangle 15"/>
          <p:cNvSpPr>
            <a:spLocks noChangeArrowheads="1"/>
          </p:cNvSpPr>
          <p:nvPr/>
        </p:nvSpPr>
        <p:spPr bwMode="auto">
          <a:xfrm>
            <a:off x="6553200" y="4495800"/>
            <a:ext cx="2362200" cy="1631216"/>
          </a:xfrm>
          <a:prstGeom prst="rect">
            <a:avLst/>
          </a:prstGeom>
          <a:noFill/>
          <a:ln w="9525">
            <a:noFill/>
            <a:miter lim="800000"/>
            <a:headEnd/>
            <a:tailEnd/>
          </a:ln>
        </p:spPr>
        <p:txBody>
          <a:bodyPr wrap="square" anchor="ctr">
            <a:spAutoFit/>
          </a:bodyPr>
          <a:lstStyle/>
          <a:p>
            <a:r>
              <a:rPr lang="en-US" sz="1000" b="1" i="1" dirty="0" smtClean="0">
                <a:solidFill>
                  <a:prstClr val="black">
                    <a:lumMod val="50000"/>
                    <a:lumOff val="50000"/>
                  </a:prstClr>
                </a:solidFill>
              </a:rPr>
              <a:t>To get a better understanding        of these silver compound ionic liquids, Eugene Mamontov, lead instrument scientist on BASIS, the Backscattering Spectrometer at ORNL’s Spallation Neutron Source used quasielastic neutron scattering to probe the diffusion dynamics that characterize these new solvents.</a:t>
            </a:r>
            <a:endParaRPr lang="en-US" sz="1000" b="1" i="1" dirty="0">
              <a:solidFill>
                <a:prstClr val="black">
                  <a:lumMod val="50000"/>
                  <a:lumOff val="50000"/>
                </a:prstClr>
              </a:solidFill>
            </a:endParaRPr>
          </a:p>
        </p:txBody>
      </p:sp>
      <p:sp>
        <p:nvSpPr>
          <p:cNvPr id="9" name="Rectangle 15"/>
          <p:cNvSpPr>
            <a:spLocks noChangeArrowheads="1"/>
          </p:cNvSpPr>
          <p:nvPr/>
        </p:nvSpPr>
        <p:spPr bwMode="auto">
          <a:xfrm>
            <a:off x="533400" y="5638800"/>
            <a:ext cx="4724400" cy="553998"/>
          </a:xfrm>
          <a:prstGeom prst="rect">
            <a:avLst/>
          </a:prstGeom>
          <a:noFill/>
          <a:ln w="9525">
            <a:noFill/>
            <a:miter lim="800000"/>
            <a:headEnd/>
            <a:tailEnd/>
          </a:ln>
        </p:spPr>
        <p:txBody>
          <a:bodyPr wrap="square" anchor="ctr">
            <a:spAutoFit/>
          </a:bodyPr>
          <a:lstStyle/>
          <a:p>
            <a:r>
              <a:rPr lang="en-US" sz="1000" b="1" dirty="0" smtClean="0">
                <a:solidFill>
                  <a:prstClr val="black"/>
                </a:solidFill>
              </a:rPr>
              <a:t>Contacts:</a:t>
            </a:r>
            <a:r>
              <a:rPr lang="en-US" sz="1000" dirty="0" smtClean="0">
                <a:solidFill>
                  <a:prstClr val="black"/>
                </a:solidFill>
              </a:rPr>
              <a:t> Sheng Dai, dais@ornl.gov</a:t>
            </a:r>
          </a:p>
          <a:p>
            <a:r>
              <a:rPr lang="en-US" sz="1000" b="1" dirty="0" smtClean="0">
                <a:solidFill>
                  <a:prstClr val="black"/>
                </a:solidFill>
              </a:rPr>
              <a:t>Funding source:</a:t>
            </a:r>
            <a:r>
              <a:rPr lang="en-US" sz="1000" dirty="0" smtClean="0">
                <a:solidFill>
                  <a:prstClr val="black"/>
                </a:solidFill>
              </a:rPr>
              <a:t> DOE Office of Basic Energy Sciences.</a:t>
            </a:r>
          </a:p>
          <a:p>
            <a:r>
              <a:rPr lang="en-US" sz="1000" b="1" dirty="0" smtClean="0">
                <a:solidFill>
                  <a:prstClr val="black"/>
                </a:solidFill>
              </a:rPr>
              <a:t>Resources:</a:t>
            </a:r>
            <a:r>
              <a:rPr lang="en-US" sz="1000" dirty="0" smtClean="0">
                <a:solidFill>
                  <a:prstClr val="black"/>
                </a:solidFill>
              </a:rPr>
              <a:t> Spallation Neutron Source; Chemical Sciences Division, ORNL </a:t>
            </a:r>
            <a:endParaRPr lang="en-US" sz="1000" dirty="0">
              <a:solidFill>
                <a:prstClr val="black"/>
              </a:solidFill>
            </a:endParaRPr>
          </a:p>
        </p:txBody>
      </p:sp>
      <p:pic>
        <p:nvPicPr>
          <p:cNvPr id="8" name="Picture 7" descr="mamontov.jpg"/>
          <p:cNvPicPr>
            <a:picLocks noChangeAspect="1"/>
          </p:cNvPicPr>
          <p:nvPr/>
        </p:nvPicPr>
        <p:blipFill>
          <a:blip r:embed="rId3" cstate="print"/>
          <a:stretch>
            <a:fillRect/>
          </a:stretch>
        </p:blipFill>
        <p:spPr>
          <a:xfrm>
            <a:off x="5867400" y="914400"/>
            <a:ext cx="2674559" cy="3422904"/>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3472815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txBox="1">
            <a:spLocks/>
          </p:cNvSpPr>
          <p:nvPr/>
        </p:nvSpPr>
        <p:spPr>
          <a:xfrm>
            <a:off x="244475" y="177800"/>
            <a:ext cx="8899525" cy="487954"/>
          </a:xfrm>
          <a:prstGeom prst="rect">
            <a:avLst/>
          </a:prstGeom>
        </p:spPr>
        <p:txBody>
          <a:bodyPr vert="horz" lIns="91440" tIns="45720" rIns="91440" bIns="45720" rtlCol="0" anchor="t" anchorCtr="0">
            <a:spAutoFit/>
          </a:bodyPr>
          <a:lstStyle>
            <a:lvl1pPr algn="l" defTabSz="914400" rtl="0" eaLnBrk="1" latinLnBrk="0" hangingPunct="1">
              <a:lnSpc>
                <a:spcPct val="85000"/>
              </a:lnSpc>
              <a:spcBef>
                <a:spcPct val="0"/>
              </a:spcBef>
              <a:buNone/>
              <a:defRPr sz="3000" kern="1200">
                <a:solidFill>
                  <a:srgbClr val="006C3A"/>
                </a:solidFill>
                <a:latin typeface="Arial Black" pitchFamily="34" charset="0"/>
                <a:ea typeface="+mj-ea"/>
                <a:cs typeface="+mj-cs"/>
              </a:defRPr>
            </a:lvl1pPr>
          </a:lstStyle>
          <a:p>
            <a:r>
              <a:rPr lang="en-US" dirty="0" smtClean="0"/>
              <a:t>And the instrumentation….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 y="3429000"/>
            <a:ext cx="2057400" cy="28575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75478" y="336545"/>
            <a:ext cx="3107275" cy="2330456"/>
          </a:xfrm>
          <a:prstGeom prst="rect">
            <a:avLst/>
          </a:prstGeom>
        </p:spPr>
      </p:pic>
      <p:pic>
        <p:nvPicPr>
          <p:cNvPr id="9" name="Picture 8" descr="NOMAD DT Downstream.JPG"/>
          <p:cNvPicPr>
            <a:picLocks noChangeAspect="1"/>
          </p:cNvPicPr>
          <p:nvPr/>
        </p:nvPicPr>
        <p:blipFill>
          <a:blip r:embed="rId5" cstate="print"/>
          <a:stretch>
            <a:fillRect/>
          </a:stretch>
        </p:blipFill>
        <p:spPr>
          <a:xfrm>
            <a:off x="3958164" y="1501773"/>
            <a:ext cx="2772836" cy="2079627"/>
          </a:xfrm>
          <a:prstGeom prst="rect">
            <a:avLst/>
          </a:prstGeom>
        </p:spPr>
      </p:pic>
      <p:pic>
        <p:nvPicPr>
          <p:cNvPr id="10" name="Picture 9" descr="051Q0719_2-in.jpg"/>
          <p:cNvPicPr>
            <a:picLocks noChangeAspect="1"/>
          </p:cNvPicPr>
          <p:nvPr/>
        </p:nvPicPr>
        <p:blipFill>
          <a:blip r:embed="rId6" cstate="print"/>
          <a:stretch>
            <a:fillRect/>
          </a:stretch>
        </p:blipFill>
        <p:spPr>
          <a:xfrm>
            <a:off x="5718686" y="4648199"/>
            <a:ext cx="2739514" cy="1826343"/>
          </a:xfrm>
          <a:prstGeom prst="rect">
            <a:avLst/>
          </a:prstGeom>
        </p:spPr>
      </p:pic>
      <p:pic>
        <p:nvPicPr>
          <p:cNvPr id="11" name="Picture 7" descr="P:\camera\2008\SEQUOIA array.jpg"/>
          <p:cNvPicPr>
            <a:picLocks noChangeAspect="1" noChangeArrowheads="1"/>
          </p:cNvPicPr>
          <p:nvPr/>
        </p:nvPicPr>
        <p:blipFill>
          <a:blip r:embed="rId7" cstate="print"/>
          <a:srcRect/>
          <a:stretch>
            <a:fillRect/>
          </a:stretch>
        </p:blipFill>
        <p:spPr bwMode="auto">
          <a:xfrm>
            <a:off x="6730999" y="3051832"/>
            <a:ext cx="2371605" cy="1778704"/>
          </a:xfrm>
          <a:prstGeom prst="rect">
            <a:avLst/>
          </a:prstGeom>
          <a:noFill/>
        </p:spPr>
      </p:pic>
      <p:pic>
        <p:nvPicPr>
          <p:cNvPr id="12" name="Picture 3" descr="C:\Users\ia6\AppData\Local\Microsoft\Windows\Temporary Internet Files\Content.Outlook\FK6JS987\4411.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247091" y="3695700"/>
            <a:ext cx="3239309" cy="25908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descr="C:\Users\ia6\AppData\Local\Microsoft\Windows\Temporary Internet Files\Content.Outlook\FK6JS987\2906 (2).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04800" y="671323"/>
            <a:ext cx="3254052" cy="26052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1159066"/>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8" descr="2007-P04234_alt2.png"/>
          <p:cNvPicPr>
            <a:picLocks noChangeAspect="1"/>
          </p:cNvPicPr>
          <p:nvPr/>
        </p:nvPicPr>
        <p:blipFill>
          <a:blip r:embed="rId3" cstate="print"/>
          <a:srcRect t="17665" b="665"/>
          <a:stretch>
            <a:fillRect/>
          </a:stretch>
        </p:blipFill>
        <p:spPr bwMode="auto">
          <a:xfrm>
            <a:off x="-4763" y="1524000"/>
            <a:ext cx="9144001" cy="5334000"/>
          </a:xfrm>
          <a:prstGeom prst="rect">
            <a:avLst/>
          </a:prstGeom>
          <a:noFill/>
          <a:ln w="9525">
            <a:noFill/>
            <a:miter lim="800000"/>
            <a:headEnd/>
            <a:tailEnd/>
          </a:ln>
        </p:spPr>
      </p:pic>
      <p:sp>
        <p:nvSpPr>
          <p:cNvPr id="132098" name="Rectangle 3"/>
          <p:cNvSpPr>
            <a:spLocks noGrp="1" noChangeArrowheads="1"/>
          </p:cNvSpPr>
          <p:nvPr>
            <p:ph type="title" idx="4294967295"/>
          </p:nvPr>
        </p:nvSpPr>
        <p:spPr>
          <a:xfrm>
            <a:off x="117475" y="152400"/>
            <a:ext cx="8826500" cy="880369"/>
          </a:xfrm>
        </p:spPr>
        <p:txBody>
          <a:bodyPr/>
          <a:lstStyle/>
          <a:p>
            <a:pPr eaLnBrk="1" hangingPunct="1"/>
            <a:r>
              <a:rPr lang="en-US" dirty="0" smtClean="0"/>
              <a:t>Today ORNL operates two of the world’s best tools for neutron scattering ……</a:t>
            </a:r>
          </a:p>
        </p:txBody>
      </p:sp>
      <p:sp>
        <p:nvSpPr>
          <p:cNvPr id="132099" name="Rectangle 6"/>
          <p:cNvSpPr>
            <a:spLocks noChangeArrowheads="1"/>
          </p:cNvSpPr>
          <p:nvPr/>
        </p:nvSpPr>
        <p:spPr bwMode="auto">
          <a:xfrm flipH="1">
            <a:off x="228600" y="6402388"/>
            <a:ext cx="2819400" cy="304800"/>
          </a:xfrm>
          <a:prstGeom prst="rect">
            <a:avLst/>
          </a:prstGeom>
          <a:noFill/>
          <a:ln w="9525">
            <a:noFill/>
            <a:miter lim="800000"/>
            <a:headEnd/>
            <a:tailEnd/>
          </a:ln>
        </p:spPr>
        <p:txBody>
          <a:bodyPr lIns="0" tIns="0" rIns="0" bIns="0"/>
          <a:lstStyle/>
          <a:p>
            <a:pPr defTabSz="173038">
              <a:lnSpc>
                <a:spcPct val="90000"/>
              </a:lnSpc>
              <a:tabLst>
                <a:tab pos="230188" algn="l"/>
              </a:tabLst>
            </a:pPr>
            <a:fld id="{EC3B8B1C-4BC7-4FD0-8568-5A1E349E64D6}" type="slidenum">
              <a:rPr lang="en-US" sz="900">
                <a:solidFill>
                  <a:srgbClr val="BFBFBF"/>
                </a:solidFill>
                <a:latin typeface="Times New Roman" pitchFamily="18" charset="0"/>
                <a:cs typeface="Times New Roman" pitchFamily="18" charset="0"/>
              </a:rPr>
              <a:pPr defTabSz="173038">
                <a:lnSpc>
                  <a:spcPct val="90000"/>
                </a:lnSpc>
                <a:tabLst>
                  <a:tab pos="230188" algn="l"/>
                </a:tabLst>
              </a:pPr>
              <a:t>8</a:t>
            </a:fld>
            <a:r>
              <a:rPr lang="en-US" sz="900">
                <a:solidFill>
                  <a:srgbClr val="BFBFBF"/>
                </a:solidFill>
                <a:latin typeface="Times New Roman" pitchFamily="18" charset="0"/>
                <a:cs typeface="Times New Roman" pitchFamily="18" charset="0"/>
              </a:rPr>
              <a:t>	Managed by UT-Battelle</a:t>
            </a:r>
            <a:br>
              <a:rPr lang="en-US" sz="900">
                <a:solidFill>
                  <a:srgbClr val="BFBFBF"/>
                </a:solidFill>
                <a:latin typeface="Times New Roman" pitchFamily="18" charset="0"/>
                <a:cs typeface="Times New Roman" pitchFamily="18" charset="0"/>
              </a:rPr>
            </a:br>
            <a:r>
              <a:rPr lang="en-US" sz="900">
                <a:solidFill>
                  <a:srgbClr val="BFBFBF"/>
                </a:solidFill>
                <a:latin typeface="Times New Roman" pitchFamily="18" charset="0"/>
                <a:cs typeface="Times New Roman" pitchFamily="18" charset="0"/>
              </a:rPr>
              <a:t>	for the U.S. Department of Energy</a:t>
            </a:r>
          </a:p>
        </p:txBody>
      </p:sp>
      <p:pic>
        <p:nvPicPr>
          <p:cNvPr id="132100" name="Content Placeholder 10" descr="ORNL emboss_2.png"/>
          <p:cNvPicPr>
            <a:picLocks noChangeAspect="1"/>
          </p:cNvPicPr>
          <p:nvPr/>
        </p:nvPicPr>
        <p:blipFill>
          <a:blip r:embed="rId4" cstate="print"/>
          <a:srcRect/>
          <a:stretch>
            <a:fillRect/>
          </a:stretch>
        </p:blipFill>
        <p:spPr bwMode="auto">
          <a:xfrm>
            <a:off x="8077200" y="6216650"/>
            <a:ext cx="890588" cy="457200"/>
          </a:xfrm>
          <a:prstGeom prst="rect">
            <a:avLst/>
          </a:prstGeom>
          <a:noFill/>
          <a:ln w="9525">
            <a:noFill/>
            <a:miter lim="800000"/>
            <a:headEnd/>
            <a:tailEnd/>
          </a:ln>
        </p:spPr>
      </p:pic>
      <p:sp>
        <p:nvSpPr>
          <p:cNvPr id="10" name="Rectangle 9"/>
          <p:cNvSpPr/>
          <p:nvPr/>
        </p:nvSpPr>
        <p:spPr>
          <a:xfrm>
            <a:off x="297799" y="1541490"/>
            <a:ext cx="2070751" cy="1481110"/>
          </a:xfrm>
          <a:prstGeom prst="rect">
            <a:avLst/>
          </a:prstGeom>
          <a:gradFill>
            <a:gsLst>
              <a:gs pos="0">
                <a:schemeClr val="bg1"/>
              </a:gs>
              <a:gs pos="50000">
                <a:schemeClr val="bg1">
                  <a:alpha val="50000"/>
                </a:schemeClr>
              </a:gs>
              <a:gs pos="100000">
                <a:schemeClr val="bg1">
                  <a:alpha val="0"/>
                </a:schemeClr>
              </a:gs>
            </a:gsLst>
            <a:lin ang="5400000" scaled="0"/>
          </a:gradFill>
          <a:ln w="28575">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104" name="Rectangle 5"/>
          <p:cNvSpPr>
            <a:spLocks noChangeArrowheads="1"/>
          </p:cNvSpPr>
          <p:nvPr/>
        </p:nvSpPr>
        <p:spPr bwMode="auto">
          <a:xfrm>
            <a:off x="379413" y="1517650"/>
            <a:ext cx="1903412" cy="1616075"/>
          </a:xfrm>
          <a:prstGeom prst="rect">
            <a:avLst/>
          </a:prstGeom>
          <a:noFill/>
          <a:ln w="9525">
            <a:noFill/>
            <a:miter lim="800000"/>
            <a:headEnd/>
            <a:tailEnd/>
          </a:ln>
        </p:spPr>
        <p:txBody>
          <a:bodyPr lIns="45720" rIns="45720"/>
          <a:lstStyle/>
          <a:p>
            <a:pPr algn="ctr">
              <a:lnSpc>
                <a:spcPct val="90000"/>
              </a:lnSpc>
              <a:spcBef>
                <a:spcPct val="60000"/>
              </a:spcBef>
              <a:buClr>
                <a:srgbClr val="01673E"/>
              </a:buClr>
              <a:buFont typeface="Symbol" pitchFamily="18" charset="2"/>
              <a:buNone/>
            </a:pPr>
            <a:r>
              <a:rPr lang="en-US">
                <a:solidFill>
                  <a:srgbClr val="000000"/>
                </a:solidFill>
                <a:latin typeface="Arial Narrow" pitchFamily="34" charset="0"/>
              </a:rPr>
              <a:t>High Flux </a:t>
            </a:r>
            <a:br>
              <a:rPr lang="en-US">
                <a:solidFill>
                  <a:srgbClr val="000000"/>
                </a:solidFill>
                <a:latin typeface="Arial Narrow" pitchFamily="34" charset="0"/>
              </a:rPr>
            </a:br>
            <a:r>
              <a:rPr lang="en-US">
                <a:solidFill>
                  <a:srgbClr val="000000"/>
                </a:solidFill>
                <a:latin typeface="Arial Narrow" pitchFamily="34" charset="0"/>
              </a:rPr>
              <a:t>Isotope Reactor: </a:t>
            </a:r>
            <a:r>
              <a:rPr lang="en-US" sz="1600">
                <a:solidFill>
                  <a:srgbClr val="000000"/>
                </a:solidFill>
                <a:latin typeface="Arial Narrow" pitchFamily="34" charset="0"/>
              </a:rPr>
              <a:t>Intense steady-state neutron flux </a:t>
            </a:r>
            <a:br>
              <a:rPr lang="en-US" sz="1600">
                <a:solidFill>
                  <a:srgbClr val="000000"/>
                </a:solidFill>
                <a:latin typeface="Arial Narrow" pitchFamily="34" charset="0"/>
              </a:rPr>
            </a:br>
            <a:r>
              <a:rPr lang="en-US" sz="1600">
                <a:solidFill>
                  <a:srgbClr val="000000"/>
                </a:solidFill>
                <a:latin typeface="Arial Narrow" pitchFamily="34" charset="0"/>
              </a:rPr>
              <a:t>and a high-brightness cold neutron source</a:t>
            </a:r>
          </a:p>
        </p:txBody>
      </p:sp>
      <p:sp>
        <p:nvSpPr>
          <p:cNvPr id="11" name="Rectangle 10"/>
          <p:cNvSpPr/>
          <p:nvPr/>
        </p:nvSpPr>
        <p:spPr>
          <a:xfrm>
            <a:off x="4615799" y="1541490"/>
            <a:ext cx="2070751" cy="1481110"/>
          </a:xfrm>
          <a:prstGeom prst="rect">
            <a:avLst/>
          </a:prstGeom>
          <a:gradFill>
            <a:gsLst>
              <a:gs pos="0">
                <a:schemeClr val="bg1"/>
              </a:gs>
              <a:gs pos="50000">
                <a:schemeClr val="bg1">
                  <a:alpha val="50000"/>
                </a:schemeClr>
              </a:gs>
              <a:gs pos="100000">
                <a:schemeClr val="bg1">
                  <a:alpha val="0"/>
                </a:schemeClr>
              </a:gs>
            </a:gsLst>
            <a:lin ang="5400000" scaled="0"/>
          </a:gradFill>
          <a:ln w="28575">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6798612" y="1541490"/>
            <a:ext cx="2070751" cy="1481110"/>
          </a:xfrm>
          <a:prstGeom prst="rect">
            <a:avLst/>
          </a:prstGeom>
          <a:gradFill>
            <a:gsLst>
              <a:gs pos="0">
                <a:schemeClr val="bg1"/>
              </a:gs>
              <a:gs pos="50000">
                <a:schemeClr val="bg1">
                  <a:alpha val="50000"/>
                </a:schemeClr>
              </a:gs>
              <a:gs pos="100000">
                <a:schemeClr val="bg1">
                  <a:alpha val="0"/>
                </a:schemeClr>
              </a:gs>
            </a:gsLst>
            <a:lin ang="5400000" scaled="0"/>
          </a:gradFill>
          <a:ln w="28575">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111" name="Rectangle 4"/>
          <p:cNvSpPr>
            <a:spLocks noChangeArrowheads="1"/>
          </p:cNvSpPr>
          <p:nvPr/>
        </p:nvSpPr>
        <p:spPr bwMode="auto">
          <a:xfrm>
            <a:off x="4762500" y="1517650"/>
            <a:ext cx="1903413" cy="1616075"/>
          </a:xfrm>
          <a:prstGeom prst="rect">
            <a:avLst/>
          </a:prstGeom>
          <a:noFill/>
          <a:ln w="9525">
            <a:noFill/>
            <a:miter lim="800000"/>
            <a:headEnd/>
            <a:tailEnd/>
          </a:ln>
        </p:spPr>
        <p:txBody>
          <a:bodyPr lIns="45720" rIns="45720"/>
          <a:lstStyle/>
          <a:p>
            <a:pPr algn="ctr">
              <a:lnSpc>
                <a:spcPct val="90000"/>
              </a:lnSpc>
              <a:spcBef>
                <a:spcPct val="60000"/>
              </a:spcBef>
              <a:buClr>
                <a:srgbClr val="01673E"/>
              </a:buClr>
              <a:buFont typeface="Symbol" pitchFamily="18" charset="2"/>
              <a:buNone/>
            </a:pPr>
            <a:r>
              <a:rPr lang="en-US" dirty="0">
                <a:solidFill>
                  <a:srgbClr val="000000"/>
                </a:solidFill>
                <a:latin typeface="Arial Narrow" pitchFamily="34" charset="0"/>
              </a:rPr>
              <a:t>Spallation</a:t>
            </a:r>
            <a:br>
              <a:rPr lang="en-US" dirty="0">
                <a:solidFill>
                  <a:srgbClr val="000000"/>
                </a:solidFill>
                <a:latin typeface="Arial Narrow" pitchFamily="34" charset="0"/>
              </a:rPr>
            </a:br>
            <a:r>
              <a:rPr lang="en-US" dirty="0">
                <a:solidFill>
                  <a:srgbClr val="000000"/>
                </a:solidFill>
                <a:latin typeface="Arial Narrow" pitchFamily="34" charset="0"/>
              </a:rPr>
              <a:t>Neutron Source: </a:t>
            </a:r>
            <a:br>
              <a:rPr lang="en-US" dirty="0">
                <a:solidFill>
                  <a:srgbClr val="000000"/>
                </a:solidFill>
                <a:latin typeface="Arial Narrow" pitchFamily="34" charset="0"/>
              </a:rPr>
            </a:br>
            <a:r>
              <a:rPr lang="en-US" sz="1600" dirty="0">
                <a:solidFill>
                  <a:srgbClr val="000000"/>
                </a:solidFill>
                <a:latin typeface="Arial Narrow" pitchFamily="34" charset="0"/>
              </a:rPr>
              <a:t>World’s most powerful accelerator-based neutron source</a:t>
            </a:r>
          </a:p>
        </p:txBody>
      </p:sp>
      <p:sp>
        <p:nvSpPr>
          <p:cNvPr id="132112" name="Rectangle 6"/>
          <p:cNvSpPr>
            <a:spLocks noChangeArrowheads="1"/>
          </p:cNvSpPr>
          <p:nvPr/>
        </p:nvSpPr>
        <p:spPr bwMode="auto">
          <a:xfrm>
            <a:off x="6872288" y="1517650"/>
            <a:ext cx="1903412" cy="1339850"/>
          </a:xfrm>
          <a:prstGeom prst="rect">
            <a:avLst/>
          </a:prstGeom>
          <a:noFill/>
          <a:ln w="9525">
            <a:noFill/>
            <a:miter lim="800000"/>
            <a:headEnd/>
            <a:tailEnd/>
          </a:ln>
        </p:spPr>
        <p:txBody>
          <a:bodyPr/>
          <a:lstStyle/>
          <a:p>
            <a:pPr algn="ctr">
              <a:lnSpc>
                <a:spcPct val="90000"/>
              </a:lnSpc>
              <a:spcBef>
                <a:spcPct val="60000"/>
              </a:spcBef>
              <a:buClr>
                <a:srgbClr val="01673E"/>
              </a:buClr>
              <a:buFont typeface="Symbol" pitchFamily="18" charset="2"/>
              <a:buNone/>
            </a:pPr>
            <a:r>
              <a:rPr lang="en-US" dirty="0" smtClean="0">
                <a:solidFill>
                  <a:srgbClr val="000000"/>
                </a:solidFill>
                <a:latin typeface="Arial Narrow" pitchFamily="34" charset="0"/>
              </a:rPr>
              <a:t>Center for </a:t>
            </a:r>
            <a:r>
              <a:rPr lang="en-US" dirty="0" err="1" smtClean="0">
                <a:solidFill>
                  <a:srgbClr val="000000"/>
                </a:solidFill>
                <a:latin typeface="Arial Narrow" pitchFamily="34" charset="0"/>
              </a:rPr>
              <a:t>Nanophase</a:t>
            </a:r>
            <a:r>
              <a:rPr lang="en-US" dirty="0" smtClean="0">
                <a:solidFill>
                  <a:srgbClr val="000000"/>
                </a:solidFill>
                <a:latin typeface="Arial Narrow" pitchFamily="34" charset="0"/>
              </a:rPr>
              <a:t> Materials Sciences:</a:t>
            </a:r>
            <a:r>
              <a:rPr lang="en-US" dirty="0">
                <a:solidFill>
                  <a:srgbClr val="000000"/>
                </a:solidFill>
                <a:latin typeface="Arial Narrow" pitchFamily="34" charset="0"/>
              </a:rPr>
              <a:t/>
            </a:r>
            <a:br>
              <a:rPr lang="en-US" dirty="0">
                <a:solidFill>
                  <a:srgbClr val="000000"/>
                </a:solidFill>
                <a:latin typeface="Arial Narrow" pitchFamily="34" charset="0"/>
              </a:rPr>
            </a:br>
            <a:r>
              <a:rPr lang="en-US" sz="1600" dirty="0" smtClean="0">
                <a:solidFill>
                  <a:srgbClr val="000000"/>
                </a:solidFill>
                <a:latin typeface="Arial Narrow" pitchFamily="34" charset="0"/>
              </a:rPr>
              <a:t>A DOE user facility for </a:t>
            </a:r>
            <a:r>
              <a:rPr lang="en-US" sz="1600" dirty="0" err="1" smtClean="0">
                <a:solidFill>
                  <a:srgbClr val="000000"/>
                </a:solidFill>
                <a:latin typeface="Arial Narrow" pitchFamily="34" charset="0"/>
              </a:rPr>
              <a:t>nanophase</a:t>
            </a:r>
            <a:r>
              <a:rPr lang="en-US" sz="1600" dirty="0" smtClean="0">
                <a:solidFill>
                  <a:srgbClr val="000000"/>
                </a:solidFill>
                <a:latin typeface="Arial Narrow" pitchFamily="34" charset="0"/>
              </a:rPr>
              <a:t> synthesis and characterization</a:t>
            </a:r>
            <a:endParaRPr lang="en-US" sz="1600" dirty="0">
              <a:solidFill>
                <a:srgbClr val="000000"/>
              </a:solidFill>
              <a:latin typeface="Arial Narrow" pitchFamily="34" charset="0"/>
            </a:endParaRPr>
          </a:p>
        </p:txBody>
      </p:sp>
      <p:sp>
        <p:nvSpPr>
          <p:cNvPr id="13" name="Rectangle 12"/>
          <p:cNvSpPr/>
          <p:nvPr/>
        </p:nvSpPr>
        <p:spPr>
          <a:xfrm>
            <a:off x="1764827" y="5390701"/>
            <a:ext cx="5773479" cy="510880"/>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2000" b="1" dirty="0">
                <a:solidFill>
                  <a:schemeClr val="bg1"/>
                </a:solidFill>
                <a:latin typeface="Arial Narrow" pitchFamily="34" charset="0"/>
              </a:rPr>
              <a:t>Delivering neutrons </a:t>
            </a:r>
            <a:r>
              <a:rPr lang="en-US" sz="2000" b="1" dirty="0" smtClean="0">
                <a:solidFill>
                  <a:schemeClr val="bg1"/>
                </a:solidFill>
                <a:latin typeface="Arial Narrow" pitchFamily="34" charset="0"/>
              </a:rPr>
              <a:t>for high impact science</a:t>
            </a:r>
            <a:endParaRPr lang="en-US" sz="2000" b="1" dirty="0">
              <a:solidFill>
                <a:schemeClr val="bg1"/>
              </a:solidFill>
              <a:latin typeface="Arial Narrow" pitchFamily="34" charset="0"/>
            </a:endParaRPr>
          </a:p>
        </p:txBody>
      </p:sp>
    </p:spTree>
    <p:extLst>
      <p:ext uri="{BB962C8B-B14F-4D97-AF65-F5344CB8AC3E}">
        <p14:creationId xmlns:p14="http://schemas.microsoft.com/office/powerpoint/2010/main" xmlns="" val="7966621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descr="ring detailed"/>
          <p:cNvPicPr>
            <a:picLocks noChangeAspect="1" noChangeArrowheads="1"/>
          </p:cNvPicPr>
          <p:nvPr/>
        </p:nvPicPr>
        <p:blipFill>
          <a:blip r:embed="rId2" cstate="print"/>
          <a:srcRect/>
          <a:stretch>
            <a:fillRect/>
          </a:stretch>
        </p:blipFill>
        <p:spPr bwMode="auto">
          <a:xfrm>
            <a:off x="5000625" y="677863"/>
            <a:ext cx="4143375" cy="3140075"/>
          </a:xfrm>
          <a:prstGeom prst="rect">
            <a:avLst/>
          </a:prstGeom>
          <a:noFill/>
        </p:spPr>
      </p:pic>
      <p:sp>
        <p:nvSpPr>
          <p:cNvPr id="509955" name="Line 3"/>
          <p:cNvSpPr>
            <a:spLocks noChangeShapeType="1"/>
          </p:cNvSpPr>
          <p:nvPr/>
        </p:nvSpPr>
        <p:spPr bwMode="auto">
          <a:xfrm>
            <a:off x="534988" y="3086100"/>
            <a:ext cx="4768850" cy="1588"/>
          </a:xfrm>
          <a:prstGeom prst="line">
            <a:avLst/>
          </a:prstGeom>
          <a:noFill/>
          <a:ln w="28575">
            <a:solidFill>
              <a:schemeClr val="tx1"/>
            </a:solidFill>
            <a:round/>
            <a:headEnd/>
            <a:tailEnd/>
          </a:ln>
          <a:effectLst/>
        </p:spPr>
        <p:txBody>
          <a:bodyPr/>
          <a:lstStyle/>
          <a:p>
            <a:endParaRPr lang="en-US" dirty="0">
              <a:solidFill>
                <a:prstClr val="black"/>
              </a:solidFill>
            </a:endParaRPr>
          </a:p>
        </p:txBody>
      </p:sp>
      <p:sp>
        <p:nvSpPr>
          <p:cNvPr id="509956" name="Rectangle 4"/>
          <p:cNvSpPr>
            <a:spLocks noGrp="1" noChangeArrowheads="1"/>
          </p:cNvSpPr>
          <p:nvPr>
            <p:ph type="title"/>
          </p:nvPr>
        </p:nvSpPr>
        <p:spPr>
          <a:xfrm>
            <a:off x="153988" y="0"/>
            <a:ext cx="8229600" cy="838200"/>
          </a:xfrm>
        </p:spPr>
        <p:txBody>
          <a:bodyPr/>
          <a:lstStyle/>
          <a:p>
            <a:r>
              <a:rPr lang="en-US" dirty="0"/>
              <a:t>SNS Accelerator Complex</a:t>
            </a:r>
          </a:p>
        </p:txBody>
      </p:sp>
      <p:sp>
        <p:nvSpPr>
          <p:cNvPr id="509957" name="Text Box 5"/>
          <p:cNvSpPr txBox="1">
            <a:spLocks noChangeArrowheads="1"/>
          </p:cNvSpPr>
          <p:nvPr/>
        </p:nvSpPr>
        <p:spPr bwMode="auto">
          <a:xfrm>
            <a:off x="0" y="990600"/>
            <a:ext cx="2060575" cy="1136650"/>
          </a:xfrm>
          <a:prstGeom prst="rect">
            <a:avLst/>
          </a:prstGeom>
          <a:noFill/>
          <a:ln w="9525">
            <a:noFill/>
            <a:miter lim="800000"/>
            <a:headEnd/>
            <a:tailEnd/>
          </a:ln>
          <a:effectLst/>
        </p:spPr>
        <p:txBody>
          <a:bodyPr>
            <a:spAutoFit/>
          </a:bodyPr>
          <a:lstStyle/>
          <a:p>
            <a:pPr algn="ctr">
              <a:spcBef>
                <a:spcPct val="50000"/>
              </a:spcBef>
            </a:pPr>
            <a:r>
              <a:rPr lang="en-US" b="1" dirty="0">
                <a:solidFill>
                  <a:srgbClr val="006C3A"/>
                </a:solidFill>
              </a:rPr>
              <a:t>Front-End:</a:t>
            </a:r>
          </a:p>
          <a:p>
            <a:pPr algn="ctr">
              <a:spcBef>
                <a:spcPct val="15000"/>
              </a:spcBef>
            </a:pPr>
            <a:r>
              <a:rPr lang="en-US" sz="1600" b="1" dirty="0">
                <a:solidFill>
                  <a:srgbClr val="006C3A"/>
                </a:solidFill>
              </a:rPr>
              <a:t>Produce a 1-msec long, chopped,    H- beam </a:t>
            </a:r>
          </a:p>
        </p:txBody>
      </p:sp>
      <p:sp>
        <p:nvSpPr>
          <p:cNvPr id="509958" name="Text Box 6"/>
          <p:cNvSpPr txBox="1">
            <a:spLocks noChangeArrowheads="1"/>
          </p:cNvSpPr>
          <p:nvPr/>
        </p:nvSpPr>
        <p:spPr bwMode="auto">
          <a:xfrm>
            <a:off x="2043113" y="957263"/>
            <a:ext cx="1447800" cy="641350"/>
          </a:xfrm>
          <a:prstGeom prst="rect">
            <a:avLst/>
          </a:prstGeom>
          <a:noFill/>
          <a:ln w="9525">
            <a:noFill/>
            <a:miter lim="800000"/>
            <a:headEnd/>
            <a:tailEnd/>
          </a:ln>
          <a:effectLst/>
        </p:spPr>
        <p:txBody>
          <a:bodyPr>
            <a:spAutoFit/>
          </a:bodyPr>
          <a:lstStyle/>
          <a:p>
            <a:pPr algn="ctr">
              <a:spcBef>
                <a:spcPct val="50000"/>
              </a:spcBef>
            </a:pPr>
            <a:r>
              <a:rPr lang="en-US" b="1" dirty="0">
                <a:solidFill>
                  <a:srgbClr val="4F81BD"/>
                </a:solidFill>
              </a:rPr>
              <a:t>1 GeV LINAC</a:t>
            </a:r>
            <a:endParaRPr lang="en-US" sz="1600" b="1" dirty="0">
              <a:solidFill>
                <a:srgbClr val="4F81BD"/>
              </a:solidFill>
            </a:endParaRPr>
          </a:p>
        </p:txBody>
      </p:sp>
      <p:sp>
        <p:nvSpPr>
          <p:cNvPr id="509959" name="Text Box 7"/>
          <p:cNvSpPr txBox="1">
            <a:spLocks noChangeArrowheads="1"/>
          </p:cNvSpPr>
          <p:nvPr/>
        </p:nvSpPr>
        <p:spPr bwMode="auto">
          <a:xfrm>
            <a:off x="3552825" y="946150"/>
            <a:ext cx="2362200" cy="1100138"/>
          </a:xfrm>
          <a:prstGeom prst="rect">
            <a:avLst/>
          </a:prstGeom>
          <a:noFill/>
          <a:ln w="9525">
            <a:noFill/>
            <a:miter lim="800000"/>
            <a:headEnd/>
            <a:tailEnd/>
          </a:ln>
          <a:effectLst/>
        </p:spPr>
        <p:txBody>
          <a:bodyPr>
            <a:spAutoFit/>
          </a:bodyPr>
          <a:lstStyle/>
          <a:p>
            <a:pPr algn="ctr">
              <a:spcBef>
                <a:spcPct val="50000"/>
              </a:spcBef>
            </a:pPr>
            <a:r>
              <a:rPr lang="en-US" b="1" dirty="0">
                <a:solidFill>
                  <a:srgbClr val="800040"/>
                </a:solidFill>
              </a:rPr>
              <a:t>Accumulator Ring: </a:t>
            </a:r>
            <a:r>
              <a:rPr lang="en-US" sz="1600" b="1" dirty="0">
                <a:solidFill>
                  <a:srgbClr val="800040"/>
                </a:solidFill>
              </a:rPr>
              <a:t>Compress 1 msec long pulse to 700 nsec</a:t>
            </a:r>
          </a:p>
        </p:txBody>
      </p:sp>
      <p:sp>
        <p:nvSpPr>
          <p:cNvPr id="509960" name="Line 8"/>
          <p:cNvSpPr>
            <a:spLocks noChangeShapeType="1"/>
          </p:cNvSpPr>
          <p:nvPr/>
        </p:nvSpPr>
        <p:spPr bwMode="auto">
          <a:xfrm>
            <a:off x="5781675" y="1155700"/>
            <a:ext cx="1093788" cy="203200"/>
          </a:xfrm>
          <a:prstGeom prst="line">
            <a:avLst/>
          </a:prstGeom>
          <a:noFill/>
          <a:ln w="19050">
            <a:solidFill>
              <a:srgbClr val="800040"/>
            </a:solidFill>
            <a:round/>
            <a:headEnd/>
            <a:tailEnd type="stealth" w="sm" len="med"/>
          </a:ln>
          <a:effectLst/>
        </p:spPr>
        <p:txBody>
          <a:bodyPr/>
          <a:lstStyle/>
          <a:p>
            <a:endParaRPr lang="en-US" dirty="0">
              <a:solidFill>
                <a:prstClr val="black"/>
              </a:solidFill>
            </a:endParaRPr>
          </a:p>
        </p:txBody>
      </p:sp>
      <p:sp>
        <p:nvSpPr>
          <p:cNvPr id="509961" name="Rectangle 9"/>
          <p:cNvSpPr>
            <a:spLocks noChangeArrowheads="1"/>
          </p:cNvSpPr>
          <p:nvPr/>
        </p:nvSpPr>
        <p:spPr bwMode="auto">
          <a:xfrm>
            <a:off x="1350963" y="2944813"/>
            <a:ext cx="3221037" cy="255587"/>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miter lim="800000"/>
            <a:headEnd/>
            <a:tailEnd/>
          </a:ln>
          <a:effectLst/>
        </p:spPr>
        <p:txBody>
          <a:bodyPr wrap="none" anchor="ctr"/>
          <a:lstStyle/>
          <a:p>
            <a:endParaRPr lang="en-US" dirty="0">
              <a:solidFill>
                <a:prstClr val="black"/>
              </a:solidFill>
            </a:endParaRPr>
          </a:p>
        </p:txBody>
      </p:sp>
      <p:sp>
        <p:nvSpPr>
          <p:cNvPr id="509962" name="Rectangle 10"/>
          <p:cNvSpPr>
            <a:spLocks noChangeArrowheads="1"/>
          </p:cNvSpPr>
          <p:nvPr/>
        </p:nvSpPr>
        <p:spPr bwMode="auto">
          <a:xfrm>
            <a:off x="877888" y="2290763"/>
            <a:ext cx="749300" cy="271462"/>
          </a:xfrm>
          <a:prstGeom prst="rect">
            <a:avLst/>
          </a:prstGeom>
          <a:noFill/>
          <a:ln w="12700">
            <a:noFill/>
            <a:miter lim="800000"/>
            <a:headEnd/>
            <a:tailEnd/>
          </a:ln>
          <a:effectLst/>
        </p:spPr>
        <p:txBody>
          <a:bodyPr wrap="none" lIns="90487" tIns="44450" rIns="90487" bIns="44450">
            <a:spAutoFit/>
          </a:bodyPr>
          <a:lstStyle/>
          <a:p>
            <a:r>
              <a:rPr lang="en-US" sz="1200" dirty="0">
                <a:solidFill>
                  <a:prstClr val="black"/>
                </a:solidFill>
              </a:rPr>
              <a:t>2.5 MeV</a:t>
            </a:r>
          </a:p>
        </p:txBody>
      </p:sp>
      <p:sp>
        <p:nvSpPr>
          <p:cNvPr id="509963" name="Line 11"/>
          <p:cNvSpPr>
            <a:spLocks noChangeShapeType="1"/>
          </p:cNvSpPr>
          <p:nvPr/>
        </p:nvSpPr>
        <p:spPr bwMode="auto">
          <a:xfrm flipH="1" flipV="1">
            <a:off x="1295400" y="2514600"/>
            <a:ext cx="0" cy="357188"/>
          </a:xfrm>
          <a:prstGeom prst="line">
            <a:avLst/>
          </a:prstGeom>
          <a:noFill/>
          <a:ln w="25400">
            <a:solidFill>
              <a:schemeClr val="tx1"/>
            </a:solidFill>
            <a:round/>
            <a:headEnd type="triangle" w="sm" len="med"/>
            <a:tailEnd/>
          </a:ln>
          <a:effectLst/>
        </p:spPr>
        <p:txBody>
          <a:bodyPr wrap="none" anchor="ctr"/>
          <a:lstStyle/>
          <a:p>
            <a:endParaRPr lang="en-US" dirty="0">
              <a:solidFill>
                <a:prstClr val="black"/>
              </a:solidFill>
            </a:endParaRPr>
          </a:p>
        </p:txBody>
      </p:sp>
      <p:sp>
        <p:nvSpPr>
          <p:cNvPr id="509964" name="Line 12"/>
          <p:cNvSpPr>
            <a:spLocks noChangeShapeType="1"/>
          </p:cNvSpPr>
          <p:nvPr/>
        </p:nvSpPr>
        <p:spPr bwMode="auto">
          <a:xfrm flipH="1" flipV="1">
            <a:off x="4572000" y="2438400"/>
            <a:ext cx="0" cy="357188"/>
          </a:xfrm>
          <a:prstGeom prst="line">
            <a:avLst/>
          </a:prstGeom>
          <a:noFill/>
          <a:ln w="25400">
            <a:solidFill>
              <a:schemeClr val="tx1"/>
            </a:solidFill>
            <a:round/>
            <a:headEnd type="triangle" w="sm" len="med"/>
            <a:tailEnd/>
          </a:ln>
          <a:effectLst/>
        </p:spPr>
        <p:txBody>
          <a:bodyPr wrap="none" anchor="ctr"/>
          <a:lstStyle/>
          <a:p>
            <a:endParaRPr lang="en-US" dirty="0">
              <a:solidFill>
                <a:prstClr val="black"/>
              </a:solidFill>
            </a:endParaRPr>
          </a:p>
        </p:txBody>
      </p:sp>
      <p:sp>
        <p:nvSpPr>
          <p:cNvPr id="509965" name="Rectangle 13"/>
          <p:cNvSpPr>
            <a:spLocks noChangeArrowheads="1"/>
          </p:cNvSpPr>
          <p:nvPr/>
        </p:nvSpPr>
        <p:spPr bwMode="auto">
          <a:xfrm>
            <a:off x="200025" y="2940050"/>
            <a:ext cx="1106488" cy="260350"/>
          </a:xfrm>
          <a:prstGeom prst="rect">
            <a:avLst/>
          </a:prstGeom>
          <a:gradFill rotWithShape="0">
            <a:gsLst>
              <a:gs pos="0">
                <a:schemeClr val="tx2">
                  <a:gamma/>
                  <a:shade val="46275"/>
                  <a:invGamma/>
                </a:schemeClr>
              </a:gs>
              <a:gs pos="50000">
                <a:schemeClr val="tx2"/>
              </a:gs>
              <a:gs pos="100000">
                <a:schemeClr val="tx2">
                  <a:gamma/>
                  <a:shade val="46275"/>
                  <a:invGamma/>
                </a:schemeClr>
              </a:gs>
            </a:gsLst>
            <a:lin ang="5400000" scaled="1"/>
          </a:gradFill>
          <a:ln w="12700">
            <a:solidFill>
              <a:schemeClr val="tx1"/>
            </a:solidFill>
            <a:miter lim="800000"/>
            <a:headEnd/>
            <a:tailEnd/>
          </a:ln>
          <a:effectLst/>
        </p:spPr>
        <p:txBody>
          <a:bodyPr wrap="none" anchor="ctr"/>
          <a:lstStyle/>
          <a:p>
            <a:endParaRPr lang="en-US" dirty="0">
              <a:solidFill>
                <a:prstClr val="black"/>
              </a:solidFill>
            </a:endParaRPr>
          </a:p>
        </p:txBody>
      </p:sp>
      <p:sp>
        <p:nvSpPr>
          <p:cNvPr id="509966" name="Rectangle 14"/>
          <p:cNvSpPr>
            <a:spLocks noChangeArrowheads="1"/>
          </p:cNvSpPr>
          <p:nvPr/>
        </p:nvSpPr>
        <p:spPr bwMode="auto">
          <a:xfrm>
            <a:off x="2438400" y="2895600"/>
            <a:ext cx="990600" cy="347663"/>
          </a:xfrm>
          <a:prstGeom prst="rect">
            <a:avLst/>
          </a:prstGeom>
          <a:noFill/>
          <a:ln w="50800">
            <a:noFill/>
            <a:miter lim="800000"/>
            <a:headEnd/>
            <a:tailEnd/>
          </a:ln>
          <a:effectLst>
            <a:outerShdw dist="25399" dir="2700000" algn="ctr" rotWithShape="0">
              <a:schemeClr val="tx1"/>
            </a:outerShdw>
          </a:effectLst>
        </p:spPr>
        <p:txBody>
          <a:bodyPr lIns="90487" tIns="44450" rIns="90487" bIns="44450">
            <a:spAutoFit/>
          </a:bodyPr>
          <a:lstStyle/>
          <a:p>
            <a:r>
              <a:rPr lang="en-US" sz="1700" b="1" dirty="0">
                <a:solidFill>
                  <a:srgbClr val="F4F4F4"/>
                </a:solidFill>
              </a:rPr>
              <a:t>LINAC</a:t>
            </a:r>
          </a:p>
        </p:txBody>
      </p:sp>
      <p:sp>
        <p:nvSpPr>
          <p:cNvPr id="509967" name="Rectangle 15"/>
          <p:cNvSpPr>
            <a:spLocks noChangeArrowheads="1"/>
          </p:cNvSpPr>
          <p:nvPr/>
        </p:nvSpPr>
        <p:spPr bwMode="auto">
          <a:xfrm>
            <a:off x="152400" y="2895600"/>
            <a:ext cx="1295400" cy="347663"/>
          </a:xfrm>
          <a:prstGeom prst="rect">
            <a:avLst/>
          </a:prstGeom>
          <a:noFill/>
          <a:ln w="50800">
            <a:noFill/>
            <a:miter lim="800000"/>
            <a:headEnd/>
            <a:tailEnd/>
          </a:ln>
          <a:effectLst>
            <a:outerShdw dist="25399" dir="2700000" algn="ctr" rotWithShape="0">
              <a:schemeClr val="tx1"/>
            </a:outerShdw>
          </a:effectLst>
        </p:spPr>
        <p:txBody>
          <a:bodyPr lIns="90487" tIns="44450" rIns="90487" bIns="44450">
            <a:spAutoFit/>
          </a:bodyPr>
          <a:lstStyle/>
          <a:p>
            <a:r>
              <a:rPr lang="en-US" sz="1700" b="1" dirty="0">
                <a:solidFill>
                  <a:srgbClr val="F4F4F4"/>
                </a:solidFill>
              </a:rPr>
              <a:t>Front-End</a:t>
            </a:r>
          </a:p>
        </p:txBody>
      </p:sp>
      <p:sp>
        <p:nvSpPr>
          <p:cNvPr id="509968" name="Text Box 16"/>
          <p:cNvSpPr txBox="1">
            <a:spLocks noChangeArrowheads="1"/>
          </p:cNvSpPr>
          <p:nvPr/>
        </p:nvSpPr>
        <p:spPr bwMode="auto">
          <a:xfrm>
            <a:off x="7505700" y="755650"/>
            <a:ext cx="1104900" cy="214313"/>
          </a:xfrm>
          <a:prstGeom prst="rect">
            <a:avLst/>
          </a:prstGeom>
          <a:noFill/>
          <a:ln w="9525">
            <a:noFill/>
            <a:miter lim="800000"/>
            <a:headEnd/>
            <a:tailEnd/>
          </a:ln>
          <a:effectLst/>
        </p:spPr>
        <p:txBody>
          <a:bodyPr>
            <a:spAutoFit/>
          </a:bodyPr>
          <a:lstStyle/>
          <a:p>
            <a:pPr>
              <a:spcBef>
                <a:spcPct val="50000"/>
              </a:spcBef>
            </a:pPr>
            <a:r>
              <a:rPr lang="en-US" sz="800" dirty="0">
                <a:solidFill>
                  <a:srgbClr val="FFFFFF"/>
                </a:solidFill>
              </a:rPr>
              <a:t>Accumulator Ring</a:t>
            </a:r>
          </a:p>
        </p:txBody>
      </p:sp>
      <p:sp>
        <p:nvSpPr>
          <p:cNvPr id="509969" name="Text Box 17"/>
          <p:cNvSpPr txBox="1">
            <a:spLocks noChangeArrowheads="1"/>
          </p:cNvSpPr>
          <p:nvPr/>
        </p:nvSpPr>
        <p:spPr bwMode="auto">
          <a:xfrm>
            <a:off x="7885113" y="2157413"/>
            <a:ext cx="596900" cy="214312"/>
          </a:xfrm>
          <a:prstGeom prst="rect">
            <a:avLst/>
          </a:prstGeom>
          <a:noFill/>
          <a:ln w="9525">
            <a:noFill/>
            <a:miter lim="800000"/>
            <a:headEnd/>
            <a:tailEnd/>
          </a:ln>
          <a:effectLst/>
        </p:spPr>
        <p:txBody>
          <a:bodyPr>
            <a:spAutoFit/>
          </a:bodyPr>
          <a:lstStyle/>
          <a:p>
            <a:pPr>
              <a:spcBef>
                <a:spcPct val="50000"/>
              </a:spcBef>
            </a:pPr>
            <a:r>
              <a:rPr lang="en-US" sz="800" dirty="0">
                <a:solidFill>
                  <a:srgbClr val="FFFFFF"/>
                </a:solidFill>
              </a:rPr>
              <a:t>RTBT</a:t>
            </a:r>
          </a:p>
        </p:txBody>
      </p:sp>
      <p:sp>
        <p:nvSpPr>
          <p:cNvPr id="509970" name="Text Box 18"/>
          <p:cNvSpPr txBox="1">
            <a:spLocks noChangeArrowheads="1"/>
          </p:cNvSpPr>
          <p:nvPr/>
        </p:nvSpPr>
        <p:spPr bwMode="auto">
          <a:xfrm>
            <a:off x="5667375" y="2708275"/>
            <a:ext cx="596900" cy="214313"/>
          </a:xfrm>
          <a:prstGeom prst="rect">
            <a:avLst/>
          </a:prstGeom>
          <a:noFill/>
          <a:ln w="9525">
            <a:noFill/>
            <a:miter lim="800000"/>
            <a:headEnd/>
            <a:tailEnd/>
          </a:ln>
          <a:effectLst/>
        </p:spPr>
        <p:txBody>
          <a:bodyPr>
            <a:spAutoFit/>
          </a:bodyPr>
          <a:lstStyle/>
          <a:p>
            <a:pPr>
              <a:spcBef>
                <a:spcPct val="50000"/>
              </a:spcBef>
            </a:pPr>
            <a:r>
              <a:rPr lang="en-US" sz="800" dirty="0">
                <a:solidFill>
                  <a:srgbClr val="FFFFFF"/>
                </a:solidFill>
              </a:rPr>
              <a:t>HEBT</a:t>
            </a:r>
          </a:p>
        </p:txBody>
      </p:sp>
      <p:sp>
        <p:nvSpPr>
          <p:cNvPr id="509971" name="Text Box 19"/>
          <p:cNvSpPr txBox="1">
            <a:spLocks noChangeArrowheads="1"/>
          </p:cNvSpPr>
          <p:nvPr/>
        </p:nvSpPr>
        <p:spPr bwMode="auto">
          <a:xfrm>
            <a:off x="5911850" y="1276350"/>
            <a:ext cx="596900" cy="184150"/>
          </a:xfrm>
          <a:prstGeom prst="rect">
            <a:avLst/>
          </a:prstGeom>
          <a:noFill/>
          <a:ln w="9525">
            <a:noFill/>
            <a:miter lim="800000"/>
            <a:headEnd/>
            <a:tailEnd/>
          </a:ln>
          <a:effectLst/>
        </p:spPr>
        <p:txBody>
          <a:bodyPr>
            <a:spAutoFit/>
          </a:bodyPr>
          <a:lstStyle/>
          <a:p>
            <a:pPr>
              <a:spcBef>
                <a:spcPct val="50000"/>
              </a:spcBef>
            </a:pPr>
            <a:r>
              <a:rPr lang="en-US" sz="600" dirty="0">
                <a:solidFill>
                  <a:srgbClr val="FFFFFF"/>
                </a:solidFill>
              </a:rPr>
              <a:t>Injection</a:t>
            </a:r>
          </a:p>
        </p:txBody>
      </p:sp>
      <p:sp>
        <p:nvSpPr>
          <p:cNvPr id="509972" name="Text Box 20"/>
          <p:cNvSpPr txBox="1">
            <a:spLocks noChangeArrowheads="1"/>
          </p:cNvSpPr>
          <p:nvPr/>
        </p:nvSpPr>
        <p:spPr bwMode="auto">
          <a:xfrm>
            <a:off x="7554913" y="1276350"/>
            <a:ext cx="596900" cy="184150"/>
          </a:xfrm>
          <a:prstGeom prst="rect">
            <a:avLst/>
          </a:prstGeom>
          <a:noFill/>
          <a:ln w="9525">
            <a:noFill/>
            <a:miter lim="800000"/>
            <a:headEnd/>
            <a:tailEnd/>
          </a:ln>
          <a:effectLst/>
        </p:spPr>
        <p:txBody>
          <a:bodyPr>
            <a:spAutoFit/>
          </a:bodyPr>
          <a:lstStyle/>
          <a:p>
            <a:pPr>
              <a:spcBef>
                <a:spcPct val="50000"/>
              </a:spcBef>
            </a:pPr>
            <a:r>
              <a:rPr lang="en-US" sz="600" dirty="0">
                <a:solidFill>
                  <a:srgbClr val="FFFFFF"/>
                </a:solidFill>
              </a:rPr>
              <a:t>Extraction</a:t>
            </a:r>
          </a:p>
        </p:txBody>
      </p:sp>
      <p:sp>
        <p:nvSpPr>
          <p:cNvPr id="509973" name="Text Box 21"/>
          <p:cNvSpPr txBox="1">
            <a:spLocks noChangeArrowheads="1"/>
          </p:cNvSpPr>
          <p:nvPr/>
        </p:nvSpPr>
        <p:spPr bwMode="auto">
          <a:xfrm>
            <a:off x="6705600" y="1676400"/>
            <a:ext cx="596900" cy="184150"/>
          </a:xfrm>
          <a:prstGeom prst="rect">
            <a:avLst/>
          </a:prstGeom>
          <a:noFill/>
          <a:ln w="9525">
            <a:noFill/>
            <a:miter lim="800000"/>
            <a:headEnd/>
            <a:tailEnd/>
          </a:ln>
          <a:effectLst/>
        </p:spPr>
        <p:txBody>
          <a:bodyPr>
            <a:spAutoFit/>
          </a:bodyPr>
          <a:lstStyle/>
          <a:p>
            <a:pPr>
              <a:spcBef>
                <a:spcPct val="50000"/>
              </a:spcBef>
            </a:pPr>
            <a:r>
              <a:rPr lang="en-US" sz="600" dirty="0">
                <a:solidFill>
                  <a:srgbClr val="FFFFFF"/>
                </a:solidFill>
              </a:rPr>
              <a:t>RF</a:t>
            </a:r>
          </a:p>
        </p:txBody>
      </p:sp>
      <p:sp>
        <p:nvSpPr>
          <p:cNvPr id="509974" name="Text Box 22"/>
          <p:cNvSpPr txBox="1">
            <a:spLocks noChangeArrowheads="1"/>
          </p:cNvSpPr>
          <p:nvPr/>
        </p:nvSpPr>
        <p:spPr bwMode="auto">
          <a:xfrm>
            <a:off x="6527800" y="844550"/>
            <a:ext cx="596900" cy="184150"/>
          </a:xfrm>
          <a:prstGeom prst="rect">
            <a:avLst/>
          </a:prstGeom>
          <a:noFill/>
          <a:ln w="9525">
            <a:noFill/>
            <a:miter lim="800000"/>
            <a:headEnd/>
            <a:tailEnd/>
          </a:ln>
          <a:effectLst/>
        </p:spPr>
        <p:txBody>
          <a:bodyPr>
            <a:spAutoFit/>
          </a:bodyPr>
          <a:lstStyle/>
          <a:p>
            <a:pPr>
              <a:spcBef>
                <a:spcPct val="50000"/>
              </a:spcBef>
            </a:pPr>
            <a:r>
              <a:rPr lang="en-US" sz="600" dirty="0">
                <a:solidFill>
                  <a:srgbClr val="FFFFFF"/>
                </a:solidFill>
              </a:rPr>
              <a:t>Collimators</a:t>
            </a:r>
          </a:p>
        </p:txBody>
      </p:sp>
      <p:sp>
        <p:nvSpPr>
          <p:cNvPr id="509975" name="Rectangle 23"/>
          <p:cNvSpPr>
            <a:spLocks noChangeArrowheads="1"/>
          </p:cNvSpPr>
          <p:nvPr/>
        </p:nvSpPr>
        <p:spPr bwMode="auto">
          <a:xfrm>
            <a:off x="6643688" y="3602038"/>
            <a:ext cx="184150" cy="579437"/>
          </a:xfrm>
          <a:prstGeom prst="rect">
            <a:avLst/>
          </a:prstGeom>
          <a:noFill/>
          <a:ln w="9525">
            <a:noFill/>
            <a:miter lim="800000"/>
            <a:headEnd/>
            <a:tailEnd/>
          </a:ln>
          <a:effectLst/>
        </p:spPr>
        <p:txBody>
          <a:bodyPr wrap="none">
            <a:spAutoFit/>
          </a:bodyPr>
          <a:lstStyle/>
          <a:p>
            <a:endParaRPr lang="en-US" sz="3200" dirty="0">
              <a:solidFill>
                <a:prstClr val="black"/>
              </a:solidFill>
            </a:endParaRPr>
          </a:p>
        </p:txBody>
      </p:sp>
      <p:grpSp>
        <p:nvGrpSpPr>
          <p:cNvPr id="2" name="Group 24"/>
          <p:cNvGrpSpPr>
            <a:grpSpLocks/>
          </p:cNvGrpSpPr>
          <p:nvPr/>
        </p:nvGrpSpPr>
        <p:grpSpPr bwMode="auto">
          <a:xfrm>
            <a:off x="430213" y="2960687"/>
            <a:ext cx="5230812" cy="2754313"/>
            <a:chOff x="271" y="1838"/>
            <a:chExt cx="3295" cy="1735"/>
          </a:xfrm>
        </p:grpSpPr>
        <p:sp>
          <p:nvSpPr>
            <p:cNvPr id="509977" name="Oval 25"/>
            <p:cNvSpPr>
              <a:spLocks noChangeArrowheads="1"/>
            </p:cNvSpPr>
            <p:nvPr/>
          </p:nvSpPr>
          <p:spPr bwMode="auto">
            <a:xfrm>
              <a:off x="3450" y="1838"/>
              <a:ext cx="116" cy="200"/>
            </a:xfrm>
            <a:prstGeom prst="ellipse">
              <a:avLst/>
            </a:prstGeom>
            <a:noFill/>
            <a:ln w="28575" algn="ctr">
              <a:solidFill>
                <a:srgbClr val="800040"/>
              </a:solidFill>
              <a:round/>
              <a:headEnd/>
              <a:tailEnd/>
            </a:ln>
            <a:effectLst/>
          </p:spPr>
          <p:txBody>
            <a:bodyPr wrap="none" anchor="ctr">
              <a:spAutoFit/>
            </a:bodyPr>
            <a:lstStyle/>
            <a:p>
              <a:endParaRPr lang="en-US" dirty="0">
                <a:solidFill>
                  <a:prstClr val="black"/>
                </a:solidFill>
              </a:endParaRPr>
            </a:p>
          </p:txBody>
        </p:sp>
        <p:grpSp>
          <p:nvGrpSpPr>
            <p:cNvPr id="3" name="Group 26"/>
            <p:cNvGrpSpPr>
              <a:grpSpLocks/>
            </p:cNvGrpSpPr>
            <p:nvPr/>
          </p:nvGrpSpPr>
          <p:grpSpPr bwMode="auto">
            <a:xfrm>
              <a:off x="271" y="2327"/>
              <a:ext cx="3029" cy="1246"/>
              <a:chOff x="289" y="2327"/>
              <a:chExt cx="3029" cy="1246"/>
            </a:xfrm>
          </p:grpSpPr>
          <p:sp>
            <p:nvSpPr>
              <p:cNvPr id="509979" name="Rectangle 27"/>
              <p:cNvSpPr>
                <a:spLocks noChangeArrowheads="1"/>
              </p:cNvSpPr>
              <p:nvPr/>
            </p:nvSpPr>
            <p:spPr bwMode="auto">
              <a:xfrm>
                <a:off x="624"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09980" name="Rectangle 28"/>
              <p:cNvSpPr>
                <a:spLocks noChangeArrowheads="1"/>
              </p:cNvSpPr>
              <p:nvPr/>
            </p:nvSpPr>
            <p:spPr bwMode="auto">
              <a:xfrm>
                <a:off x="864"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09981" name="Rectangle 29"/>
              <p:cNvSpPr>
                <a:spLocks noChangeArrowheads="1"/>
              </p:cNvSpPr>
              <p:nvPr/>
            </p:nvSpPr>
            <p:spPr bwMode="auto">
              <a:xfrm>
                <a:off x="1104"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09982" name="Rectangle 30"/>
              <p:cNvSpPr>
                <a:spLocks noChangeArrowheads="1"/>
              </p:cNvSpPr>
              <p:nvPr/>
            </p:nvSpPr>
            <p:spPr bwMode="auto">
              <a:xfrm>
                <a:off x="1344"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09983" name="Rectangle 31"/>
              <p:cNvSpPr>
                <a:spLocks noChangeArrowheads="1"/>
              </p:cNvSpPr>
              <p:nvPr/>
            </p:nvSpPr>
            <p:spPr bwMode="auto">
              <a:xfrm>
                <a:off x="1584"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09984" name="Line 32"/>
              <p:cNvSpPr>
                <a:spLocks noChangeShapeType="1"/>
              </p:cNvSpPr>
              <p:nvPr/>
            </p:nvSpPr>
            <p:spPr bwMode="auto">
              <a:xfrm flipH="1">
                <a:off x="1776" y="3244"/>
                <a:ext cx="96" cy="192"/>
              </a:xfrm>
              <a:prstGeom prst="line">
                <a:avLst/>
              </a:prstGeom>
              <a:noFill/>
              <a:ln w="19050">
                <a:solidFill>
                  <a:schemeClr val="tx1"/>
                </a:solidFill>
                <a:round/>
                <a:headEnd/>
                <a:tailEnd/>
              </a:ln>
              <a:effectLst/>
            </p:spPr>
            <p:txBody>
              <a:bodyPr/>
              <a:lstStyle/>
              <a:p>
                <a:endParaRPr lang="en-US" dirty="0">
                  <a:solidFill>
                    <a:prstClr val="black"/>
                  </a:solidFill>
                </a:endParaRPr>
              </a:p>
            </p:txBody>
          </p:sp>
          <p:sp>
            <p:nvSpPr>
              <p:cNvPr id="509985" name="Line 33"/>
              <p:cNvSpPr>
                <a:spLocks noChangeShapeType="1"/>
              </p:cNvSpPr>
              <p:nvPr/>
            </p:nvSpPr>
            <p:spPr bwMode="auto">
              <a:xfrm flipH="1">
                <a:off x="1829" y="3244"/>
                <a:ext cx="96" cy="192"/>
              </a:xfrm>
              <a:prstGeom prst="line">
                <a:avLst/>
              </a:prstGeom>
              <a:noFill/>
              <a:ln w="19050">
                <a:solidFill>
                  <a:schemeClr val="tx1"/>
                </a:solidFill>
                <a:round/>
                <a:headEnd/>
                <a:tailEnd/>
              </a:ln>
              <a:effectLst/>
            </p:spPr>
            <p:txBody>
              <a:bodyPr/>
              <a:lstStyle/>
              <a:p>
                <a:endParaRPr lang="en-US" dirty="0">
                  <a:solidFill>
                    <a:prstClr val="black"/>
                  </a:solidFill>
                </a:endParaRPr>
              </a:p>
            </p:txBody>
          </p:sp>
          <p:sp>
            <p:nvSpPr>
              <p:cNvPr id="509986" name="Rectangle 34"/>
              <p:cNvSpPr>
                <a:spLocks noChangeArrowheads="1"/>
              </p:cNvSpPr>
              <p:nvPr/>
            </p:nvSpPr>
            <p:spPr bwMode="auto">
              <a:xfrm>
                <a:off x="2496"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09987" name="Rectangle 35"/>
              <p:cNvSpPr>
                <a:spLocks noChangeArrowheads="1"/>
              </p:cNvSpPr>
              <p:nvPr/>
            </p:nvSpPr>
            <p:spPr bwMode="auto">
              <a:xfrm>
                <a:off x="2256"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09988" name="Rectangle 36"/>
              <p:cNvSpPr>
                <a:spLocks noChangeArrowheads="1"/>
              </p:cNvSpPr>
              <p:nvPr/>
            </p:nvSpPr>
            <p:spPr bwMode="auto">
              <a:xfrm>
                <a:off x="2016"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09989" name="Rectangle 37"/>
              <p:cNvSpPr>
                <a:spLocks noChangeArrowheads="1"/>
              </p:cNvSpPr>
              <p:nvPr/>
            </p:nvSpPr>
            <p:spPr bwMode="auto">
              <a:xfrm>
                <a:off x="2976"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09990" name="Rectangle 38"/>
              <p:cNvSpPr>
                <a:spLocks noChangeArrowheads="1"/>
              </p:cNvSpPr>
              <p:nvPr/>
            </p:nvSpPr>
            <p:spPr bwMode="auto">
              <a:xfrm>
                <a:off x="2736"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09991" name="Line 39"/>
              <p:cNvSpPr>
                <a:spLocks noChangeShapeType="1"/>
              </p:cNvSpPr>
              <p:nvPr/>
            </p:nvSpPr>
            <p:spPr bwMode="auto">
              <a:xfrm flipV="1">
                <a:off x="864" y="2716"/>
                <a:ext cx="1" cy="240"/>
              </a:xfrm>
              <a:prstGeom prst="line">
                <a:avLst/>
              </a:prstGeom>
              <a:noFill/>
              <a:ln w="12700">
                <a:solidFill>
                  <a:schemeClr val="bg2"/>
                </a:solidFill>
                <a:round/>
                <a:headEnd/>
                <a:tailEnd/>
              </a:ln>
              <a:effectLst/>
            </p:spPr>
            <p:txBody>
              <a:bodyPr/>
              <a:lstStyle/>
              <a:p>
                <a:endParaRPr lang="en-US" dirty="0">
                  <a:solidFill>
                    <a:prstClr val="black"/>
                  </a:solidFill>
                </a:endParaRPr>
              </a:p>
            </p:txBody>
          </p:sp>
          <p:sp>
            <p:nvSpPr>
              <p:cNvPr id="509992" name="Line 40"/>
              <p:cNvSpPr>
                <a:spLocks noChangeShapeType="1"/>
              </p:cNvSpPr>
              <p:nvPr/>
            </p:nvSpPr>
            <p:spPr bwMode="auto">
              <a:xfrm flipV="1">
                <a:off x="1104" y="2716"/>
                <a:ext cx="1" cy="240"/>
              </a:xfrm>
              <a:prstGeom prst="line">
                <a:avLst/>
              </a:prstGeom>
              <a:noFill/>
              <a:ln w="12700">
                <a:solidFill>
                  <a:schemeClr val="bg2"/>
                </a:solidFill>
                <a:round/>
                <a:headEnd/>
                <a:tailEnd/>
              </a:ln>
              <a:effectLst/>
            </p:spPr>
            <p:txBody>
              <a:bodyPr/>
              <a:lstStyle/>
              <a:p>
                <a:endParaRPr lang="en-US" dirty="0">
                  <a:solidFill>
                    <a:prstClr val="black"/>
                  </a:solidFill>
                </a:endParaRPr>
              </a:p>
            </p:txBody>
          </p:sp>
          <p:sp>
            <p:nvSpPr>
              <p:cNvPr id="509993" name="Line 41"/>
              <p:cNvSpPr>
                <a:spLocks noChangeShapeType="1"/>
              </p:cNvSpPr>
              <p:nvPr/>
            </p:nvSpPr>
            <p:spPr bwMode="auto">
              <a:xfrm>
                <a:off x="634" y="2812"/>
                <a:ext cx="240" cy="0"/>
              </a:xfrm>
              <a:prstGeom prst="line">
                <a:avLst/>
              </a:prstGeom>
              <a:noFill/>
              <a:ln w="12700">
                <a:solidFill>
                  <a:schemeClr val="bg2"/>
                </a:solidFill>
                <a:round/>
                <a:headEnd/>
                <a:tailEnd type="triangle" w="sm" len="lg"/>
              </a:ln>
              <a:effectLst/>
            </p:spPr>
            <p:txBody>
              <a:bodyPr/>
              <a:lstStyle/>
              <a:p>
                <a:endParaRPr lang="en-US" dirty="0">
                  <a:solidFill>
                    <a:prstClr val="black"/>
                  </a:solidFill>
                </a:endParaRPr>
              </a:p>
            </p:txBody>
          </p:sp>
          <p:sp>
            <p:nvSpPr>
              <p:cNvPr id="509994" name="Line 42"/>
              <p:cNvSpPr>
                <a:spLocks noChangeShapeType="1"/>
              </p:cNvSpPr>
              <p:nvPr/>
            </p:nvSpPr>
            <p:spPr bwMode="auto">
              <a:xfrm flipH="1">
                <a:off x="1109" y="2807"/>
                <a:ext cx="240" cy="0"/>
              </a:xfrm>
              <a:prstGeom prst="line">
                <a:avLst/>
              </a:prstGeom>
              <a:noFill/>
              <a:ln w="12700">
                <a:solidFill>
                  <a:schemeClr val="bg2"/>
                </a:solidFill>
                <a:round/>
                <a:headEnd/>
                <a:tailEnd type="triangle" w="sm" len="lg"/>
              </a:ln>
              <a:effectLst/>
            </p:spPr>
            <p:txBody>
              <a:bodyPr/>
              <a:lstStyle/>
              <a:p>
                <a:endParaRPr lang="en-US" dirty="0">
                  <a:solidFill>
                    <a:prstClr val="black"/>
                  </a:solidFill>
                </a:endParaRPr>
              </a:p>
            </p:txBody>
          </p:sp>
          <p:sp>
            <p:nvSpPr>
              <p:cNvPr id="509995" name="Text Box 43"/>
              <p:cNvSpPr txBox="1">
                <a:spLocks noChangeArrowheads="1"/>
              </p:cNvSpPr>
              <p:nvPr/>
            </p:nvSpPr>
            <p:spPr bwMode="auto">
              <a:xfrm>
                <a:off x="632" y="2539"/>
                <a:ext cx="720" cy="173"/>
              </a:xfrm>
              <a:prstGeom prst="rect">
                <a:avLst/>
              </a:prstGeom>
              <a:noFill/>
              <a:ln w="9525">
                <a:noFill/>
                <a:miter lim="800000"/>
                <a:headEnd/>
                <a:tailEnd/>
              </a:ln>
              <a:effectLst/>
            </p:spPr>
            <p:txBody>
              <a:bodyPr>
                <a:spAutoFit/>
              </a:bodyPr>
              <a:lstStyle/>
              <a:p>
                <a:pPr algn="ctr">
                  <a:spcBef>
                    <a:spcPct val="50000"/>
                  </a:spcBef>
                </a:pPr>
                <a:r>
                  <a:rPr lang="en-US" sz="1200" dirty="0">
                    <a:solidFill>
                      <a:srgbClr val="FFFFFF"/>
                    </a:solidFill>
                  </a:rPr>
                  <a:t>945 ns</a:t>
                </a:r>
              </a:p>
            </p:txBody>
          </p:sp>
          <p:sp>
            <p:nvSpPr>
              <p:cNvPr id="509996" name="Line 44"/>
              <p:cNvSpPr>
                <a:spLocks noChangeShapeType="1"/>
              </p:cNvSpPr>
              <p:nvPr/>
            </p:nvSpPr>
            <p:spPr bwMode="auto">
              <a:xfrm>
                <a:off x="634" y="3344"/>
                <a:ext cx="1" cy="213"/>
              </a:xfrm>
              <a:prstGeom prst="line">
                <a:avLst/>
              </a:prstGeom>
              <a:noFill/>
              <a:ln w="12700">
                <a:solidFill>
                  <a:schemeClr val="bg2"/>
                </a:solidFill>
                <a:round/>
                <a:headEnd/>
                <a:tailEnd/>
              </a:ln>
              <a:effectLst/>
            </p:spPr>
            <p:txBody>
              <a:bodyPr/>
              <a:lstStyle/>
              <a:p>
                <a:endParaRPr lang="en-US" dirty="0">
                  <a:solidFill>
                    <a:prstClr val="black"/>
                  </a:solidFill>
                </a:endParaRPr>
              </a:p>
            </p:txBody>
          </p:sp>
          <p:sp>
            <p:nvSpPr>
              <p:cNvPr id="509997" name="Line 45"/>
              <p:cNvSpPr>
                <a:spLocks noChangeShapeType="1"/>
              </p:cNvSpPr>
              <p:nvPr/>
            </p:nvSpPr>
            <p:spPr bwMode="auto">
              <a:xfrm>
                <a:off x="3130" y="3339"/>
                <a:ext cx="0" cy="213"/>
              </a:xfrm>
              <a:prstGeom prst="line">
                <a:avLst/>
              </a:prstGeom>
              <a:noFill/>
              <a:ln w="12700">
                <a:solidFill>
                  <a:schemeClr val="bg2"/>
                </a:solidFill>
                <a:round/>
                <a:headEnd/>
                <a:tailEnd/>
              </a:ln>
              <a:effectLst/>
            </p:spPr>
            <p:txBody>
              <a:bodyPr/>
              <a:lstStyle/>
              <a:p>
                <a:endParaRPr lang="en-US" dirty="0">
                  <a:solidFill>
                    <a:prstClr val="black"/>
                  </a:solidFill>
                </a:endParaRPr>
              </a:p>
            </p:txBody>
          </p:sp>
          <p:sp>
            <p:nvSpPr>
              <p:cNvPr id="509998" name="Text Box 46"/>
              <p:cNvSpPr txBox="1">
                <a:spLocks noChangeArrowheads="1"/>
              </p:cNvSpPr>
              <p:nvPr/>
            </p:nvSpPr>
            <p:spPr bwMode="auto">
              <a:xfrm>
                <a:off x="1046" y="3400"/>
                <a:ext cx="1824" cy="173"/>
              </a:xfrm>
              <a:prstGeom prst="rect">
                <a:avLst/>
              </a:prstGeom>
              <a:noFill/>
              <a:ln w="9525">
                <a:noFill/>
                <a:miter lim="800000"/>
                <a:headEnd/>
                <a:tailEnd/>
              </a:ln>
              <a:effectLst/>
            </p:spPr>
            <p:txBody>
              <a:bodyPr>
                <a:spAutoFit/>
              </a:bodyPr>
              <a:lstStyle/>
              <a:p>
                <a:pPr algn="ctr">
                  <a:spcBef>
                    <a:spcPct val="50000"/>
                  </a:spcBef>
                </a:pPr>
                <a:r>
                  <a:rPr lang="en-US" sz="1200" dirty="0">
                    <a:solidFill>
                      <a:srgbClr val="FFFFFF"/>
                    </a:solidFill>
                  </a:rPr>
                  <a:t>1 ms macropulse</a:t>
                </a:r>
              </a:p>
            </p:txBody>
          </p:sp>
          <p:sp>
            <p:nvSpPr>
              <p:cNvPr id="509999" name="Line 47"/>
              <p:cNvSpPr>
                <a:spLocks noChangeShapeType="1"/>
              </p:cNvSpPr>
              <p:nvPr/>
            </p:nvSpPr>
            <p:spPr bwMode="auto">
              <a:xfrm flipH="1">
                <a:off x="624" y="3494"/>
                <a:ext cx="924" cy="1"/>
              </a:xfrm>
              <a:prstGeom prst="line">
                <a:avLst/>
              </a:prstGeom>
              <a:noFill/>
              <a:ln w="12700">
                <a:solidFill>
                  <a:schemeClr val="bg2"/>
                </a:solidFill>
                <a:round/>
                <a:headEnd/>
                <a:tailEnd type="triangle" w="sm" len="lg"/>
              </a:ln>
              <a:effectLst/>
            </p:spPr>
            <p:txBody>
              <a:bodyPr/>
              <a:lstStyle/>
              <a:p>
                <a:endParaRPr lang="en-US" dirty="0">
                  <a:solidFill>
                    <a:prstClr val="black"/>
                  </a:solidFill>
                </a:endParaRPr>
              </a:p>
            </p:txBody>
          </p:sp>
          <p:sp>
            <p:nvSpPr>
              <p:cNvPr id="510000" name="Line 48"/>
              <p:cNvSpPr>
                <a:spLocks noChangeShapeType="1"/>
              </p:cNvSpPr>
              <p:nvPr/>
            </p:nvSpPr>
            <p:spPr bwMode="auto">
              <a:xfrm>
                <a:off x="2366" y="3494"/>
                <a:ext cx="749" cy="1"/>
              </a:xfrm>
              <a:prstGeom prst="line">
                <a:avLst/>
              </a:prstGeom>
              <a:noFill/>
              <a:ln w="12700">
                <a:solidFill>
                  <a:schemeClr val="bg2"/>
                </a:solidFill>
                <a:round/>
                <a:headEnd/>
                <a:tailEnd type="triangle" w="sm" len="lg"/>
              </a:ln>
              <a:effectLst/>
            </p:spPr>
            <p:txBody>
              <a:bodyPr/>
              <a:lstStyle/>
              <a:p>
                <a:endParaRPr lang="en-US" dirty="0">
                  <a:solidFill>
                    <a:prstClr val="black"/>
                  </a:solidFill>
                </a:endParaRPr>
              </a:p>
            </p:txBody>
          </p:sp>
          <p:sp>
            <p:nvSpPr>
              <p:cNvPr id="510001" name="Text Box 49"/>
              <p:cNvSpPr txBox="1">
                <a:spLocks noChangeArrowheads="1"/>
              </p:cNvSpPr>
              <p:nvPr/>
            </p:nvSpPr>
            <p:spPr bwMode="auto">
              <a:xfrm rot="16200000">
                <a:off x="-124" y="2888"/>
                <a:ext cx="1018" cy="192"/>
              </a:xfrm>
              <a:prstGeom prst="rect">
                <a:avLst/>
              </a:prstGeom>
              <a:noFill/>
              <a:ln w="9525">
                <a:noFill/>
                <a:miter lim="800000"/>
                <a:headEnd/>
                <a:tailEnd/>
              </a:ln>
              <a:effectLst/>
            </p:spPr>
            <p:txBody>
              <a:bodyPr>
                <a:spAutoFit/>
              </a:bodyPr>
              <a:lstStyle/>
              <a:p>
                <a:pPr algn="ctr">
                  <a:spcBef>
                    <a:spcPct val="50000"/>
                  </a:spcBef>
                </a:pPr>
                <a:r>
                  <a:rPr lang="en-US" sz="1400" dirty="0">
                    <a:solidFill>
                      <a:prstClr val="black"/>
                    </a:solidFill>
                  </a:rPr>
                  <a:t>Current</a:t>
                </a:r>
                <a:endParaRPr lang="en-US" sz="2400" dirty="0">
                  <a:solidFill>
                    <a:prstClr val="black"/>
                  </a:solidFill>
                  <a:latin typeface="Helvetica" pitchFamily="34" charset="0"/>
                </a:endParaRPr>
              </a:p>
            </p:txBody>
          </p:sp>
          <p:sp>
            <p:nvSpPr>
              <p:cNvPr id="510002" name="Text Box 50"/>
              <p:cNvSpPr txBox="1">
                <a:spLocks noChangeArrowheads="1"/>
              </p:cNvSpPr>
              <p:nvPr/>
            </p:nvSpPr>
            <p:spPr bwMode="auto">
              <a:xfrm>
                <a:off x="2214" y="2597"/>
                <a:ext cx="1104" cy="192"/>
              </a:xfrm>
              <a:prstGeom prst="rect">
                <a:avLst/>
              </a:prstGeom>
              <a:noFill/>
              <a:ln w="9525">
                <a:noFill/>
                <a:miter lim="800000"/>
                <a:headEnd/>
                <a:tailEnd/>
              </a:ln>
              <a:effectLst/>
            </p:spPr>
            <p:txBody>
              <a:bodyPr>
                <a:spAutoFit/>
              </a:bodyPr>
              <a:lstStyle/>
              <a:p>
                <a:pPr algn="ctr">
                  <a:spcBef>
                    <a:spcPct val="50000"/>
                  </a:spcBef>
                </a:pPr>
                <a:r>
                  <a:rPr lang="en-US" sz="1400" dirty="0">
                    <a:solidFill>
                      <a:prstClr val="black"/>
                    </a:solidFill>
                  </a:rPr>
                  <a:t>mini-pulse</a:t>
                </a:r>
              </a:p>
            </p:txBody>
          </p:sp>
          <p:sp>
            <p:nvSpPr>
              <p:cNvPr id="510003" name="Line 51"/>
              <p:cNvSpPr>
                <a:spLocks noChangeShapeType="1"/>
              </p:cNvSpPr>
              <p:nvPr/>
            </p:nvSpPr>
            <p:spPr bwMode="auto">
              <a:xfrm flipV="1">
                <a:off x="2304" y="2764"/>
                <a:ext cx="192" cy="288"/>
              </a:xfrm>
              <a:prstGeom prst="line">
                <a:avLst/>
              </a:prstGeom>
              <a:noFill/>
              <a:ln w="9525">
                <a:solidFill>
                  <a:schemeClr val="hlink"/>
                </a:solidFill>
                <a:round/>
                <a:headEnd/>
                <a:tailEnd/>
              </a:ln>
              <a:effectLst/>
            </p:spPr>
            <p:txBody>
              <a:bodyPr/>
              <a:lstStyle/>
              <a:p>
                <a:endParaRPr lang="en-US" dirty="0">
                  <a:solidFill>
                    <a:prstClr val="black"/>
                  </a:solidFill>
                </a:endParaRPr>
              </a:p>
            </p:txBody>
          </p:sp>
          <p:sp>
            <p:nvSpPr>
              <p:cNvPr id="510004" name="Text Box 52"/>
              <p:cNvSpPr txBox="1">
                <a:spLocks noChangeArrowheads="1"/>
              </p:cNvSpPr>
              <p:nvPr/>
            </p:nvSpPr>
            <p:spPr bwMode="auto">
              <a:xfrm>
                <a:off x="1387" y="2327"/>
                <a:ext cx="1008" cy="326"/>
              </a:xfrm>
              <a:prstGeom prst="rect">
                <a:avLst/>
              </a:prstGeom>
              <a:noFill/>
              <a:ln w="9525">
                <a:noFill/>
                <a:miter lim="800000"/>
                <a:headEnd/>
                <a:tailEnd/>
              </a:ln>
              <a:effectLst/>
            </p:spPr>
            <p:txBody>
              <a:bodyPr>
                <a:spAutoFit/>
              </a:bodyPr>
              <a:lstStyle/>
              <a:p>
                <a:pPr algn="ctr">
                  <a:spcBef>
                    <a:spcPct val="50000"/>
                  </a:spcBef>
                </a:pPr>
                <a:r>
                  <a:rPr lang="en-US" sz="1400" dirty="0">
                    <a:solidFill>
                      <a:prstClr val="black"/>
                    </a:solidFill>
                  </a:rPr>
                  <a:t>Chopper system makes gaps</a:t>
                </a:r>
              </a:p>
            </p:txBody>
          </p:sp>
          <p:sp>
            <p:nvSpPr>
              <p:cNvPr id="510005" name="Line 53"/>
              <p:cNvSpPr>
                <a:spLocks noChangeShapeType="1"/>
              </p:cNvSpPr>
              <p:nvPr/>
            </p:nvSpPr>
            <p:spPr bwMode="auto">
              <a:xfrm flipH="1">
                <a:off x="1296" y="2615"/>
                <a:ext cx="240" cy="336"/>
              </a:xfrm>
              <a:prstGeom prst="line">
                <a:avLst/>
              </a:prstGeom>
              <a:noFill/>
              <a:ln w="12700">
                <a:solidFill>
                  <a:schemeClr val="tx1"/>
                </a:solidFill>
                <a:round/>
                <a:headEnd/>
                <a:tailEnd type="triangle" w="med" len="med"/>
              </a:ln>
              <a:effectLst/>
            </p:spPr>
            <p:txBody>
              <a:bodyPr/>
              <a:lstStyle/>
              <a:p>
                <a:endParaRPr lang="en-US" dirty="0">
                  <a:solidFill>
                    <a:prstClr val="black"/>
                  </a:solidFill>
                </a:endParaRPr>
              </a:p>
            </p:txBody>
          </p:sp>
          <p:sp>
            <p:nvSpPr>
              <p:cNvPr id="510006" name="Line 54"/>
              <p:cNvSpPr>
                <a:spLocks noChangeShapeType="1"/>
              </p:cNvSpPr>
              <p:nvPr/>
            </p:nvSpPr>
            <p:spPr bwMode="auto">
              <a:xfrm flipH="1">
                <a:off x="1536" y="2668"/>
                <a:ext cx="96" cy="288"/>
              </a:xfrm>
              <a:prstGeom prst="line">
                <a:avLst/>
              </a:prstGeom>
              <a:noFill/>
              <a:ln w="12700">
                <a:solidFill>
                  <a:schemeClr val="tx1"/>
                </a:solidFill>
                <a:round/>
                <a:headEnd/>
                <a:tailEnd type="triangle" w="med" len="med"/>
              </a:ln>
              <a:effectLst/>
            </p:spPr>
            <p:txBody>
              <a:bodyPr/>
              <a:lstStyle/>
              <a:p>
                <a:endParaRPr lang="en-US" dirty="0">
                  <a:solidFill>
                    <a:prstClr val="black"/>
                  </a:solidFill>
                </a:endParaRPr>
              </a:p>
            </p:txBody>
          </p:sp>
          <p:sp>
            <p:nvSpPr>
              <p:cNvPr id="510007" name="Line 55"/>
              <p:cNvSpPr>
                <a:spLocks noChangeShapeType="1"/>
              </p:cNvSpPr>
              <p:nvPr/>
            </p:nvSpPr>
            <p:spPr bwMode="auto">
              <a:xfrm>
                <a:off x="2064" y="2668"/>
                <a:ext cx="144" cy="288"/>
              </a:xfrm>
              <a:prstGeom prst="line">
                <a:avLst/>
              </a:prstGeom>
              <a:noFill/>
              <a:ln w="12700">
                <a:solidFill>
                  <a:schemeClr val="tx1"/>
                </a:solidFill>
                <a:round/>
                <a:headEnd/>
                <a:tailEnd type="stealth" w="med" len="lg"/>
              </a:ln>
              <a:effectLst/>
            </p:spPr>
            <p:txBody>
              <a:bodyPr/>
              <a:lstStyle/>
              <a:p>
                <a:endParaRPr lang="en-US" dirty="0">
                  <a:solidFill>
                    <a:prstClr val="black"/>
                  </a:solidFill>
                </a:endParaRPr>
              </a:p>
            </p:txBody>
          </p:sp>
          <p:sp>
            <p:nvSpPr>
              <p:cNvPr id="510008" name="Line 56"/>
              <p:cNvSpPr>
                <a:spLocks noChangeShapeType="1"/>
              </p:cNvSpPr>
              <p:nvPr/>
            </p:nvSpPr>
            <p:spPr bwMode="auto">
              <a:xfrm>
                <a:off x="480" y="2572"/>
                <a:ext cx="1" cy="768"/>
              </a:xfrm>
              <a:prstGeom prst="line">
                <a:avLst/>
              </a:prstGeom>
              <a:noFill/>
              <a:ln w="19050">
                <a:solidFill>
                  <a:schemeClr val="tx1"/>
                </a:solidFill>
                <a:round/>
                <a:headEnd/>
                <a:tailEnd/>
              </a:ln>
              <a:effectLst/>
            </p:spPr>
            <p:txBody>
              <a:bodyPr/>
              <a:lstStyle/>
              <a:p>
                <a:endParaRPr lang="en-US" dirty="0">
                  <a:solidFill>
                    <a:prstClr val="black"/>
                  </a:solidFill>
                </a:endParaRPr>
              </a:p>
            </p:txBody>
          </p:sp>
          <p:sp>
            <p:nvSpPr>
              <p:cNvPr id="510009" name="Line 57"/>
              <p:cNvSpPr>
                <a:spLocks noChangeShapeType="1"/>
              </p:cNvSpPr>
              <p:nvPr/>
            </p:nvSpPr>
            <p:spPr bwMode="auto">
              <a:xfrm>
                <a:off x="480" y="3340"/>
                <a:ext cx="2832" cy="1"/>
              </a:xfrm>
              <a:prstGeom prst="line">
                <a:avLst/>
              </a:prstGeom>
              <a:noFill/>
              <a:ln w="19050">
                <a:solidFill>
                  <a:schemeClr val="tx1"/>
                </a:solidFill>
                <a:round/>
                <a:headEnd/>
                <a:tailEnd/>
              </a:ln>
              <a:effectLst/>
            </p:spPr>
            <p:txBody>
              <a:bodyPr/>
              <a:lstStyle/>
              <a:p>
                <a:endParaRPr lang="en-US" dirty="0">
                  <a:solidFill>
                    <a:prstClr val="black"/>
                  </a:solidFill>
                </a:endParaRPr>
              </a:p>
            </p:txBody>
          </p:sp>
        </p:grpSp>
        <p:pic>
          <p:nvPicPr>
            <p:cNvPr id="510010" name="Picture 58" descr="swoosh1"/>
            <p:cNvPicPr>
              <a:picLocks noChangeAspect="1" noChangeArrowheads="1"/>
            </p:cNvPicPr>
            <p:nvPr/>
          </p:nvPicPr>
          <p:blipFill>
            <a:blip r:embed="rId3" cstate="print"/>
            <a:srcRect/>
            <a:stretch>
              <a:fillRect/>
            </a:stretch>
          </p:blipFill>
          <p:spPr bwMode="auto">
            <a:xfrm>
              <a:off x="2736" y="1920"/>
              <a:ext cx="828" cy="1127"/>
            </a:xfrm>
            <a:prstGeom prst="rect">
              <a:avLst/>
            </a:prstGeom>
            <a:noFill/>
          </p:spPr>
        </p:pic>
      </p:grpSp>
      <p:grpSp>
        <p:nvGrpSpPr>
          <p:cNvPr id="4" name="Group 59"/>
          <p:cNvGrpSpPr>
            <a:grpSpLocks/>
          </p:cNvGrpSpPr>
          <p:nvPr/>
        </p:nvGrpSpPr>
        <p:grpSpPr bwMode="auto">
          <a:xfrm>
            <a:off x="5700713" y="1771650"/>
            <a:ext cx="3263900" cy="4052888"/>
            <a:chOff x="3591" y="1116"/>
            <a:chExt cx="2056" cy="2553"/>
          </a:xfrm>
        </p:grpSpPr>
        <p:sp>
          <p:nvSpPr>
            <p:cNvPr id="510012" name="Oval 60"/>
            <p:cNvSpPr>
              <a:spLocks noChangeArrowheads="1"/>
            </p:cNvSpPr>
            <p:nvPr/>
          </p:nvSpPr>
          <p:spPr bwMode="auto">
            <a:xfrm>
              <a:off x="4383" y="1116"/>
              <a:ext cx="116" cy="200"/>
            </a:xfrm>
            <a:prstGeom prst="ellipse">
              <a:avLst/>
            </a:prstGeom>
            <a:noFill/>
            <a:ln w="28575" algn="ctr">
              <a:solidFill>
                <a:srgbClr val="800040"/>
              </a:solidFill>
              <a:round/>
              <a:headEnd/>
              <a:tailEnd/>
            </a:ln>
            <a:effectLst/>
          </p:spPr>
          <p:txBody>
            <a:bodyPr wrap="none" anchor="ctr">
              <a:spAutoFit/>
            </a:bodyPr>
            <a:lstStyle/>
            <a:p>
              <a:endParaRPr lang="en-US" dirty="0">
                <a:solidFill>
                  <a:prstClr val="black"/>
                </a:solidFill>
              </a:endParaRPr>
            </a:p>
          </p:txBody>
        </p:sp>
        <p:grpSp>
          <p:nvGrpSpPr>
            <p:cNvPr id="5" name="Group 61"/>
            <p:cNvGrpSpPr>
              <a:grpSpLocks/>
            </p:cNvGrpSpPr>
            <p:nvPr/>
          </p:nvGrpSpPr>
          <p:grpSpPr bwMode="auto">
            <a:xfrm>
              <a:off x="3591" y="2397"/>
              <a:ext cx="2056" cy="1272"/>
              <a:chOff x="3591" y="2397"/>
              <a:chExt cx="2056" cy="1272"/>
            </a:xfrm>
          </p:grpSpPr>
          <p:sp>
            <p:nvSpPr>
              <p:cNvPr id="510014" name="Text Box 62"/>
              <p:cNvSpPr txBox="1">
                <a:spLocks noChangeArrowheads="1"/>
              </p:cNvSpPr>
              <p:nvPr/>
            </p:nvSpPr>
            <p:spPr bwMode="auto">
              <a:xfrm rot="16200000">
                <a:off x="3178" y="2810"/>
                <a:ext cx="1018" cy="192"/>
              </a:xfrm>
              <a:prstGeom prst="rect">
                <a:avLst/>
              </a:prstGeom>
              <a:noFill/>
              <a:ln w="9525">
                <a:noFill/>
                <a:miter lim="800000"/>
                <a:headEnd/>
                <a:tailEnd/>
              </a:ln>
              <a:effectLst/>
            </p:spPr>
            <p:txBody>
              <a:bodyPr>
                <a:spAutoFit/>
              </a:bodyPr>
              <a:lstStyle/>
              <a:p>
                <a:pPr algn="ctr">
                  <a:spcBef>
                    <a:spcPct val="50000"/>
                  </a:spcBef>
                </a:pPr>
                <a:r>
                  <a:rPr lang="en-US" sz="1400" dirty="0">
                    <a:solidFill>
                      <a:prstClr val="black"/>
                    </a:solidFill>
                    <a:latin typeface="Helvetica" pitchFamily="34" charset="0"/>
                  </a:rPr>
                  <a:t>Current</a:t>
                </a:r>
              </a:p>
            </p:txBody>
          </p:sp>
          <p:sp>
            <p:nvSpPr>
              <p:cNvPr id="510015" name="Rectangle 63"/>
              <p:cNvSpPr>
                <a:spLocks noChangeArrowheads="1"/>
              </p:cNvSpPr>
              <p:nvPr/>
            </p:nvSpPr>
            <p:spPr bwMode="auto">
              <a:xfrm>
                <a:off x="4020" y="3358"/>
                <a:ext cx="96" cy="96"/>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10016" name="Rectangle 64"/>
              <p:cNvSpPr>
                <a:spLocks noChangeArrowheads="1"/>
              </p:cNvSpPr>
              <p:nvPr/>
            </p:nvSpPr>
            <p:spPr bwMode="auto">
              <a:xfrm>
                <a:off x="4164" y="3310"/>
                <a:ext cx="96" cy="14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10017" name="Rectangle 65"/>
              <p:cNvSpPr>
                <a:spLocks noChangeArrowheads="1"/>
              </p:cNvSpPr>
              <p:nvPr/>
            </p:nvSpPr>
            <p:spPr bwMode="auto">
              <a:xfrm>
                <a:off x="4308" y="3262"/>
                <a:ext cx="96" cy="192"/>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10018" name="Rectangle 66"/>
              <p:cNvSpPr>
                <a:spLocks noChangeArrowheads="1"/>
              </p:cNvSpPr>
              <p:nvPr/>
            </p:nvSpPr>
            <p:spPr bwMode="auto">
              <a:xfrm>
                <a:off x="4452" y="3214"/>
                <a:ext cx="96" cy="24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10019" name="Rectangle 67"/>
              <p:cNvSpPr>
                <a:spLocks noChangeArrowheads="1"/>
              </p:cNvSpPr>
              <p:nvPr/>
            </p:nvSpPr>
            <p:spPr bwMode="auto">
              <a:xfrm>
                <a:off x="4596" y="3166"/>
                <a:ext cx="96" cy="288"/>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10020" name="Rectangle 68"/>
              <p:cNvSpPr>
                <a:spLocks noChangeArrowheads="1"/>
              </p:cNvSpPr>
              <p:nvPr/>
            </p:nvSpPr>
            <p:spPr bwMode="auto">
              <a:xfrm>
                <a:off x="4740" y="3118"/>
                <a:ext cx="96" cy="336"/>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10021" name="Line 69"/>
              <p:cNvSpPr>
                <a:spLocks noChangeShapeType="1"/>
              </p:cNvSpPr>
              <p:nvPr/>
            </p:nvSpPr>
            <p:spPr bwMode="auto">
              <a:xfrm flipH="1">
                <a:off x="4836" y="3358"/>
                <a:ext cx="96" cy="192"/>
              </a:xfrm>
              <a:prstGeom prst="line">
                <a:avLst/>
              </a:prstGeom>
              <a:noFill/>
              <a:ln w="19050">
                <a:solidFill>
                  <a:schemeClr val="tx1"/>
                </a:solidFill>
                <a:round/>
                <a:headEnd/>
                <a:tailEnd/>
              </a:ln>
              <a:effectLst/>
            </p:spPr>
            <p:txBody>
              <a:bodyPr/>
              <a:lstStyle/>
              <a:p>
                <a:endParaRPr lang="en-US" dirty="0">
                  <a:solidFill>
                    <a:prstClr val="black"/>
                  </a:solidFill>
                </a:endParaRPr>
              </a:p>
            </p:txBody>
          </p:sp>
          <p:sp>
            <p:nvSpPr>
              <p:cNvPr id="510022" name="Line 70"/>
              <p:cNvSpPr>
                <a:spLocks noChangeShapeType="1"/>
              </p:cNvSpPr>
              <p:nvPr/>
            </p:nvSpPr>
            <p:spPr bwMode="auto">
              <a:xfrm flipH="1">
                <a:off x="4884" y="3358"/>
                <a:ext cx="96" cy="192"/>
              </a:xfrm>
              <a:prstGeom prst="line">
                <a:avLst/>
              </a:prstGeom>
              <a:noFill/>
              <a:ln w="19050">
                <a:solidFill>
                  <a:schemeClr val="tx1"/>
                </a:solidFill>
                <a:round/>
                <a:headEnd/>
                <a:tailEnd/>
              </a:ln>
              <a:effectLst/>
            </p:spPr>
            <p:txBody>
              <a:bodyPr/>
              <a:lstStyle/>
              <a:p>
                <a:endParaRPr lang="en-US" dirty="0">
                  <a:solidFill>
                    <a:prstClr val="black"/>
                  </a:solidFill>
                </a:endParaRPr>
              </a:p>
            </p:txBody>
          </p:sp>
          <p:sp>
            <p:nvSpPr>
              <p:cNvPr id="510023" name="Rectangle 71"/>
              <p:cNvSpPr>
                <a:spLocks noChangeArrowheads="1"/>
              </p:cNvSpPr>
              <p:nvPr/>
            </p:nvSpPr>
            <p:spPr bwMode="auto">
              <a:xfrm>
                <a:off x="5028" y="2542"/>
                <a:ext cx="96" cy="912"/>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10024" name="Rectangle 72"/>
              <p:cNvSpPr>
                <a:spLocks noChangeArrowheads="1"/>
              </p:cNvSpPr>
              <p:nvPr/>
            </p:nvSpPr>
            <p:spPr bwMode="auto">
              <a:xfrm>
                <a:off x="5172" y="2494"/>
                <a:ext cx="96" cy="96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10025" name="Rectangle 73"/>
              <p:cNvSpPr>
                <a:spLocks noChangeArrowheads="1"/>
              </p:cNvSpPr>
              <p:nvPr/>
            </p:nvSpPr>
            <p:spPr bwMode="auto">
              <a:xfrm>
                <a:off x="5316" y="2446"/>
                <a:ext cx="96" cy="1008"/>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sp>
            <p:nvSpPr>
              <p:cNvPr id="510026" name="Line 74"/>
              <p:cNvSpPr>
                <a:spLocks noChangeShapeType="1"/>
              </p:cNvSpPr>
              <p:nvPr/>
            </p:nvSpPr>
            <p:spPr bwMode="auto">
              <a:xfrm>
                <a:off x="3785" y="3404"/>
                <a:ext cx="0" cy="240"/>
              </a:xfrm>
              <a:prstGeom prst="line">
                <a:avLst/>
              </a:prstGeom>
              <a:noFill/>
              <a:ln w="12700">
                <a:solidFill>
                  <a:schemeClr val="bg2"/>
                </a:solidFill>
                <a:round/>
                <a:headEnd/>
                <a:tailEnd/>
              </a:ln>
              <a:effectLst/>
            </p:spPr>
            <p:txBody>
              <a:bodyPr/>
              <a:lstStyle/>
              <a:p>
                <a:endParaRPr lang="en-US" dirty="0">
                  <a:solidFill>
                    <a:prstClr val="black"/>
                  </a:solidFill>
                </a:endParaRPr>
              </a:p>
            </p:txBody>
          </p:sp>
          <p:sp>
            <p:nvSpPr>
              <p:cNvPr id="510027" name="Line 75"/>
              <p:cNvSpPr>
                <a:spLocks noChangeShapeType="1"/>
              </p:cNvSpPr>
              <p:nvPr/>
            </p:nvSpPr>
            <p:spPr bwMode="auto">
              <a:xfrm>
                <a:off x="5412" y="3460"/>
                <a:ext cx="0" cy="174"/>
              </a:xfrm>
              <a:prstGeom prst="line">
                <a:avLst/>
              </a:prstGeom>
              <a:noFill/>
              <a:ln w="12700">
                <a:solidFill>
                  <a:schemeClr val="bg2"/>
                </a:solidFill>
                <a:round/>
                <a:headEnd/>
                <a:tailEnd/>
              </a:ln>
              <a:effectLst/>
            </p:spPr>
            <p:txBody>
              <a:bodyPr/>
              <a:lstStyle/>
              <a:p>
                <a:endParaRPr lang="en-US" dirty="0">
                  <a:solidFill>
                    <a:prstClr val="black"/>
                  </a:solidFill>
                </a:endParaRPr>
              </a:p>
            </p:txBody>
          </p:sp>
          <p:sp>
            <p:nvSpPr>
              <p:cNvPr id="510028" name="Text Box 76"/>
              <p:cNvSpPr txBox="1">
                <a:spLocks noChangeArrowheads="1"/>
              </p:cNvSpPr>
              <p:nvPr/>
            </p:nvSpPr>
            <p:spPr bwMode="auto">
              <a:xfrm>
                <a:off x="4243" y="3496"/>
                <a:ext cx="768" cy="173"/>
              </a:xfrm>
              <a:prstGeom prst="rect">
                <a:avLst/>
              </a:prstGeom>
              <a:noFill/>
              <a:ln w="12700">
                <a:noFill/>
                <a:miter lim="800000"/>
                <a:headEnd/>
                <a:tailEnd/>
              </a:ln>
              <a:effectLst/>
            </p:spPr>
            <p:txBody>
              <a:bodyPr>
                <a:spAutoFit/>
              </a:bodyPr>
              <a:lstStyle/>
              <a:p>
                <a:pPr algn="ctr">
                  <a:spcBef>
                    <a:spcPct val="50000"/>
                  </a:spcBef>
                </a:pPr>
                <a:r>
                  <a:rPr lang="en-US" sz="1200" dirty="0">
                    <a:solidFill>
                      <a:srgbClr val="FFFFFF"/>
                    </a:solidFill>
                  </a:rPr>
                  <a:t>1ms</a:t>
                </a:r>
              </a:p>
            </p:txBody>
          </p:sp>
          <p:sp>
            <p:nvSpPr>
              <p:cNvPr id="510029" name="Line 77"/>
              <p:cNvSpPr>
                <a:spLocks noChangeShapeType="1"/>
              </p:cNvSpPr>
              <p:nvPr/>
            </p:nvSpPr>
            <p:spPr bwMode="auto">
              <a:xfrm flipH="1">
                <a:off x="3780" y="3586"/>
                <a:ext cx="719" cy="0"/>
              </a:xfrm>
              <a:prstGeom prst="line">
                <a:avLst/>
              </a:prstGeom>
              <a:noFill/>
              <a:ln w="12700">
                <a:solidFill>
                  <a:schemeClr val="bg2"/>
                </a:solidFill>
                <a:round/>
                <a:headEnd/>
                <a:tailEnd type="triangle" w="sm" len="lg"/>
              </a:ln>
              <a:effectLst/>
            </p:spPr>
            <p:txBody>
              <a:bodyPr/>
              <a:lstStyle/>
              <a:p>
                <a:endParaRPr lang="en-US" dirty="0">
                  <a:solidFill>
                    <a:prstClr val="black"/>
                  </a:solidFill>
                </a:endParaRPr>
              </a:p>
            </p:txBody>
          </p:sp>
          <p:sp>
            <p:nvSpPr>
              <p:cNvPr id="510030" name="Line 78"/>
              <p:cNvSpPr>
                <a:spLocks noChangeShapeType="1"/>
              </p:cNvSpPr>
              <p:nvPr/>
            </p:nvSpPr>
            <p:spPr bwMode="auto">
              <a:xfrm>
                <a:off x="4755" y="3586"/>
                <a:ext cx="657" cy="0"/>
              </a:xfrm>
              <a:prstGeom prst="line">
                <a:avLst/>
              </a:prstGeom>
              <a:noFill/>
              <a:ln w="12700">
                <a:solidFill>
                  <a:schemeClr val="bg2"/>
                </a:solidFill>
                <a:round/>
                <a:headEnd/>
                <a:tailEnd type="triangle" w="sm" len="lg"/>
              </a:ln>
              <a:effectLst/>
            </p:spPr>
            <p:txBody>
              <a:bodyPr/>
              <a:lstStyle/>
              <a:p>
                <a:endParaRPr lang="en-US" dirty="0">
                  <a:solidFill>
                    <a:prstClr val="black"/>
                  </a:solidFill>
                </a:endParaRPr>
              </a:p>
            </p:txBody>
          </p:sp>
          <p:sp>
            <p:nvSpPr>
              <p:cNvPr id="510031" name="Line 79"/>
              <p:cNvSpPr>
                <a:spLocks noChangeShapeType="1"/>
              </p:cNvSpPr>
              <p:nvPr/>
            </p:nvSpPr>
            <p:spPr bwMode="auto">
              <a:xfrm>
                <a:off x="3780" y="2398"/>
                <a:ext cx="0" cy="1056"/>
              </a:xfrm>
              <a:prstGeom prst="line">
                <a:avLst/>
              </a:prstGeom>
              <a:noFill/>
              <a:ln w="19050">
                <a:solidFill>
                  <a:schemeClr val="tx1"/>
                </a:solidFill>
                <a:round/>
                <a:headEnd/>
                <a:tailEnd/>
              </a:ln>
              <a:effectLst/>
            </p:spPr>
            <p:txBody>
              <a:bodyPr/>
              <a:lstStyle/>
              <a:p>
                <a:endParaRPr lang="en-US" dirty="0">
                  <a:solidFill>
                    <a:prstClr val="black"/>
                  </a:solidFill>
                </a:endParaRPr>
              </a:p>
            </p:txBody>
          </p:sp>
          <p:sp>
            <p:nvSpPr>
              <p:cNvPr id="510032" name="Line 80"/>
              <p:cNvSpPr>
                <a:spLocks noChangeShapeType="1"/>
              </p:cNvSpPr>
              <p:nvPr/>
            </p:nvSpPr>
            <p:spPr bwMode="auto">
              <a:xfrm>
                <a:off x="3775" y="3454"/>
                <a:ext cx="1872" cy="0"/>
              </a:xfrm>
              <a:prstGeom prst="line">
                <a:avLst/>
              </a:prstGeom>
              <a:noFill/>
              <a:ln w="19050">
                <a:solidFill>
                  <a:schemeClr val="tx1"/>
                </a:solidFill>
                <a:round/>
                <a:headEnd/>
                <a:tailEnd/>
              </a:ln>
              <a:effectLst/>
            </p:spPr>
            <p:txBody>
              <a:bodyPr/>
              <a:lstStyle/>
              <a:p>
                <a:endParaRPr lang="en-US" dirty="0">
                  <a:solidFill>
                    <a:prstClr val="black"/>
                  </a:solidFill>
                </a:endParaRPr>
              </a:p>
            </p:txBody>
          </p:sp>
          <p:sp>
            <p:nvSpPr>
              <p:cNvPr id="510033" name="Rectangle 81"/>
              <p:cNvSpPr>
                <a:spLocks noChangeArrowheads="1"/>
              </p:cNvSpPr>
              <p:nvPr/>
            </p:nvSpPr>
            <p:spPr bwMode="auto">
              <a:xfrm>
                <a:off x="3876" y="3406"/>
                <a:ext cx="96" cy="48"/>
              </a:xfrm>
              <a:prstGeom prst="rect">
                <a:avLst/>
              </a:prstGeom>
              <a:gradFill rotWithShape="0">
                <a:gsLst>
                  <a:gs pos="0">
                    <a:srgbClr val="800040"/>
                  </a:gs>
                  <a:gs pos="100000">
                    <a:srgbClr val="800040">
                      <a:gamma/>
                      <a:shade val="46275"/>
                      <a:invGamma/>
                    </a:srgbClr>
                  </a:gs>
                </a:gsLst>
                <a:lin ang="5400000" scaled="1"/>
              </a:gradFill>
              <a:ln w="19050">
                <a:solidFill>
                  <a:schemeClr val="tx1"/>
                </a:solidFill>
                <a:miter lim="800000"/>
                <a:headEnd/>
                <a:tailEnd/>
              </a:ln>
              <a:effectLst>
                <a:outerShdw dist="12700" dir="2700000" algn="ctr" rotWithShape="0">
                  <a:schemeClr val="bg2">
                    <a:alpha val="88000"/>
                  </a:schemeClr>
                </a:outerShdw>
              </a:effectLst>
            </p:spPr>
            <p:txBody>
              <a:bodyPr wrap="none" anchor="ctr"/>
              <a:lstStyle/>
              <a:p>
                <a:endParaRPr lang="en-US" dirty="0">
                  <a:solidFill>
                    <a:prstClr val="black"/>
                  </a:solidFill>
                </a:endParaRPr>
              </a:p>
            </p:txBody>
          </p:sp>
        </p:grpSp>
        <p:pic>
          <p:nvPicPr>
            <p:cNvPr id="510034" name="Picture 82" descr="swoosh2"/>
            <p:cNvPicPr>
              <a:picLocks noChangeAspect="1" noChangeArrowheads="1"/>
            </p:cNvPicPr>
            <p:nvPr/>
          </p:nvPicPr>
          <p:blipFill>
            <a:blip r:embed="rId4" cstate="print"/>
            <a:srcRect/>
            <a:stretch>
              <a:fillRect/>
            </a:stretch>
          </p:blipFill>
          <p:spPr bwMode="auto">
            <a:xfrm>
              <a:off x="4176" y="1200"/>
              <a:ext cx="962" cy="1512"/>
            </a:xfrm>
            <a:prstGeom prst="rect">
              <a:avLst/>
            </a:prstGeom>
            <a:noFill/>
          </p:spPr>
        </p:pic>
      </p:grpSp>
      <p:sp>
        <p:nvSpPr>
          <p:cNvPr id="510035" name="Text Box 83"/>
          <p:cNvSpPr txBox="1">
            <a:spLocks noChangeArrowheads="1"/>
          </p:cNvSpPr>
          <p:nvPr/>
        </p:nvSpPr>
        <p:spPr bwMode="auto">
          <a:xfrm>
            <a:off x="7086600" y="3048000"/>
            <a:ext cx="1447800" cy="641350"/>
          </a:xfrm>
          <a:prstGeom prst="rect">
            <a:avLst/>
          </a:prstGeom>
          <a:noFill/>
          <a:ln w="9525">
            <a:noFill/>
            <a:miter lim="800000"/>
            <a:headEnd/>
            <a:tailEnd/>
          </a:ln>
          <a:effectLst/>
        </p:spPr>
        <p:txBody>
          <a:bodyPr>
            <a:spAutoFit/>
          </a:bodyPr>
          <a:lstStyle/>
          <a:p>
            <a:pPr algn="ctr">
              <a:spcBef>
                <a:spcPct val="50000"/>
              </a:spcBef>
            </a:pPr>
            <a:r>
              <a:rPr lang="en-US" b="1" dirty="0">
                <a:solidFill>
                  <a:srgbClr val="4F81BD"/>
                </a:solidFill>
              </a:rPr>
              <a:t>Liquid Hg Target</a:t>
            </a:r>
          </a:p>
        </p:txBody>
      </p:sp>
      <p:sp>
        <p:nvSpPr>
          <p:cNvPr id="510036" name="Rectangle 84"/>
          <p:cNvSpPr>
            <a:spLocks noChangeArrowheads="1"/>
          </p:cNvSpPr>
          <p:nvPr/>
        </p:nvSpPr>
        <p:spPr bwMode="auto">
          <a:xfrm>
            <a:off x="4114800" y="2133600"/>
            <a:ext cx="873125" cy="271463"/>
          </a:xfrm>
          <a:prstGeom prst="rect">
            <a:avLst/>
          </a:prstGeom>
          <a:noFill/>
          <a:ln w="12700">
            <a:noFill/>
            <a:miter lim="800000"/>
            <a:headEnd/>
            <a:tailEnd/>
          </a:ln>
          <a:effectLst/>
        </p:spPr>
        <p:txBody>
          <a:bodyPr wrap="none" lIns="90487" tIns="44450" rIns="90487" bIns="44450">
            <a:spAutoFit/>
          </a:bodyPr>
          <a:lstStyle/>
          <a:p>
            <a:r>
              <a:rPr lang="en-US" sz="1200" dirty="0">
                <a:solidFill>
                  <a:prstClr val="black"/>
                </a:solidFill>
              </a:rPr>
              <a:t>1000 MeV</a:t>
            </a:r>
          </a:p>
        </p:txBody>
      </p:sp>
      <p:sp>
        <p:nvSpPr>
          <p:cNvPr id="510037" name="Rectangle 85"/>
          <p:cNvSpPr>
            <a:spLocks noChangeArrowheads="1"/>
          </p:cNvSpPr>
          <p:nvPr/>
        </p:nvSpPr>
        <p:spPr bwMode="auto">
          <a:xfrm>
            <a:off x="4633913" y="2943225"/>
            <a:ext cx="566737" cy="255588"/>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miter lim="800000"/>
            <a:headEnd/>
            <a:tailEnd/>
          </a:ln>
          <a:effectLst/>
        </p:spPr>
        <p:txBody>
          <a:bodyPr wrap="none" anchor="ctr"/>
          <a:lstStyle/>
          <a:p>
            <a:endParaRPr lang="en-US" dirty="0">
              <a:solidFill>
                <a:prstClr val="black"/>
              </a:solidFill>
            </a:endParaRPr>
          </a:p>
        </p:txBody>
      </p:sp>
      <p:grpSp>
        <p:nvGrpSpPr>
          <p:cNvPr id="6" name="Group 109"/>
          <p:cNvGrpSpPr/>
          <p:nvPr/>
        </p:nvGrpSpPr>
        <p:grpSpPr>
          <a:xfrm>
            <a:off x="761206" y="5562600"/>
            <a:ext cx="4421982" cy="381794"/>
            <a:chOff x="761206" y="5562600"/>
            <a:chExt cx="4421982" cy="381794"/>
          </a:xfrm>
        </p:grpSpPr>
        <p:cxnSp>
          <p:nvCxnSpPr>
            <p:cNvPr id="89" name="Straight Connector 88"/>
            <p:cNvCxnSpPr/>
            <p:nvPr/>
          </p:nvCxnSpPr>
          <p:spPr>
            <a:xfrm rot="5400000">
              <a:off x="571500" y="5753100"/>
              <a:ext cx="381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4991894" y="5752306"/>
              <a:ext cx="381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3962400" y="5715000"/>
              <a:ext cx="1219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a:off x="762000" y="5715000"/>
              <a:ext cx="12954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133599" y="5562600"/>
              <a:ext cx="1836821" cy="307777"/>
            </a:xfrm>
            <a:prstGeom prst="rect">
              <a:avLst/>
            </a:prstGeom>
            <a:noFill/>
          </p:spPr>
          <p:txBody>
            <a:bodyPr wrap="square" rtlCol="0">
              <a:spAutoFit/>
            </a:bodyPr>
            <a:lstStyle/>
            <a:p>
              <a:r>
                <a:rPr lang="en-US" sz="1400" dirty="0" smtClean="0">
                  <a:solidFill>
                    <a:prstClr val="black"/>
                  </a:solidFill>
                </a:rPr>
                <a:t>1 ms macropulse</a:t>
              </a:r>
              <a:endParaRPr lang="en-US" sz="1400" dirty="0">
                <a:solidFill>
                  <a:prstClr val="black"/>
                </a:solidFill>
              </a:endParaRPr>
            </a:p>
          </p:txBody>
        </p:sp>
      </p:grpSp>
      <p:grpSp>
        <p:nvGrpSpPr>
          <p:cNvPr id="7" name="Group 110"/>
          <p:cNvGrpSpPr/>
          <p:nvPr/>
        </p:nvGrpSpPr>
        <p:grpSpPr>
          <a:xfrm>
            <a:off x="6003759" y="5691731"/>
            <a:ext cx="2595603" cy="425116"/>
            <a:chOff x="6003759" y="5691731"/>
            <a:chExt cx="2595603" cy="425116"/>
          </a:xfrm>
        </p:grpSpPr>
        <p:cxnSp>
          <p:nvCxnSpPr>
            <p:cNvPr id="103" name="Straight Connector 102"/>
            <p:cNvCxnSpPr/>
            <p:nvPr/>
          </p:nvCxnSpPr>
          <p:spPr>
            <a:xfrm rot="5400000">
              <a:off x="5825289" y="5881437"/>
              <a:ext cx="381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10800000">
              <a:off x="6003759" y="5907505"/>
              <a:ext cx="770021"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6785810" y="5727031"/>
              <a:ext cx="782054" cy="307777"/>
            </a:xfrm>
            <a:prstGeom prst="rect">
              <a:avLst/>
            </a:prstGeom>
            <a:noFill/>
          </p:spPr>
          <p:txBody>
            <a:bodyPr wrap="square" rtlCol="0">
              <a:spAutoFit/>
            </a:bodyPr>
            <a:lstStyle/>
            <a:p>
              <a:r>
                <a:rPr lang="en-US" sz="1400" dirty="0" smtClean="0">
                  <a:solidFill>
                    <a:prstClr val="black"/>
                  </a:solidFill>
                </a:rPr>
                <a:t>1 ms </a:t>
              </a:r>
              <a:endParaRPr lang="en-US" sz="1400" dirty="0">
                <a:solidFill>
                  <a:prstClr val="black"/>
                </a:solidFill>
              </a:endParaRPr>
            </a:p>
          </p:txBody>
        </p:sp>
        <p:cxnSp>
          <p:nvCxnSpPr>
            <p:cNvPr id="107" name="Straight Connector 106"/>
            <p:cNvCxnSpPr/>
            <p:nvPr/>
          </p:nvCxnSpPr>
          <p:spPr>
            <a:xfrm rot="5400000">
              <a:off x="8408068" y="5925553"/>
              <a:ext cx="381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106" idx="3"/>
            </p:cNvCxnSpPr>
            <p:nvPr/>
          </p:nvCxnSpPr>
          <p:spPr>
            <a:xfrm>
              <a:off x="7567864" y="5880920"/>
              <a:ext cx="1022683" cy="25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69062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35.3|11.2"/>
</p:tagLst>
</file>

<file path=ppt/theme/theme1.xml><?xml version="1.0" encoding="utf-8"?>
<a:theme xmlns:a="http://schemas.openxmlformats.org/drawingml/2006/main" name="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RNL theme">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5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7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UT-B_PowerPointKeAn">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RNL default 0812">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2_ORNL default 0812">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RNL default 0812 1">
        <a:dk1>
          <a:srgbClr val="000000"/>
        </a:dk1>
        <a:lt1>
          <a:srgbClr val="FFFFFF"/>
        </a:lt1>
        <a:dk2>
          <a:srgbClr val="006C3A"/>
        </a:dk2>
        <a:lt2>
          <a:srgbClr val="FFFFFF"/>
        </a:lt2>
        <a:accent1>
          <a:srgbClr val="4F81BD"/>
        </a:accent1>
        <a:accent2>
          <a:srgbClr val="C0504D"/>
        </a:accent2>
        <a:accent3>
          <a:srgbClr val="FFFFFF"/>
        </a:accent3>
        <a:accent4>
          <a:srgbClr val="000000"/>
        </a:accent4>
        <a:accent5>
          <a:srgbClr val="B2C1DB"/>
        </a:accent5>
        <a:accent6>
          <a:srgbClr val="AE4845"/>
        </a:accent6>
        <a:hlink>
          <a:srgbClr val="1F497D"/>
        </a:hlink>
        <a:folHlink>
          <a:srgbClr val="006C3A"/>
        </a:folHlink>
      </a:clrScheme>
      <a:clrMap bg1="lt1" tx1="dk1" bg2="lt2" tx2="dk2" accent1="accent1" accent2="accent2" accent3="accent3" accent4="accent4" accent5="accent5" accent6="accent6" hlink="hlink" folHlink="folHlink"/>
    </a:extraClrScheme>
    <a:extraClrScheme>
      <a:clrScheme name="1_ORNL default 0812 2">
        <a:dk1>
          <a:srgbClr val="000000"/>
        </a:dk1>
        <a:lt1>
          <a:srgbClr val="FFFFFF"/>
        </a:lt1>
        <a:dk2>
          <a:srgbClr val="006C3A"/>
        </a:dk2>
        <a:lt2>
          <a:srgbClr val="FFFFFF"/>
        </a:lt2>
        <a:accent1>
          <a:srgbClr val="4F81BD"/>
        </a:accent1>
        <a:accent2>
          <a:srgbClr val="C0504D"/>
        </a:accent2>
        <a:accent3>
          <a:srgbClr val="FFFFFF"/>
        </a:accent3>
        <a:accent4>
          <a:srgbClr val="000000"/>
        </a:accent4>
        <a:accent5>
          <a:srgbClr val="B2C1DB"/>
        </a:accent5>
        <a:accent6>
          <a:srgbClr val="AE4845"/>
        </a:accent6>
        <a:hlink>
          <a:srgbClr val="00B274"/>
        </a:hlink>
        <a:folHlink>
          <a:srgbClr val="F7963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RNL default 0812">
  <a:themeElements>
    <a:clrScheme name="2_ORNL default 0812 2">
      <a:dk1>
        <a:srgbClr val="000000"/>
      </a:dk1>
      <a:lt1>
        <a:srgbClr val="FFFFFF"/>
      </a:lt1>
      <a:dk2>
        <a:srgbClr val="006C3A"/>
      </a:dk2>
      <a:lt2>
        <a:srgbClr val="FFFFFF"/>
      </a:lt2>
      <a:accent1>
        <a:srgbClr val="4F81BD"/>
      </a:accent1>
      <a:accent2>
        <a:srgbClr val="C0504D"/>
      </a:accent2>
      <a:accent3>
        <a:srgbClr val="FFFFFF"/>
      </a:accent3>
      <a:accent4>
        <a:srgbClr val="000000"/>
      </a:accent4>
      <a:accent5>
        <a:srgbClr val="B2C1DB"/>
      </a:accent5>
      <a:accent6>
        <a:srgbClr val="AE4845"/>
      </a:accent6>
      <a:hlink>
        <a:srgbClr val="00B274"/>
      </a:hlink>
      <a:folHlink>
        <a:srgbClr val="F7963A"/>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RNL default 0812 1">
        <a:dk1>
          <a:srgbClr val="000000"/>
        </a:dk1>
        <a:lt1>
          <a:srgbClr val="FFFFFF"/>
        </a:lt1>
        <a:dk2>
          <a:srgbClr val="006C3A"/>
        </a:dk2>
        <a:lt2>
          <a:srgbClr val="FFFFFF"/>
        </a:lt2>
        <a:accent1>
          <a:srgbClr val="4F81BD"/>
        </a:accent1>
        <a:accent2>
          <a:srgbClr val="C0504D"/>
        </a:accent2>
        <a:accent3>
          <a:srgbClr val="FFFFFF"/>
        </a:accent3>
        <a:accent4>
          <a:srgbClr val="000000"/>
        </a:accent4>
        <a:accent5>
          <a:srgbClr val="B2C1DB"/>
        </a:accent5>
        <a:accent6>
          <a:srgbClr val="AE4845"/>
        </a:accent6>
        <a:hlink>
          <a:srgbClr val="1F497D"/>
        </a:hlink>
        <a:folHlink>
          <a:srgbClr val="006C3A"/>
        </a:folHlink>
      </a:clrScheme>
      <a:clrMap bg1="lt1" tx1="dk1" bg2="lt2" tx2="dk2" accent1="accent1" accent2="accent2" accent3="accent3" accent4="accent4" accent5="accent5" accent6="accent6" hlink="hlink" folHlink="folHlink"/>
    </a:extraClrScheme>
    <a:extraClrScheme>
      <a:clrScheme name="2_ORNL default 0812 2">
        <a:dk1>
          <a:srgbClr val="000000"/>
        </a:dk1>
        <a:lt1>
          <a:srgbClr val="FFFFFF"/>
        </a:lt1>
        <a:dk2>
          <a:srgbClr val="006C3A"/>
        </a:dk2>
        <a:lt2>
          <a:srgbClr val="FFFFFF"/>
        </a:lt2>
        <a:accent1>
          <a:srgbClr val="4F81BD"/>
        </a:accent1>
        <a:accent2>
          <a:srgbClr val="C0504D"/>
        </a:accent2>
        <a:accent3>
          <a:srgbClr val="FFFFFF"/>
        </a:accent3>
        <a:accent4>
          <a:srgbClr val="000000"/>
        </a:accent4>
        <a:accent5>
          <a:srgbClr val="B2C1DB"/>
        </a:accent5>
        <a:accent6>
          <a:srgbClr val="AE4845"/>
        </a:accent6>
        <a:hlink>
          <a:srgbClr val="00B274"/>
        </a:hlink>
        <a:folHlink>
          <a:srgbClr val="F7963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rnl_nscd_presentation_template_2007">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8896</TotalTime>
  <Words>10671</Words>
  <Application>Microsoft Office PowerPoint</Application>
  <PresentationFormat>On-screen Show (4:3)</PresentationFormat>
  <Paragraphs>821</Paragraphs>
  <Slides>64</Slides>
  <Notes>52</Notes>
  <HiddenSlides>5</HiddenSlides>
  <MMClips>0</MMClips>
  <ScaleCrop>false</ScaleCrop>
  <HeadingPairs>
    <vt:vector size="6" baseType="variant">
      <vt:variant>
        <vt:lpstr>Theme</vt:lpstr>
      </vt:variant>
      <vt:variant>
        <vt:i4>22</vt:i4>
      </vt:variant>
      <vt:variant>
        <vt:lpstr>Embedded OLE Servers</vt:lpstr>
      </vt:variant>
      <vt:variant>
        <vt:i4>1</vt:i4>
      </vt:variant>
      <vt:variant>
        <vt:lpstr>Slide Titles</vt:lpstr>
      </vt:variant>
      <vt:variant>
        <vt:i4>64</vt:i4>
      </vt:variant>
    </vt:vector>
  </HeadingPairs>
  <TitlesOfParts>
    <vt:vector size="87" baseType="lpstr">
      <vt:lpstr>Default Theme</vt:lpstr>
      <vt:lpstr>1_Default Theme</vt:lpstr>
      <vt:lpstr>3_Default Theme</vt:lpstr>
      <vt:lpstr>2_Default Theme</vt:lpstr>
      <vt:lpstr>4_Default Theme</vt:lpstr>
      <vt:lpstr>UT-B_PowerPointKeAn</vt:lpstr>
      <vt:lpstr>2_ORNL default 0812</vt:lpstr>
      <vt:lpstr>3_ORNL default 0812</vt:lpstr>
      <vt:lpstr>2_ornl_nscd_presentation_template_2007</vt:lpstr>
      <vt:lpstr>5_Default Theme</vt:lpstr>
      <vt:lpstr>7_Default Theme</vt:lpstr>
      <vt:lpstr>8_Default Theme</vt:lpstr>
      <vt:lpstr>9_Default Theme</vt:lpstr>
      <vt:lpstr>10_Default Theme</vt:lpstr>
      <vt:lpstr>11_Default Theme</vt:lpstr>
      <vt:lpstr>6_Default Theme</vt:lpstr>
      <vt:lpstr>13_Default Theme</vt:lpstr>
      <vt:lpstr>14_Default Theme</vt:lpstr>
      <vt:lpstr>16_Default Theme</vt:lpstr>
      <vt:lpstr>12_Default Theme</vt:lpstr>
      <vt:lpstr>15_Default Theme</vt:lpstr>
      <vt:lpstr>17_Default Theme</vt:lpstr>
      <vt:lpstr>Graph</vt:lpstr>
      <vt:lpstr>Slide 1</vt:lpstr>
      <vt:lpstr>Oak Ridge National Laboratory has a long history in neutron sciences</vt:lpstr>
      <vt:lpstr>And it remains one of the distinguishing capabilities today</vt:lpstr>
      <vt:lpstr>Slide 4</vt:lpstr>
      <vt:lpstr>Slide 5</vt:lpstr>
      <vt:lpstr>Slide 6</vt:lpstr>
      <vt:lpstr>Slide 7</vt:lpstr>
      <vt:lpstr>Today ORNL operates two of the world’s best tools for neutron scattering ……</vt:lpstr>
      <vt:lpstr>SNS Accelerator Complex</vt:lpstr>
      <vt:lpstr>Stable operations at SNS and HFIR have been accomplished</vt:lpstr>
      <vt:lpstr>Neutrons measure structure and dynamics</vt:lpstr>
      <vt:lpstr>Slide 12</vt:lpstr>
      <vt:lpstr>10+ Instruments Operating at HFIR</vt:lpstr>
      <vt:lpstr>We are impacting a broad range  of science</vt:lpstr>
      <vt:lpstr>What are our strengths? What’s new? What’s next?</vt:lpstr>
      <vt:lpstr>Neutron Imaging Reveals Structural Information, Metallurgical Technique Skills and Environmental Impact of Ancient Bronze</vt:lpstr>
      <vt:lpstr>First-ever sub-nanoscale snapshots of renegade protein in Huntington’s Disease</vt:lpstr>
      <vt:lpstr>Targeted Drug Delivery Systems</vt:lpstr>
      <vt:lpstr>New capabilities enable discovery science</vt:lpstr>
      <vt:lpstr>Pushing the limits: Neutron reciprocal space tomography - 4D phonon mapping</vt:lpstr>
      <vt:lpstr>Slide 21</vt:lpstr>
      <vt:lpstr>Study of Deformation Behaviors in Ferritic Superalloys by In-situ Neutron Diffraction at VULCAN  Users: Shenyan Huang, Wei Wu, Zhiqian Sun, Peter Liaw (UTK), Michael Rawlings (Northwestern University</vt:lpstr>
      <vt:lpstr>In situ measurements of Li-C electrode structure during charge/discharge cycling</vt:lpstr>
      <vt:lpstr>Pushing the limits – pulsed techniques Diffraction using a 30 T pulsed magnet</vt:lpstr>
      <vt:lpstr>Slide 25</vt:lpstr>
      <vt:lpstr>SNS was designed with an upgrade path…</vt:lpstr>
      <vt:lpstr>Outreach, education and collaborations are key to developing a broad program</vt:lpstr>
      <vt:lpstr>ORNL is well positioned to partner in research and education</vt:lpstr>
      <vt:lpstr>And…helping to develop the next generation of scientists and engineers</vt:lpstr>
      <vt:lpstr>Thank you!</vt:lpstr>
      <vt:lpstr>Our distinctive facilities bring thousands  of researchers to ORNL each year</vt:lpstr>
      <vt:lpstr>University partnerships are critical  to ORNL’s success … and will be for ESS</vt:lpstr>
      <vt:lpstr>Opportunities for university faculty and students at ORNL</vt:lpstr>
      <vt:lpstr>Graduate research and education:  The case for Lab–university partnerships</vt:lpstr>
      <vt:lpstr>ORNL graduate research and education initiative: Our vision</vt:lpstr>
      <vt:lpstr>Guiding principles</vt:lpstr>
      <vt:lpstr>An example: UTK/ORNL Center for Interdisciplinary Research and Graduate Education (CIRE)</vt:lpstr>
      <vt:lpstr>Benefits</vt:lpstr>
      <vt:lpstr>ORNL has established a home for graduate education</vt:lpstr>
      <vt:lpstr>We use our R&amp;D assets to create  technology partnerships and growth </vt:lpstr>
      <vt:lpstr>An opportunity to create education and technology partnerships?</vt:lpstr>
      <vt:lpstr>On-going work:  Superfluid component in solid helium?</vt:lpstr>
      <vt:lpstr>Novel magnetic behavior revealed in CoAl2O4, “cobalt blue”</vt:lpstr>
      <vt:lpstr>Building a road map for tailoring polyelectrolyte films using SNS Liquids Reflectometer</vt:lpstr>
      <vt:lpstr>Morphological characterization of low-bandgap solar cells</vt:lpstr>
      <vt:lpstr>Morphological characterization of low-bandgap solar cells</vt:lpstr>
      <vt:lpstr>New thin copolymer &amp; nanoparticle films show remarkable order and stability</vt:lpstr>
      <vt:lpstr>Pulsed beam, pulsed 30 T magnet reveal high-field magnetic phases of multiferroic MnWO4</vt:lpstr>
      <vt:lpstr>BASIS gives experimental proof of fast proton hopping in ice (Ih)</vt:lpstr>
      <vt:lpstr> SEQUOIA Maps Dynamics of Hydrogen in Muscovite</vt:lpstr>
      <vt:lpstr>VULCAN Maps Phase Transformations Under Far-From-Equilibrium Conditions</vt:lpstr>
      <vt:lpstr>Discovery and explanation of interactions between electrons and atom vibrations in thermoelectrics</vt:lpstr>
      <vt:lpstr>Neutrons detect giant anharmonic phonon scattering that may explain remarkable efficiency of the thermoelectric PbTe </vt:lpstr>
      <vt:lpstr>Neutron scattering shows novel spin waves in iron chalcogenide Fe1.05Te</vt:lpstr>
      <vt:lpstr>Slide 55</vt:lpstr>
      <vt:lpstr>Test of ITER superconductor on Vulcan </vt:lpstr>
      <vt:lpstr>Interface-induced Ferromagetism</vt:lpstr>
      <vt:lpstr>Neutron scattering reveals stimuli-responsive behavior in polyelectrolyte dendrimers</vt:lpstr>
      <vt:lpstr>We are impacting a broad range  of science</vt:lpstr>
      <vt:lpstr>Parametric studies - solid oxide fuel cell electrolyte reaction kinetics</vt:lpstr>
      <vt:lpstr>Mercury ion transfer between flexibly-linked domains of mercuric reductase MerA</vt:lpstr>
      <vt:lpstr>Entrapment of green fluorescent protein in nanostructured polymer films </vt:lpstr>
      <vt:lpstr>Dynamics of water in the smallest carbon pores</vt:lpstr>
      <vt:lpstr>Silver Ionic Liquids Powerful New Solvents for Oil Industry</vt:lpstr>
    </vt:vector>
  </TitlesOfParts>
  <Company>ORNL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Donna Jo Roy</dc:creator>
  <cp:lastModifiedBy>Guest</cp:lastModifiedBy>
  <cp:revision>434</cp:revision>
  <dcterms:created xsi:type="dcterms:W3CDTF">2008-12-10T13:33:36Z</dcterms:created>
  <dcterms:modified xsi:type="dcterms:W3CDTF">2011-12-14T12:06:48Z</dcterms:modified>
</cp:coreProperties>
</file>