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1" r:id="rId3"/>
    <p:sldId id="292" r:id="rId4"/>
    <p:sldId id="293" r:id="rId5"/>
    <p:sldId id="262" r:id="rId6"/>
    <p:sldId id="283" r:id="rId7"/>
    <p:sldId id="284" r:id="rId8"/>
    <p:sldId id="279" r:id="rId9"/>
    <p:sldId id="281" r:id="rId10"/>
    <p:sldId id="288" r:id="rId11"/>
    <p:sldId id="285" r:id="rId12"/>
    <p:sldId id="289" r:id="rId13"/>
    <p:sldId id="296" r:id="rId14"/>
    <p:sldId id="286" r:id="rId15"/>
    <p:sldId id="294" r:id="rId16"/>
    <p:sldId id="295" r:id="rId17"/>
    <p:sldId id="263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iunzione 15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>
                <a:alpha val="68000"/>
              </a:scheme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infn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6966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581400" y="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90600" y="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P.Fabbricatore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Sezione di Genova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6" descr="log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1799" y="0"/>
            <a:ext cx="702201" cy="74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5867400" y="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SuperB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Collaboration meeting  @INFN-LNF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895600" y="152400"/>
            <a:ext cx="2836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First doublet system update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8FB2-5430-49A4-B057-28186F121E0F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43001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First doublet system update</a:t>
            </a: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i="1" dirty="0" err="1" smtClean="0">
                <a:solidFill>
                  <a:schemeClr val="tx2"/>
                </a:solidFill>
              </a:rPr>
              <a:t>P.Fabbricatore</a:t>
            </a:r>
            <a:endParaRPr lang="en-US" sz="2800" i="1" dirty="0" smtClean="0">
              <a:solidFill>
                <a:schemeClr val="tx2"/>
              </a:solidFill>
            </a:endParaRPr>
          </a:p>
          <a:p>
            <a:pPr algn="ctr"/>
            <a:endParaRPr lang="en-US" sz="2800" i="1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INFN </a:t>
            </a:r>
            <a:r>
              <a:rPr lang="en-US" sz="2800" dirty="0" err="1" smtClean="0">
                <a:solidFill>
                  <a:schemeClr val="tx2"/>
                </a:solidFill>
              </a:rPr>
              <a:t>Genova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on behalf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The INFN groups working on this development and based in </a:t>
            </a:r>
            <a:r>
              <a:rPr lang="en-US" sz="2800" dirty="0" err="1" smtClean="0">
                <a:solidFill>
                  <a:schemeClr val="tx2"/>
                </a:solidFill>
              </a:rPr>
              <a:t>Genova</a:t>
            </a:r>
            <a:r>
              <a:rPr lang="en-US" sz="2800" dirty="0" smtClean="0">
                <a:solidFill>
                  <a:schemeClr val="tx2"/>
                </a:solidFill>
              </a:rPr>
              <a:t>, Pisa and Naples </a:t>
            </a:r>
          </a:p>
          <a:p>
            <a:pPr algn="ctr"/>
            <a:endParaRPr lang="en-US" sz="3200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752600"/>
          <a:ext cx="85344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590800"/>
                <a:gridCol w="259080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QD0 </a:t>
                      </a:r>
                      <a:r>
                        <a:rPr lang="en-US" baseline="0" dirty="0" smtClean="0"/>
                        <a:t> May version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QD0</a:t>
                      </a:r>
                      <a:r>
                        <a:rPr lang="en-US" baseline="0" dirty="0" smtClean="0"/>
                        <a:t>  (updated)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Inner</a:t>
                      </a:r>
                      <a:r>
                        <a:rPr lang="en-US" baseline="0" dirty="0" smtClean="0"/>
                        <a:t> bore radius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Inner radius of inner layer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Outer radius of inner layer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Inner radius of outer layer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Outer</a:t>
                      </a:r>
                      <a:r>
                        <a:rPr lang="en-US" baseline="0" dirty="0" smtClean="0"/>
                        <a:t> radius of outer layer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Angle of turns (degree)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Axial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hysical</a:t>
                      </a:r>
                      <a:r>
                        <a:rPr lang="en-US" baseline="0" dirty="0" smtClean="0"/>
                        <a:t> length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350.00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(A)</a:t>
                      </a:r>
                      <a:r>
                        <a:rPr lang="en-US" baseline="0" dirty="0" smtClean="0"/>
                        <a:t> – Gradient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2626 – 95.60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2812 </a:t>
                      </a:r>
                      <a:r>
                        <a:rPr lang="en-US" b="0" dirty="0" smtClean="0"/>
                        <a:t>– </a:t>
                      </a:r>
                      <a:r>
                        <a:rPr lang="en-US" b="0" dirty="0" smtClean="0"/>
                        <a:t>95.60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Main  characteristics of </a:t>
            </a:r>
            <a:r>
              <a:rPr lang="it-IT" sz="2800" dirty="0" err="1" smtClean="0">
                <a:solidFill>
                  <a:schemeClr val="tx2"/>
                </a:solidFill>
              </a:rPr>
              <a:t>all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magnets</a:t>
            </a:r>
            <a:r>
              <a:rPr lang="it-IT" sz="2800" dirty="0" smtClean="0">
                <a:solidFill>
                  <a:schemeClr val="tx2"/>
                </a:solidFill>
              </a:rPr>
              <a:t>/ </a:t>
            </a:r>
            <a:r>
              <a:rPr lang="it-IT" sz="2800" dirty="0" err="1" smtClean="0">
                <a:solidFill>
                  <a:schemeClr val="tx2"/>
                </a:solidFill>
              </a:rPr>
              <a:t>revised</a:t>
            </a:r>
            <a:r>
              <a:rPr lang="it-IT" sz="2800" dirty="0" smtClean="0">
                <a:solidFill>
                  <a:schemeClr val="tx2"/>
                </a:solidFill>
              </a:rPr>
              <a:t>  </a:t>
            </a:r>
            <a:r>
              <a:rPr lang="it-IT" sz="2800" dirty="0" err="1" smtClean="0">
                <a:solidFill>
                  <a:schemeClr val="tx2"/>
                </a:solidFill>
              </a:rPr>
              <a:t>version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05800" cy="550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09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Margins (QF1) with </a:t>
            </a:r>
            <a:r>
              <a:rPr lang="en-US" sz="2800" b="1" dirty="0" err="1" smtClean="0"/>
              <a:t>NbTi</a:t>
            </a:r>
            <a:r>
              <a:rPr lang="en-US" sz="2800" b="1" dirty="0" smtClean="0"/>
              <a:t> technology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T=4.2K the margin on the current is 80% </a:t>
            </a:r>
            <a:r>
              <a:rPr lang="en-US" dirty="0" smtClean="0">
                <a:sym typeface="Wingdings" pitchFamily="2" charset="2"/>
              </a:rPr>
              <a:t>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T =0.7K   (Too low)</a:t>
            </a:r>
          </a:p>
          <a:p>
            <a:r>
              <a:rPr lang="en-US" dirty="0" smtClean="0">
                <a:sym typeface="Wingdings" pitchFamily="2" charset="2"/>
              </a:rPr>
              <a:t>At  T=1.9 K  the margin </a:t>
            </a:r>
            <a:r>
              <a:rPr lang="en-US" dirty="0" smtClean="0">
                <a:sym typeface="Wingdings" pitchFamily="2" charset="2"/>
              </a:rPr>
              <a:t>on current </a:t>
            </a:r>
            <a:r>
              <a:rPr lang="en-US" dirty="0" smtClean="0">
                <a:sym typeface="Wingdings" pitchFamily="2" charset="2"/>
              </a:rPr>
              <a:t> is 52% </a:t>
            </a:r>
            <a:r>
              <a:rPr lang="en-US" dirty="0" smtClean="0">
                <a:sym typeface="Wingdings" pitchFamily="2" charset="2"/>
              </a:rPr>
              <a:t>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T </a:t>
            </a:r>
            <a:r>
              <a:rPr lang="en-US" dirty="0" smtClean="0">
                <a:sym typeface="Wingdings" pitchFamily="2" charset="2"/>
              </a:rPr>
              <a:t>=3 K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444" t="15965" r="11111" b="2882"/>
          <a:stretch>
            <a:fillRect/>
          </a:stretch>
        </p:blipFill>
        <p:spPr bwMode="auto">
          <a:xfrm>
            <a:off x="1143000" y="1905000"/>
            <a:ext cx="5791200" cy="464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Involving Nb3Sn (much more difficult technology) we could operate with a larger margin, but limitations can arise due to thermo-magnetic instabilities at low fields.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6858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Margins (QF1) with </a:t>
            </a:r>
            <a:r>
              <a:rPr lang="en-US" sz="2400" b="1" dirty="0" smtClean="0"/>
              <a:t>Nb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Sn </a:t>
            </a:r>
            <a:r>
              <a:rPr lang="en-US" sz="2400" b="1" dirty="0" smtClean="0"/>
              <a:t>technology</a:t>
            </a:r>
            <a:endParaRPr lang="en-US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26389" t="31481" r="20139" b="13889"/>
          <a:stretch>
            <a:fillRect/>
          </a:stretch>
        </p:blipFill>
        <p:spPr bwMode="auto">
          <a:xfrm>
            <a:off x="5364997" y="3352800"/>
            <a:ext cx="377900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43400" y="1752600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77000" y="1828800"/>
            <a:ext cx="5334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6211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would be better operating at higher temperature (Supercritical helium) or using a wire 1.2 mm diameter but lower </a:t>
            </a:r>
            <a:r>
              <a:rPr lang="en-US" dirty="0" err="1" smtClean="0"/>
              <a:t>Ic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l="4444" t="16741" r="10000"/>
          <a:stretch>
            <a:fillRect/>
          </a:stretch>
        </p:blipFill>
        <p:spPr bwMode="auto">
          <a:xfrm>
            <a:off x="381000" y="2133600"/>
            <a:ext cx="4836113" cy="3930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8763000" cy="6137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new coil </a:t>
            </a:r>
            <a:r>
              <a:rPr lang="en-US" dirty="0" smtClean="0"/>
              <a:t>axial dimensions allows to accommodate </a:t>
            </a:r>
            <a:r>
              <a:rPr lang="en-US" dirty="0" smtClean="0"/>
              <a:t>them into </a:t>
            </a:r>
            <a:r>
              <a:rPr lang="en-US" dirty="0" smtClean="0"/>
              <a:t>the cryostat, provided that:</a:t>
            </a:r>
          </a:p>
          <a:p>
            <a:r>
              <a:rPr lang="en-US" dirty="0" smtClean="0"/>
              <a:t>1) The cold bore of the coils coincides  with the inner cold bore of the cryostats and </a:t>
            </a:r>
            <a:r>
              <a:rPr lang="en-US" dirty="0" smtClean="0"/>
              <a:t>it is made </a:t>
            </a:r>
            <a:r>
              <a:rPr lang="en-US" dirty="0" smtClean="0"/>
              <a:t>of Al alloy</a:t>
            </a:r>
          </a:p>
          <a:p>
            <a:pPr marL="342900" indent="-342900"/>
            <a:r>
              <a:rPr lang="en-US" dirty="0" smtClean="0"/>
              <a:t>2) The position of the coil is acceptable</a:t>
            </a:r>
          </a:p>
          <a:p>
            <a:pPr marL="342900" indent="-342900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52578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present cryostat has 370 mm OD.  The suspension system not yet studied. I remind here that we shall design it to hold high axial forces (4 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iostato_gen.tif"/>
          <p:cNvPicPr>
            <a:picLocks noChangeAspect="1"/>
          </p:cNvPicPr>
          <p:nvPr/>
        </p:nvPicPr>
        <p:blipFill>
          <a:blip r:embed="rId2" cstate="print"/>
          <a:srcRect l="41000" t="7334" r="41000" b="10667"/>
          <a:stretch>
            <a:fillRect/>
          </a:stretch>
        </p:blipFill>
        <p:spPr>
          <a:xfrm rot="5400000">
            <a:off x="3479800" y="-1879600"/>
            <a:ext cx="2438400" cy="8331200"/>
          </a:xfrm>
          <a:prstGeom prst="rect">
            <a:avLst/>
          </a:prstGeom>
        </p:spPr>
      </p:pic>
      <p:pic>
        <p:nvPicPr>
          <p:cNvPr id="4" name="Picture 3" descr="Criostato_de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ostato_det_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838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Region at border QD0 – QD0H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066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The superconducting wire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62000"/>
            <a:ext cx="8991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Next Steps of model </a:t>
            </a:r>
            <a:r>
              <a:rPr lang="en-US" sz="2400" b="1" dirty="0" smtClean="0">
                <a:solidFill>
                  <a:schemeClr val="tx2"/>
                </a:solidFill>
              </a:rPr>
              <a:t>development and coil design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 smtClean="0">
                <a:sym typeface="Wingdings" pitchFamily="2" charset="2"/>
              </a:rPr>
              <a:t>Test of the coil model						Dec 11/Jan 12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 smtClean="0">
                <a:sym typeface="Wingdings" pitchFamily="2" charset="2"/>
              </a:rPr>
              <a:t>Construction of a </a:t>
            </a:r>
            <a:r>
              <a:rPr lang="en-US" sz="2000" dirty="0" err="1" smtClean="0">
                <a:sym typeface="Wingdings" pitchFamily="2" charset="2"/>
              </a:rPr>
              <a:t>NbTi</a:t>
            </a:r>
            <a:r>
              <a:rPr lang="en-US" sz="2000" dirty="0" smtClean="0">
                <a:sym typeface="Wingdings" pitchFamily="2" charset="2"/>
              </a:rPr>
              <a:t> prototype of QD0 </a:t>
            </a:r>
            <a:r>
              <a:rPr lang="en-US" sz="2000" dirty="0" smtClean="0">
                <a:solidFill>
                  <a:srgbClr val="00B050"/>
                </a:solidFill>
                <a:sym typeface="Wingdings" pitchFamily="2" charset="2"/>
              </a:rPr>
              <a:t>Funded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 		</a:t>
            </a:r>
            <a:r>
              <a:rPr lang="en-US" sz="2000" dirty="0" smtClean="0">
                <a:sym typeface="Wingdings" pitchFamily="2" charset="2"/>
              </a:rPr>
              <a:t>April 2012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 smtClean="0">
                <a:sym typeface="Wingdings" pitchFamily="2" charset="2"/>
              </a:rPr>
              <a:t>Construction of a Nb3Sn prototype of QD0.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Not funded (only wire) </a:t>
            </a:r>
            <a:r>
              <a:rPr lang="en-US" sz="2000" dirty="0" smtClean="0">
                <a:sym typeface="Wingdings" pitchFamily="2" charset="2"/>
              </a:rPr>
              <a:t>July 2012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 smtClean="0">
                <a:sym typeface="Wingdings" pitchFamily="2" charset="2"/>
              </a:rPr>
              <a:t>Cryogenic test of the prototypes 	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	|		</a:t>
            </a:r>
            <a:r>
              <a:rPr lang="en-US" sz="2000" dirty="0" smtClean="0">
                <a:sym typeface="Wingdings" pitchFamily="2" charset="2"/>
              </a:rPr>
              <a:t>Sept. 2012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 smtClean="0">
                <a:solidFill>
                  <a:srgbClr val="0070C0"/>
                </a:solidFill>
              </a:rPr>
              <a:t>Finalize coil magnetic design</a:t>
            </a:r>
            <a:r>
              <a:rPr lang="en-US" sz="2000" dirty="0" smtClean="0">
                <a:solidFill>
                  <a:srgbClr val="00B050"/>
                </a:solidFill>
              </a:rPr>
              <a:t>			</a:t>
            </a:r>
            <a:r>
              <a:rPr lang="en-US" sz="2000" dirty="0" smtClean="0">
                <a:solidFill>
                  <a:srgbClr val="FF0000"/>
                </a:solidFill>
              </a:rPr>
              <a:t>|</a:t>
            </a:r>
            <a:r>
              <a:rPr lang="en-US" sz="2000" dirty="0" smtClean="0">
                <a:solidFill>
                  <a:srgbClr val="00B050"/>
                </a:solidFill>
              </a:rPr>
              <a:t>	</a:t>
            </a:r>
            <a:r>
              <a:rPr lang="en-US" sz="2000" dirty="0" smtClean="0">
                <a:solidFill>
                  <a:srgbClr val="00B050"/>
                </a:solidFill>
              </a:rPr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Oct.  2012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6)    Cryostat preliminary design </a:t>
            </a:r>
            <a:r>
              <a:rPr lang="en-US" sz="2000" dirty="0" smtClean="0">
                <a:solidFill>
                  <a:srgbClr val="00B050"/>
                </a:solidFill>
              </a:rPr>
              <a:t>			</a:t>
            </a:r>
            <a:r>
              <a:rPr lang="en-US" sz="2000" dirty="0" smtClean="0">
                <a:solidFill>
                  <a:srgbClr val="FF0000"/>
                </a:solidFill>
              </a:rPr>
              <a:t>| </a:t>
            </a:r>
            <a:r>
              <a:rPr lang="en-US" sz="2000" dirty="0" smtClean="0">
                <a:solidFill>
                  <a:srgbClr val="00B050"/>
                </a:solidFill>
              </a:rPr>
              <a:t>		</a:t>
            </a:r>
            <a:r>
              <a:rPr lang="en-US" sz="2000" dirty="0" smtClean="0">
                <a:solidFill>
                  <a:srgbClr val="0070C0"/>
                </a:solidFill>
              </a:rPr>
              <a:t>Oct.  2012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7)    Cryogenic plant design </a:t>
            </a:r>
            <a:r>
              <a:rPr lang="en-US" sz="2000" dirty="0" smtClean="0">
                <a:solidFill>
                  <a:srgbClr val="00B050"/>
                </a:solidFill>
              </a:rPr>
              <a:t>		</a:t>
            </a:r>
            <a:r>
              <a:rPr lang="en-US" sz="2000" dirty="0" smtClean="0">
                <a:solidFill>
                  <a:srgbClr val="00B05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| </a:t>
            </a:r>
            <a:r>
              <a:rPr lang="en-US" sz="2000" dirty="0" smtClean="0">
                <a:solidFill>
                  <a:srgbClr val="00B050"/>
                </a:solidFill>
              </a:rPr>
              <a:t>		</a:t>
            </a:r>
            <a:r>
              <a:rPr lang="en-US" sz="2000" dirty="0" smtClean="0">
                <a:solidFill>
                  <a:srgbClr val="0070C0"/>
                </a:solidFill>
              </a:rPr>
              <a:t>Dec. 2012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257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Activities in blue to be done in a wider frame (Task 12 of Work Packages) also involving other INFN sections (LNL, ..)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Edwardian Script ITC" pitchFamily="66" charset="0"/>
              </a:rPr>
              <a:t>Thank you for the attention and let’s hope for a nice Christmas present</a:t>
            </a:r>
            <a:endParaRPr lang="en-US" sz="7200" dirty="0"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838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are developing the magnets of the IR on the basis of the IR design made by </a:t>
            </a:r>
            <a:r>
              <a:rPr lang="en-US" sz="2000" dirty="0" err="1" smtClean="0"/>
              <a:t>M.Sullivan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Fabbric\Desktop\gantry\Helical_FFAG\quadrup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2895600"/>
            <a:ext cx="4559553" cy="3429000"/>
          </a:xfrm>
          <a:prstGeom prst="rect">
            <a:avLst/>
          </a:prstGeom>
          <a:noFill/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62000" y="1828800"/>
          <a:ext cx="3594847" cy="842930"/>
        </p:xfrm>
        <a:graphic>
          <a:graphicData uri="http://schemas.openxmlformats.org/presentationml/2006/ole">
            <p:oleObj spid="_x0000_s3074" name="Equation" r:id="rId4" imgW="1841400" imgH="431640" progId="Equation.3">
              <p:embed/>
            </p:oleObj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486400" y="1447800"/>
            <a:ext cx="2819400" cy="2667000"/>
            <a:chOff x="2057400" y="1600200"/>
            <a:chExt cx="5105400" cy="48768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2649" r="8609" b="3281"/>
            <a:stretch>
              <a:fillRect/>
            </a:stretch>
          </p:blipFill>
          <p:spPr bwMode="auto">
            <a:xfrm>
              <a:off x="2057400" y="1600200"/>
              <a:ext cx="51054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2819400" y="2286000"/>
              <a:ext cx="3505200" cy="3505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799" y="4190999"/>
            <a:ext cx="3006639" cy="2667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8200" y="685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Helical coil technology. Two-layer winding concept. </a:t>
            </a:r>
          </a:p>
          <a:p>
            <a:r>
              <a:rPr lang="en-US" dirty="0" smtClean="0"/>
              <a:t>High Current density</a:t>
            </a:r>
            <a:r>
              <a:rPr lang="en-US" dirty="0" smtClean="0">
                <a:sym typeface="Wingdings" pitchFamily="2" charset="2"/>
              </a:rPr>
              <a:t> Potential quench issues (mitigated by quench back effects)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magine 06_(1024_x_76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3465462" cy="2362200"/>
          </a:xfrm>
          <a:prstGeom prst="rect">
            <a:avLst/>
          </a:prstGeom>
        </p:spPr>
      </p:pic>
      <p:pic>
        <p:nvPicPr>
          <p:cNvPr id="3" name="Picture 2" descr="05_(1024_x_76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3429000" cy="2337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09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Construction of a model coil for addressing quench issues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coil has been constructed at ASG Superconductors and now is at INFN </a:t>
            </a:r>
            <a:r>
              <a:rPr lang="en-US" dirty="0" err="1" smtClean="0"/>
              <a:t>Genova</a:t>
            </a:r>
            <a:r>
              <a:rPr lang="en-US" dirty="0" smtClean="0"/>
              <a:t> for testing at 4.2K. </a:t>
            </a:r>
            <a:r>
              <a:rPr lang="en-US" u="sng" dirty="0" smtClean="0">
                <a:solidFill>
                  <a:srgbClr val="FF0000"/>
                </a:solidFill>
              </a:rPr>
              <a:t>The results of this test are crucial for the design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2011-11-18 14.24.33.jpg"/>
          <p:cNvPicPr>
            <a:picLocks noChangeAspect="1"/>
          </p:cNvPicPr>
          <p:nvPr/>
        </p:nvPicPr>
        <p:blipFill>
          <a:blip r:embed="rId4" cstate="print"/>
          <a:srcRect b="19497"/>
          <a:stretch>
            <a:fillRect/>
          </a:stretch>
        </p:blipFill>
        <p:spPr>
          <a:xfrm>
            <a:off x="457200" y="4267200"/>
            <a:ext cx="3581400" cy="2162355"/>
          </a:xfrm>
          <a:prstGeom prst="rect">
            <a:avLst/>
          </a:prstGeom>
        </p:spPr>
      </p:pic>
      <p:pic>
        <p:nvPicPr>
          <p:cNvPr id="7" name="Picture 6" descr="2011-12-13 10.31.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733800"/>
            <a:ext cx="22098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Main  characteristics of </a:t>
            </a:r>
            <a:r>
              <a:rPr lang="it-IT" sz="2800" dirty="0" err="1" smtClean="0">
                <a:solidFill>
                  <a:schemeClr val="tx2"/>
                </a:solidFill>
              </a:rPr>
              <a:t>all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magnets</a:t>
            </a:r>
            <a:r>
              <a:rPr lang="it-IT" sz="2800" dirty="0" smtClean="0">
                <a:solidFill>
                  <a:schemeClr val="tx2"/>
                </a:solidFill>
              </a:rPr>
              <a:t>/ first </a:t>
            </a:r>
            <a:r>
              <a:rPr lang="it-IT" sz="2800" dirty="0" err="1" smtClean="0">
                <a:solidFill>
                  <a:schemeClr val="tx2"/>
                </a:solidFill>
              </a:rPr>
              <a:t>version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848600" cy="51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19400" y="5105400"/>
            <a:ext cx="2590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5657671"/>
            <a:ext cx="6096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With such axial lengths we cannot accommodate the magnets in the allowed space!!!!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ma_trasformator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2981325" cy="12573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209800"/>
            <a:ext cx="3855720" cy="838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810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tx2"/>
                </a:solidFill>
              </a:rPr>
              <a:t>…we</a:t>
            </a:r>
            <a:r>
              <a:rPr lang="it-IT" sz="2400" dirty="0" smtClean="0">
                <a:solidFill>
                  <a:schemeClr val="tx2"/>
                </a:solidFill>
              </a:rPr>
              <a:t>  will use a transformer system for charging the model so to limit the energy which in case of  in case of quench can be dissipated as heat (1150</a:t>
            </a:r>
            <a:r>
              <a:rPr lang="it-IT" dirty="0" smtClean="0">
                <a:solidFill>
                  <a:schemeClr val="tx2"/>
                </a:solidFill>
              </a:rPr>
              <a:t>  J)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581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As primary we use a large magnet we have in lab L</a:t>
            </a:r>
            <a:r>
              <a:rPr lang="it-IT" sz="2400" baseline="-25000" dirty="0" smtClean="0">
                <a:solidFill>
                  <a:schemeClr val="tx2"/>
                </a:solidFill>
              </a:rPr>
              <a:t>p</a:t>
            </a:r>
            <a:r>
              <a:rPr lang="it-IT" sz="2400" dirty="0" smtClean="0">
                <a:solidFill>
                  <a:schemeClr val="tx2"/>
                </a:solidFill>
              </a:rPr>
              <a:t>=6H ; L</a:t>
            </a:r>
            <a:r>
              <a:rPr lang="it-IT" sz="2400" baseline="-25000" dirty="0" smtClean="0">
                <a:solidFill>
                  <a:schemeClr val="tx2"/>
                </a:solidFill>
              </a:rPr>
              <a:t>c</a:t>
            </a:r>
            <a:r>
              <a:rPr lang="it-IT" sz="2400" dirty="0" smtClean="0">
                <a:solidFill>
                  <a:schemeClr val="tx2"/>
                </a:solidFill>
              </a:rPr>
              <a:t>= 340 </a:t>
            </a:r>
            <a:r>
              <a:rPr lang="it-IT" sz="24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it-IT" sz="2400" dirty="0" smtClean="0">
                <a:solidFill>
                  <a:schemeClr val="tx2"/>
                </a:solidFill>
              </a:rPr>
              <a:t>H</a:t>
            </a:r>
            <a:endParaRPr lang="it-IT" sz="2400" dirty="0">
              <a:solidFill>
                <a:schemeClr val="tx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30124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9000" y="3962400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tx2"/>
                </a:solidFill>
              </a:rPr>
              <a:t>The ideal current transformer ratio is for  Ls=Lc, but the energy would double. Using a reduced secondary </a:t>
            </a:r>
            <a:r>
              <a:rPr lang="it-IT" sz="2400" dirty="0" err="1" smtClean="0">
                <a:solidFill>
                  <a:schemeClr val="tx2"/>
                </a:solidFill>
              </a:rPr>
              <a:t>inductance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smtClean="0">
                <a:solidFill>
                  <a:schemeClr val="tx2"/>
                </a:solidFill>
              </a:rPr>
              <a:t>L</a:t>
            </a:r>
            <a:r>
              <a:rPr lang="it-IT" sz="2400" baseline="-25000" dirty="0" smtClean="0">
                <a:solidFill>
                  <a:schemeClr val="tx2"/>
                </a:solidFill>
              </a:rPr>
              <a:t>s</a:t>
            </a:r>
            <a:r>
              <a:rPr lang="it-IT" sz="2400" dirty="0" smtClean="0">
                <a:solidFill>
                  <a:schemeClr val="tx2"/>
                </a:solidFill>
              </a:rPr>
              <a:t>=90 </a:t>
            </a:r>
            <a:r>
              <a:rPr lang="it-IT" sz="2400" dirty="0" smtClean="0">
                <a:solidFill>
                  <a:schemeClr val="tx2"/>
                </a:solidFill>
              </a:rPr>
              <a:t>mH the current transformer ratio is still acceptable. In order to fast dump the current and extract energy from the coil, a heater is placed in the secondary winding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09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 remind that for limiting quench problems …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00612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43200"/>
            <a:ext cx="483266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066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The secondary was built and tested. It is done by a bi-</a:t>
            </a:r>
            <a:r>
              <a:rPr lang="en-US" sz="2000" dirty="0" err="1" smtClean="0">
                <a:solidFill>
                  <a:schemeClr val="tx2"/>
                </a:solidFill>
              </a:rPr>
              <a:t>filar</a:t>
            </a:r>
            <a:r>
              <a:rPr lang="en-US" sz="2000" dirty="0" smtClean="0">
                <a:solidFill>
                  <a:schemeClr val="tx2"/>
                </a:solidFill>
              </a:rPr>
              <a:t> wire of the same type involved for the </a:t>
            </a:r>
            <a:r>
              <a:rPr lang="en-US" sz="2000" dirty="0" err="1" smtClean="0">
                <a:solidFill>
                  <a:schemeClr val="tx2"/>
                </a:solidFill>
              </a:rPr>
              <a:t>quadrupole</a:t>
            </a:r>
            <a:r>
              <a:rPr lang="en-US" sz="2000" dirty="0" smtClean="0">
                <a:solidFill>
                  <a:schemeClr val="tx2"/>
                </a:solidFill>
              </a:rPr>
              <a:t>. In a single wire current up to 3000 A was induced. After quench the sc conditions were soon restored in the wire.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Very good  and promising result!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Moving towards an updated design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    The test of the transformer gave indications that higher current could be involved  (3000 A) </a:t>
            </a:r>
            <a:r>
              <a:rPr lang="en-US" sz="2000" b="1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    We tried a design approach with higher angles and higher current. We also reduced the thickness of each layer down to </a:t>
            </a:r>
            <a:r>
              <a:rPr lang="en-US" sz="2000" b="1" dirty="0" smtClean="0">
                <a:solidFill>
                  <a:schemeClr val="tx2"/>
                </a:solidFill>
              </a:rPr>
              <a:t>2.5 </a:t>
            </a:r>
            <a:r>
              <a:rPr lang="en-US" sz="2000" b="1" dirty="0" smtClean="0">
                <a:solidFill>
                  <a:schemeClr val="tx2"/>
                </a:solidFill>
              </a:rPr>
              <a:t>mm (4 mm used for the model</a:t>
            </a:r>
            <a:r>
              <a:rPr lang="en-US" sz="2000" b="1" dirty="0" smtClean="0">
                <a:solidFill>
                  <a:schemeClr val="tx2"/>
                </a:solidFill>
              </a:rPr>
              <a:t>). The pitch is the minimum one (turns touch each other at 45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o</a:t>
            </a:r>
            <a:r>
              <a:rPr lang="en-US" sz="2000" b="1" dirty="0" smtClean="0">
                <a:solidFill>
                  <a:schemeClr val="tx2"/>
                </a:solidFill>
              </a:rPr>
              <a:t>)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The wire is the CMS one with </a:t>
            </a:r>
            <a:r>
              <a:rPr lang="en-US" sz="2000" b="1" dirty="0" err="1" smtClean="0">
                <a:solidFill>
                  <a:schemeClr val="tx2"/>
                </a:solidFill>
              </a:rPr>
              <a:t>formvar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(</a:t>
            </a:r>
            <a:r>
              <a:rPr lang="el-GR" sz="2000" b="1" dirty="0" smtClean="0">
                <a:solidFill>
                  <a:schemeClr val="tx2"/>
                </a:solidFill>
              </a:rPr>
              <a:t>Φ 1.28 + 0.08= 1.36 mm</a:t>
            </a:r>
            <a:r>
              <a:rPr lang="en-US" sz="2000" b="1" dirty="0" smtClean="0">
                <a:solidFill>
                  <a:schemeClr val="tx2"/>
                </a:solidFill>
              </a:rPr>
              <a:t>) or a Nb3Sn wire </a:t>
            </a:r>
            <a:r>
              <a:rPr lang="el-GR" sz="2000" b="1" dirty="0" smtClean="0">
                <a:solidFill>
                  <a:schemeClr val="tx2"/>
                </a:solidFill>
              </a:rPr>
              <a:t>Φ </a:t>
            </a:r>
            <a:r>
              <a:rPr lang="el-GR" sz="2000" b="1" dirty="0" smtClean="0">
                <a:solidFill>
                  <a:schemeClr val="tx2"/>
                </a:solidFill>
              </a:rPr>
              <a:t>1.20 + 0.14= 1.34 mm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672840"/>
            <a:ext cx="1600200" cy="2590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672840"/>
            <a:ext cx="1600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5044440"/>
            <a:ext cx="1600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5044440"/>
            <a:ext cx="685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72840"/>
            <a:ext cx="685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5000" y="626364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9600" y="504444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67284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4400" y="5577840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" y="5349240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14400" y="5044440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8200" y="3672840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8200" y="3901440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8200" y="4206240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95600" y="61874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aperture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0" y="54254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</a:t>
            </a:r>
            <a:r>
              <a:rPr lang="en-US" dirty="0" err="1" smtClean="0"/>
              <a:t>int</a:t>
            </a:r>
            <a:r>
              <a:rPr lang="en-US" dirty="0" smtClean="0"/>
              <a:t> I layer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19400" y="51206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aver I layer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19400" y="48920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ext  I layer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40538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</a:t>
            </a:r>
            <a:r>
              <a:rPr lang="en-US" dirty="0" err="1" smtClean="0"/>
              <a:t>int</a:t>
            </a:r>
            <a:r>
              <a:rPr lang="en-US" dirty="0" smtClean="0"/>
              <a:t> II layer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37490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aver II layer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43200" y="35204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ext  II layer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572000" y="3886200"/>
          <a:ext cx="441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 ext  I layer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 aperture + 2.5 mm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0.5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 ext  II layer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 aperture + 5.5 mm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Cave  hosting wire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 mm x 1.4 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7700152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785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fabbric</dc:creator>
  <cp:lastModifiedBy>fabbric</cp:lastModifiedBy>
  <cp:revision>212</cp:revision>
  <dcterms:created xsi:type="dcterms:W3CDTF">2011-04-06T16:16:57Z</dcterms:created>
  <dcterms:modified xsi:type="dcterms:W3CDTF">2011-12-13T15:06:16Z</dcterms:modified>
</cp:coreProperties>
</file>