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slideMaster1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presProps.xml" ContentType="application/vnd.openxmlformats-officedocument.presentationml.presProps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6.xml" ContentType="application/vnd.openxmlformats-officedocument.theme+xml"/>
  <Override PartName="/ppt/theme/theme15.xml" ContentType="application/vnd.openxmlformats-officedocument.theme+xml"/>
  <Override PartName="/ppt/theme/theme5.xml" ContentType="application/vnd.openxmlformats-officedocument.theme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1.png" ContentType="image/png"/>
  <Override PartName="/ppt/media/image45.png" ContentType="image/png"/>
  <Override PartName="/ppt/media/image49.png" ContentType="image/png"/>
  <Override PartName="/ppt/media/image46.gif" ContentType="image/gif"/>
  <Override PartName="/ppt/media/image44.jpeg" ContentType="image/jpeg"/>
  <Override PartName="/ppt/media/image43.png" ContentType="image/png"/>
  <Override PartName="/ppt/media/image41.png" ContentType="image/png"/>
  <Override PartName="/ppt/media/image3.jpeg" ContentType="image/jpeg"/>
  <Override PartName="/ppt/media/image29.jpeg" ContentType="image/jpeg"/>
  <Override PartName="/ppt/media/image94.jpeg" ContentType="image/jpeg"/>
  <Override PartName="/ppt/media/image40.png" ContentType="image/png"/>
  <Override PartName="/ppt/media/image38.jpeg" ContentType="image/jpeg"/>
  <Override PartName="/ppt/media/image35.png" ContentType="image/png"/>
  <Override PartName="/ppt/media/image32.jpeg" ContentType="image/jpeg"/>
  <Override PartName="/ppt/media/image33.png" ContentType="image/png"/>
  <Override PartName="/ppt/media/image54.png" ContentType="image/png"/>
  <Override PartName="/ppt/media/image31.jpeg" ContentType="image/jpeg"/>
  <Override PartName="/ppt/media/image25.png" ContentType="image/png"/>
  <Override PartName="/ppt/media/image90.png" ContentType="image/png"/>
  <Override PartName="/ppt/media/image13.png" ContentType="image/png"/>
  <Override PartName="/ppt/media/image4.png" ContentType="image/png"/>
  <Override PartName="/ppt/media/image48.png" ContentType="image/png"/>
  <Override PartName="/ppt/media/image9.jpeg" ContentType="image/jpeg"/>
  <Override PartName="/ppt/media/image12.jpeg" ContentType="image/jpeg"/>
  <Override PartName="/ppt/media/image18.png" ContentType="image/png"/>
  <Override PartName="/ppt/media/image39.png" ContentType="image/png"/>
  <Override PartName="/ppt/media/image7.png" ContentType="image/png"/>
  <Override PartName="/ppt/media/image16.png" ContentType="image/png"/>
  <Override PartName="/ppt/media/image81.png" ContentType="image/png"/>
  <Override PartName="/ppt/media/image42.png" ContentType="image/png"/>
  <Override PartName="/ppt/media/image10.jpeg" ContentType="image/jpeg"/>
  <Override PartName="/ppt/media/image63.png" ContentType="image/png"/>
  <Override PartName="/ppt/media/image50.png" ContentType="image/png"/>
  <Override PartName="/ppt/media/image20.png" ContentType="image/png"/>
  <Override PartName="/ppt/media/image24.jpeg" ContentType="image/jpeg"/>
  <Override PartName="/ppt/media/image60.jpeg" ContentType="image/jpeg"/>
  <Override PartName="/ppt/media/image83.wmf" ContentType="image/x-wmf"/>
  <Override PartName="/ppt/media/image62.png" ContentType="image/png"/>
  <Override PartName="/ppt/media/image28.png" ContentType="image/png"/>
  <Override PartName="/ppt/media/image70.png" ContentType="image/png"/>
  <Override PartName="/ppt/media/image65.png" ContentType="image/png"/>
  <Override PartName="/ppt/media/image61.jpeg" ContentType="image/jpeg"/>
  <Override PartName="/ppt/media/image53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1.png" ContentType="image/png"/>
  <Override PartName="/ppt/media/image93.jpeg" ContentType="image/jpeg"/>
  <Override PartName="/ppt/media/image82.png" ContentType="image/png"/>
  <Override PartName="/ppt/media/image14.jpeg" ContentType="image/jpeg"/>
  <Override PartName="/ppt/media/image86.png" ContentType="image/png"/>
  <Override PartName="/ppt/media/image74.png" ContentType="image/png"/>
  <Override PartName="/ppt/media/image89.png" ContentType="image/png"/>
  <Override PartName="/ppt/media/image52.png" ContentType="image/png"/>
  <Override PartName="/ppt/media/image77.png" ContentType="image/png"/>
  <Override PartName="/ppt/media/image87.png" ContentType="image/png"/>
  <Override PartName="/ppt/media/image5.jpeg" ContentType="image/jpeg"/>
  <Override PartName="/ppt/media/image92.png" ContentType="image/png"/>
  <Override PartName="/ppt/media/image27.png" ContentType="image/png"/>
  <Override PartName="/ppt/media/image64.png" ContentType="image/png"/>
  <Override PartName="/ppt/media/image84.wmf" ContentType="image/x-wmf"/>
  <Override PartName="/ppt/media/image72.png" ContentType="image/png"/>
  <Override PartName="/ppt/media/image79.png" ContentType="image/png"/>
  <Override PartName="/ppt/media/image78.png" ContentType="image/png"/>
  <Override PartName="/ppt/media/image76.png" ContentType="image/png"/>
  <Override PartName="/ppt/media/image23.jpeg" ContentType="image/jpeg"/>
  <Override PartName="/ppt/media/image47.png" ContentType="image/png"/>
  <Override PartName="/ppt/media/image1.jpeg" ContentType="image/jpeg"/>
  <Override PartName="/ppt/media/image21.png" ContentType="image/png"/>
  <Override PartName="/ppt/media/image58.png" ContentType="image/png"/>
  <Override PartName="/ppt/media/image19.jpeg" ContentType="image/jpeg"/>
  <Override PartName="/ppt/media/image88.png" ContentType="image/png"/>
  <Override PartName="/ppt/media/image17.gif" ContentType="image/gif"/>
  <Override PartName="/ppt/media/image85.png" ContentType="image/png"/>
  <Override PartName="/ppt/media/image37.jpeg" ContentType="image/jpeg"/>
  <Override PartName="/ppt/media/image11.jpeg" ContentType="image/jpeg"/>
  <Override PartName="/ppt/media/image73.png" ContentType="image/png"/>
  <Override PartName="/ppt/media/image22.jpeg" ContentType="image/jpeg"/>
  <Override PartName="/ppt/media/image57.png" ContentType="image/png"/>
  <Override PartName="/ppt/media/image59.jpeg" ContentType="image/jpeg"/>
  <Override PartName="/ppt/media/image2.png" ContentType="image/png"/>
  <Override PartName="/ppt/media/image34.png" ContentType="image/png"/>
  <Override PartName="/ppt/media/image75.png" ContentType="image/png"/>
  <Override PartName="/ppt/media/image36.jpeg" ContentType="image/jpeg"/>
  <Override PartName="/ppt/media/image30.jpeg" ContentType="image/jpeg"/>
  <Override PartName="/ppt/media/image15.png" ContentType="image/png"/>
  <Override PartName="/ppt/media/image80.png" ContentType="image/png"/>
  <Override PartName="/ppt/media/image6.png" ContentType="image/png"/>
  <Override PartName="/ppt/media/image8.jpeg" ContentType="image/jpeg"/>
  <Override PartName="/ppt/media/image91.png" ContentType="image/png"/>
  <Override PartName="/ppt/media/image26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" Target="slides/slide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B580C93-3FE9-417E-905A-1DC55DC9CAD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5A7EDA39-BE0E-4A0A-8F2D-3FCF02D08C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574B50F3-5AE8-430C-9508-9619AF48013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9192B87D-E376-4BAB-B4B7-7B0EDB896C4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FDE65850-549A-4AF3-9C6B-452ABEC1D8F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1"/>
          </p:nvPr>
        </p:nvSpPr>
        <p:spPr/>
        <p:txBody>
          <a:bodyPr/>
          <a:p>
            <a:fld id="{BDEFFF1F-3785-4309-97D2-167DAC19D0F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1EDFE426-2A5C-42D0-A2D7-AE2C795DD70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7"/>
          </p:nvPr>
        </p:nvSpPr>
        <p:spPr/>
        <p:txBody>
          <a:bodyPr/>
          <a:p>
            <a:fld id="{A595E633-B7E4-475E-A69B-79CEB6540A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194796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F58DD0F1-E6D6-4495-9A15-BFE1460C3B3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6F3CF58-E56E-44F8-86B9-1FCB9CE636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261216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09480" y="2077560"/>
            <a:ext cx="261216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3AE8F57-6FC9-4497-8C75-9A0D6E55E47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AC5FCED-BACC-47BD-AEAF-5772AA68448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E7EC71A1-A95F-44BC-B7A7-6F16852573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0F35009F-581E-4ECF-B806-F6B3C0B4489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609480" y="1601280"/>
            <a:ext cx="2612160" cy="91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08C1C457-EEF6-44DB-8017-A10285D540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1947960" y="1604880"/>
            <a:ext cx="127440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609480" y="2077560"/>
            <a:ext cx="1274400" cy="43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97B5E741-9E17-4872-ABAD-576D886D8CD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3269F833-96F3-4525-A9D9-F15FD5F3F1D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 idx="1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 idx="2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5972FF7-CCA9-4A02-9D00-7688D2B0FA3C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 idx="3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ftr" idx="28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sldNum" idx="29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7C88EAC-37DB-4AAA-AA19-BB28120F6A67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dt" idx="30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53535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ftr" idx="31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sldNum" idx="32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2E23EF8-13E7-45AF-9690-12C9C4B35276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dt" idx="33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ftr" idx="34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sldNum" idx="35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A92F11-D44E-4CF4-9222-23C871E8BDA9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dt" idx="36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ftr" idx="37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sldNum" idx="38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0C75376-32F5-446F-A16C-2F20D73211D5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dt" idx="39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ftr" idx="40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4" name="PlaceHolder 6"/>
          <p:cNvSpPr>
            <a:spLocks noGrp="1"/>
          </p:cNvSpPr>
          <p:nvPr>
            <p:ph type="sldNum" idx="41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CF7B73-E435-4201-816F-274056DB46C8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5" name="PlaceHolder 7"/>
          <p:cNvSpPr>
            <a:spLocks noGrp="1"/>
          </p:cNvSpPr>
          <p:nvPr>
            <p:ph type="dt" idx="42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ftr" idx="43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sldNum" idx="44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43C849E-BF3D-4CC3-867F-6D9306F39984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dt" idx="45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ftr" idx="46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sldNum" idx="47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0D301A5-672A-4A9C-A86A-0DD83D320A53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 type="dt" idx="48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335304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ftr" idx="49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sldNum" idx="50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4B573E-A1DC-4A82-B95A-F0EEAFEF4D69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dt" idx="51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ftr" idx="4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6"/>
          <p:cNvSpPr>
            <a:spLocks noGrp="1"/>
          </p:cNvSpPr>
          <p:nvPr>
            <p:ph type="sldNum" idx="5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CFDE564-8F4F-4CB8-B967-AC6F35A95FBE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7"/>
          <p:cNvSpPr>
            <a:spLocks noGrp="1"/>
          </p:cNvSpPr>
          <p:nvPr>
            <p:ph type="dt" idx="6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53535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09480" y="2595960"/>
            <a:ext cx="53535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7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8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B247B8E-328D-4F82-9C34-ADCDD7E94489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9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10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11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D26370C-E61C-4369-906A-C784EF2DA232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dt" idx="12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ftr" idx="13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&lt;footer&gt;</a:t>
            </a:r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 idx="14"/>
          </p:nvPr>
        </p:nvSpPr>
        <p:spPr>
          <a:xfrm>
            <a:off x="874116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63F6AEC-740A-441C-A4B9-DFFFACEEED4D}" type="slidenum">
              <a:rPr b="0" lang="hr-HR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dt" idx="15"/>
          </p:nvPr>
        </p:nvSpPr>
        <p:spPr>
          <a:xfrm>
            <a:off x="609480" y="6247800"/>
            <a:ext cx="28393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/>
          <p:cNvSpPr/>
          <p:nvPr/>
        </p:nvSpPr>
        <p:spPr>
          <a:xfrm rot="5400000">
            <a:off x="858240" y="345960"/>
            <a:ext cx="145440" cy="703440"/>
          </a:xfrm>
          <a:prstGeom prst="rect">
            <a:avLst/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54" name="Rectangle 9"/>
          <p:cNvSpPr/>
          <p:nvPr/>
        </p:nvSpPr>
        <p:spPr>
          <a:xfrm flipV="1">
            <a:off x="578520" y="4499640"/>
            <a:ext cx="11034000" cy="17640"/>
          </a:xfrm>
          <a:prstGeom prst="rect">
            <a:avLst/>
          </a:prstGeom>
          <a:solidFill>
            <a:schemeClr val="dk2">
              <a:lumMod val="25000"/>
              <a:lumOff val="75000"/>
            </a:schemeClr>
          </a:solidFill>
          <a:ln w="32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6640" bIns="-2664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16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17"/>
          </p:nvPr>
        </p:nvSpPr>
        <p:spPr>
          <a:xfrm>
            <a:off x="88696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DC642CB-CC05-4703-BA7B-5150EC694BA6}" type="slidenum">
              <a: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7"/>
          <p:cNvSpPr>
            <a:spLocks noGrp="1"/>
          </p:cNvSpPr>
          <p:nvPr>
            <p:ph type="dt" idx="18"/>
          </p:nvPr>
        </p:nvSpPr>
        <p:spPr>
          <a:xfrm>
            <a:off x="57600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7"/>
          <p:cNvSpPr/>
          <p:nvPr/>
        </p:nvSpPr>
        <p:spPr>
          <a:xfrm rot="5400000">
            <a:off x="858240" y="345960"/>
            <a:ext cx="145440" cy="703440"/>
          </a:xfrm>
          <a:prstGeom prst="rect">
            <a:avLst/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67" name="Rectangle 9"/>
          <p:cNvSpPr/>
          <p:nvPr/>
        </p:nvSpPr>
        <p:spPr>
          <a:xfrm flipV="1">
            <a:off x="578520" y="4499640"/>
            <a:ext cx="11034000" cy="17640"/>
          </a:xfrm>
          <a:prstGeom prst="rect">
            <a:avLst/>
          </a:prstGeom>
          <a:solidFill>
            <a:schemeClr val="dk2">
              <a:lumMod val="25000"/>
              <a:lumOff val="75000"/>
            </a:schemeClr>
          </a:solidFill>
          <a:ln w="32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6640" bIns="-2664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ftr" idx="19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sldNum" idx="20"/>
          </p:nvPr>
        </p:nvSpPr>
        <p:spPr>
          <a:xfrm>
            <a:off x="88696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42C4CF8-544C-4289-98EB-687B4549CA4C}" type="slidenum">
              <a: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dt" idx="21"/>
          </p:nvPr>
        </p:nvSpPr>
        <p:spPr>
          <a:xfrm>
            <a:off x="57600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"/>
          <p:cNvSpPr/>
          <p:nvPr/>
        </p:nvSpPr>
        <p:spPr>
          <a:xfrm>
            <a:off x="558360" y="0"/>
            <a:ext cx="11166840" cy="2018160"/>
          </a:xfrm>
          <a:prstGeom prst="rect">
            <a:avLst/>
          </a:prstGeom>
          <a:ln w="9360">
            <a:solidFill>
              <a:srgbClr val="000000">
                <a:lumMod val="10000"/>
                <a:lumOff val="90000"/>
              </a:srgbClr>
            </a:solidFill>
            <a:miter/>
          </a:ln>
          <a:effectLst>
            <a:outerShdw blurRad="50760" dir="2700000" dist="37674" rotWithShape="0">
              <a:srgbClr val="d9d9d9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 useBgFill="1">
        <p:nvSpPr>
          <p:cNvPr id="76" name="Rectangle 9"/>
          <p:cNvSpPr/>
          <p:nvPr/>
        </p:nvSpPr>
        <p:spPr>
          <a:xfrm>
            <a:off x="567000" y="0"/>
            <a:ext cx="11154960" cy="2010960"/>
          </a:xfrm>
          <a:prstGeom prst="rect">
            <a:avLst/>
          </a:prstGeom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77" name="Rectangle 11"/>
          <p:cNvSpPr/>
          <p:nvPr/>
        </p:nvSpPr>
        <p:spPr>
          <a:xfrm>
            <a:off x="498960" y="787320"/>
            <a:ext cx="127440" cy="703440"/>
          </a:xfrm>
          <a:prstGeom prst="rect">
            <a:avLst/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3353040" y="1604880"/>
            <a:ext cx="26121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9480" y="2595960"/>
            <a:ext cx="261216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ftr" idx="22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sldNum" idx="23"/>
          </p:nvPr>
        </p:nvSpPr>
        <p:spPr>
          <a:xfrm>
            <a:off x="854064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AAE75D0-D6E5-4192-8A73-86429E2FB6CC}" type="slidenum">
              <a: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dt" idx="24"/>
          </p:nvPr>
        </p:nvSpPr>
        <p:spPr>
          <a:xfrm>
            <a:off x="111564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7"/>
          <p:cNvSpPr/>
          <p:nvPr/>
        </p:nvSpPr>
        <p:spPr>
          <a:xfrm>
            <a:off x="558360" y="0"/>
            <a:ext cx="11166840" cy="2018160"/>
          </a:xfrm>
          <a:prstGeom prst="rect">
            <a:avLst/>
          </a:prstGeom>
          <a:ln w="9360">
            <a:solidFill>
              <a:srgbClr val="000000">
                <a:lumMod val="10000"/>
                <a:lumOff val="90000"/>
              </a:srgbClr>
            </a:solidFill>
            <a:miter/>
          </a:ln>
          <a:effectLst>
            <a:outerShdw blurRad="50760" dir="2700000" dist="37674" rotWithShape="0">
              <a:srgbClr val="d9d9d9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 useBgFill="1">
        <p:nvSpPr>
          <p:cNvPr id="90" name="Rectangle 9"/>
          <p:cNvSpPr/>
          <p:nvPr/>
        </p:nvSpPr>
        <p:spPr>
          <a:xfrm>
            <a:off x="567000" y="0"/>
            <a:ext cx="11154960" cy="2010960"/>
          </a:xfrm>
          <a:prstGeom prst="rect">
            <a:avLst/>
          </a:prstGeom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91" name="Rectangle 11"/>
          <p:cNvSpPr/>
          <p:nvPr/>
        </p:nvSpPr>
        <p:spPr>
          <a:xfrm>
            <a:off x="498960" y="787320"/>
            <a:ext cx="127440" cy="703440"/>
          </a:xfrm>
          <a:prstGeom prst="rect">
            <a:avLst/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880"/>
            <a:ext cx="535356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ftr" idx="25"/>
          </p:nvPr>
        </p:nvSpPr>
        <p:spPr>
          <a:xfrm>
            <a:off x="4169520" y="6247800"/>
            <a:ext cx="3863520" cy="47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sldNum" idx="26"/>
          </p:nvPr>
        </p:nvSpPr>
        <p:spPr>
          <a:xfrm>
            <a:off x="854064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C818D2-0318-4832-8ED5-C62A6C379BD8}" type="slidenum">
              <a:rPr b="0" lang="en-US" sz="1270" strike="noStrike" u="none">
                <a:solidFill>
                  <a:srgbClr val="000000"/>
                </a:solidFill>
                <a:uFillTx/>
                <a:latin typeface="Times New Roman"/>
                <a:ea typeface="DejaVu Sans"/>
              </a:rPr>
              <a:t>&lt;number&gt;</a:t>
            </a:fld>
            <a:endParaRPr b="0" lang="en-US" sz="127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dt" idx="27"/>
          </p:nvPr>
        </p:nvSpPr>
        <p:spPr>
          <a:xfrm>
            <a:off x="111564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slideLayout" Target="../slideLayouts/slideLayout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gif"/><Relationship Id="rId6" Type="http://schemas.openxmlformats.org/officeDocument/2006/relationships/image" Target="../media/image47.png"/><Relationship Id="rId7" Type="http://schemas.openxmlformats.org/officeDocument/2006/relationships/slideLayout" Target="../slideLayouts/slideLayout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slideLayout" Target="../slideLayouts/slideLayout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slideLayout" Target="../slideLayouts/slideLayout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slideLayout" Target="../slideLayouts/slideLayout9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slideLayout" Target="../slideLayouts/slideLayout9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9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3.wmf"/><Relationship Id="rId2" Type="http://schemas.openxmlformats.org/officeDocument/2006/relationships/image" Target="../media/image84.wmf"/><Relationship Id="rId3" Type="http://schemas.openxmlformats.org/officeDocument/2006/relationships/slideLayout" Target="../slideLayouts/slideLayout1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1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83.wmf"/><Relationship Id="rId3" Type="http://schemas.openxmlformats.org/officeDocument/2006/relationships/slideLayout" Target="../slideLayouts/slideLayout1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slideLayout" Target="../slideLayouts/slideLayout16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jpeg"/><Relationship Id="rId3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7.gif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3" descr=""/>
          <p:cNvPicPr/>
          <p:nvPr/>
        </p:nvPicPr>
        <p:blipFill>
          <a:blip r:embed="rId1"/>
          <a:srcRect l="10992" t="0" r="10324" b="0"/>
          <a:stretch/>
        </p:blipFill>
        <p:spPr>
          <a:xfrm>
            <a:off x="3523320" y="0"/>
            <a:ext cx="8667720" cy="6857280"/>
          </a:xfrm>
          <a:prstGeom prst="rect">
            <a:avLst/>
          </a:prstGeom>
          <a:ln w="0">
            <a:noFill/>
          </a:ln>
        </p:spPr>
      </p:pic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720" y="1778040"/>
            <a:ext cx="4111200" cy="201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hr-HR" sz="4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The muon (g-2) experimental measurement</a:t>
            </a:r>
            <a:endParaRPr b="0" lang="en-US" sz="4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460080" y="5050080"/>
            <a:ext cx="4022640" cy="120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MARIN KARUZA </a:t>
            </a:r>
            <a:endParaRPr b="0" lang="en-US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chemeClr val="lt1"/>
                </a:solidFill>
                <a:uFillTx/>
                <a:latin typeface="Arial"/>
                <a:ea typeface="Arial"/>
              </a:rPr>
              <a:t>University of Rijeka and INFN Sezione </a:t>
            </a:r>
            <a:r>
              <a:rPr b="0" lang="en-US" sz="2000" strike="noStrike" u="none">
                <a:solidFill>
                  <a:schemeClr val="lt1"/>
                </a:solidFill>
                <a:uFillTx/>
                <a:latin typeface="Arial"/>
                <a:ea typeface="DejaVu Sans"/>
              </a:rPr>
              <a:t>di Trieste</a:t>
            </a:r>
            <a:endParaRPr b="0" lang="en-US" sz="20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6" name="Rectangle 5"/>
          <p:cNvSpPr/>
          <p:nvPr/>
        </p:nvSpPr>
        <p:spPr>
          <a:xfrm>
            <a:off x="267120" y="27360"/>
            <a:ext cx="2943720" cy="554400"/>
          </a:xfrm>
          <a:prstGeom prst="rect">
            <a:avLst/>
          </a:prstGeom>
          <a:solidFill>
            <a:schemeClr val="l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87" name="Picture 5" descr="Logo&#10;&#10;Description automatically generated"/>
          <p:cNvPicPr/>
          <p:nvPr/>
        </p:nvPicPr>
        <p:blipFill>
          <a:blip r:embed="rId2"/>
          <a:stretch/>
        </p:blipFill>
        <p:spPr>
          <a:xfrm>
            <a:off x="331200" y="94680"/>
            <a:ext cx="2742480" cy="42120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8" descr="A logo for a university&#10;&#10;Description automatically generated"/>
          <p:cNvPicPr/>
          <p:nvPr/>
        </p:nvPicPr>
        <p:blipFill>
          <a:blip r:embed="rId3"/>
          <a:stretch/>
        </p:blipFill>
        <p:spPr>
          <a:xfrm>
            <a:off x="10621440" y="24840"/>
            <a:ext cx="1465560" cy="117252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4"/>
          <a:stretch/>
        </p:blipFill>
        <p:spPr>
          <a:xfrm>
            <a:off x="10569600" y="5630400"/>
            <a:ext cx="1545840" cy="114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4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4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0">
                                  <p:stCondLst>
                                    <p:cond delay="0"/>
                                  </p:stCondLst>
                                  <p:iterate type="el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7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0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4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GB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BNL E821</a:t>
            </a:r>
            <a:br>
              <a:rPr sz="4000"/>
            </a:br>
            <a:r>
              <a:rPr b="0" lang="en-GB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1990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7" name="Picture 3" descr="https://www.g-2.bnl.gov/pictures/group.jpg"/>
          <p:cNvPicPr/>
          <p:nvPr/>
        </p:nvPicPr>
        <p:blipFill>
          <a:blip r:embed="rId1"/>
          <a:stretch/>
        </p:blipFill>
        <p:spPr>
          <a:xfrm>
            <a:off x="3774240" y="221760"/>
            <a:ext cx="8255160" cy="6018480"/>
          </a:xfrm>
          <a:prstGeom prst="rect">
            <a:avLst/>
          </a:prstGeom>
          <a:ln w="0">
            <a:noFill/>
          </a:ln>
        </p:spPr>
      </p:pic>
      <p:sp>
        <p:nvSpPr>
          <p:cNvPr id="298" name="TextBox 2"/>
          <p:cNvSpPr/>
          <p:nvPr/>
        </p:nvSpPr>
        <p:spPr>
          <a:xfrm>
            <a:off x="762120" y="2417760"/>
            <a:ext cx="26334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Precision 1 ppm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Is there a problem with the SM? 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9" name="TextBox 6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ectangle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01" name="Picture 89" descr=""/>
          <p:cNvPicPr/>
          <p:nvPr/>
        </p:nvPicPr>
        <p:blipFill>
          <a:blip r:embed="rId1"/>
          <a:srcRect l="0" t="47513" r="0" b="10292"/>
          <a:stretch/>
        </p:blipFill>
        <p:spPr>
          <a:xfrm>
            <a:off x="0" y="1440"/>
            <a:ext cx="12191400" cy="68558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90" descr=""/>
          <p:cNvPicPr/>
          <p:nvPr/>
        </p:nvPicPr>
        <p:blipFill>
          <a:blip r:embed="rId2"/>
          <a:stretch/>
        </p:blipFill>
        <p:spPr>
          <a:xfrm>
            <a:off x="10543680" y="74160"/>
            <a:ext cx="1488960" cy="953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92" descr=""/>
          <p:cNvPicPr/>
          <p:nvPr/>
        </p:nvPicPr>
        <p:blipFill>
          <a:blip r:embed="rId3"/>
          <a:stretch/>
        </p:blipFill>
        <p:spPr>
          <a:xfrm>
            <a:off x="504000" y="5025600"/>
            <a:ext cx="2261520" cy="1282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" descr="A black and orange text&#10;&#10;Description automatically generated"/>
          <p:cNvPicPr/>
          <p:nvPr/>
        </p:nvPicPr>
        <p:blipFill>
          <a:blip r:embed="rId4"/>
          <a:stretch/>
        </p:blipFill>
        <p:spPr>
          <a:xfrm>
            <a:off x="110520" y="77760"/>
            <a:ext cx="1333800" cy="988560"/>
          </a:xfrm>
          <a:prstGeom prst="rect">
            <a:avLst/>
          </a:prstGeom>
          <a:ln w="0">
            <a:noFill/>
          </a:ln>
        </p:spPr>
      </p:pic>
      <p:sp>
        <p:nvSpPr>
          <p:cNvPr id="305" name="TextBox 2"/>
          <p:cNvSpPr/>
          <p:nvPr/>
        </p:nvSpPr>
        <p:spPr>
          <a:xfrm>
            <a:off x="2020320" y="1665720"/>
            <a:ext cx="53420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E989 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MUON g-2 experiment 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6" name="TextBox 4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5" descr=""/>
          <p:cNvPicPr/>
          <p:nvPr/>
        </p:nvPicPr>
        <p:blipFill>
          <a:blip r:embed="rId1"/>
          <a:srcRect l="0" t="5791" r="0" b="0"/>
          <a:stretch/>
        </p:blipFill>
        <p:spPr>
          <a:xfrm>
            <a:off x="37800" y="0"/>
            <a:ext cx="7642080" cy="685728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6" descr="A picture containing water, outdoor, sky, boat&#10;&#10;Description automatically generated"/>
          <p:cNvPicPr/>
          <p:nvPr/>
        </p:nvPicPr>
        <p:blipFill>
          <a:blip r:embed="rId2"/>
          <a:srcRect l="0" t="20247" r="0" b="8708"/>
          <a:stretch/>
        </p:blipFill>
        <p:spPr>
          <a:xfrm>
            <a:off x="7720200" y="0"/>
            <a:ext cx="4471200" cy="223956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7" descr="A picture containing water, outdoor, sky, boat&#10;&#10;Description automatically generated"/>
          <p:cNvPicPr/>
          <p:nvPr/>
        </p:nvPicPr>
        <p:blipFill>
          <a:blip r:embed="rId3"/>
          <a:srcRect l="10073" t="0" r="30046" b="0"/>
          <a:stretch/>
        </p:blipFill>
        <p:spPr>
          <a:xfrm>
            <a:off x="7720200" y="2309040"/>
            <a:ext cx="4471200" cy="223956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8" descr="A picture containing sky, water, outdoor, boat&#10;&#10;Description automatically generated"/>
          <p:cNvPicPr/>
          <p:nvPr/>
        </p:nvPicPr>
        <p:blipFill>
          <a:blip r:embed="rId4"/>
          <a:srcRect l="10419" t="0" r="23716" b="0"/>
          <a:stretch/>
        </p:blipFill>
        <p:spPr>
          <a:xfrm>
            <a:off x="7720200" y="4617720"/>
            <a:ext cx="4471200" cy="2239560"/>
          </a:xfrm>
          <a:prstGeom prst="rect">
            <a:avLst/>
          </a:prstGeom>
          <a:ln w="0">
            <a:noFill/>
          </a:ln>
        </p:spPr>
      </p:pic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922040" y="17640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4000" strike="noStrike" u="none">
                <a:solidFill>
                  <a:schemeClr val="accent6"/>
                </a:solidFill>
                <a:uFillTx/>
                <a:latin typeface="Arial"/>
                <a:ea typeface="DejaVu Sans"/>
              </a:rPr>
              <a:t>The voyage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12" name="TextBox 18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be6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14" name="Picture 5"/>
          <p:cNvSpPr/>
          <p:nvPr/>
        </p:nvSpPr>
        <p:spPr>
          <a:xfrm>
            <a:off x="7817760" y="0"/>
            <a:ext cx="4373640" cy="6857280"/>
          </a:xfrm>
          <a:custGeom>
            <a:avLst/>
            <a:gdLst>
              <a:gd name="textAreaLeft" fmla="*/ 0 w 4373640"/>
              <a:gd name="textAreaRight" fmla="*/ 4374360 w 437364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15" name="Picture 4"/>
          <p:cNvSpPr/>
          <p:nvPr/>
        </p:nvSpPr>
        <p:spPr>
          <a:xfrm>
            <a:off x="3572280" y="0"/>
            <a:ext cx="4978440" cy="3400920"/>
          </a:xfrm>
          <a:custGeom>
            <a:avLst/>
            <a:gdLst>
              <a:gd name="textAreaLeft" fmla="*/ 0 w 4978440"/>
              <a:gd name="textAreaRight" fmla="*/ 4979160 w 4978440"/>
              <a:gd name="textAreaTop" fmla="*/ 0 h 3400920"/>
              <a:gd name="textAreaBottom" fmla="*/ 3401640 h 3400920"/>
            </a:gdLst>
            <a:ahLst/>
            <a:rect l="textAreaLeft" t="textAreaTop" r="textAreaRight" b="textAreaBottom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16" name="Picture 7"/>
          <p:cNvSpPr/>
          <p:nvPr/>
        </p:nvSpPr>
        <p:spPr>
          <a:xfrm>
            <a:off x="3625200" y="3456360"/>
            <a:ext cx="4924800" cy="3400920"/>
          </a:xfrm>
          <a:custGeom>
            <a:avLst/>
            <a:gdLst>
              <a:gd name="textAreaLeft" fmla="*/ 0 w 4924800"/>
              <a:gd name="textAreaRight" fmla="*/ 4925520 w 4924800"/>
              <a:gd name="textAreaTop" fmla="*/ 0 h 3400920"/>
              <a:gd name="textAreaBottom" fmla="*/ 3401640 h 3400920"/>
            </a:gdLst>
            <a:ahLst/>
            <a:rect l="textAreaLeft" t="textAreaTop" r="textAreaRight" b="textAreaBottom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 useBgFill="1">
        <p:nvSpPr>
          <p:cNvPr id="317" name="Freeform: Shap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396320" cy="6857280"/>
          </a:xfrm>
          <a:custGeom>
            <a:avLst/>
            <a:gdLst>
              <a:gd name="textAreaLeft" fmla="*/ 0 w 4396320"/>
              <a:gd name="textAreaRight" fmla="*/ 4397040 w 439632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360">
            <a:solidFill>
              <a:srgbClr val="efefef"/>
            </a:solidFill>
            <a:miter/>
          </a:ln>
          <a:effectLst>
            <a:outerShdw blurRad="50760" dir="0" dist="38160" rotWithShape="0">
              <a:srgbClr val="d9d9d9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 useBgFill="1">
        <p:nvSpPr>
          <p:cNvPr id="318" name="Freeform: Shap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385880" cy="6857280"/>
          </a:xfrm>
          <a:custGeom>
            <a:avLst/>
            <a:gdLst>
              <a:gd name="textAreaLeft" fmla="*/ 0 w 4385880"/>
              <a:gd name="textAreaRight" fmla="*/ 4386600 w 438588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319" name="Title 1"/>
          <p:cNvSpPr/>
          <p:nvPr/>
        </p:nvSpPr>
        <p:spPr>
          <a:xfrm>
            <a:off x="438840" y="1508760"/>
            <a:ext cx="3428280" cy="289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defTabSz="914400">
              <a:lnSpc>
                <a:spcPct val="90000"/>
              </a:lnSpc>
              <a:spcAft>
                <a:spcPts val="601"/>
              </a:spcAf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Arrival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0" name="Rectangl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8600" y="345960"/>
            <a:ext cx="145440" cy="703440"/>
          </a:xfrm>
          <a:prstGeom prst="rect">
            <a:avLst/>
          </a:prstGeom>
          <a:solidFill>
            <a:schemeClr val="accent2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321" name="Rectangl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840" y="4544640"/>
            <a:ext cx="3414240" cy="1764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6640" bIns="-2664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322" name="TextBox 5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841320" y="510120"/>
            <a:ext cx="330012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Reassembly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4581000" y="510120"/>
            <a:ext cx="6857280" cy="164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Superconducting ring travelled in one piece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5" name="Picture 6" descr="A picture containing blue, indoor&#10;&#10;Description automatically generated"/>
          <p:cNvPicPr/>
          <p:nvPr/>
        </p:nvPicPr>
        <p:blipFill>
          <a:blip r:embed="rId1"/>
          <a:srcRect l="21563" t="0" r="12452" b="0"/>
          <a:stretch/>
        </p:blipFill>
        <p:spPr>
          <a:xfrm>
            <a:off x="8243640" y="2606400"/>
            <a:ext cx="3583800" cy="3638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5" descr="A picture containing indoor, old, dirty&#10;&#10;Description automatically generated"/>
          <p:cNvPicPr/>
          <p:nvPr/>
        </p:nvPicPr>
        <p:blipFill>
          <a:blip r:embed="rId2"/>
          <a:srcRect l="19479" t="0" r="18471" b="0"/>
          <a:stretch/>
        </p:blipFill>
        <p:spPr>
          <a:xfrm>
            <a:off x="4347720" y="2606400"/>
            <a:ext cx="3583800" cy="363852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4" descr="A picture containing indoor, several&#10;&#10;Description automatically generated"/>
          <p:cNvPicPr/>
          <p:nvPr/>
        </p:nvPicPr>
        <p:blipFill>
          <a:blip r:embed="rId3"/>
          <a:srcRect l="25264" t="0" r="18348" b="0"/>
          <a:stretch/>
        </p:blipFill>
        <p:spPr>
          <a:xfrm>
            <a:off x="470520" y="2606400"/>
            <a:ext cx="3583800" cy="3638520"/>
          </a:xfrm>
          <a:prstGeom prst="rect">
            <a:avLst/>
          </a:prstGeom>
          <a:ln w="0">
            <a:noFill/>
          </a:ln>
        </p:spPr>
      </p:pic>
      <p:sp>
        <p:nvSpPr>
          <p:cNvPr id="328" name="TextBox 7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Box 182"/>
          <p:cNvSpPr/>
          <p:nvPr/>
        </p:nvSpPr>
        <p:spPr>
          <a:xfrm>
            <a:off x="534240" y="319680"/>
            <a:ext cx="6614280" cy="326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endParaRPr b="0" lang="en-US" sz="2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9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- </a:t>
            </a:r>
            <a:r>
              <a:rPr b="1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G-2 experiment Lambertson Magnet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9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Environmental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2’9” heavily-reinforced floor installed on 12’ deep excavation of undisturbed soil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Temperature control to +/- 1C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Construction tolerances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26 ton pieces of yoke steel (30 of them) placed to 125 micron tolerance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hr-HR" sz="2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Pole pieces aligned to 25 micron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09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0" name="TextBox 184"/>
          <p:cNvSpPr/>
          <p:nvPr/>
        </p:nvSpPr>
        <p:spPr>
          <a:xfrm>
            <a:off x="2080080" y="5590800"/>
            <a:ext cx="6067800" cy="605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>
              <a:lnSpc>
                <a:spcPct val="100000"/>
              </a:lnSpc>
            </a:pPr>
            <a:endParaRPr b="0" lang="hr-HR" sz="24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31" name="Picture 187" descr=""/>
          <p:cNvPicPr/>
          <p:nvPr/>
        </p:nvPicPr>
        <p:blipFill>
          <a:blip r:embed="rId1"/>
          <a:stretch/>
        </p:blipFill>
        <p:spPr>
          <a:xfrm>
            <a:off x="7454160" y="942840"/>
            <a:ext cx="4538520" cy="5136480"/>
          </a:xfrm>
          <a:prstGeom prst="rect">
            <a:avLst/>
          </a:prstGeom>
          <a:ln w="0">
            <a:noFill/>
          </a:ln>
        </p:spPr>
      </p:pic>
      <p:sp>
        <p:nvSpPr>
          <p:cNvPr id="332" name="TextBox 3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Muon g-2 experiment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4" name="Picture 16" descr=""/>
          <p:cNvPicPr/>
          <p:nvPr/>
        </p:nvPicPr>
        <p:blipFill>
          <a:blip r:embed="rId1"/>
          <a:stretch/>
        </p:blipFill>
        <p:spPr>
          <a:xfrm>
            <a:off x="609840" y="2497680"/>
            <a:ext cx="5219640" cy="3820320"/>
          </a:xfrm>
          <a:prstGeom prst="rect">
            <a:avLst/>
          </a:prstGeom>
          <a:ln w="0">
            <a:noFill/>
          </a:ln>
        </p:spPr>
      </p:pic>
      <p:grpSp>
        <p:nvGrpSpPr>
          <p:cNvPr id="335" name="Group 16"/>
          <p:cNvGrpSpPr/>
          <p:nvPr/>
        </p:nvGrpSpPr>
        <p:grpSpPr>
          <a:xfrm>
            <a:off x="6832800" y="830160"/>
            <a:ext cx="4888080" cy="5552280"/>
            <a:chOff x="6832800" y="830160"/>
            <a:chExt cx="4888080" cy="5552280"/>
          </a:xfrm>
        </p:grpSpPr>
        <p:grpSp>
          <p:nvGrpSpPr>
            <p:cNvPr id="336" name="Group"/>
            <p:cNvGrpSpPr/>
            <p:nvPr/>
          </p:nvGrpSpPr>
          <p:grpSpPr>
            <a:xfrm>
              <a:off x="6832800" y="830160"/>
              <a:ext cx="4888080" cy="5552280"/>
              <a:chOff x="6832800" y="830160"/>
              <a:chExt cx="4888080" cy="5552280"/>
            </a:xfrm>
          </p:grpSpPr>
          <p:pic>
            <p:nvPicPr>
              <p:cNvPr id="337" name="Screen Shot 2019-04-07 at 4.47.54 PM.png" descr=""/>
              <p:cNvPicPr/>
              <p:nvPr/>
            </p:nvPicPr>
            <p:blipFill>
              <a:blip r:embed="rId2"/>
              <a:stretch/>
            </p:blipFill>
            <p:spPr>
              <a:xfrm>
                <a:off x="6832800" y="830160"/>
                <a:ext cx="4888080" cy="555228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338" name="Circle"/>
              <p:cNvSpPr/>
              <p:nvPr/>
            </p:nvSpPr>
            <p:spPr>
              <a:xfrm>
                <a:off x="9429840" y="3615120"/>
                <a:ext cx="118080" cy="118080"/>
              </a:xfrm>
              <a:prstGeom prst="ellipse">
                <a:avLst/>
              </a:prstGeom>
              <a:solidFill>
                <a:srgbClr val="fefb00"/>
              </a:solidFill>
              <a:ln w="28440">
                <a:solidFill>
                  <a:srgbClr val="4b2e83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90000" rIns="90000" tIns="41760" bIns="4176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en-US" sz="4600" strike="noStrike" u="none">
                  <a:solidFill>
                    <a:srgbClr val="40404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39" name="Rectangle"/>
              <p:cNvSpPr/>
              <p:nvPr/>
            </p:nvSpPr>
            <p:spPr>
              <a:xfrm>
                <a:off x="9697680" y="1964160"/>
                <a:ext cx="1269360" cy="23472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90000" rIns="90000" tIns="91440" bIns="9144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en-US" sz="4600" strike="noStrike" u="none">
                  <a:solidFill>
                    <a:srgbClr val="404040"/>
                  </a:solidFill>
                  <a:uFillTx/>
                  <a:latin typeface="Arial"/>
                  <a:ea typeface="DejaVu Sans"/>
                </a:endParaRPr>
              </a:p>
            </p:txBody>
          </p:sp>
          <p:sp>
            <p:nvSpPr>
              <p:cNvPr id="340" name="16 bunches/1.4 sec"/>
              <p:cNvSpPr/>
              <p:nvPr/>
            </p:nvSpPr>
            <p:spPr>
              <a:xfrm>
                <a:off x="9357840" y="2337480"/>
                <a:ext cx="1514160" cy="328680"/>
              </a:xfrm>
              <a:prstGeom prst="rect">
                <a:avLst/>
              </a:prstGeom>
              <a:solidFill>
                <a:schemeClr val="lt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101520" rIns="101520" tIns="101520" bIns="10152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r>
                  <a:rPr b="0" lang="en-US" sz="120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16 bunches/1.4 sec</a:t>
                </a:r>
                <a:endParaRPr b="0" lang="en-US" sz="12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341" name="Pion Production Target"/>
              <p:cNvSpPr/>
              <p:nvPr/>
            </p:nvSpPr>
            <p:spPr>
              <a:xfrm>
                <a:off x="6990120" y="4153320"/>
                <a:ext cx="1690920" cy="335880"/>
              </a:xfrm>
              <a:prstGeom prst="rect">
                <a:avLst/>
              </a:prstGeom>
              <a:solidFill>
                <a:srgbClr val="05810c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101520" rIns="101520" tIns="101520" bIns="10152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r>
                  <a:rPr b="0" lang="en-US" sz="1200" strike="noStrike" u="none">
                    <a:solidFill>
                      <a:schemeClr val="dk1"/>
                    </a:solidFill>
                    <a:uFillTx/>
                    <a:latin typeface="Arial"/>
                    <a:ea typeface="DejaVu Sans"/>
                  </a:rPr>
                  <a:t>Pion Production Target</a:t>
                </a:r>
                <a:endParaRPr b="0" lang="en-US" sz="1200" strike="noStrike" u="none">
                  <a:solidFill>
                    <a:srgbClr val="ffffff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342" name="Circle"/>
            <p:cNvSpPr/>
            <p:nvPr/>
          </p:nvSpPr>
          <p:spPr>
            <a:xfrm>
              <a:off x="9115560" y="3634200"/>
              <a:ext cx="118080" cy="118080"/>
            </a:xfrm>
            <a:prstGeom prst="ellipse">
              <a:avLst/>
            </a:prstGeom>
            <a:solidFill>
              <a:srgbClr val="fefb00"/>
            </a:solidFill>
            <a:ln w="28440">
              <a:solidFill>
                <a:srgbClr val="4b2e8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1760" bIns="41760" anchor="t">
              <a:noAutofit/>
            </a:bodyPr>
            <a:p>
              <a:pPr>
                <a:lnSpc>
                  <a:spcPct val="100000"/>
                </a:lnSpc>
              </a:pPr>
              <a:endParaRPr b="0" lang="en-US" sz="4600" strike="noStrike" u="none">
                <a:solidFill>
                  <a:srgbClr val="40404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43" name="Circle"/>
            <p:cNvSpPr/>
            <p:nvPr/>
          </p:nvSpPr>
          <p:spPr>
            <a:xfrm>
              <a:off x="8810280" y="3617640"/>
              <a:ext cx="118080" cy="118080"/>
            </a:xfrm>
            <a:prstGeom prst="ellipse">
              <a:avLst/>
            </a:prstGeom>
            <a:solidFill>
              <a:srgbClr val="fefb00"/>
            </a:solidFill>
            <a:ln w="28440">
              <a:solidFill>
                <a:srgbClr val="4b2e8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1760" bIns="41760" anchor="t">
              <a:noAutofit/>
            </a:bodyPr>
            <a:p>
              <a:pPr>
                <a:lnSpc>
                  <a:spcPct val="100000"/>
                </a:lnSpc>
              </a:pPr>
              <a:endParaRPr b="0" lang="en-US" sz="4600" strike="noStrike" u="none">
                <a:solidFill>
                  <a:srgbClr val="404040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344" name="Circle"/>
            <p:cNvSpPr/>
            <p:nvPr/>
          </p:nvSpPr>
          <p:spPr>
            <a:xfrm>
              <a:off x="10754280" y="2930760"/>
              <a:ext cx="118080" cy="118080"/>
            </a:xfrm>
            <a:prstGeom prst="ellipse">
              <a:avLst/>
            </a:prstGeom>
            <a:solidFill>
              <a:srgbClr val="fefb00"/>
            </a:solidFill>
            <a:ln w="28440">
              <a:solidFill>
                <a:srgbClr val="4b2e83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lIns="90000" rIns="90000" tIns="41760" bIns="41760" anchor="t">
              <a:noAutofit/>
            </a:bodyPr>
            <a:p>
              <a:pPr>
                <a:lnSpc>
                  <a:spcPct val="100000"/>
                </a:lnSpc>
              </a:pPr>
              <a:endParaRPr b="0" lang="en-US" sz="4600" strike="noStrike" u="none">
                <a:solidFill>
                  <a:srgbClr val="40404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345" name="Arrow: Right 36"/>
          <p:cNvSpPr/>
          <p:nvPr/>
        </p:nvSpPr>
        <p:spPr>
          <a:xfrm>
            <a:off x="5831640" y="5785200"/>
            <a:ext cx="3936240" cy="48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46" name="Arrow: Curved Left 2"/>
          <p:cNvSpPr/>
          <p:nvPr/>
        </p:nvSpPr>
        <p:spPr>
          <a:xfrm rot="1680000">
            <a:off x="2915280" y="3269160"/>
            <a:ext cx="1771200" cy="289656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347" name="TextBox 5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Experiment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9" name="Picture 4" descr=""/>
          <p:cNvPicPr/>
          <p:nvPr/>
        </p:nvPicPr>
        <p:blipFill>
          <a:blip r:embed="rId1"/>
          <a:stretch/>
        </p:blipFill>
        <p:spPr>
          <a:xfrm>
            <a:off x="3222720" y="2477880"/>
            <a:ext cx="5952960" cy="3693600"/>
          </a:xfrm>
          <a:prstGeom prst="rect">
            <a:avLst/>
          </a:prstGeom>
          <a:ln w="0">
            <a:noFill/>
          </a:ln>
        </p:spPr>
      </p:pic>
      <p:sp>
        <p:nvSpPr>
          <p:cNvPr id="350" name="Arrow: Right 4"/>
          <p:cNvSpPr/>
          <p:nvPr/>
        </p:nvSpPr>
        <p:spPr>
          <a:xfrm rot="2040000">
            <a:off x="4192200" y="2018880"/>
            <a:ext cx="1935720" cy="48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51" name="Picture 6" descr="A picture containing text, indoor, metal, silver&#10;&#10;Description automatically generated"/>
          <p:cNvPicPr/>
          <p:nvPr/>
        </p:nvPicPr>
        <p:blipFill>
          <a:blip r:embed="rId2"/>
          <a:stretch/>
        </p:blipFill>
        <p:spPr>
          <a:xfrm>
            <a:off x="9693360" y="3431160"/>
            <a:ext cx="2395080" cy="1321200"/>
          </a:xfrm>
          <a:prstGeom prst="rect">
            <a:avLst/>
          </a:prstGeom>
          <a:ln w="0">
            <a:noFill/>
          </a:ln>
        </p:spPr>
      </p:pic>
      <p:sp>
        <p:nvSpPr>
          <p:cNvPr id="352" name="Arrow: Right 6"/>
          <p:cNvSpPr/>
          <p:nvPr/>
        </p:nvSpPr>
        <p:spPr>
          <a:xfrm rot="10260000">
            <a:off x="8071920" y="4173840"/>
            <a:ext cx="1591560" cy="48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53" name="Picture 8" descr="A picture containing text, indoor, microwave, open&#10;&#10;Description automatically generated"/>
          <p:cNvPicPr/>
          <p:nvPr/>
        </p:nvPicPr>
        <p:blipFill>
          <a:blip r:embed="rId3"/>
          <a:stretch/>
        </p:blipFill>
        <p:spPr>
          <a:xfrm>
            <a:off x="150840" y="2688840"/>
            <a:ext cx="2224800" cy="1701720"/>
          </a:xfrm>
          <a:prstGeom prst="rect">
            <a:avLst/>
          </a:prstGeom>
          <a:ln w="0">
            <a:noFill/>
          </a:ln>
        </p:spPr>
      </p:pic>
      <p:sp>
        <p:nvSpPr>
          <p:cNvPr id="354" name="Arrow: Right 9"/>
          <p:cNvSpPr/>
          <p:nvPr/>
        </p:nvSpPr>
        <p:spPr>
          <a:xfrm>
            <a:off x="2360160" y="3803040"/>
            <a:ext cx="1200960" cy="4975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55" name="Picture 11" descr="A picture containing electronics, electric organ&#10;&#10;Description automatically generated"/>
          <p:cNvPicPr/>
          <p:nvPr/>
        </p:nvPicPr>
        <p:blipFill>
          <a:blip r:embed="rId4"/>
          <a:stretch/>
        </p:blipFill>
        <p:spPr>
          <a:xfrm>
            <a:off x="7200720" y="781200"/>
            <a:ext cx="1971000" cy="1485360"/>
          </a:xfrm>
          <a:prstGeom prst="rect">
            <a:avLst/>
          </a:prstGeom>
          <a:ln w="0">
            <a:noFill/>
          </a:ln>
        </p:spPr>
      </p:pic>
      <p:sp>
        <p:nvSpPr>
          <p:cNvPr id="356" name="Arrow: Down 11"/>
          <p:cNvSpPr/>
          <p:nvPr/>
        </p:nvSpPr>
        <p:spPr>
          <a:xfrm rot="1980000">
            <a:off x="6691680" y="2338560"/>
            <a:ext cx="487800" cy="109332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57" name="Picture 12" descr=""/>
          <p:cNvPicPr/>
          <p:nvPr/>
        </p:nvPicPr>
        <p:blipFill>
          <a:blip r:embed="rId5"/>
          <a:stretch/>
        </p:blipFill>
        <p:spPr>
          <a:xfrm>
            <a:off x="9286560" y="751320"/>
            <a:ext cx="2742480" cy="1544760"/>
          </a:xfrm>
          <a:prstGeom prst="rect">
            <a:avLst/>
          </a:prstGeom>
          <a:ln w="0">
            <a:noFill/>
          </a:ln>
        </p:spPr>
      </p:pic>
      <p:sp>
        <p:nvSpPr>
          <p:cNvPr id="358" name="Arrow: Left 12"/>
          <p:cNvSpPr/>
          <p:nvPr/>
        </p:nvSpPr>
        <p:spPr>
          <a:xfrm flipH="1">
            <a:off x="3160080" y="4619160"/>
            <a:ext cx="1654920" cy="42264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59" name="Picture 13" descr="A metal device with a black background&#10;&#10;Description automatically generated"/>
          <p:cNvPicPr/>
          <p:nvPr/>
        </p:nvPicPr>
        <p:blipFill>
          <a:blip r:embed="rId6"/>
          <a:stretch/>
        </p:blipFill>
        <p:spPr>
          <a:xfrm>
            <a:off x="415800" y="4420800"/>
            <a:ext cx="2742480" cy="1383120"/>
          </a:xfrm>
          <a:prstGeom prst="rect">
            <a:avLst/>
          </a:prstGeom>
          <a:ln w="0">
            <a:noFill/>
          </a:ln>
        </p:spPr>
      </p:pic>
      <p:sp>
        <p:nvSpPr>
          <p:cNvPr id="360" name="TextBox 15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3" descr="A collage of images and graphs&#10;&#10;Description automatically generated"/>
          <p:cNvPicPr/>
          <p:nvPr/>
        </p:nvPicPr>
        <p:blipFill>
          <a:blip r:embed="rId1"/>
          <a:stretch/>
        </p:blipFill>
        <p:spPr>
          <a:xfrm>
            <a:off x="1478880" y="204480"/>
            <a:ext cx="9224280" cy="6288120"/>
          </a:xfrm>
          <a:prstGeom prst="rect">
            <a:avLst/>
          </a:prstGeom>
          <a:ln w="0">
            <a:noFill/>
          </a:ln>
        </p:spPr>
      </p:pic>
      <p:sp>
        <p:nvSpPr>
          <p:cNvPr id="362" name="TextBox 2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2"/>
          <a:stretch/>
        </p:blipFill>
        <p:spPr>
          <a:xfrm>
            <a:off x="8814240" y="50760"/>
            <a:ext cx="3211920" cy="94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3" descr="A diagram of a calibration device&#10;&#10;Description automatically generated"/>
          <p:cNvPicPr/>
          <p:nvPr/>
        </p:nvPicPr>
        <p:blipFill>
          <a:blip r:embed="rId1"/>
          <a:stretch/>
        </p:blipFill>
        <p:spPr>
          <a:xfrm>
            <a:off x="1422360" y="293040"/>
            <a:ext cx="9798120" cy="6271200"/>
          </a:xfrm>
          <a:prstGeom prst="rect">
            <a:avLst/>
          </a:prstGeom>
          <a:ln w="0">
            <a:noFill/>
          </a:ln>
        </p:spPr>
      </p:pic>
      <p:sp>
        <p:nvSpPr>
          <p:cNvPr id="365" name="TextBox 2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Box 168"/>
          <p:cNvSpPr/>
          <p:nvPr/>
        </p:nvSpPr>
        <p:spPr>
          <a:xfrm>
            <a:off x="6554880" y="601560"/>
            <a:ext cx="372636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29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What is it all about?</a:t>
            </a:r>
            <a:endParaRPr b="0" lang="en-US" sz="2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1" name="TextBox 172"/>
          <p:cNvSpPr/>
          <p:nvPr/>
        </p:nvSpPr>
        <p:spPr>
          <a:xfrm>
            <a:off x="2057400" y="4943520"/>
            <a:ext cx="8604720" cy="31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1" lang="hr-HR" sz="3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Information about vacuum properties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2" name="Rectangle 5"/>
          <p:cNvSpPr/>
          <p:nvPr/>
        </p:nvSpPr>
        <p:spPr>
          <a:xfrm>
            <a:off x="1279440" y="1730880"/>
            <a:ext cx="10338120" cy="2934360"/>
          </a:xfrm>
          <a:prstGeom prst="rect">
            <a:avLst/>
          </a:prstGeom>
          <a:solidFill>
            <a:schemeClr val="lt2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193" name="Picture 3" descr=""/>
          <p:cNvPicPr/>
          <p:nvPr/>
        </p:nvPicPr>
        <p:blipFill>
          <a:blip r:embed="rId2"/>
          <a:stretch/>
        </p:blipFill>
        <p:spPr>
          <a:xfrm>
            <a:off x="1271880" y="1734480"/>
            <a:ext cx="10371960" cy="29271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6" descr="A black background with red and blue text&#10;&#10;Description automatically generated"/>
          <p:cNvPicPr/>
          <p:nvPr/>
        </p:nvPicPr>
        <p:blipFill>
          <a:blip r:embed="rId3"/>
          <a:stretch/>
        </p:blipFill>
        <p:spPr>
          <a:xfrm>
            <a:off x="6558840" y="5702760"/>
            <a:ext cx="4915440" cy="616320"/>
          </a:xfrm>
          <a:prstGeom prst="rect">
            <a:avLst/>
          </a:prstGeom>
          <a:ln w="0">
            <a:noFill/>
          </a:ln>
        </p:spPr>
      </p:pic>
      <p:sp>
        <p:nvSpPr>
          <p:cNvPr id="195" name="TextBox 4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"/>
          <p:cNvSpPr/>
          <p:nvPr/>
        </p:nvSpPr>
        <p:spPr>
          <a:xfrm>
            <a:off x="914400" y="1371600"/>
            <a:ext cx="10972440" cy="3657240"/>
          </a:xfrm>
          <a:prstGeom prst="frame">
            <a:avLst>
              <a:gd name="adj1" fmla="val 9259"/>
            </a:avLst>
          </a:prstGeom>
          <a:solidFill>
            <a:srgbClr val="666666"/>
          </a:solidFill>
          <a:ln w="0">
            <a:solidFill>
              <a:srgbClr val="158466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97" name=""/>
          <p:cNvSpPr/>
          <p:nvPr/>
        </p:nvSpPr>
        <p:spPr>
          <a:xfrm>
            <a:off x="1143000" y="1600200"/>
            <a:ext cx="5943240" cy="3200040"/>
          </a:xfrm>
          <a:prstGeom prst="rect">
            <a:avLst/>
          </a:prstGeom>
          <a:noFill/>
          <a:ln w="76320">
            <a:solidFill>
              <a:srgbClr val="1584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7800" rIns="127800" tIns="82800" bIns="828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Beam (from trackers)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and field 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7" name="Content Placeholder 7" descr=""/>
          <p:cNvPicPr/>
          <p:nvPr/>
        </p:nvPicPr>
        <p:blipFill>
          <a:blip r:embed="rId1"/>
          <a:stretch/>
        </p:blipFill>
        <p:spPr>
          <a:xfrm>
            <a:off x="916560" y="2224080"/>
            <a:ext cx="3971160" cy="369360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8" descr=""/>
          <p:cNvPicPr/>
          <p:nvPr/>
        </p:nvPicPr>
        <p:blipFill>
          <a:blip r:embed="rId2"/>
          <a:stretch/>
        </p:blipFill>
        <p:spPr>
          <a:xfrm>
            <a:off x="6098040" y="2447280"/>
            <a:ext cx="4219560" cy="3468240"/>
          </a:xfrm>
          <a:prstGeom prst="rect">
            <a:avLst/>
          </a:prstGeom>
          <a:ln w="0">
            <a:noFill/>
          </a:ln>
        </p:spPr>
      </p:pic>
      <p:sp>
        <p:nvSpPr>
          <p:cNvPr id="369" name="TextBox 19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0" name="Picture 2" descr="A picture containing logo&#10;&#10;Description automatically generated"/>
          <p:cNvPicPr/>
          <p:nvPr/>
        </p:nvPicPr>
        <p:blipFill>
          <a:blip r:embed="rId3"/>
          <a:stretch/>
        </p:blipFill>
        <p:spPr>
          <a:xfrm>
            <a:off x="8915400" y="685800"/>
            <a:ext cx="2770920" cy="126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Life is complicated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2" name="Picture 6" descr="A diagram of a mathematical equation&#10;&#10;Description automatically generated"/>
          <p:cNvPicPr/>
          <p:nvPr/>
        </p:nvPicPr>
        <p:blipFill>
          <a:blip r:embed="rId1"/>
          <a:stretch/>
        </p:blipFill>
        <p:spPr>
          <a:xfrm>
            <a:off x="1450800" y="1772640"/>
            <a:ext cx="9205200" cy="3867120"/>
          </a:xfrm>
          <a:prstGeom prst="rect">
            <a:avLst/>
          </a:prstGeom>
          <a:ln w="0">
            <a:noFill/>
          </a:ln>
        </p:spPr>
      </p:pic>
      <p:sp>
        <p:nvSpPr>
          <p:cNvPr id="373" name="TextBox 10"/>
          <p:cNvSpPr/>
          <p:nvPr/>
        </p:nvSpPr>
        <p:spPr>
          <a:xfrm>
            <a:off x="1542960" y="5710320"/>
            <a:ext cx="96418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Total correction is 622 ppb, dominated by E-field &amp; Pitch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4" name="TextBox 3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5" name="Picture 23" descr="A picture containing text&#10;&#10;Description automatically generated"/>
          <p:cNvPicPr/>
          <p:nvPr/>
        </p:nvPicPr>
        <p:blipFill>
          <a:blip r:embed="rId2"/>
          <a:stretch/>
        </p:blipFill>
        <p:spPr>
          <a:xfrm>
            <a:off x="9288000" y="120600"/>
            <a:ext cx="2742840" cy="163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Corrections example 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77" name="TextBox 26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5829480" y="2193480"/>
            <a:ext cx="5828760" cy="3978360"/>
          </a:xfrm>
          <a:prstGeom prst="rect">
            <a:avLst/>
          </a:prstGeom>
          <a:ln w="0">
            <a:noFill/>
          </a:ln>
        </p:spPr>
      </p:pic>
      <p:pic>
        <p:nvPicPr>
          <p:cNvPr id="379" name="" descr=""/>
          <p:cNvPicPr/>
          <p:nvPr/>
        </p:nvPicPr>
        <p:blipFill>
          <a:blip r:embed="rId2"/>
          <a:stretch/>
        </p:blipFill>
        <p:spPr>
          <a:xfrm>
            <a:off x="767160" y="1728000"/>
            <a:ext cx="4490280" cy="454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Analysis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81" name="TextBox 28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2" name="Picture 26" descr="A picture containing text&#10;&#10;Description automatically generated"/>
          <p:cNvPicPr/>
          <p:nvPr/>
        </p:nvPicPr>
        <p:blipFill>
          <a:blip r:embed="rId1"/>
          <a:stretch/>
        </p:blipFill>
        <p:spPr>
          <a:xfrm>
            <a:off x="8001000" y="4114800"/>
            <a:ext cx="3811680" cy="2273760"/>
          </a:xfrm>
          <a:prstGeom prst="rect">
            <a:avLst/>
          </a:prstGeom>
          <a:ln w="0">
            <a:noFill/>
          </a:ln>
        </p:spPr>
      </p:pic>
      <p:pic>
        <p:nvPicPr>
          <p:cNvPr id="383" name="" descr=""/>
          <p:cNvPicPr/>
          <p:nvPr/>
        </p:nvPicPr>
        <p:blipFill>
          <a:blip r:embed="rId2"/>
          <a:stretch/>
        </p:blipFill>
        <p:spPr>
          <a:xfrm>
            <a:off x="8190000" y="257040"/>
            <a:ext cx="3696840" cy="3628800"/>
          </a:xfrm>
          <a:prstGeom prst="rect">
            <a:avLst/>
          </a:prstGeom>
          <a:ln w="0">
            <a:noFill/>
          </a:ln>
        </p:spPr>
      </p:pic>
      <p:pic>
        <p:nvPicPr>
          <p:cNvPr id="384" name="" descr=""/>
          <p:cNvPicPr/>
          <p:nvPr/>
        </p:nvPicPr>
        <p:blipFill>
          <a:blip r:embed="rId3"/>
          <a:stretch/>
        </p:blipFill>
        <p:spPr>
          <a:xfrm>
            <a:off x="914400" y="1828800"/>
            <a:ext cx="6447600" cy="4387320"/>
          </a:xfrm>
          <a:prstGeom prst="rect">
            <a:avLst/>
          </a:prstGeom>
          <a:ln w="0">
            <a:noFill/>
          </a:ln>
        </p:spPr>
      </p:pic>
      <p:pic>
        <p:nvPicPr>
          <p:cNvPr id="385" name="" descr=""/>
          <p:cNvPicPr/>
          <p:nvPr/>
        </p:nvPicPr>
        <p:blipFill>
          <a:blip r:embed="rId4"/>
          <a:stretch/>
        </p:blipFill>
        <p:spPr>
          <a:xfrm>
            <a:off x="3429000" y="685800"/>
            <a:ext cx="4343040" cy="76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2103120" y="311040"/>
            <a:ext cx="7981920" cy="86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Blind analysis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7" name="Picture 4" descr=""/>
          <p:cNvPicPr/>
          <p:nvPr/>
        </p:nvPicPr>
        <p:blipFill>
          <a:blip r:embed="rId1"/>
          <a:srcRect l="4722" t="0" r="0" b="0"/>
          <a:stretch/>
        </p:blipFill>
        <p:spPr>
          <a:xfrm>
            <a:off x="419760" y="2128320"/>
            <a:ext cx="5577120" cy="408240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5" descr="Graphical user interface, website&#10;&#10;Description automatically generated"/>
          <p:cNvPicPr/>
          <p:nvPr/>
        </p:nvPicPr>
        <p:blipFill>
          <a:blip r:embed="rId2"/>
          <a:srcRect l="0" t="17871" r="0" b="26998"/>
          <a:stretch/>
        </p:blipFill>
        <p:spPr>
          <a:xfrm>
            <a:off x="6194160" y="2128320"/>
            <a:ext cx="5577120" cy="4086000"/>
          </a:xfrm>
          <a:prstGeom prst="rect">
            <a:avLst/>
          </a:prstGeom>
          <a:ln w="0">
            <a:noFill/>
          </a:ln>
        </p:spPr>
      </p:pic>
      <p:sp>
        <p:nvSpPr>
          <p:cNvPr id="389" name="TextBox 6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Unblinding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91" name="Picture 4" descr="A picture containing text, wall, different, same&#10;&#10;Description automatically generated"/>
          <p:cNvPicPr/>
          <p:nvPr/>
        </p:nvPicPr>
        <p:blipFill>
          <a:blip r:embed="rId1"/>
          <a:stretch/>
        </p:blipFill>
        <p:spPr>
          <a:xfrm>
            <a:off x="686520" y="3281040"/>
            <a:ext cx="10961280" cy="3002760"/>
          </a:xfrm>
          <a:prstGeom prst="rect">
            <a:avLst/>
          </a:prstGeom>
          <a:ln w="0">
            <a:noFill/>
          </a:ln>
        </p:spPr>
      </p:pic>
      <p:sp>
        <p:nvSpPr>
          <p:cNvPr id="392" name="TextBox 2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393" name="Picture 4" descr="A group of people raising their hands in front of a screen&#10;&#10;Description automatically generated"/>
          <p:cNvPicPr/>
          <p:nvPr/>
        </p:nvPicPr>
        <p:blipFill>
          <a:blip r:embed="rId2"/>
          <a:stretch/>
        </p:blipFill>
        <p:spPr>
          <a:xfrm>
            <a:off x="6775200" y="200520"/>
            <a:ext cx="4294800" cy="2862720"/>
          </a:xfrm>
          <a:prstGeom prst="rect">
            <a:avLst/>
          </a:prstGeom>
          <a:ln w="0">
            <a:noFill/>
          </a:ln>
        </p:spPr>
      </p:pic>
      <p:sp>
        <p:nvSpPr>
          <p:cNvPr id="394" name="TextBox 6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38840" y="859680"/>
            <a:ext cx="4831920" cy="116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Result – Run 1</a:t>
            </a:r>
            <a:endParaRPr b="0" lang="en-US" sz="3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438840" y="2117520"/>
            <a:ext cx="4831920" cy="331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One BNL data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97" name="Group 10"/>
          <p:cNvGrpSpPr/>
          <p:nvPr/>
        </p:nvGrpSpPr>
        <p:grpSpPr>
          <a:xfrm>
            <a:off x="5395320" y="603720"/>
            <a:ext cx="6109200" cy="3964680"/>
            <a:chOff x="5395320" y="603720"/>
            <a:chExt cx="6109200" cy="3964680"/>
          </a:xfrm>
        </p:grpSpPr>
        <p:pic>
          <p:nvPicPr>
            <p:cNvPr id="398" name="Picture 12" descr="Text&#10;&#10;Description automatically generated"/>
            <p:cNvPicPr/>
            <p:nvPr/>
          </p:nvPicPr>
          <p:blipFill>
            <a:blip r:embed="rId1"/>
            <a:stretch/>
          </p:blipFill>
          <p:spPr>
            <a:xfrm>
              <a:off x="5395320" y="603720"/>
              <a:ext cx="3177000" cy="221148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  <p:pic>
          <p:nvPicPr>
            <p:cNvPr id="399" name="Picture 14" descr="Text&#10;&#10;Description automatically generated"/>
            <p:cNvPicPr/>
            <p:nvPr/>
          </p:nvPicPr>
          <p:blipFill>
            <a:blip r:embed="rId2"/>
            <a:stretch/>
          </p:blipFill>
          <p:spPr>
            <a:xfrm>
              <a:off x="6257880" y="960840"/>
              <a:ext cx="3241800" cy="221472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  <p:pic>
          <p:nvPicPr>
            <p:cNvPr id="400" name="Picture 16" descr="Text&#10;&#10;Description automatically generated"/>
            <p:cNvPicPr/>
            <p:nvPr/>
          </p:nvPicPr>
          <p:blipFill>
            <a:blip r:embed="rId3"/>
            <a:stretch/>
          </p:blipFill>
          <p:spPr>
            <a:xfrm>
              <a:off x="7191000" y="1314000"/>
              <a:ext cx="3221280" cy="231624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  <p:pic>
          <p:nvPicPr>
            <p:cNvPr id="401" name="Picture 18" descr="Text&#10;&#10;Description automatically generated"/>
            <p:cNvPicPr/>
            <p:nvPr/>
          </p:nvPicPr>
          <p:blipFill>
            <a:blip r:embed="rId4"/>
            <a:stretch/>
          </p:blipFill>
          <p:spPr>
            <a:xfrm>
              <a:off x="8273520" y="1736640"/>
              <a:ext cx="3231000" cy="2831760"/>
            </a:xfrm>
            <a:prstGeom prst="rect">
              <a:avLst/>
            </a:prstGeom>
            <a:ln w="19080">
              <a:solidFill>
                <a:srgbClr val="000000"/>
              </a:solidFill>
              <a:round/>
            </a:ln>
          </p:spPr>
        </p:pic>
      </p:grpSp>
      <p:pic>
        <p:nvPicPr>
          <p:cNvPr id="402" name="Picture 5" descr="Chart&#10;&#10;Description automatically generated"/>
          <p:cNvPicPr/>
          <p:nvPr/>
        </p:nvPicPr>
        <p:blipFill>
          <a:blip r:embed="rId5"/>
          <a:stretch/>
        </p:blipFill>
        <p:spPr>
          <a:xfrm>
            <a:off x="269640" y="3010680"/>
            <a:ext cx="5380200" cy="3649320"/>
          </a:xfrm>
          <a:prstGeom prst="rect">
            <a:avLst/>
          </a:prstGeom>
          <a:ln w="0">
            <a:noFill/>
          </a:ln>
        </p:spPr>
      </p:pic>
      <p:sp>
        <p:nvSpPr>
          <p:cNvPr id="403" name="TextBox 27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10" descr="Graphical user interface, website&#10;&#10;Description automatically generated"/>
          <p:cNvPicPr/>
          <p:nvPr/>
        </p:nvPicPr>
        <p:blipFill>
          <a:blip r:embed="rId1"/>
          <a:stretch/>
        </p:blipFill>
        <p:spPr>
          <a:xfrm>
            <a:off x="7253280" y="2922840"/>
            <a:ext cx="3260520" cy="369360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11" descr="A picture containing text, person, screenshot&#10;&#10;Description automatically generated"/>
          <p:cNvPicPr/>
          <p:nvPr/>
        </p:nvPicPr>
        <p:blipFill>
          <a:blip r:embed="rId2"/>
          <a:stretch/>
        </p:blipFill>
        <p:spPr>
          <a:xfrm>
            <a:off x="6026400" y="223560"/>
            <a:ext cx="2742480" cy="229464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12" descr="Graphical user interface, application, Teams&#10;&#10;Description automatically generated"/>
          <p:cNvPicPr/>
          <p:nvPr/>
        </p:nvPicPr>
        <p:blipFill>
          <a:blip r:embed="rId3"/>
          <a:stretch/>
        </p:blipFill>
        <p:spPr>
          <a:xfrm>
            <a:off x="1322640" y="3890880"/>
            <a:ext cx="2323440" cy="151380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13" descr=""/>
          <p:cNvPicPr/>
          <p:nvPr/>
        </p:nvPicPr>
        <p:blipFill>
          <a:blip r:embed="rId4"/>
          <a:stretch/>
        </p:blipFill>
        <p:spPr>
          <a:xfrm>
            <a:off x="3795480" y="3023640"/>
            <a:ext cx="3317760" cy="174348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14" descr="Graphical user interface, website&#10;&#10;Description automatically generated"/>
          <p:cNvPicPr/>
          <p:nvPr/>
        </p:nvPicPr>
        <p:blipFill>
          <a:blip r:embed="rId5"/>
          <a:stretch/>
        </p:blipFill>
        <p:spPr>
          <a:xfrm>
            <a:off x="1926000" y="5404320"/>
            <a:ext cx="2018520" cy="113292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15" descr="Graphical user interface, text&#10;&#10;Description automatically generated"/>
          <p:cNvPicPr/>
          <p:nvPr/>
        </p:nvPicPr>
        <p:blipFill>
          <a:blip r:embed="rId6"/>
          <a:stretch/>
        </p:blipFill>
        <p:spPr>
          <a:xfrm>
            <a:off x="4100760" y="5223960"/>
            <a:ext cx="2266200" cy="93276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16" descr="Graphical user interface, text, application, email&#10;&#10;Description automatically generated"/>
          <p:cNvPicPr/>
          <p:nvPr/>
        </p:nvPicPr>
        <p:blipFill>
          <a:blip r:embed="rId7"/>
          <a:stretch/>
        </p:blipFill>
        <p:spPr>
          <a:xfrm>
            <a:off x="2842920" y="1566360"/>
            <a:ext cx="2799720" cy="117072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17" descr="Graphical user interface, text, application&#10;&#10;Description automatically generated"/>
          <p:cNvPicPr/>
          <p:nvPr/>
        </p:nvPicPr>
        <p:blipFill>
          <a:blip r:embed="rId8"/>
          <a:stretch/>
        </p:blipFill>
        <p:spPr>
          <a:xfrm>
            <a:off x="429840" y="2755080"/>
            <a:ext cx="2247120" cy="114228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18" descr="Text&#10;&#10;Description automatically generated"/>
          <p:cNvPicPr/>
          <p:nvPr/>
        </p:nvPicPr>
        <p:blipFill>
          <a:blip r:embed="rId9"/>
          <a:stretch/>
        </p:blipFill>
        <p:spPr>
          <a:xfrm>
            <a:off x="426240" y="1715760"/>
            <a:ext cx="2133000" cy="923040"/>
          </a:xfrm>
          <a:prstGeom prst="rect">
            <a:avLst/>
          </a:prstGeom>
          <a:ln w="0">
            <a:noFill/>
          </a:ln>
        </p:spPr>
      </p:pic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973800" y="60192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2021 – first result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4" name="Picture 5" descr="Graphical user interface, text, application, chat or text message&#10;&#10;Description automatically generated"/>
          <p:cNvPicPr/>
          <p:nvPr/>
        </p:nvPicPr>
        <p:blipFill>
          <a:blip r:embed="rId10"/>
          <a:stretch/>
        </p:blipFill>
        <p:spPr>
          <a:xfrm>
            <a:off x="8775000" y="173520"/>
            <a:ext cx="3310920" cy="4180680"/>
          </a:xfrm>
          <a:prstGeom prst="rect">
            <a:avLst/>
          </a:prstGeom>
          <a:ln w="0">
            <a:noFill/>
          </a:ln>
        </p:spPr>
      </p:pic>
      <p:sp>
        <p:nvSpPr>
          <p:cNvPr id="415" name="TextBox 5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868680" y="405720"/>
            <a:ext cx="5001120" cy="1370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Result Run 1-3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7" name="TextBox 21"/>
          <p:cNvSpPr/>
          <p:nvPr/>
        </p:nvSpPr>
        <p:spPr>
          <a:xfrm>
            <a:off x="457200" y="4114800"/>
            <a:ext cx="4260960" cy="91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Error dominated by statistics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Dataset 1-3,  6 x BNL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8" name="TextBox 23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19" name="" descr=""/>
          <p:cNvPicPr/>
          <p:nvPr/>
        </p:nvPicPr>
        <p:blipFill>
          <a:blip r:embed="rId1"/>
          <a:stretch/>
        </p:blipFill>
        <p:spPr>
          <a:xfrm>
            <a:off x="657720" y="1371600"/>
            <a:ext cx="5514120" cy="2624400"/>
          </a:xfrm>
          <a:prstGeom prst="rect">
            <a:avLst/>
          </a:prstGeom>
          <a:ln w="0">
            <a:noFill/>
          </a:ln>
        </p:spPr>
      </p:pic>
      <p:pic>
        <p:nvPicPr>
          <p:cNvPr id="420" name="" descr=""/>
          <p:cNvPicPr/>
          <p:nvPr/>
        </p:nvPicPr>
        <p:blipFill>
          <a:blip r:embed="rId2"/>
          <a:stretch/>
        </p:blipFill>
        <p:spPr>
          <a:xfrm>
            <a:off x="6317280" y="914400"/>
            <a:ext cx="5465520" cy="365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Improvements in all categories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2" name="Picture 4" descr="A collage of graphs and diagrams&#10;&#10;Description automatically generated"/>
          <p:cNvPicPr/>
          <p:nvPr/>
        </p:nvPicPr>
        <p:blipFill>
          <a:blip r:embed="rId1"/>
          <a:stretch/>
        </p:blipFill>
        <p:spPr>
          <a:xfrm>
            <a:off x="2014920" y="1574640"/>
            <a:ext cx="7765920" cy="5044320"/>
          </a:xfrm>
          <a:prstGeom prst="rect">
            <a:avLst/>
          </a:prstGeom>
          <a:ln w="0">
            <a:noFill/>
          </a:ln>
        </p:spPr>
      </p:pic>
      <p:sp>
        <p:nvSpPr>
          <p:cNvPr id="423" name="TextBox 3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3180600" y="390960"/>
            <a:ext cx="4571280" cy="1160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Muon</a:t>
            </a:r>
            <a:br>
              <a:rPr sz="3600"/>
            </a:b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9" name="Picture 4" descr="A picture containing black, web, outdoor object&#10;&#10;Description automatically generated"/>
          <p:cNvPicPr/>
          <p:nvPr/>
        </p:nvPicPr>
        <p:blipFill>
          <a:blip r:embed="rId1"/>
          <a:stretch/>
        </p:blipFill>
        <p:spPr>
          <a:xfrm>
            <a:off x="487800" y="567000"/>
            <a:ext cx="2464560" cy="326664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5" descr=""/>
          <p:cNvPicPr/>
          <p:nvPr/>
        </p:nvPicPr>
        <p:blipFill>
          <a:blip r:embed="rId2"/>
          <a:stretch/>
        </p:blipFill>
        <p:spPr>
          <a:xfrm>
            <a:off x="3310560" y="3248280"/>
            <a:ext cx="6585120" cy="1589040"/>
          </a:xfrm>
          <a:prstGeom prst="rect">
            <a:avLst/>
          </a:prstGeom>
          <a:ln w="0">
            <a:noFill/>
          </a:ln>
        </p:spPr>
      </p:pic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3112200" y="1989000"/>
            <a:ext cx="4581000" cy="581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Discovered 1936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2" name="Picture 19" descr="A picture containing outdoor, mountain&#10;&#10;Description automatically generated"/>
          <p:cNvPicPr/>
          <p:nvPr/>
        </p:nvPicPr>
        <p:blipFill>
          <a:blip r:embed="rId3"/>
          <a:stretch/>
        </p:blipFill>
        <p:spPr>
          <a:xfrm>
            <a:off x="6258600" y="5391360"/>
            <a:ext cx="4627800" cy="700560"/>
          </a:xfrm>
          <a:prstGeom prst="rect">
            <a:avLst/>
          </a:prstGeom>
          <a:ln w="0">
            <a:noFill/>
          </a:ln>
        </p:spPr>
      </p:pic>
      <p:sp>
        <p:nvSpPr>
          <p:cNvPr id="203" name="TextBox 1"/>
          <p:cNvSpPr/>
          <p:nvPr/>
        </p:nvSpPr>
        <p:spPr>
          <a:xfrm>
            <a:off x="6076080" y="4953240"/>
            <a:ext cx="508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trike="noStrike" u="none">
                <a:solidFill>
                  <a:srgbClr val="505050"/>
                </a:solidFill>
                <a:uFillTx/>
                <a:latin typeface="Calibri"/>
                <a:ea typeface="Geneva"/>
              </a:rPr>
              <a:t>Atop Pike’s Peak at 14,000 ft Observing Cosmic Rays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4" name="Picture 21" descr=""/>
          <p:cNvPicPr/>
          <p:nvPr/>
        </p:nvPicPr>
        <p:blipFill>
          <a:blip r:embed="rId4"/>
          <a:stretch/>
        </p:blipFill>
        <p:spPr>
          <a:xfrm>
            <a:off x="7950960" y="434520"/>
            <a:ext cx="1388880" cy="19440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2" descr="A picture containing text, person, necktie, person&#10;&#10;Description automatically generated"/>
          <p:cNvPicPr/>
          <p:nvPr/>
        </p:nvPicPr>
        <p:blipFill>
          <a:blip r:embed="rId5"/>
          <a:stretch/>
        </p:blipFill>
        <p:spPr>
          <a:xfrm>
            <a:off x="9984600" y="429840"/>
            <a:ext cx="1531800" cy="1953000"/>
          </a:xfrm>
          <a:prstGeom prst="rect">
            <a:avLst/>
          </a:prstGeom>
          <a:ln w="0">
            <a:noFill/>
          </a:ln>
        </p:spPr>
      </p:pic>
      <p:sp>
        <p:nvSpPr>
          <p:cNvPr id="206" name="TextBox 22"/>
          <p:cNvSpPr/>
          <p:nvPr/>
        </p:nvSpPr>
        <p:spPr>
          <a:xfrm>
            <a:off x="7948080" y="2565360"/>
            <a:ext cx="27424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trike="noStrike" u="none">
                <a:solidFill>
                  <a:srgbClr val="505050"/>
                </a:solidFill>
                <a:uFillTx/>
                <a:latin typeface="Arial"/>
                <a:ea typeface="DejaVu Sans"/>
              </a:rPr>
              <a:t>Carl Anderson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800" strike="noStrike" u="none">
                <a:solidFill>
                  <a:srgbClr val="505050"/>
                </a:solidFill>
                <a:uFillTx/>
                <a:latin typeface="Arial"/>
                <a:ea typeface="Arial"/>
              </a:rPr>
              <a:t>Seth Neddermeyer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Picture 24" descr="A picture containing brass, music&#10;&#10;Description automatically generated"/>
          <p:cNvPicPr/>
          <p:nvPr/>
        </p:nvPicPr>
        <p:blipFill>
          <a:blip r:embed="rId6"/>
          <a:stretch/>
        </p:blipFill>
        <p:spPr>
          <a:xfrm>
            <a:off x="7670880" y="299880"/>
            <a:ext cx="542160" cy="532800"/>
          </a:xfrm>
          <a:prstGeom prst="rect">
            <a:avLst/>
          </a:prstGeom>
          <a:ln w="0">
            <a:noFill/>
          </a:ln>
        </p:spPr>
      </p:pic>
      <p:sp>
        <p:nvSpPr>
          <p:cNvPr id="208" name="TextBox 8"/>
          <p:cNvSpPr/>
          <p:nvPr/>
        </p:nvSpPr>
        <p:spPr>
          <a:xfrm>
            <a:off x="666360" y="4983840"/>
            <a:ext cx="52768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i="1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Long lived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i="1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"Goldilocks mass"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9" name="TextBox 5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Improvements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5" name="Content Placeholder 3" descr=""/>
          <p:cNvPicPr/>
          <p:nvPr/>
        </p:nvPicPr>
        <p:blipFill>
          <a:blip r:embed="rId1"/>
          <a:stretch/>
        </p:blipFill>
        <p:spPr>
          <a:xfrm>
            <a:off x="3429720" y="5604840"/>
            <a:ext cx="6855840" cy="9201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4" descr=""/>
          <p:cNvPicPr/>
          <p:nvPr/>
        </p:nvPicPr>
        <p:blipFill>
          <a:blip r:embed="rId2"/>
          <a:stretch/>
        </p:blipFill>
        <p:spPr>
          <a:xfrm>
            <a:off x="2541960" y="1512360"/>
            <a:ext cx="7295760" cy="3757320"/>
          </a:xfrm>
          <a:prstGeom prst="rect">
            <a:avLst/>
          </a:prstGeom>
          <a:ln w="0">
            <a:noFill/>
          </a:ln>
        </p:spPr>
      </p:pic>
      <p:sp>
        <p:nvSpPr>
          <p:cNvPr id="427" name="TextBox 5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Improvements over BNL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9" name="Picture 3" descr=""/>
          <p:cNvPicPr/>
          <p:nvPr/>
        </p:nvPicPr>
        <p:blipFill>
          <a:blip r:embed="rId1"/>
          <a:srcRect l="1056" t="1209" r="1680" b="1209"/>
          <a:stretch/>
        </p:blipFill>
        <p:spPr>
          <a:xfrm>
            <a:off x="6391080" y="1426680"/>
            <a:ext cx="4443120" cy="25142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430" name="Picture 4" descr="A white text on a white background&#10;&#10;Description automatically generated"/>
          <p:cNvPicPr/>
          <p:nvPr/>
        </p:nvPicPr>
        <p:blipFill>
          <a:blip r:embed="rId2"/>
          <a:srcRect l="692" t="516" r="1231" b="618"/>
          <a:stretch/>
        </p:blipFill>
        <p:spPr>
          <a:xfrm>
            <a:off x="934920" y="1426680"/>
            <a:ext cx="4878720" cy="488844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431" name="Rectangle 11"/>
          <p:cNvSpPr/>
          <p:nvPr/>
        </p:nvSpPr>
        <p:spPr>
          <a:xfrm>
            <a:off x="6325200" y="1844640"/>
            <a:ext cx="4573440" cy="398520"/>
          </a:xfrm>
          <a:prstGeom prst="rect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9320" bIns="49320" anchor="ctr">
            <a:noAutofit/>
          </a:bodyPr>
          <a:p>
            <a:pPr>
              <a:lnSpc>
                <a:spcPct val="100000"/>
              </a:lnSpc>
            </a:pPr>
            <a:endParaRPr b="0" lang="hr-HR" sz="164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32" name="TextBox 3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3" name="Rectangle 2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34" name="Picture 12"/>
          <p:cNvSpPr/>
          <p:nvPr/>
        </p:nvSpPr>
        <p:spPr>
          <a:xfrm>
            <a:off x="3577320" y="0"/>
            <a:ext cx="4978440" cy="3400920"/>
          </a:xfrm>
          <a:custGeom>
            <a:avLst/>
            <a:gdLst>
              <a:gd name="textAreaLeft" fmla="*/ 0 w 4978440"/>
              <a:gd name="textAreaRight" fmla="*/ 4979160 w 4978440"/>
              <a:gd name="textAreaTop" fmla="*/ 0 h 3400920"/>
              <a:gd name="textAreaBottom" fmla="*/ 3401640 h 3400920"/>
            </a:gdLst>
            <a:ahLst/>
            <a:rect l="textAreaLeft" t="textAreaTop" r="textAreaRight" b="textAreaBottom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35" name="Immagine 6"/>
          <p:cNvSpPr/>
          <p:nvPr/>
        </p:nvSpPr>
        <p:spPr>
          <a:xfrm>
            <a:off x="7822440" y="3456360"/>
            <a:ext cx="4368600" cy="3400920"/>
          </a:xfrm>
          <a:custGeom>
            <a:avLst/>
            <a:gdLst>
              <a:gd name="textAreaLeft" fmla="*/ 0 w 4368600"/>
              <a:gd name="textAreaRight" fmla="*/ 4369320 w 4368600"/>
              <a:gd name="textAreaTop" fmla="*/ 0 h 3400920"/>
              <a:gd name="textAreaBottom" fmla="*/ 3401640 h 3400920"/>
            </a:gdLst>
            <a:ahLst/>
            <a:rect l="textAreaLeft" t="textAreaTop" r="textAreaRight" b="textAreaBottom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36" name="Immagine 5"/>
          <p:cNvSpPr/>
          <p:nvPr/>
        </p:nvSpPr>
        <p:spPr>
          <a:xfrm>
            <a:off x="3630240" y="3456360"/>
            <a:ext cx="4924800" cy="3400920"/>
          </a:xfrm>
          <a:custGeom>
            <a:avLst/>
            <a:gdLst>
              <a:gd name="textAreaLeft" fmla="*/ 0 w 4924800"/>
              <a:gd name="textAreaRight" fmla="*/ 4925520 w 4924800"/>
              <a:gd name="textAreaTop" fmla="*/ 0 h 3400920"/>
              <a:gd name="textAreaBottom" fmla="*/ 3401640 h 3400920"/>
            </a:gdLst>
            <a:ahLst/>
            <a:rect l="textAreaLeft" t="textAreaTop" r="textAreaRight" b="textAreaBottom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 useBgFill="1">
        <p:nvSpPr>
          <p:cNvPr id="437" name="Freeform: Shape 2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396320" cy="6857280"/>
          </a:xfrm>
          <a:custGeom>
            <a:avLst/>
            <a:gdLst>
              <a:gd name="textAreaLeft" fmla="*/ 0 w 4396320"/>
              <a:gd name="textAreaRight" fmla="*/ 4397040 w 439632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360">
            <a:solidFill>
              <a:srgbClr val="efefef"/>
            </a:solidFill>
            <a:miter/>
          </a:ln>
          <a:effectLst>
            <a:outerShdw blurRad="50760" dir="0" dist="38160" rotWithShape="0">
              <a:srgbClr val="d9d9d9">
                <a:alpha val="3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 useBgFill="1">
        <p:nvSpPr>
          <p:cNvPr id="438" name="Freeform: Shape 2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385880" cy="6857280"/>
          </a:xfrm>
          <a:custGeom>
            <a:avLst/>
            <a:gdLst>
              <a:gd name="textAreaLeft" fmla="*/ 0 w 4385880"/>
              <a:gd name="textAreaRight" fmla="*/ 4386600 w 438588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439" name="TextBox 255"/>
          <p:cNvSpPr/>
          <p:nvPr/>
        </p:nvSpPr>
        <p:spPr>
          <a:xfrm>
            <a:off x="438840" y="1508760"/>
            <a:ext cx="3428280" cy="289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defTabSz="914400">
              <a:lnSpc>
                <a:spcPct val="90000"/>
              </a:lnSpc>
              <a:spcAft>
                <a:spcPts val="601"/>
              </a:spcAf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Calibration system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90000"/>
              </a:lnSpc>
              <a:spcAft>
                <a:spcPts val="601"/>
              </a:spcAf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Diffuser boxes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0" name="Rectangle 2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68600" y="345960"/>
            <a:ext cx="145440" cy="703440"/>
          </a:xfrm>
          <a:prstGeom prst="rect">
            <a:avLst/>
          </a:prstGeom>
          <a:solidFill>
            <a:schemeClr val="accent2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  <p:sp>
        <p:nvSpPr>
          <p:cNvPr id="441" name="Immagine 10"/>
          <p:cNvSpPr/>
          <p:nvPr/>
        </p:nvSpPr>
        <p:spPr>
          <a:xfrm>
            <a:off x="7845120" y="0"/>
            <a:ext cx="4345920" cy="3400920"/>
          </a:xfrm>
          <a:custGeom>
            <a:avLst/>
            <a:gdLst>
              <a:gd name="textAreaLeft" fmla="*/ 0 w 4345920"/>
              <a:gd name="textAreaRight" fmla="*/ 4346640 w 4345920"/>
              <a:gd name="textAreaTop" fmla="*/ 0 h 3400920"/>
              <a:gd name="textAreaBottom" fmla="*/ 3401640 h 3400920"/>
            </a:gdLst>
            <a:ahLst/>
            <a:rect l="textAreaLeft" t="textAreaTop" r="textAreaRight" b="textAreaBottom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42" name="Rectangle 2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840" y="4544640"/>
            <a:ext cx="3414240" cy="17640"/>
          </a:xfrm>
          <a:prstGeom prst="rect">
            <a:avLst/>
          </a:prstGeom>
          <a:solidFill>
            <a:srgbClr val="d5d5d5"/>
          </a:solidFill>
          <a:ln w="324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6640" bIns="-2664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ffffff"/>
              </a:solidFill>
              <a:uFillTx/>
              <a:latin typeface="Calibri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480" y="2732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Realty check vs TDR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44" name="Picture 5" descr="A table of calculations&#10;&#10;Description automatically generated"/>
          <p:cNvPicPr/>
          <p:nvPr/>
        </p:nvPicPr>
        <p:blipFill>
          <a:blip r:embed="rId1"/>
          <a:stretch/>
        </p:blipFill>
        <p:spPr>
          <a:xfrm>
            <a:off x="6671880" y="1419480"/>
            <a:ext cx="4906080" cy="431964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3" descr=""/>
          <p:cNvPicPr/>
          <p:nvPr/>
        </p:nvPicPr>
        <p:blipFill>
          <a:blip r:embed="rId2"/>
          <a:srcRect l="1056" t="1209" r="1680" b="1209"/>
          <a:stretch/>
        </p:blipFill>
        <p:spPr>
          <a:xfrm>
            <a:off x="894240" y="1408320"/>
            <a:ext cx="5506200" cy="31633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446" name="TextBox 3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868680" y="405720"/>
            <a:ext cx="5001120" cy="1370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Comparison with theory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8" name="TextBox 13"/>
          <p:cNvSpPr/>
          <p:nvPr/>
        </p:nvSpPr>
        <p:spPr>
          <a:xfrm>
            <a:off x="457200" y="1828800"/>
            <a:ext cx="4260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Lattice QCD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CMD – 3, data driven approach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9" name="TextBox 14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50" name="Picture 9" descr="A diagram of a graph&#10;&#10;Description automatically generated"/>
          <p:cNvPicPr/>
          <p:nvPr/>
        </p:nvPicPr>
        <p:blipFill>
          <a:blip r:embed="rId1"/>
          <a:stretch/>
        </p:blipFill>
        <p:spPr>
          <a:xfrm>
            <a:off x="5029200" y="1372320"/>
            <a:ext cx="6629040" cy="4570920"/>
          </a:xfrm>
          <a:prstGeom prst="rect">
            <a:avLst/>
          </a:prstGeom>
          <a:ln w="0">
            <a:noFill/>
          </a:ln>
        </p:spPr>
      </p:pic>
      <p:sp>
        <p:nvSpPr>
          <p:cNvPr id="451" name="TextBox 17"/>
          <p:cNvSpPr/>
          <p:nvPr/>
        </p:nvSpPr>
        <p:spPr>
          <a:xfrm>
            <a:off x="528480" y="5963760"/>
            <a:ext cx="1115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"High precision calculation of the hadronic vacuum polarisation contribution to the muon anomaly"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https://arxiv.org/pdf/2407.10913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52" name="Picture 20" descr=""/>
          <p:cNvPicPr/>
          <p:nvPr/>
        </p:nvPicPr>
        <p:blipFill>
          <a:blip r:embed="rId2"/>
          <a:srcRect l="56048" t="0" r="0" b="0"/>
          <a:stretch/>
        </p:blipFill>
        <p:spPr>
          <a:xfrm>
            <a:off x="428760" y="2729520"/>
            <a:ext cx="4142880" cy="266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Rectangle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0" y="0"/>
            <a:ext cx="12188160" cy="6857280"/>
          </a:xfrm>
          <a:prstGeom prst="rect">
            <a:avLst/>
          </a:prstGeom>
          <a:solidFill>
            <a:srgbClr val="000000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54" name="Rectangl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0" y="0"/>
            <a:ext cx="12188160" cy="6857280"/>
          </a:xfrm>
          <a:prstGeom prst="rect">
            <a:avLst/>
          </a:prstGeom>
          <a:solidFill>
            <a:srgbClr val="000000">
              <a:alpha val="53000"/>
            </a:srgb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grpSp>
        <p:nvGrpSpPr>
          <p:cNvPr id="455" name="Group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076120"/>
            <a:ext cx="12395520" cy="4439880"/>
            <a:chOff x="0" y="2076120"/>
            <a:chExt cx="12395520" cy="4439880"/>
          </a:xfrm>
        </p:grpSpPr>
        <p:sp>
          <p:nvSpPr>
            <p:cNvPr id="456" name="Oval 3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4500000">
              <a:off x="7942320" y="2507400"/>
              <a:ext cx="3563280" cy="3563280"/>
            </a:xfrm>
            <a:prstGeom prst="ellipse">
              <a:avLst/>
            </a:prstGeom>
            <a:noFill/>
            <a:ln w="31680">
              <a:solidFill>
                <a:srgbClr val="000000">
                  <a:lumMod val="60000"/>
                  <a:lumOff val="40000"/>
                  <a:alpha val="10000"/>
                </a:srgbClr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57" name="Oval 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10434960" y="4049640"/>
              <a:ext cx="1380960" cy="1380960"/>
            </a:xfrm>
            <a:prstGeom prst="ellipse">
              <a:avLst/>
            </a:prstGeom>
            <a:noFill/>
            <a:ln w="31680">
              <a:solidFill>
                <a:srgbClr val="000000">
                  <a:lumMod val="60000"/>
                  <a:lumOff val="40000"/>
                  <a:alpha val="20000"/>
                </a:srgbClr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58" name="Oval 3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0" y="2076120"/>
              <a:ext cx="3143520" cy="3143520"/>
            </a:xfrm>
            <a:prstGeom prst="ellipse">
              <a:avLst/>
            </a:prstGeom>
            <a:gradFill rotWithShape="0">
              <a:gsLst>
                <a:gs pos="0">
                  <a:srgbClr val="000000">
                    <a:alpha val="20000"/>
                  </a:srgbClr>
                </a:gs>
                <a:gs pos="100000">
                  <a:srgbClr val="000000">
                    <a:alpha val="10000"/>
                  </a:srgbClr>
                </a:gs>
              </a:gsLst>
              <a:lin ang="0"/>
            </a:gra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59" name="Oval 3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2600000">
              <a:off x="10150920" y="4271400"/>
              <a:ext cx="1897200" cy="1897200"/>
            </a:xfrm>
            <a:prstGeom prst="ellipse">
              <a:avLst/>
            </a:prstGeom>
            <a:gradFill rotWithShape="0">
              <a:gsLst>
                <a:gs pos="0">
                  <a:srgbClr val="000000">
                    <a:alpha val="10000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18000000"/>
            </a:gradFill>
            <a:ln w="648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60" name="Oval 4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4500000">
              <a:off x="2046960" y="3040200"/>
              <a:ext cx="2578680" cy="2578680"/>
            </a:xfrm>
            <a:prstGeom prst="ellipse">
              <a:avLst/>
            </a:prstGeom>
            <a:noFill/>
            <a:ln w="31680">
              <a:solidFill>
                <a:srgbClr val="000000">
                  <a:lumMod val="60000"/>
                  <a:lumOff val="40000"/>
                  <a:alpha val="20000"/>
                </a:srgbClr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461" name="Oval 4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4500000">
              <a:off x="2225160" y="3193560"/>
              <a:ext cx="2242440" cy="2242440"/>
            </a:xfrm>
            <a:prstGeom prst="ellipse">
              <a:avLst/>
            </a:prstGeom>
            <a:noFill/>
            <a:ln w="31680">
              <a:solidFill>
                <a:srgbClr val="000000">
                  <a:lumMod val="60000"/>
                  <a:lumOff val="40000"/>
                  <a:alpha val="10000"/>
                </a:srgbClr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>
                <a:lnSpc>
                  <a:spcPct val="100000"/>
                </a:lnSpc>
              </a:pPr>
              <a:endParaRPr b="0" lang="en-US" sz="1800" strike="noStrike" u="none">
                <a:solidFill>
                  <a:schemeClr val="lt1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462" name="Rectangl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0438200" y="1043280"/>
            <a:ext cx="2795760" cy="710640"/>
          </a:xfrm>
          <a:prstGeom prst="rect">
            <a:avLst/>
          </a:prstGeom>
          <a:gradFill rotWithShape="0">
            <a:gsLst>
              <a:gs pos="0">
                <a:srgbClr val="999999">
                  <a:alpha val="0"/>
                </a:srgbClr>
              </a:gs>
              <a:gs pos="100000">
                <a:srgbClr val="000000">
                  <a:alpha val="10000"/>
                </a:srgbClr>
              </a:gs>
            </a:gsLst>
            <a:lin ang="3000000"/>
          </a:gra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463" name="Rectangl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20" y="6141240"/>
            <a:ext cx="6095160" cy="710640"/>
          </a:xfrm>
          <a:prstGeom prst="rect">
            <a:avLst/>
          </a:prstGeom>
          <a:gradFill rotWithShape="0">
            <a:gsLst>
              <a:gs pos="10000">
                <a:srgbClr val="000000">
                  <a:alpha val="10000"/>
                </a:srgbClr>
              </a:gs>
              <a:gs pos="100000">
                <a:srgbClr val="666666">
                  <a:alpha val="0"/>
                </a:srgbClr>
              </a:gs>
            </a:gsLst>
            <a:lin ang="19200000"/>
          </a:gra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grpSp>
        <p:nvGrpSpPr>
          <p:cNvPr id="464" name="Group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4600" y="5572080"/>
            <a:ext cx="549360" cy="1286280"/>
            <a:chOff x="984600" y="5572080"/>
            <a:chExt cx="549360" cy="1286280"/>
          </a:xfrm>
        </p:grpSpPr>
        <p:cxnSp>
          <p:nvCxnSpPr>
            <p:cNvPr id="465" name="Straight Connector 5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533600" y="5572080"/>
              <a:ext cx="720" cy="1286640"/>
            </a:xfrm>
            <a:prstGeom prst="straightConnector1">
              <a:avLst/>
            </a:prstGeom>
            <a:ln cap="rnd" w="31680">
              <a:solidFill>
                <a:srgbClr val="000000">
                  <a:lumMod val="60000"/>
                  <a:lumOff val="40000"/>
                  <a:alpha val="40000"/>
                </a:srgbClr>
              </a:solidFill>
              <a:prstDash val="sysDot"/>
              <a:round/>
            </a:ln>
          </p:spPr>
        </p:cxnSp>
        <p:cxnSp>
          <p:nvCxnSpPr>
            <p:cNvPr id="466" name="Straight Connector 5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350720" y="5572080"/>
              <a:ext cx="720" cy="1286640"/>
            </a:xfrm>
            <a:prstGeom prst="straightConnector1">
              <a:avLst/>
            </a:prstGeom>
            <a:ln cap="rnd" w="31680">
              <a:solidFill>
                <a:srgbClr val="000000">
                  <a:lumMod val="60000"/>
                  <a:lumOff val="40000"/>
                  <a:alpha val="40000"/>
                </a:srgbClr>
              </a:solidFill>
              <a:prstDash val="sysDot"/>
              <a:round/>
            </a:ln>
          </p:spPr>
        </p:cxnSp>
        <p:cxnSp>
          <p:nvCxnSpPr>
            <p:cNvPr id="467" name="Straight Connector 5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167480" y="5572080"/>
              <a:ext cx="720" cy="1286640"/>
            </a:xfrm>
            <a:prstGeom prst="straightConnector1">
              <a:avLst/>
            </a:prstGeom>
            <a:ln cap="rnd" w="31680">
              <a:solidFill>
                <a:srgbClr val="000000">
                  <a:lumMod val="60000"/>
                  <a:lumOff val="40000"/>
                  <a:alpha val="40000"/>
                </a:srgbClr>
              </a:solidFill>
              <a:prstDash val="sysDot"/>
              <a:round/>
            </a:ln>
          </p:spPr>
        </p:cxnSp>
        <p:cxnSp>
          <p:nvCxnSpPr>
            <p:cNvPr id="468" name="Straight Connector 5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984600" y="5572080"/>
              <a:ext cx="720" cy="1286640"/>
            </a:xfrm>
            <a:prstGeom prst="straightConnector1">
              <a:avLst/>
            </a:prstGeom>
            <a:ln cap="rnd" w="31680">
              <a:solidFill>
                <a:srgbClr val="000000">
                  <a:lumMod val="60000"/>
                  <a:lumOff val="40000"/>
                  <a:alpha val="40000"/>
                </a:srgbClr>
              </a:solidFill>
              <a:prstDash val="sysDot"/>
              <a:round/>
            </a:ln>
          </p:spPr>
        </p:cxnSp>
      </p:grpSp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631080" y="5414400"/>
            <a:ext cx="4550040" cy="2129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800" strike="noStrike" u="none">
                <a:solidFill>
                  <a:schemeClr val="lt1"/>
                </a:solidFill>
                <a:uFillTx/>
                <a:latin typeface="Arial"/>
                <a:ea typeface="DejaVu Sans"/>
              </a:rPr>
              <a:t>The end?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0" name="Picture 3" descr=""/>
          <p:cNvPicPr/>
          <p:nvPr/>
        </p:nvPicPr>
        <p:blipFill>
          <a:blip r:embed="rId1"/>
          <a:srcRect l="4261" t="0" r="23999" b="0"/>
          <a:stretch/>
        </p:blipFill>
        <p:spPr>
          <a:xfrm>
            <a:off x="228600" y="1729800"/>
            <a:ext cx="4572720" cy="3489480"/>
          </a:xfrm>
          <a:prstGeom prst="rect">
            <a:avLst/>
          </a:prstGeom>
          <a:ln w="0">
            <a:noFill/>
          </a:ln>
        </p:spPr>
      </p:pic>
      <p:sp>
        <p:nvSpPr>
          <p:cNvPr id="471" name="TextBox 4"/>
          <p:cNvSpPr/>
          <p:nvPr/>
        </p:nvSpPr>
        <p:spPr>
          <a:xfrm>
            <a:off x="5207040" y="1756800"/>
            <a:ext cx="5994000" cy="212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rmAutofit fontScale="85000" lnSpcReduction="19999"/>
          </a:bodyPr>
          <a:p>
            <a:pPr marL="343080" indent="-228600" defTabSz="914400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lt1"/>
                </a:solidFill>
                <a:uFillTx/>
                <a:latin typeface="Arial"/>
                <a:ea typeface="DejaVu Sans"/>
              </a:rPr>
              <a:t>Experimental results in excellent agreement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228600" defTabSz="914400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lt1"/>
                </a:solidFill>
                <a:uFillTx/>
                <a:latin typeface="Arial"/>
                <a:ea typeface="DejaVu Sans"/>
              </a:rPr>
              <a:t>Smashed our design goal with systematic uncertainty of 70 ppb.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343080" indent="-228600" defTabSz="914400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lt1"/>
                </a:solidFill>
                <a:uFillTx/>
                <a:latin typeface="Arial"/>
                <a:ea typeface="DejaVu Sans"/>
              </a:rPr>
              <a:t>Theoretical efforts closing the window on new physics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2" name="Title 3"/>
          <p:cNvSpPr/>
          <p:nvPr/>
        </p:nvSpPr>
        <p:spPr>
          <a:xfrm>
            <a:off x="228600" y="385200"/>
            <a:ext cx="4550040" cy="212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90000"/>
              </a:lnSpc>
            </a:pPr>
            <a:r>
              <a:rPr b="0" lang="en-US" sz="4800" strike="noStrike" u="none">
                <a:solidFill>
                  <a:schemeClr val="lt1"/>
                </a:solidFill>
                <a:uFillTx/>
                <a:latin typeface="Arial"/>
                <a:ea typeface="DejaVu Sans"/>
              </a:rPr>
              <a:t>Conclusion</a:t>
            </a:r>
            <a:endParaRPr b="0" lang="en-US" sz="4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3" name="" descr=""/>
          <p:cNvPicPr/>
          <p:nvPr/>
        </p:nvPicPr>
        <p:blipFill>
          <a:blip r:embed="rId2"/>
          <a:stretch/>
        </p:blipFill>
        <p:spPr>
          <a:xfrm>
            <a:off x="5101200" y="4114800"/>
            <a:ext cx="6857640" cy="124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496800" y="18864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No!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/>
          </p:nvPr>
        </p:nvSpPr>
        <p:spPr>
          <a:xfrm>
            <a:off x="6172200" y="1924200"/>
            <a:ext cx="5345280" cy="127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MUonE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Space-like measurement of HVP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/>
          </p:nvPr>
        </p:nvSpPr>
        <p:spPr>
          <a:xfrm>
            <a:off x="402480" y="261576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JPARC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Low energy muons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No electric field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77" name="Picture 8" descr="IMG_8158.jpg"/>
          <p:cNvPicPr/>
          <p:nvPr/>
        </p:nvPicPr>
        <p:blipFill>
          <a:blip r:embed="rId1"/>
          <a:stretch/>
        </p:blipFill>
        <p:spPr>
          <a:xfrm>
            <a:off x="6289920" y="2694600"/>
            <a:ext cx="4842360" cy="36504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5" descr="A model of a factory&#10;&#10;Description automatically generated"/>
          <p:cNvPicPr/>
          <p:nvPr/>
        </p:nvPicPr>
        <p:blipFill>
          <a:blip r:embed="rId2"/>
          <a:stretch/>
        </p:blipFill>
        <p:spPr>
          <a:xfrm>
            <a:off x="500400" y="4036320"/>
            <a:ext cx="4529880" cy="2312280"/>
          </a:xfrm>
          <a:prstGeom prst="rect">
            <a:avLst/>
          </a:prstGeom>
          <a:ln w="0">
            <a:noFill/>
          </a:ln>
        </p:spPr>
      </p:pic>
      <p:sp>
        <p:nvSpPr>
          <p:cNvPr id="479" name="TextBox 9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/>
          </p:nvPr>
        </p:nvSpPr>
        <p:spPr>
          <a:xfrm>
            <a:off x="496800" y="1279800"/>
            <a:ext cx="1097100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More data to analyze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Run 4/5/6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297040" y="671760"/>
            <a:ext cx="6271920" cy="153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52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Magnetic dipole moment</a:t>
            </a:r>
            <a:endParaRPr b="0" lang="en-US" sz="5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1" name="Picture 4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714240" y="603360"/>
            <a:ext cx="3702600" cy="5577120"/>
          </a:xfrm>
          <a:prstGeom prst="rect">
            <a:avLst/>
          </a:prstGeom>
          <a:ln w="0">
            <a:noFill/>
          </a:ln>
        </p:spPr>
      </p:pic>
      <p:sp>
        <p:nvSpPr>
          <p:cNvPr id="212" name="TextBox 4"/>
          <p:cNvSpPr/>
          <p:nvPr/>
        </p:nvSpPr>
        <p:spPr>
          <a:xfrm>
            <a:off x="4349880" y="2621880"/>
            <a:ext cx="6271920" cy="282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normAutofit/>
          </a:bodyPr>
          <a:p>
            <a:pPr marL="216000" indent="-228600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Bar magnet, current loop ...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28600" defTabSz="914400">
              <a:lnSpc>
                <a:spcPct val="11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Charged particle (electron, muon, ...)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3" name="Arrow: Up 5"/>
          <p:cNvSpPr/>
          <p:nvPr/>
        </p:nvSpPr>
        <p:spPr>
          <a:xfrm rot="1140000">
            <a:off x="9454320" y="3273120"/>
            <a:ext cx="629640" cy="33858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2">
              <a:lumMod val="10000"/>
              <a:lumOff val="90000"/>
            </a:scheme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4" name="Oval 2"/>
          <p:cNvSpPr/>
          <p:nvPr/>
        </p:nvSpPr>
        <p:spPr>
          <a:xfrm>
            <a:off x="8720640" y="4026240"/>
            <a:ext cx="2097000" cy="1890000"/>
          </a:xfrm>
          <a:prstGeom prst="ellipse">
            <a:avLst/>
          </a:prstGeom>
          <a:solidFill>
            <a:schemeClr val="accent1"/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5" name="Arrow: Curved Right 10"/>
          <p:cNvSpPr/>
          <p:nvPr/>
        </p:nvSpPr>
        <p:spPr>
          <a:xfrm>
            <a:off x="8984160" y="4609800"/>
            <a:ext cx="1457280" cy="81756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3">
              <a:lumMod val="20000"/>
              <a:lumOff val="80000"/>
            </a:schemeClr>
          </a:solidFill>
          <a:ln w="648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GB" sz="1800" strike="noStrike" u="non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16" name="TextBox 7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3"/>
          <p:cNvGrpSpPr/>
          <p:nvPr/>
        </p:nvGrpSpPr>
        <p:grpSpPr>
          <a:xfrm>
            <a:off x="7614360" y="2557440"/>
            <a:ext cx="3162240" cy="2833920"/>
            <a:chOff x="7614360" y="2557440"/>
            <a:chExt cx="3162240" cy="2833920"/>
          </a:xfrm>
        </p:grpSpPr>
        <p:cxnSp>
          <p:nvCxnSpPr>
            <p:cNvPr id="218" name="Straight Arrow Connector 4"/>
            <p:cNvCxnSpPr/>
            <p:nvPr/>
          </p:nvCxnSpPr>
          <p:spPr>
            <a:xfrm flipV="1">
              <a:off x="8125200" y="2703960"/>
              <a:ext cx="2160" cy="2336400"/>
            </a:xfrm>
            <a:prstGeom prst="straightConnector1">
              <a:avLst/>
            </a:prstGeom>
            <a:ln w="41400">
              <a:solidFill>
                <a:srgbClr val="d4b470"/>
              </a:solidFill>
              <a:round/>
              <a:tailEnd len="med" type="arrow" w="med"/>
            </a:ln>
          </p:spPr>
        </p:cxnSp>
        <p:cxnSp>
          <p:nvCxnSpPr>
            <p:cNvPr id="219" name="Straight Arrow Connector 5"/>
            <p:cNvCxnSpPr/>
            <p:nvPr/>
          </p:nvCxnSpPr>
          <p:spPr>
            <a:xfrm flipV="1">
              <a:off x="9359640" y="2707920"/>
              <a:ext cx="2160" cy="2336040"/>
            </a:xfrm>
            <a:prstGeom prst="straightConnector1">
              <a:avLst/>
            </a:prstGeom>
            <a:ln w="41400">
              <a:solidFill>
                <a:srgbClr val="d4b470"/>
              </a:solidFill>
              <a:round/>
              <a:tailEnd len="med" type="arrow" w="med"/>
            </a:ln>
          </p:spPr>
        </p:cxnSp>
        <p:cxnSp>
          <p:nvCxnSpPr>
            <p:cNvPr id="220" name="Straight Arrow Connector 6"/>
            <p:cNvCxnSpPr/>
            <p:nvPr/>
          </p:nvCxnSpPr>
          <p:spPr>
            <a:xfrm flipV="1">
              <a:off x="10592640" y="2707920"/>
              <a:ext cx="2160" cy="2336040"/>
            </a:xfrm>
            <a:prstGeom prst="straightConnector1">
              <a:avLst/>
            </a:prstGeom>
            <a:ln w="41400">
              <a:solidFill>
                <a:srgbClr val="d4b470"/>
              </a:solidFill>
              <a:round/>
              <a:tailEnd len="med" type="arrow" w="med"/>
            </a:ln>
          </p:spPr>
        </p:cxnSp>
        <p:sp>
          <p:nvSpPr>
            <p:cNvPr id="221" name="TextBox 5"/>
            <p:cNvSpPr/>
            <p:nvPr/>
          </p:nvSpPr>
          <p:spPr>
            <a:xfrm>
              <a:off x="7614360" y="2736720"/>
              <a:ext cx="456840" cy="699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4000" strike="noStrike" u="none">
                  <a:solidFill>
                    <a:srgbClr val="d3b370"/>
                  </a:solidFill>
                  <a:uFillTx/>
                  <a:latin typeface="Calibri"/>
                  <a:ea typeface="Geneva"/>
                </a:rPr>
                <a:t>B</a:t>
              </a:r>
              <a:endParaRPr b="0" lang="en-US" sz="40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pic>
          <p:nvPicPr>
            <p:cNvPr id="222" name="Picture 8" descr=""/>
            <p:cNvPicPr/>
            <p:nvPr/>
          </p:nvPicPr>
          <p:blipFill>
            <a:blip r:embed="rId1"/>
            <a:stretch/>
          </p:blipFill>
          <p:spPr>
            <a:xfrm>
              <a:off x="7942680" y="2557440"/>
              <a:ext cx="2833920" cy="2833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Spin precession (in a magnetic field)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4" name="Picture 10" descr="A picture containing logo&#10;&#10;Description automatically generated"/>
          <p:cNvPicPr/>
          <p:nvPr/>
        </p:nvPicPr>
        <p:blipFill>
          <a:blip r:embed="rId2"/>
          <a:stretch/>
        </p:blipFill>
        <p:spPr>
          <a:xfrm>
            <a:off x="1756080" y="2509560"/>
            <a:ext cx="2770920" cy="1266120"/>
          </a:xfrm>
          <a:prstGeom prst="rect">
            <a:avLst/>
          </a:prstGeom>
          <a:ln w="0">
            <a:noFill/>
          </a:ln>
        </p:spPr>
      </p:pic>
      <p:sp>
        <p:nvSpPr>
          <p:cNvPr id="225" name="TextBox 10"/>
          <p:cNvSpPr/>
          <p:nvPr/>
        </p:nvSpPr>
        <p:spPr>
          <a:xfrm>
            <a:off x="1451880" y="4636440"/>
            <a:ext cx="50968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Quantum mechanics (Dirac)         </a:t>
            </a:r>
            <a:r>
              <a:rPr b="1" lang="en-US" sz="3600" strike="noStrike" u="none">
                <a:solidFill>
                  <a:schemeClr val="accent3"/>
                </a:solidFill>
                <a:uFillTx/>
                <a:latin typeface="Arial"/>
                <a:ea typeface="DejaVu Sans"/>
              </a:rPr>
              <a:t>g</a:t>
            </a:r>
            <a:r>
              <a:rPr b="1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 = 2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TextBox 11"/>
          <p:cNvSpPr/>
          <p:nvPr/>
        </p:nvSpPr>
        <p:spPr>
          <a:xfrm>
            <a:off x="1965960" y="5570640"/>
            <a:ext cx="6288840" cy="71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1948 Foley &amp; Kusch measure </a:t>
            </a:r>
            <a:r>
              <a:rPr b="1" lang="en-US" sz="3600" strike="noStrike" u="none">
                <a:solidFill>
                  <a:schemeClr val="accent3"/>
                </a:solidFill>
                <a:uFillTx/>
                <a:latin typeface="Arial"/>
                <a:ea typeface="DejaVu Sans"/>
              </a:rPr>
              <a:t>g</a:t>
            </a:r>
            <a:r>
              <a:rPr b="1" lang="en-US" sz="3600" strike="noStrike" u="none" baseline="-25000">
                <a:solidFill>
                  <a:schemeClr val="accent3"/>
                </a:solidFill>
                <a:uFillTx/>
                <a:latin typeface="Arial"/>
                <a:ea typeface="DejaVu Sans"/>
              </a:rPr>
              <a:t>e</a:t>
            </a:r>
            <a:r>
              <a:rPr b="1" lang="en-US" sz="36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 &gt; 2</a:t>
            </a:r>
            <a:r>
              <a:rPr b="1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  (electron)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 ?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TextBox 12"/>
          <p:cNvSpPr/>
          <p:nvPr/>
        </p:nvSpPr>
        <p:spPr>
          <a:xfrm>
            <a:off x="8886240" y="5779440"/>
            <a:ext cx="274248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trike="noStrike" u="none">
                <a:solidFill>
                  <a:schemeClr val="accent3"/>
                </a:solidFill>
                <a:uFillTx/>
                <a:latin typeface="Arial"/>
                <a:ea typeface="Arial"/>
              </a:rPr>
              <a:t>g</a:t>
            </a:r>
            <a:r>
              <a:rPr b="1" lang="en-US" sz="1800" strike="noStrike" u="none" baseline="-25000">
                <a:solidFill>
                  <a:schemeClr val="accent3"/>
                </a:solidFill>
                <a:uFillTx/>
                <a:latin typeface="Arial"/>
                <a:ea typeface="Arial"/>
              </a:rPr>
              <a:t>e</a:t>
            </a:r>
            <a:r>
              <a:rPr b="1" lang="en-US" sz="1800" strike="noStrike" u="none">
                <a:solidFill>
                  <a:schemeClr val="accent3"/>
                </a:solidFill>
                <a:uFillTx/>
                <a:latin typeface="Arial"/>
                <a:ea typeface="Arial"/>
              </a:rPr>
              <a:t> = 2.00238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TextBox 16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"/>
          <p:cNvSpPr/>
          <p:nvPr/>
        </p:nvSpPr>
        <p:spPr>
          <a:xfrm flipV="1">
            <a:off x="7543800" y="274320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0" name=""/>
          <p:cNvSpPr/>
          <p:nvPr/>
        </p:nvSpPr>
        <p:spPr>
          <a:xfrm flipV="1">
            <a:off x="7723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1" name=""/>
          <p:cNvSpPr/>
          <p:nvPr/>
        </p:nvSpPr>
        <p:spPr>
          <a:xfrm flipV="1">
            <a:off x="7939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2" name=""/>
          <p:cNvSpPr/>
          <p:nvPr/>
        </p:nvSpPr>
        <p:spPr>
          <a:xfrm flipV="1">
            <a:off x="8155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3" name=""/>
          <p:cNvSpPr/>
          <p:nvPr/>
        </p:nvSpPr>
        <p:spPr>
          <a:xfrm flipV="1">
            <a:off x="8371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4" name=""/>
          <p:cNvSpPr/>
          <p:nvPr/>
        </p:nvSpPr>
        <p:spPr>
          <a:xfrm flipV="1">
            <a:off x="8587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5" name=""/>
          <p:cNvSpPr/>
          <p:nvPr/>
        </p:nvSpPr>
        <p:spPr>
          <a:xfrm flipV="1">
            <a:off x="8803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6" name=""/>
          <p:cNvSpPr/>
          <p:nvPr/>
        </p:nvSpPr>
        <p:spPr>
          <a:xfrm flipV="1">
            <a:off x="9019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7" name=""/>
          <p:cNvSpPr/>
          <p:nvPr/>
        </p:nvSpPr>
        <p:spPr>
          <a:xfrm flipV="1">
            <a:off x="9235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8" name=""/>
          <p:cNvSpPr/>
          <p:nvPr/>
        </p:nvSpPr>
        <p:spPr>
          <a:xfrm flipV="1">
            <a:off x="9451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39" name=""/>
          <p:cNvSpPr/>
          <p:nvPr/>
        </p:nvSpPr>
        <p:spPr>
          <a:xfrm flipV="1">
            <a:off x="9667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40" name=""/>
          <p:cNvSpPr/>
          <p:nvPr/>
        </p:nvSpPr>
        <p:spPr>
          <a:xfrm flipV="1">
            <a:off x="9883800" y="2743560"/>
            <a:ext cx="360" cy="2057400"/>
          </a:xfrm>
          <a:prstGeom prst="line">
            <a:avLst/>
          </a:prstGeom>
          <a:ln w="0">
            <a:solidFill>
              <a:srgbClr val="158466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In a magnetic field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2" name="Picture 4" descr="Chart&#10;&#10;Description automatically generated"/>
          <p:cNvPicPr/>
          <p:nvPr/>
        </p:nvPicPr>
        <p:blipFill>
          <a:blip r:embed="rId1"/>
          <a:stretch/>
        </p:blipFill>
        <p:spPr>
          <a:xfrm>
            <a:off x="604800" y="2109960"/>
            <a:ext cx="10660320" cy="3846960"/>
          </a:xfrm>
          <a:prstGeom prst="rect">
            <a:avLst/>
          </a:prstGeom>
          <a:ln w="0">
            <a:noFill/>
          </a:ln>
        </p:spPr>
      </p:pic>
      <p:sp>
        <p:nvSpPr>
          <p:cNvPr id="243" name="TextBox 4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8363160" y="228600"/>
            <a:ext cx="2609280" cy="175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371160" y="257760"/>
            <a:ext cx="3763440" cy="54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9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What do we measure?</a:t>
            </a:r>
            <a:endParaRPr b="0" lang="en-US" sz="29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6" name="Oval 127"/>
          <p:cNvSpPr/>
          <p:nvPr/>
        </p:nvSpPr>
        <p:spPr>
          <a:xfrm>
            <a:off x="514080" y="2108520"/>
            <a:ext cx="4065120" cy="3949560"/>
          </a:xfrm>
          <a:prstGeom prst="ellipse">
            <a:avLst/>
          </a:prstGeom>
          <a:noFill/>
          <a:ln w="7632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16280" rIns="116280" tIns="75600" bIns="75600" anchor="ctr">
            <a:noAutofit/>
          </a:bodyPr>
          <a:p>
            <a:pPr>
              <a:lnSpc>
                <a:spcPct val="100000"/>
              </a:lnSpc>
            </a:pPr>
            <a:endParaRPr b="0" lang="hr-HR" sz="164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grpSp>
        <p:nvGrpSpPr>
          <p:cNvPr id="247" name="Group 128"/>
          <p:cNvGrpSpPr/>
          <p:nvPr/>
        </p:nvGrpSpPr>
        <p:grpSpPr>
          <a:xfrm>
            <a:off x="2281320" y="2000520"/>
            <a:ext cx="659880" cy="215280"/>
            <a:chOff x="2281320" y="2000520"/>
            <a:chExt cx="659880" cy="215280"/>
          </a:xfrm>
        </p:grpSpPr>
        <p:sp>
          <p:nvSpPr>
            <p:cNvPr id="248" name="Rectangle 129"/>
            <p:cNvSpPr/>
            <p:nvPr/>
          </p:nvSpPr>
          <p:spPr>
            <a:xfrm>
              <a:off x="2281320" y="2000520"/>
              <a:ext cx="335160" cy="21528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49" name="Rectangle 130"/>
            <p:cNvSpPr/>
            <p:nvPr/>
          </p:nvSpPr>
          <p:spPr>
            <a:xfrm>
              <a:off x="2606040" y="2000520"/>
              <a:ext cx="335160" cy="21528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grpSp>
        <p:nvGrpSpPr>
          <p:cNvPr id="250" name="Group 131"/>
          <p:cNvGrpSpPr/>
          <p:nvPr/>
        </p:nvGrpSpPr>
        <p:grpSpPr>
          <a:xfrm>
            <a:off x="3697560" y="2366640"/>
            <a:ext cx="545400" cy="669240"/>
            <a:chOff x="3697560" y="2366640"/>
            <a:chExt cx="545400" cy="669240"/>
          </a:xfrm>
        </p:grpSpPr>
        <p:sp>
          <p:nvSpPr>
            <p:cNvPr id="251" name="Rectangle 132"/>
            <p:cNvSpPr/>
            <p:nvPr/>
          </p:nvSpPr>
          <p:spPr>
            <a:xfrm rot="3378000">
              <a:off x="3712680" y="2458080"/>
              <a:ext cx="335160" cy="21528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2" name="Rectangle 133"/>
            <p:cNvSpPr/>
            <p:nvPr/>
          </p:nvSpPr>
          <p:spPr>
            <a:xfrm rot="3378000">
              <a:off x="3892680" y="2729160"/>
              <a:ext cx="335160" cy="21528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53" name="Oval 134"/>
          <p:cNvSpPr/>
          <p:nvPr/>
        </p:nvSpPr>
        <p:spPr>
          <a:xfrm>
            <a:off x="3730680" y="250092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54" name="Group 135"/>
          <p:cNvGrpSpPr/>
          <p:nvPr/>
        </p:nvGrpSpPr>
        <p:grpSpPr>
          <a:xfrm>
            <a:off x="4413240" y="3752280"/>
            <a:ext cx="380880" cy="693000"/>
            <a:chOff x="4413240" y="3752280"/>
            <a:chExt cx="380880" cy="693000"/>
          </a:xfrm>
        </p:grpSpPr>
        <p:sp>
          <p:nvSpPr>
            <p:cNvPr id="255" name="Rectangle 136"/>
            <p:cNvSpPr/>
            <p:nvPr/>
          </p:nvSpPr>
          <p:spPr>
            <a:xfrm rot="6306000">
              <a:off x="4478760" y="3834360"/>
              <a:ext cx="335160" cy="21528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56" name="Rectangle 137"/>
            <p:cNvSpPr/>
            <p:nvPr/>
          </p:nvSpPr>
          <p:spPr>
            <a:xfrm rot="6306000">
              <a:off x="4393080" y="4147560"/>
              <a:ext cx="335160" cy="21528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57" name="Oval 138"/>
          <p:cNvSpPr/>
          <p:nvPr/>
        </p:nvSpPr>
        <p:spPr>
          <a:xfrm>
            <a:off x="4347720" y="386676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58" name="Group 139"/>
          <p:cNvGrpSpPr/>
          <p:nvPr/>
        </p:nvGrpSpPr>
        <p:grpSpPr>
          <a:xfrm>
            <a:off x="3573000" y="5405040"/>
            <a:ext cx="686520" cy="318600"/>
            <a:chOff x="3573000" y="5405040"/>
            <a:chExt cx="686520" cy="318600"/>
          </a:xfrm>
        </p:grpSpPr>
        <p:sp>
          <p:nvSpPr>
            <p:cNvPr id="259" name="Rectangle 140"/>
            <p:cNvSpPr/>
            <p:nvPr/>
          </p:nvSpPr>
          <p:spPr>
            <a:xfrm rot="10237800">
              <a:off x="3908880" y="5430600"/>
              <a:ext cx="335160" cy="21528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60" name="Rectangle 141"/>
            <p:cNvSpPr/>
            <p:nvPr/>
          </p:nvSpPr>
          <p:spPr>
            <a:xfrm rot="10237800">
              <a:off x="3588120" y="5482080"/>
              <a:ext cx="335160" cy="21528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61" name="Oval 142"/>
          <p:cNvSpPr/>
          <p:nvPr/>
        </p:nvSpPr>
        <p:spPr>
          <a:xfrm>
            <a:off x="3684240" y="531504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62" name="Group 143"/>
          <p:cNvGrpSpPr/>
          <p:nvPr/>
        </p:nvGrpSpPr>
        <p:grpSpPr>
          <a:xfrm>
            <a:off x="2048760" y="5841360"/>
            <a:ext cx="691560" cy="447840"/>
            <a:chOff x="2048760" y="5841360"/>
            <a:chExt cx="691560" cy="447840"/>
          </a:xfrm>
        </p:grpSpPr>
        <p:sp>
          <p:nvSpPr>
            <p:cNvPr id="263" name="Rectangle 144"/>
            <p:cNvSpPr/>
            <p:nvPr/>
          </p:nvSpPr>
          <p:spPr>
            <a:xfrm flipH="1" rot="1330200">
              <a:off x="2376720" y="6018840"/>
              <a:ext cx="335160" cy="21492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64" name="Rectangle 145"/>
            <p:cNvSpPr/>
            <p:nvPr/>
          </p:nvSpPr>
          <p:spPr>
            <a:xfrm flipH="1" rot="1330200">
              <a:off x="2076480" y="5896440"/>
              <a:ext cx="335160" cy="21492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65" name="Oval 146"/>
          <p:cNvSpPr/>
          <p:nvPr/>
        </p:nvSpPr>
        <p:spPr>
          <a:xfrm>
            <a:off x="2136960" y="582660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66" name="Group 147"/>
          <p:cNvGrpSpPr/>
          <p:nvPr/>
        </p:nvGrpSpPr>
        <p:grpSpPr>
          <a:xfrm>
            <a:off x="776520" y="5092560"/>
            <a:ext cx="423720" cy="694440"/>
            <a:chOff x="776520" y="5092560"/>
            <a:chExt cx="423720" cy="694440"/>
          </a:xfrm>
        </p:grpSpPr>
        <p:sp>
          <p:nvSpPr>
            <p:cNvPr id="267" name="Rectangle 148"/>
            <p:cNvSpPr/>
            <p:nvPr/>
          </p:nvSpPr>
          <p:spPr>
            <a:xfrm flipH="1" rot="4228800">
              <a:off x="875160" y="5485320"/>
              <a:ext cx="335160" cy="21492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68" name="Rectangle 149"/>
            <p:cNvSpPr/>
            <p:nvPr/>
          </p:nvSpPr>
          <p:spPr>
            <a:xfrm flipH="1" rot="4228800">
              <a:off x="766080" y="5178600"/>
              <a:ext cx="335160" cy="21492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69" name="Oval 150"/>
          <p:cNvSpPr/>
          <p:nvPr/>
        </p:nvSpPr>
        <p:spPr>
          <a:xfrm>
            <a:off x="752760" y="523044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70" name="Group 151"/>
          <p:cNvGrpSpPr/>
          <p:nvPr/>
        </p:nvGrpSpPr>
        <p:grpSpPr>
          <a:xfrm>
            <a:off x="294480" y="3713040"/>
            <a:ext cx="409320" cy="695160"/>
            <a:chOff x="294480" y="3713040"/>
            <a:chExt cx="409320" cy="695160"/>
          </a:xfrm>
        </p:grpSpPr>
        <p:sp>
          <p:nvSpPr>
            <p:cNvPr id="271" name="Rectangle 152"/>
            <p:cNvSpPr/>
            <p:nvPr/>
          </p:nvSpPr>
          <p:spPr>
            <a:xfrm flipH="1" rot="6480600">
              <a:off x="280800" y="4107960"/>
              <a:ext cx="335160" cy="21492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72" name="Rectangle 153"/>
            <p:cNvSpPr/>
            <p:nvPr/>
          </p:nvSpPr>
          <p:spPr>
            <a:xfrm flipH="1" rot="6480600">
              <a:off x="381960" y="3798000"/>
              <a:ext cx="335160" cy="21492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73" name="Oval 154"/>
          <p:cNvSpPr/>
          <p:nvPr/>
        </p:nvSpPr>
        <p:spPr>
          <a:xfrm>
            <a:off x="254880" y="382032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74" name="Group 155"/>
          <p:cNvGrpSpPr/>
          <p:nvPr/>
        </p:nvGrpSpPr>
        <p:grpSpPr>
          <a:xfrm>
            <a:off x="817920" y="2415600"/>
            <a:ext cx="664200" cy="219960"/>
            <a:chOff x="817920" y="2415600"/>
            <a:chExt cx="664200" cy="219960"/>
          </a:xfrm>
        </p:grpSpPr>
        <p:sp>
          <p:nvSpPr>
            <p:cNvPr id="275" name="Rectangle 156"/>
            <p:cNvSpPr/>
            <p:nvPr/>
          </p:nvSpPr>
          <p:spPr>
            <a:xfrm flipH="1" rot="10777800">
              <a:off x="817920" y="2419200"/>
              <a:ext cx="335160" cy="215280"/>
            </a:xfrm>
            <a:prstGeom prst="rect">
              <a:avLst/>
            </a:prstGeom>
            <a:solidFill>
              <a:srgbClr val="2323dc"/>
            </a:solidFill>
            <a:ln w="0">
              <a:solidFill>
                <a:srgbClr val="2323dc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ffffff"/>
                </a:solidFill>
                <a:uFillTx/>
                <a:latin typeface="Arial"/>
                <a:ea typeface="DejaVu Sans"/>
              </a:endParaRPr>
            </a:p>
          </p:txBody>
        </p:sp>
        <p:sp>
          <p:nvSpPr>
            <p:cNvPr id="276" name="Rectangle 157"/>
            <p:cNvSpPr/>
            <p:nvPr/>
          </p:nvSpPr>
          <p:spPr>
            <a:xfrm flipH="1" rot="10777800">
              <a:off x="1145520" y="2416680"/>
              <a:ext cx="335160" cy="215280"/>
            </a:xfrm>
            <a:prstGeom prst="rect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81720" rIns="81720" tIns="40680" bIns="40680" anchor="ctr">
              <a:noAutofit/>
            </a:bodyPr>
            <a:p>
              <a:pPr>
                <a:lnSpc>
                  <a:spcPct val="100000"/>
                </a:lnSpc>
              </a:pPr>
              <a:endParaRPr b="0" lang="hr-HR" sz="1640" strike="noStrike" u="none">
                <a:solidFill>
                  <a:srgbClr val="000000"/>
                </a:solidFill>
                <a:uFillTx/>
                <a:latin typeface="Arial"/>
                <a:ea typeface="DejaVu Sans"/>
              </a:endParaRPr>
            </a:p>
          </p:txBody>
        </p:sp>
      </p:grpSp>
      <p:sp>
        <p:nvSpPr>
          <p:cNvPr id="277" name="Oval 158"/>
          <p:cNvSpPr/>
          <p:nvPr/>
        </p:nvSpPr>
        <p:spPr>
          <a:xfrm>
            <a:off x="914400" y="230076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8" name="Oval 159"/>
          <p:cNvSpPr/>
          <p:nvPr/>
        </p:nvSpPr>
        <p:spPr>
          <a:xfrm>
            <a:off x="2364840" y="1884600"/>
            <a:ext cx="479520" cy="4237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hr-HR" sz="164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μ</a:t>
            </a:r>
            <a:r>
              <a:rPr b="0" lang="hr-HR" sz="1639" strike="noStrike" u="none" baseline="33000">
                <a:solidFill>
                  <a:srgbClr val="000000"/>
                </a:solidFill>
                <a:uFillTx/>
                <a:latin typeface="Arial"/>
                <a:ea typeface="Arial"/>
              </a:rPr>
              <a:t>+</a:t>
            </a:r>
            <a:endParaRPr b="0" lang="en-US" sz="164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9" name="TextBox 164"/>
          <p:cNvSpPr/>
          <p:nvPr/>
        </p:nvSpPr>
        <p:spPr>
          <a:xfrm>
            <a:off x="6172200" y="2514600"/>
            <a:ext cx="4343040" cy="31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1" lang="hr-HR" sz="3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At "magic" momentum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0" name="Picture 5" descr="A black and white image of a mathematical equation&#10;&#10;Description automatically generated"/>
          <p:cNvPicPr/>
          <p:nvPr/>
        </p:nvPicPr>
        <p:blipFill>
          <a:blip r:embed="rId2"/>
          <a:stretch/>
        </p:blipFill>
        <p:spPr>
          <a:xfrm>
            <a:off x="6172200" y="3661560"/>
            <a:ext cx="5075640" cy="15958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6" descr="A math equation with numbers and symbols&#10;&#10;Description automatically generated"/>
          <p:cNvPicPr/>
          <p:nvPr/>
        </p:nvPicPr>
        <p:blipFill>
          <a:blip r:embed="rId3"/>
          <a:stretch/>
        </p:blipFill>
        <p:spPr>
          <a:xfrm>
            <a:off x="4352760" y="1185840"/>
            <a:ext cx="7076880" cy="871200"/>
          </a:xfrm>
          <a:prstGeom prst="rect">
            <a:avLst/>
          </a:prstGeom>
          <a:ln w="0">
            <a:noFill/>
          </a:ln>
        </p:spPr>
      </p:pic>
      <p:sp>
        <p:nvSpPr>
          <p:cNvPr id="282" name="Oval 3"/>
          <p:cNvSpPr/>
          <p:nvPr/>
        </p:nvSpPr>
        <p:spPr>
          <a:xfrm>
            <a:off x="2370600" y="3847680"/>
            <a:ext cx="384840" cy="384840"/>
          </a:xfrm>
          <a:prstGeom prst="ellipse">
            <a:avLst/>
          </a:prstGeom>
          <a:noFill/>
          <a:ln w="284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83" name="Oval 7"/>
          <p:cNvSpPr/>
          <p:nvPr/>
        </p:nvSpPr>
        <p:spPr>
          <a:xfrm>
            <a:off x="2502360" y="3979440"/>
            <a:ext cx="121680" cy="131040"/>
          </a:xfrm>
          <a:prstGeom prst="ellipse">
            <a:avLst/>
          </a:prstGeom>
          <a:solidFill>
            <a:srgbClr val="000000"/>
          </a:solidFill>
          <a:ln w="2844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lt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84" name="TextBox 9"/>
          <p:cNvSpPr/>
          <p:nvPr/>
        </p:nvSpPr>
        <p:spPr>
          <a:xfrm>
            <a:off x="2690640" y="3499560"/>
            <a:ext cx="366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24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5" name="TextBox 4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115640" y="54864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Number of decay positrons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87" name="Picture 4" descr="A picture containing text&#10;&#10;Description automatically generated"/>
          <p:cNvPicPr/>
          <p:nvPr/>
        </p:nvPicPr>
        <p:blipFill>
          <a:blip r:embed="rId1"/>
          <a:stretch/>
        </p:blipFill>
        <p:spPr>
          <a:xfrm>
            <a:off x="2275920" y="1686960"/>
            <a:ext cx="7840800" cy="4677480"/>
          </a:xfrm>
          <a:prstGeom prst="rect">
            <a:avLst/>
          </a:prstGeom>
          <a:ln w="0">
            <a:noFill/>
          </a:ln>
        </p:spPr>
      </p:pic>
      <p:sp>
        <p:nvSpPr>
          <p:cNvPr id="288" name="TextBox 4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89" name="TextBox 5"/>
          <p:cNvSpPr/>
          <p:nvPr/>
        </p:nvSpPr>
        <p:spPr>
          <a:xfrm>
            <a:off x="4724280" y="3200400"/>
            <a:ext cx="2742480" cy="36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chemeClr val="dk1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290" name="TextBox 6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739440" y="567360"/>
            <a:ext cx="10167480" cy="117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GB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CERN</a:t>
            </a:r>
            <a:br>
              <a:rPr sz="4000"/>
            </a:br>
            <a:r>
              <a:rPr b="0" lang="en-GB" sz="40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1960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2" name="Picture 3" descr="undefined"/>
          <p:cNvPicPr/>
          <p:nvPr/>
        </p:nvPicPr>
        <p:blipFill>
          <a:blip r:embed="rId1"/>
          <a:stretch/>
        </p:blipFill>
        <p:spPr>
          <a:xfrm>
            <a:off x="3880440" y="348120"/>
            <a:ext cx="8155440" cy="6386760"/>
          </a:xfrm>
          <a:prstGeom prst="rect">
            <a:avLst/>
          </a:prstGeom>
          <a:ln w="0">
            <a:noFill/>
          </a:ln>
        </p:spPr>
      </p:pic>
      <p:sp>
        <p:nvSpPr>
          <p:cNvPr id="293" name="TextBox 4"/>
          <p:cNvSpPr/>
          <p:nvPr/>
        </p:nvSpPr>
        <p:spPr>
          <a:xfrm>
            <a:off x="301320" y="5642280"/>
            <a:ext cx="274248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By CERN - https://cds.cern.ch/record/41876, CC BY 4.0, https://commons.wikimedia.org/w/index.php?curid=70982470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4" name="TextBox 2"/>
          <p:cNvSpPr/>
          <p:nvPr/>
        </p:nvSpPr>
        <p:spPr>
          <a:xfrm>
            <a:off x="874800" y="2483640"/>
            <a:ext cx="2496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Confirmation of  QED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Arial"/>
                <a:ea typeface="DejaVu Sans"/>
              </a:rPr>
              <a:t>Precision 1%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5" name="TextBox 7"/>
          <p:cNvSpPr/>
          <p:nvPr/>
        </p:nvSpPr>
        <p:spPr>
          <a:xfrm>
            <a:off x="303840" y="6539040"/>
            <a:ext cx="11809440" cy="22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hr-HR" sz="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Marin Karuza, University of Rijeka and INFN Trieste                                                                                                   WIFAI 2024                                                                                                                               Bologna, 13.11.2024.</a:t>
            </a:r>
            <a:endParaRPr b="0" lang="en-US" sz="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8311</TotalTime>
  <Application>LibreOffice/24.8.1.2$Linux_X86_64 LibreOffice_project/480$Build-2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2017-02-21T10:23:18Z</dcterms:created>
  <dc:creator>Marin Karuza</dc:creator>
  <dc:description/>
  <dc:language>en-GB</dc:language>
  <cp:lastModifiedBy/>
  <dcterms:modified xsi:type="dcterms:W3CDTF">2024-11-13T07:04:37Z</dcterms:modified>
  <cp:revision>926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2</vt:r8>
  </property>
  <property fmtid="{D5CDD505-2E9C-101B-9397-08002B2CF9AE}" pid="3" name="PresentationFormat">
    <vt:lpwstr>Widescreen</vt:lpwstr>
  </property>
  <property fmtid="{D5CDD505-2E9C-101B-9397-08002B2CF9AE}" pid="4" name="Slides">
    <vt:r8>37</vt:r8>
  </property>
</Properties>
</file>