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5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6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5" r:id="rId1"/>
  </p:sldMasterIdLst>
  <p:notesMasterIdLst>
    <p:notesMasterId r:id="rId57"/>
  </p:notesMasterIdLst>
  <p:sldIdLst>
    <p:sldId id="493" r:id="rId2"/>
    <p:sldId id="902" r:id="rId3"/>
    <p:sldId id="698" r:id="rId4"/>
    <p:sldId id="904" r:id="rId5"/>
    <p:sldId id="729" r:id="rId6"/>
    <p:sldId id="906" r:id="rId7"/>
    <p:sldId id="684" r:id="rId8"/>
    <p:sldId id="573" r:id="rId9"/>
    <p:sldId id="824" r:id="rId10"/>
    <p:sldId id="689" r:id="rId11"/>
    <p:sldId id="690" r:id="rId12"/>
    <p:sldId id="915" r:id="rId13"/>
    <p:sldId id="916" r:id="rId14"/>
    <p:sldId id="700" r:id="rId15"/>
    <p:sldId id="701" r:id="rId16"/>
    <p:sldId id="822" r:id="rId17"/>
    <p:sldId id="835" r:id="rId18"/>
    <p:sldId id="742" r:id="rId19"/>
    <p:sldId id="836" r:id="rId20"/>
    <p:sldId id="913" r:id="rId21"/>
    <p:sldId id="897" r:id="rId22"/>
    <p:sldId id="898" r:id="rId23"/>
    <p:sldId id="881" r:id="rId24"/>
    <p:sldId id="917" r:id="rId25"/>
    <p:sldId id="277" r:id="rId26"/>
    <p:sldId id="827" r:id="rId27"/>
    <p:sldId id="828" r:id="rId28"/>
    <p:sldId id="829" r:id="rId29"/>
    <p:sldId id="832" r:id="rId30"/>
    <p:sldId id="830" r:id="rId31"/>
    <p:sldId id="831" r:id="rId32"/>
    <p:sldId id="833" r:id="rId33"/>
    <p:sldId id="914" r:id="rId34"/>
    <p:sldId id="697" r:id="rId35"/>
    <p:sldId id="825" r:id="rId36"/>
    <p:sldId id="703" r:id="rId37"/>
    <p:sldId id="737" r:id="rId38"/>
    <p:sldId id="738" r:id="rId39"/>
    <p:sldId id="731" r:id="rId40"/>
    <p:sldId id="692" r:id="rId41"/>
    <p:sldId id="894" r:id="rId42"/>
    <p:sldId id="821" r:id="rId43"/>
    <p:sldId id="694" r:id="rId44"/>
    <p:sldId id="911" r:id="rId45"/>
    <p:sldId id="720" r:id="rId46"/>
    <p:sldId id="892" r:id="rId47"/>
    <p:sldId id="811" r:id="rId48"/>
    <p:sldId id="810" r:id="rId49"/>
    <p:sldId id="862" r:id="rId50"/>
    <p:sldId id="699" r:id="rId51"/>
    <p:sldId id="806" r:id="rId52"/>
    <p:sldId id="807" r:id="rId53"/>
    <p:sldId id="899" r:id="rId54"/>
    <p:sldId id="912" r:id="rId55"/>
    <p:sldId id="826" r:id="rId5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33CC33"/>
    <a:srgbClr val="00FFFF"/>
    <a:srgbClr val="99CCFF"/>
    <a:srgbClr val="FF9900"/>
    <a:srgbClr val="FF00FF"/>
    <a:srgbClr val="00FF00"/>
    <a:srgbClr val="FFCC00"/>
    <a:srgbClr val="B2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9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13/11/2024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575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87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72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609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38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B227D-4ABC-FC20-48A8-DAEDB09D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10647F-DC43-385C-4172-76B43A208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C46CBE9-5B4A-3E55-A80B-F1C5A50CE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E21A17-ECF6-5CA9-4BED-3E69F707BB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916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21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4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804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887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744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6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6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489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726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545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358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313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301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803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1594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21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223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015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71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04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4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468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50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01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A700-B3BB-4F9C-8937-6777FB5034D6}" type="datetime1">
              <a:rPr lang="it-IT" smtClean="0"/>
              <a:t>13/11/2024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7567-DB1B-424E-8480-58FA0BDC73C2}" type="datetime1">
              <a:rPr lang="it-IT" smtClean="0"/>
              <a:t>13/11/2024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1E77-7234-4E3E-8A5C-ED7CA472D087}" type="datetime1">
              <a:rPr lang="it-IT" smtClean="0"/>
              <a:t>13/11/2024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565A-F4A8-496D-B509-E7F7A5F0583B}" type="datetime1">
              <a:rPr lang="it-IT" smtClean="0"/>
              <a:t>13/11/2024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CCF07-6C0A-45A5-9BD8-9ABC97EB55D8}" type="datetime1">
              <a:rPr lang="it-IT" smtClean="0"/>
              <a:t>13/11/2024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C5F9-FEB0-4FB9-82E8-130165455E3F}" type="datetime1">
              <a:rPr lang="it-IT" smtClean="0"/>
              <a:t>13/11/2024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03069-1E97-480B-BF2E-4075AFA69127}" type="datetime1">
              <a:rPr lang="it-IT" smtClean="0"/>
              <a:t>13/11/2024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2D2CC-AD4B-485D-B691-AC5E4175F8BA}" type="datetime1">
              <a:rPr lang="it-IT" smtClean="0"/>
              <a:t>13/11/2024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23BA-EB58-4D2D-BBA7-93D2A3EC2CB7}" type="datetime1">
              <a:rPr lang="it-IT" smtClean="0"/>
              <a:t>13/11/2024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7C4D-B31E-4E75-B2F9-463DAD7F36BC}" type="datetime1">
              <a:rPr lang="it-IT" smtClean="0"/>
              <a:t>13/11/2024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E147-F2C1-4D98-82AB-83146C96CAAF}" type="datetime1">
              <a:rPr lang="it-IT" smtClean="0"/>
              <a:t>13/11/2024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F742F2A4-B57C-4CEC-BD8A-14135C5E3EFA}" type="datetime1">
              <a:rPr lang="it-IT" smtClean="0"/>
              <a:t>13/11/2024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21.png"/><Relationship Id="rId12" Type="http://schemas.openxmlformats.org/officeDocument/2006/relationships/image" Target="../media/image820.png"/><Relationship Id="rId17" Type="http://schemas.openxmlformats.org/officeDocument/2006/relationships/image" Target="../media/image23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15" Type="http://schemas.openxmlformats.org/officeDocument/2006/relationships/image" Target="../media/image971.png"/><Relationship Id="rId4" Type="http://schemas.openxmlformats.org/officeDocument/2006/relationships/image" Target="../media/image22.jpeg"/><Relationship Id="rId14" Type="http://schemas.openxmlformats.org/officeDocument/2006/relationships/image" Target="../media/image9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3" Type="http://schemas.openxmlformats.org/officeDocument/2006/relationships/image" Target="../media/image2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.png"/><Relationship Id="rId13" Type="http://schemas.openxmlformats.org/officeDocument/2006/relationships/image" Target="../media/image28.jpeg"/><Relationship Id="rId3" Type="http://schemas.openxmlformats.org/officeDocument/2006/relationships/image" Target="../media/image1171.png"/><Relationship Id="rId7" Type="http://schemas.openxmlformats.org/officeDocument/2006/relationships/image" Target="../media/image9900.png"/><Relationship Id="rId12" Type="http://schemas.openxmlformats.org/officeDocument/2006/relationships/image" Target="../media/image10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.png"/><Relationship Id="rId11" Type="http://schemas.openxmlformats.org/officeDocument/2006/relationships/image" Target="../media/image1031.png"/><Relationship Id="rId5" Type="http://schemas.openxmlformats.org/officeDocument/2006/relationships/image" Target="../media/image9701.png"/><Relationship Id="rId10" Type="http://schemas.openxmlformats.org/officeDocument/2006/relationships/image" Target="../media/image10200.png"/><Relationship Id="rId4" Type="http://schemas.openxmlformats.org/officeDocument/2006/relationships/image" Target="../media/image27.png"/><Relationship Id="rId9" Type="http://schemas.openxmlformats.org/officeDocument/2006/relationships/image" Target="../media/image10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29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0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5" Type="http://schemas.openxmlformats.org/officeDocument/2006/relationships/image" Target="../media/image127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3" Type="http://schemas.openxmlformats.org/officeDocument/2006/relationships/image" Target="../media/image37.png"/><Relationship Id="rId7" Type="http://schemas.openxmlformats.org/officeDocument/2006/relationships/image" Target="../media/image540.png"/><Relationship Id="rId12" Type="http://schemas.openxmlformats.org/officeDocument/2006/relationships/image" Target="../media/image960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.png"/><Relationship Id="rId4" Type="http://schemas.openxmlformats.org/officeDocument/2006/relationships/image" Target="../media/image38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43.png"/><Relationship Id="rId4" Type="http://schemas.openxmlformats.org/officeDocument/2006/relationships/image" Target="../media/image87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70.png"/><Relationship Id="rId18" Type="http://schemas.openxmlformats.org/officeDocument/2006/relationships/image" Target="../media/image22.png"/><Relationship Id="rId3" Type="http://schemas.openxmlformats.org/officeDocument/2006/relationships/image" Target="../media/image7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1.png"/><Relationship Id="rId2" Type="http://schemas.openxmlformats.org/officeDocument/2006/relationships/image" Target="../media/image51.png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0.png"/><Relationship Id="rId10" Type="http://schemas.openxmlformats.org/officeDocument/2006/relationships/image" Target="../media/image140.png"/><Relationship Id="rId4" Type="http://schemas.openxmlformats.org/officeDocument/2006/relationships/image" Target="../media/image80.png"/><Relationship Id="rId9" Type="http://schemas.openxmlformats.org/officeDocument/2006/relationships/image" Target="../media/image130.png"/><Relationship Id="rId14" Type="http://schemas.openxmlformats.org/officeDocument/2006/relationships/image" Target="../media/image1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0.png"/><Relationship Id="rId18" Type="http://schemas.openxmlformats.org/officeDocument/2006/relationships/image" Target="../media/image380.png"/><Relationship Id="rId3" Type="http://schemas.openxmlformats.org/officeDocument/2006/relationships/image" Target="../media/image231.png"/><Relationship Id="rId7" Type="http://schemas.openxmlformats.org/officeDocument/2006/relationships/image" Target="../media/image270.png"/><Relationship Id="rId12" Type="http://schemas.openxmlformats.org/officeDocument/2006/relationships/image" Target="../media/image321.png"/><Relationship Id="rId17" Type="http://schemas.openxmlformats.org/officeDocument/2006/relationships/image" Target="../media/image370.png"/><Relationship Id="rId2" Type="http://schemas.openxmlformats.org/officeDocument/2006/relationships/image" Target="../media/image5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1.png"/><Relationship Id="rId5" Type="http://schemas.openxmlformats.org/officeDocument/2006/relationships/image" Target="../media/image250.png"/><Relationship Id="rId15" Type="http://schemas.openxmlformats.org/officeDocument/2006/relationships/image" Target="../media/image35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Relationship Id="rId14" Type="http://schemas.openxmlformats.org/officeDocument/2006/relationships/image" Target="../media/image3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0.png"/><Relationship Id="rId18" Type="http://schemas.openxmlformats.org/officeDocument/2006/relationships/image" Target="../media/image431.png"/><Relationship Id="rId3" Type="http://schemas.openxmlformats.org/officeDocument/2006/relationships/image" Target="../media/image231.png"/><Relationship Id="rId21" Type="http://schemas.openxmlformats.org/officeDocument/2006/relationships/image" Target="../media/image250.png"/><Relationship Id="rId7" Type="http://schemas.openxmlformats.org/officeDocument/2006/relationships/image" Target="../media/image270.png"/><Relationship Id="rId12" Type="http://schemas.openxmlformats.org/officeDocument/2006/relationships/image" Target="../media/image321.png"/><Relationship Id="rId17" Type="http://schemas.openxmlformats.org/officeDocument/2006/relationships/image" Target="../media/image370.png"/><Relationship Id="rId2" Type="http://schemas.openxmlformats.org/officeDocument/2006/relationships/image" Target="../media/image51.png"/><Relationship Id="rId16" Type="http://schemas.openxmlformats.org/officeDocument/2006/relationships/image" Target="../media/image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1.png"/><Relationship Id="rId5" Type="http://schemas.openxmlformats.org/officeDocument/2006/relationships/image" Target="../media/image421.png"/><Relationship Id="rId15" Type="http://schemas.openxmlformats.org/officeDocument/2006/relationships/image" Target="../media/image35.png"/><Relationship Id="rId10" Type="http://schemas.openxmlformats.org/officeDocument/2006/relationships/image" Target="../media/image300.png"/><Relationship Id="rId19" Type="http://schemas.openxmlformats.org/officeDocument/2006/relationships/image" Target="../media/image441.png"/><Relationship Id="rId4" Type="http://schemas.openxmlformats.org/officeDocument/2006/relationships/image" Target="../media/image410.png"/><Relationship Id="rId9" Type="http://schemas.openxmlformats.org/officeDocument/2006/relationships/image" Target="../media/image290.png"/><Relationship Id="rId14" Type="http://schemas.openxmlformats.org/officeDocument/2006/relationships/image" Target="../media/image340.png"/><Relationship Id="rId22" Type="http://schemas.openxmlformats.org/officeDocument/2006/relationships/image" Target="../media/image3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28.jpe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60.png"/><Relationship Id="rId9" Type="http://schemas.openxmlformats.org/officeDocument/2006/relationships/image" Target="../media/image10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150.png"/><Relationship Id="rId3" Type="http://schemas.openxmlformats.org/officeDocument/2006/relationships/image" Target="../media/image77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14" Type="http://schemas.openxmlformats.org/officeDocument/2006/relationships/image" Target="../media/image110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51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NUL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"/><Relationship Id="rId3" Type="http://schemas.openxmlformats.org/officeDocument/2006/relationships/image" Target="../media/image89.png"/><Relationship Id="rId7" Type="http://schemas.openxmlformats.org/officeDocument/2006/relationships/image" Target="../media/image93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tif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6.png"/><Relationship Id="rId3" Type="http://schemas.openxmlformats.org/officeDocument/2006/relationships/image" Target="../media/image221.png"/><Relationship Id="rId7" Type="http://schemas.openxmlformats.org/officeDocument/2006/relationships/image" Target="../media/image2610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3.png"/><Relationship Id="rId5" Type="http://schemas.openxmlformats.org/officeDocument/2006/relationships/image" Target="../media/image241.png"/><Relationship Id="rId10" Type="http://schemas.openxmlformats.org/officeDocument/2006/relationships/image" Target="../media/image8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0.png"/><Relationship Id="rId3" Type="http://schemas.openxmlformats.org/officeDocument/2006/relationships/image" Target="../media/image26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0.png"/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20.png"/><Relationship Id="rId10" Type="http://schemas.openxmlformats.org/officeDocument/2006/relationships/image" Target="../media/image371.png"/><Relationship Id="rId4" Type="http://schemas.openxmlformats.org/officeDocument/2006/relationships/image" Target="../media/image310.png"/><Relationship Id="rId9" Type="http://schemas.openxmlformats.org/officeDocument/2006/relationships/image" Target="../media/image3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00.png"/><Relationship Id="rId13" Type="http://schemas.openxmlformats.org/officeDocument/2006/relationships/image" Target="../media/image28.jpeg"/><Relationship Id="rId3" Type="http://schemas.openxmlformats.org/officeDocument/2006/relationships/image" Target="../media/image11710.png"/><Relationship Id="rId7" Type="http://schemas.openxmlformats.org/officeDocument/2006/relationships/image" Target="../media/image99000.png"/><Relationship Id="rId12" Type="http://schemas.openxmlformats.org/officeDocument/2006/relationships/image" Target="../media/image104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00.png"/><Relationship Id="rId11" Type="http://schemas.openxmlformats.org/officeDocument/2006/relationships/image" Target="../media/image10310.png"/><Relationship Id="rId5" Type="http://schemas.openxmlformats.org/officeDocument/2006/relationships/image" Target="../media/image97010.png"/><Relationship Id="rId10" Type="http://schemas.openxmlformats.org/officeDocument/2006/relationships/image" Target="../media/image102000.png"/><Relationship Id="rId4" Type="http://schemas.openxmlformats.org/officeDocument/2006/relationships/image" Target="../media/image27.png"/><Relationship Id="rId9" Type="http://schemas.openxmlformats.org/officeDocument/2006/relationships/image" Target="../media/image101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0.png"/><Relationship Id="rId5" Type="http://schemas.openxmlformats.org/officeDocument/2006/relationships/image" Target="../media/image400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70.png"/><Relationship Id="rId7" Type="http://schemas.openxmlformats.org/officeDocument/2006/relationships/image" Target="../media/image111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27.png"/><Relationship Id="rId5" Type="http://schemas.openxmlformats.org/officeDocument/2006/relationships/image" Target="../media/image99.png"/><Relationship Id="rId10" Type="http://schemas.openxmlformats.org/officeDocument/2006/relationships/image" Target="../media/image1260.png"/><Relationship Id="rId4" Type="http://schemas.openxmlformats.org/officeDocument/2006/relationships/image" Target="../media/image880.png"/><Relationship Id="rId9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0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60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Theoretical review of light meson spectroscopy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WIFAI 2024, November 13</a:t>
            </a:r>
            <a:r>
              <a:rPr lang="it-IT" baseline="30000" dirty="0"/>
              <a:t>th</a:t>
            </a:r>
            <a:r>
              <a:rPr lang="it-IT" dirty="0"/>
              <a:t>,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BD3B46-FDB2-4E92-3332-65C45DE6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35" y="4750426"/>
            <a:ext cx="2581593" cy="1431978"/>
          </a:xfrm>
          <a:prstGeom prst="rect">
            <a:avLst/>
          </a:prstGeom>
        </p:spPr>
      </p:pic>
      <p:pic>
        <p:nvPicPr>
          <p:cNvPr id="3" name="Picture 4" descr="logo-messina.png">
            <a:extLst>
              <a:ext uri="{FF2B5EF4-FFF2-40B4-BE49-F238E27FC236}">
                <a16:creationId xmlns:a16="http://schemas.microsoft.com/office/drawing/2014/main" id="{416B5AC8-3697-FF51-151F-0F7F2907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" y="4749224"/>
            <a:ext cx="3368976" cy="1305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E69D4F-8EEA-44DA-DCBB-7B8E0717C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26" y="5096618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3262649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21" y="3661081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600" dirty="0"/>
                  <a:t>excitation of a quasiparticle?</a:t>
                </a:r>
                <a:br>
                  <a:rPr lang="it-IT" sz="1600" dirty="0"/>
                </a:br>
                <a:r>
                  <a:rPr lang="it-IT" sz="1600" b="1" dirty="0"/>
                  <a:t>→ </a:t>
                </a:r>
                <a:r>
                  <a:rPr lang="it-IT" sz="16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16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95" y="2600319"/>
                <a:ext cx="3411945" cy="585610"/>
              </a:xfrm>
              <a:prstGeom prst="rect">
                <a:avLst/>
              </a:prstGeom>
              <a:blipFill rotWithShape="0">
                <a:blip r:embed="rId17"/>
                <a:stretch>
                  <a:fillRect l="-893" t="-3125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291804" y="725573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44777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/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 hybrid meson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it-IT" dirty="0"/>
                  <a:t>) cannot decay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in the SU(3) limit</a:t>
                </a:r>
              </a:p>
              <a:p>
                <a:endParaRPr lang="it-IT" dirty="0"/>
              </a:p>
              <a:p>
                <a:r>
                  <a:rPr lang="it-IT" dirty="0"/>
                  <a:t>Tetraquark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⊕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acc>
                  </m:oMath>
                </a14:m>
                <a:r>
                  <a:rPr lang="it-IT" dirty="0"/>
                  <a:t>)? Requires doubly charged</a:t>
                </a:r>
              </a:p>
            </p:txBody>
          </p:sp>
        </mc:Choice>
        <mc:Fallback xmlns="">
          <p:sp>
            <p:nvSpPr>
              <p:cNvPr id="10" name="TextBox 13">
                <a:extLst>
                  <a:ext uri="{FF2B5EF4-FFF2-40B4-BE49-F238E27FC236}">
                    <a16:creationId xmlns:a16="http://schemas.microsoft.com/office/drawing/2014/main" id="{874A24AC-44C2-15AA-8157-EEC1DE57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106" y="4721290"/>
                <a:ext cx="4746684" cy="1200906"/>
              </a:xfrm>
              <a:prstGeom prst="rect">
                <a:avLst/>
              </a:prstGeom>
              <a:blipFill>
                <a:blip r:embed="rId8"/>
                <a:stretch>
                  <a:fillRect l="-1027" t="-2538" r="-257" b="-76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">
            <a:extLst>
              <a:ext uri="{FF2B5EF4-FFF2-40B4-BE49-F238E27FC236}">
                <a16:creationId xmlns:a16="http://schemas.microsoft.com/office/drawing/2014/main" id="{02E59396-5287-187F-F7BE-6F66A724D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03" y="1459823"/>
            <a:ext cx="494522" cy="49452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50B48B6-D245-69CE-78D0-33714BE0C9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48" y="4017689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7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99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69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19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268539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An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isoscalar</a:t>
                </a:r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/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There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recent</a:t>
                </a:r>
                <a:r>
                  <a:rPr lang="it-IT" sz="2400" dirty="0"/>
                  <a:t> claim by BESIII in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of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activity in P-</a:t>
                </a:r>
                <a:r>
                  <a:rPr lang="it-IT" sz="2400" dirty="0" err="1"/>
                  <a:t>wave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132ADA2-07E9-681B-29D2-F36A1B56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32" y="1451296"/>
                <a:ext cx="6208751" cy="830997"/>
              </a:xfrm>
              <a:prstGeom prst="rect">
                <a:avLst/>
              </a:prstGeom>
              <a:blipFill>
                <a:blip r:embed="rId4"/>
                <a:stretch>
                  <a:fillRect l="-1472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3824C45E-5740-CD84-023E-0ACA9C8A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3" y="2714536"/>
            <a:ext cx="4265916" cy="3213888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60A98F5F-D497-3930-688C-952A87DAF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07" y="3058788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/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Not </a:t>
                </a:r>
                <a:r>
                  <a:rPr lang="it-IT" sz="2400" dirty="0" err="1"/>
                  <a:t>enough</a:t>
                </a:r>
                <a:r>
                  <a:rPr lang="it-IT" sz="2400" dirty="0"/>
                  <a:t> information</a:t>
                </a:r>
                <a:br>
                  <a:rPr lang="it-IT" sz="2400" dirty="0"/>
                </a:br>
                <a:r>
                  <a:rPr lang="it-IT" sz="2400" dirty="0"/>
                  <a:t>to </a:t>
                </a:r>
                <a:r>
                  <a:rPr lang="it-IT" sz="2400" dirty="0" err="1"/>
                  <a:t>perform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…</a:t>
                </a:r>
                <a:br>
                  <a:rPr lang="it-IT" sz="2400" dirty="0"/>
                </a:br>
                <a:r>
                  <a:rPr lang="it-IT" sz="2400" dirty="0"/>
                  <a:t>stay </a:t>
                </a:r>
                <a:r>
                  <a:rPr lang="it-IT" sz="2400" dirty="0" err="1"/>
                  <a:t>tuned</a:t>
                </a:r>
                <a:r>
                  <a:rPr lang="it-IT" sz="2400" dirty="0"/>
                  <a:t>!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=1855±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+6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dirty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188±</m:t>
                      </m:r>
                      <m:sSubSup>
                        <m:sSub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b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sup>
                      </m:sSub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 dirty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DF9292D-EB8A-1EC3-4A71-4C3363278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261" y="2890615"/>
                <a:ext cx="4672754" cy="2693558"/>
              </a:xfrm>
              <a:prstGeom prst="rect">
                <a:avLst/>
              </a:prstGeom>
              <a:blipFill>
                <a:blip r:embed="rId7"/>
                <a:stretch>
                  <a:fillRect l="-2089" t="-18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2020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scalar glueball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8" y="2456376"/>
            <a:ext cx="5180823" cy="345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0396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richness</a:t>
            </a:r>
            <a:r>
              <a:rPr lang="it-IT" sz="3600" dirty="0"/>
              <a:t> of </a:t>
            </a:r>
            <a:r>
              <a:rPr lang="it-IT" sz="3600" dirty="0" err="1"/>
              <a:t>hadron</a:t>
            </a:r>
            <a:r>
              <a:rPr lang="it-IT" sz="3600" dirty="0"/>
              <a:t> </a:t>
            </a:r>
            <a:r>
              <a:rPr lang="it-IT" sz="3600" dirty="0" err="1"/>
              <a:t>spectrum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2147608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JPAC, PPNP 127 (2022),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1" y="2516940"/>
            <a:ext cx="5615622" cy="36752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91B997-9605-5A53-CE05-6EB28A8A2601}"/>
              </a:ext>
            </a:extLst>
          </p:cNvPr>
          <p:cNvSpPr txBox="1"/>
          <p:nvPr/>
        </p:nvSpPr>
        <p:spPr>
          <a:xfrm>
            <a:off x="95104" y="3224306"/>
            <a:ext cx="3229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quark model is still the simplest tool to organize the spectrum</a:t>
            </a:r>
          </a:p>
          <a:p>
            <a:endParaRPr lang="it-IT" dirty="0"/>
          </a:p>
          <a:p>
            <a:r>
              <a:rPr lang="it-IT" dirty="0"/>
              <a:t>«</a:t>
            </a:r>
            <a:r>
              <a:rPr lang="it-IT" dirty="0" err="1"/>
              <a:t>Exotic</a:t>
            </a:r>
            <a:r>
              <a:rPr lang="it-IT" dirty="0"/>
              <a:t> </a:t>
            </a:r>
            <a:r>
              <a:rPr lang="it-IT" dirty="0" err="1"/>
              <a:t>hadrons</a:t>
            </a:r>
            <a:r>
              <a:rPr lang="it-IT" dirty="0"/>
              <a:t>» are Beyond the Standard (quark) Model</a:t>
            </a:r>
          </a:p>
          <a:p>
            <a:endParaRPr lang="it-IT" dirty="0"/>
          </a:p>
          <a:p>
            <a:r>
              <a:rPr lang="it-IT" dirty="0" err="1"/>
              <a:t>Organizing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teaches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some more </a:t>
            </a:r>
            <a:r>
              <a:rPr lang="it-IT" dirty="0" err="1"/>
              <a:t>about</a:t>
            </a:r>
            <a:r>
              <a:rPr lang="it-IT" dirty="0"/>
              <a:t> quark-</a:t>
            </a:r>
            <a:r>
              <a:rPr lang="it-IT" dirty="0" err="1"/>
              <a:t>gluon</a:t>
            </a:r>
            <a:r>
              <a:rPr lang="it-IT" dirty="0"/>
              <a:t> interactions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0F6D66-2A73-EA3D-1AD7-5BEAB4FE513C}"/>
              </a:ext>
            </a:extLst>
          </p:cNvPr>
          <p:cNvSpPr txBox="1"/>
          <p:nvPr/>
        </p:nvSpPr>
        <p:spPr>
          <a:xfrm>
            <a:off x="207209" y="1213564"/>
            <a:ext cx="848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structures</a:t>
            </a:r>
            <a:r>
              <a:rPr lang="it-IT" dirty="0"/>
              <a:t> </a:t>
            </a:r>
            <a:r>
              <a:rPr lang="it-IT" dirty="0" err="1"/>
              <a:t>populating</a:t>
            </a:r>
            <a:r>
              <a:rPr lang="it-IT" dirty="0"/>
              <a:t> </a:t>
            </a:r>
            <a:r>
              <a:rPr lang="it-IT" dirty="0" err="1"/>
              <a:t>hadron</a:t>
            </a:r>
            <a:r>
              <a:rPr lang="it-IT" dirty="0"/>
              <a:t> reactions are </a:t>
            </a:r>
            <a:r>
              <a:rPr lang="it-IT" dirty="0" err="1"/>
              <a:t>extremely</a:t>
            </a:r>
            <a:r>
              <a:rPr lang="it-IT" dirty="0"/>
              <a:t> </a:t>
            </a:r>
            <a:r>
              <a:rPr lang="it-IT" dirty="0" err="1"/>
              <a:t>rich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Ultimate goal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understand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in </a:t>
            </a:r>
            <a:r>
              <a:rPr lang="it-IT" dirty="0" err="1"/>
              <a:t>term</a:t>
            </a:r>
            <a:r>
              <a:rPr lang="it-IT" dirty="0"/>
              <a:t> of QCD degrees of </a:t>
            </a:r>
            <a:r>
              <a:rPr lang="it-IT" dirty="0" err="1"/>
              <a:t>freedom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To do so, the </a:t>
            </a:r>
            <a:r>
              <a:rPr lang="it-IT" dirty="0" err="1"/>
              <a:t>spectrum</a:t>
            </a:r>
            <a:r>
              <a:rPr lang="it-IT" dirty="0"/>
              <a:t> of </a:t>
            </a:r>
            <a:r>
              <a:rPr lang="it-IT" dirty="0" err="1"/>
              <a:t>resonances</a:t>
            </a:r>
            <a:r>
              <a:rPr lang="it-IT" dirty="0"/>
              <a:t> must be </a:t>
            </a:r>
            <a:r>
              <a:rPr lang="it-IT" dirty="0" err="1"/>
              <a:t>correctly</a:t>
            </a:r>
            <a:r>
              <a:rPr lang="it-IT" dirty="0"/>
              <a:t> </a:t>
            </a:r>
            <a:r>
              <a:rPr lang="it-IT" dirty="0" err="1"/>
              <a:t>reconstructed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850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542869" y="1226054"/>
                <a:ext cx="610731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Same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000" dirty="0"/>
                  <a:t> model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before</a:t>
                </a:r>
                <a:endParaRPr lang="it-IT" sz="2000" dirty="0"/>
              </a:p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226054"/>
                <a:ext cx="6107313" cy="1015663"/>
              </a:xfrm>
              <a:prstGeom prst="rect">
                <a:avLst/>
              </a:prstGeom>
              <a:blipFill>
                <a:blip r:embed="rId5"/>
                <a:stretch>
                  <a:fillRect l="-998" t="-2994" r="-399" b="-9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108636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3422919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BD3CC737-94DA-43D6-03C0-EF3C58E9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DE6F55-B46F-9B1F-7C79-34D22BF4F925}"/>
              </a:ext>
            </a:extLst>
          </p:cNvPr>
          <p:cNvSpPr txBox="1"/>
          <p:nvPr/>
        </p:nvSpPr>
        <p:spPr>
          <a:xfrm>
            <a:off x="0" y="5771631"/>
            <a:ext cx="93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For data-</a:t>
            </a:r>
            <a:r>
              <a:rPr lang="it-IT" dirty="0" err="1">
                <a:solidFill>
                  <a:srgbClr val="C00000"/>
                </a:solidFill>
              </a:rPr>
              <a:t>driven</a:t>
            </a:r>
            <a:r>
              <a:rPr lang="it-IT" dirty="0">
                <a:solidFill>
                  <a:srgbClr val="C00000"/>
                </a:solidFill>
              </a:rPr>
              <a:t> pole </a:t>
            </a:r>
            <a:r>
              <a:rPr lang="it-IT" dirty="0" err="1">
                <a:solidFill>
                  <a:srgbClr val="C00000"/>
                </a:solidFill>
              </a:rPr>
              <a:t>extractions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see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also</a:t>
            </a:r>
            <a:r>
              <a:rPr lang="it-IT" dirty="0">
                <a:solidFill>
                  <a:srgbClr val="C00000"/>
                </a:solidFill>
              </a:rPr>
              <a:t> D. </a:t>
            </a:r>
            <a:r>
              <a:rPr lang="it-IT" dirty="0" err="1">
                <a:solidFill>
                  <a:srgbClr val="C00000"/>
                </a:solidFill>
              </a:rPr>
              <a:t>Binosi</a:t>
            </a:r>
            <a:r>
              <a:rPr lang="it-IT" dirty="0">
                <a:solidFill>
                  <a:srgbClr val="C00000"/>
                </a:solidFill>
              </a:rPr>
              <a:t>, A. Pilloni, R.-A. </a:t>
            </a:r>
            <a:r>
              <a:rPr lang="it-IT" dirty="0" err="1">
                <a:solidFill>
                  <a:srgbClr val="C00000"/>
                </a:solidFill>
              </a:rPr>
              <a:t>Tripolt</a:t>
            </a:r>
            <a:r>
              <a:rPr lang="it-IT" dirty="0">
                <a:solidFill>
                  <a:srgbClr val="C00000"/>
                </a:solidFill>
              </a:rPr>
              <a:t> PLB 839, 137809</a:t>
            </a:r>
          </a:p>
        </p:txBody>
      </p:sp>
    </p:spTree>
    <p:extLst>
      <p:ext uri="{BB962C8B-B14F-4D97-AF65-F5344CB8AC3E}">
        <p14:creationId xmlns:p14="http://schemas.microsoft.com/office/powerpoint/2010/main" val="3116825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1063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BED49-6ABA-7DA6-EC36-A176ADD224D6}"/>
              </a:ext>
            </a:extLst>
          </p:cNvPr>
          <p:cNvSpPr txBox="1"/>
          <p:nvPr/>
        </p:nvSpPr>
        <p:spPr>
          <a:xfrm>
            <a:off x="84465" y="5024962"/>
            <a:ext cx="8652293" cy="1200329"/>
          </a:xfrm>
          <a:prstGeom prst="rect">
            <a:avLst/>
          </a:prstGeom>
          <a:noFill/>
        </p:spPr>
        <p:txBody>
          <a:bodyPr wrap="square" lIns="450000" rIns="450000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Caveats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some of the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relevant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channels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hopefully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ratios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Left-hand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cuts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of scattering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processes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contribute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to scattering. </a:t>
            </a:r>
            <a:br>
              <a:rPr lang="it-IT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Poorly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known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here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A4450B26-FA42-26C8-C8BD-98033C8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4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251786-8AA5-E401-5D4B-87A0513A042F}"/>
              </a:ext>
            </a:extLst>
          </p:cNvPr>
          <p:cNvSpPr txBox="1"/>
          <p:nvPr/>
        </p:nvSpPr>
        <p:spPr>
          <a:xfrm>
            <a:off x="2069615" y="1022507"/>
            <a:ext cx="5381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Light </a:t>
            </a:r>
            <a:r>
              <a:rPr lang="it-IT" sz="3200" dirty="0" err="1"/>
              <a:t>sector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full of </a:t>
            </a:r>
            <a:r>
              <a:rPr lang="it-IT" sz="3200" dirty="0" err="1"/>
              <a:t>surprises</a:t>
            </a:r>
            <a:r>
              <a:rPr lang="it-IT" sz="3200" dirty="0"/>
              <a:t>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557DB385-531A-8354-FCB1-BA5FD10AC850}"/>
                  </a:ext>
                </a:extLst>
              </p:cNvPr>
              <p:cNvSpPr txBox="1"/>
              <p:nvPr/>
            </p:nvSpPr>
            <p:spPr>
              <a:xfrm>
                <a:off x="60820" y="1754586"/>
                <a:ext cx="884307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Long-</a:t>
                </a:r>
                <a:r>
                  <a:rPr lang="it-IT" sz="2400" dirty="0" err="1"/>
                  <a:t>sought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spectrum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direct</a:t>
                </a:r>
                <a:r>
                  <a:rPr lang="it-IT" sz="2400" dirty="0"/>
                  <a:t> insight </a:t>
                </a:r>
                <a:r>
                  <a:rPr lang="it-IT" sz="2400" dirty="0" err="1"/>
                  <a:t>into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gluodynamics</a:t>
                </a:r>
                <a:endParaRPr lang="it-IT" sz="2400" dirty="0"/>
              </a:p>
              <a:p>
                <a:pPr marL="342900" indent="-34290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like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(1835)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(1420)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offer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examples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near-threshold</a:t>
                </a:r>
                <a:r>
                  <a:rPr lang="it-IT" sz="2400" dirty="0"/>
                  <a:t> dynamics,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to the one </a:t>
                </a:r>
                <a:r>
                  <a:rPr lang="it-IT" sz="2400" dirty="0" err="1"/>
                  <a:t>invoked</a:t>
                </a:r>
                <a:r>
                  <a:rPr lang="it-IT" sz="2400" dirty="0"/>
                  <a:t> for the XYZ</a:t>
                </a:r>
              </a:p>
              <a:p>
                <a:pPr marL="342900" indent="-34290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Bottom-up </a:t>
                </a:r>
                <a:r>
                  <a:rPr lang="it-IT" sz="2400" dirty="0" err="1"/>
                  <a:t>approaches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</a:t>
                </a:r>
                <a:r>
                  <a:rPr lang="it-IT" sz="2400" dirty="0"/>
                  <a:t> us to get the most out of high </a:t>
                </a:r>
                <a:r>
                  <a:rPr lang="it-IT" sz="2400" dirty="0" err="1"/>
                  <a:t>statistics</a:t>
                </a:r>
                <a:r>
                  <a:rPr lang="it-IT" sz="2400" dirty="0"/>
                  <a:t> data</a:t>
                </a:r>
              </a:p>
            </p:txBody>
          </p:sp>
        </mc:Choice>
        <mc:Fallback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557DB385-531A-8354-FCB1-BA5FD10AC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" y="1754586"/>
                <a:ext cx="8843072" cy="2554545"/>
              </a:xfrm>
              <a:prstGeom prst="rect">
                <a:avLst/>
              </a:prstGeom>
              <a:blipFill>
                <a:blip r:embed="rId3"/>
                <a:stretch>
                  <a:fillRect l="-1930" t="-8353" b="-45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ACDFCC13-C8ED-139E-84B9-C0CDE24DD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6" y="5014235"/>
            <a:ext cx="1544127" cy="8336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74F2F3-17B2-B81D-9A48-1822C69F1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773" y="4883645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634A-884A-6BA1-5B57-00B248942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54FDCA39-864C-BF05-DCBA-8ACF6152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66C7D-72CD-F49F-22D6-F6F476ED14EF}"/>
              </a:ext>
            </a:extLst>
          </p:cNvPr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4932FDA-3831-4350-8923-DA4249B20D05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ExoHad</a:t>
            </a:r>
            <a:r>
              <a:rPr lang="it-IT" sz="3600" dirty="0">
                <a:solidFill>
                  <a:schemeClr val="tx2"/>
                </a:solidFill>
              </a:rPr>
              <a:t> and JPAC</a:t>
            </a:r>
          </a:p>
        </p:txBody>
      </p:sp>
      <p:pic>
        <p:nvPicPr>
          <p:cNvPr id="37" name="Immagine 3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58226A2-DBB7-BB09-20DD-CBA217635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20502" r="16682" b="8302"/>
          <a:stretch/>
        </p:blipFill>
        <p:spPr>
          <a:xfrm>
            <a:off x="0" y="987724"/>
            <a:ext cx="3619506" cy="5266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B6D0F89-25FC-95DC-8BB5-32510879A797}"/>
              </a:ext>
            </a:extLst>
          </p:cNvPr>
          <p:cNvSpPr txBox="1"/>
          <p:nvPr/>
        </p:nvSpPr>
        <p:spPr>
          <a:xfrm>
            <a:off x="3734724" y="1025118"/>
            <a:ext cx="2712291" cy="2031325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Aims at exploring all aspects of exotics 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(= hybrids at </a:t>
            </a:r>
            <a:r>
              <a:rPr lang="en-US" dirty="0" err="1">
                <a:latin typeface="Arial" panose="020B0604020202020204" pitchFamily="34" charset="0"/>
              </a:rPr>
              <a:t>GlueX</a:t>
            </a:r>
            <a:r>
              <a:rPr lang="en-US" dirty="0"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6A6B0755-A8E3-C8A4-C3DA-76F0FD6E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709" y="1261890"/>
            <a:ext cx="2712291" cy="9642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94269A-F568-1BE9-AAF9-58AD4A2074AD}"/>
              </a:ext>
            </a:extLst>
          </p:cNvPr>
          <p:cNvSpPr txBox="1"/>
          <p:nvPr/>
        </p:nvSpPr>
        <p:spPr>
          <a:xfrm>
            <a:off x="3619506" y="3515414"/>
            <a:ext cx="51142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Joint Physics </a:t>
            </a:r>
            <a:r>
              <a:rPr lang="en-US" dirty="0">
                <a:latin typeface="Arial" panose="020B0604020202020204" pitchFamily="34" charset="0"/>
              </a:rPr>
              <a:t>Analysis Center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theorists and experimentalists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40+ researchers affiliated during a decade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5EDBC5-B2E2-928A-4926-1EE78AB4F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86" y="4808076"/>
            <a:ext cx="1544127" cy="8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28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</a:t>
            </a:r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nonet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/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C143E36-EFD6-A2F7-95D1-B5C84C7FA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466" y="3849819"/>
                <a:ext cx="516808" cy="375424"/>
              </a:xfrm>
              <a:prstGeom prst="rect">
                <a:avLst/>
              </a:prstGeom>
              <a:blipFill>
                <a:blip r:embed="rId3"/>
                <a:stretch>
                  <a:fillRect r="-4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/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F6F8D04-AD66-14D3-90D4-EF8004B67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5" y="3849819"/>
                <a:ext cx="516808" cy="375424"/>
              </a:xfrm>
              <a:prstGeom prst="rect">
                <a:avLst/>
              </a:prstGeom>
              <a:blipFill>
                <a:blip r:embed="rId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760" y="3264958"/>
                <a:ext cx="873252" cy="312521"/>
              </a:xfrm>
              <a:prstGeom prst="rect">
                <a:avLst/>
              </a:prstGeom>
              <a:blipFill>
                <a:blip r:embed="rId5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/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B88278F-100C-A566-A342-57A07CAD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524" y="4037531"/>
                <a:ext cx="873252" cy="312521"/>
              </a:xfrm>
              <a:prstGeom prst="rect">
                <a:avLst/>
              </a:prstGeom>
              <a:blipFill>
                <a:blip r:embed="rId6"/>
                <a:stretch>
                  <a:fillRect r="-202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/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DBE117A-D2F4-76FD-FB0D-9D0AA2ECB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73" y="3442961"/>
                <a:ext cx="398764" cy="307777"/>
              </a:xfrm>
              <a:prstGeom prst="rect">
                <a:avLst/>
              </a:prstGeom>
              <a:blipFill>
                <a:blip r:embed="rId7"/>
                <a:stretch>
                  <a:fillRect r="-2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/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ABB0843-2466-E049-6DCB-EA8EB696C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8" y="2844490"/>
                <a:ext cx="488595" cy="369332"/>
              </a:xfrm>
              <a:prstGeom prst="rect">
                <a:avLst/>
              </a:prstGeom>
              <a:blipFill>
                <a:blip r:embed="rId8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/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694DF614-58DB-0968-C15C-6E7406DB1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526" y="2748970"/>
                <a:ext cx="488595" cy="369332"/>
              </a:xfrm>
              <a:prstGeom prst="rect">
                <a:avLst/>
              </a:prstGeom>
              <a:blipFill>
                <a:blip r:embed="rId9"/>
                <a:stretch>
                  <a:fillRect r="-4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/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1AC828-5F32-CE9D-E377-C5AB72753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16" y="4572946"/>
                <a:ext cx="488595" cy="369332"/>
              </a:xfrm>
              <a:prstGeom prst="rect">
                <a:avLst/>
              </a:prstGeom>
              <a:blipFill>
                <a:blip r:embed="rId10"/>
                <a:stretch>
                  <a:fillRect r="-21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/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0B248AD-DF30-789D-DB5A-737DFE207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657" y="4498844"/>
                <a:ext cx="490070" cy="375424"/>
              </a:xfrm>
              <a:prstGeom prst="rect">
                <a:avLst/>
              </a:prstGeom>
              <a:blipFill>
                <a:blip r:embed="rId11"/>
                <a:stretch>
                  <a:fillRect r="-419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5C6E1A45-BADB-14DA-13F3-C5CAA63F6EBE}"/>
              </a:ext>
            </a:extLst>
          </p:cNvPr>
          <p:cNvGrpSpPr/>
          <p:nvPr/>
        </p:nvGrpSpPr>
        <p:grpSpPr>
          <a:xfrm>
            <a:off x="5905849" y="4540897"/>
            <a:ext cx="1813421" cy="0"/>
            <a:chOff x="5729680" y="4856802"/>
            <a:chExt cx="1813421" cy="0"/>
          </a:xfrm>
        </p:grpSpPr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76B93950-EFD4-A4B5-D9F5-073942FC147A}"/>
                </a:ext>
              </a:extLst>
            </p:cNvPr>
            <p:cNvCxnSpPr/>
            <p:nvPr/>
          </p:nvCxnSpPr>
          <p:spPr>
            <a:xfrm>
              <a:off x="5729680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DAEFCEA4-A6BC-CF90-843B-10ABF64BC3AF}"/>
                </a:ext>
              </a:extLst>
            </p:cNvPr>
            <p:cNvCxnSpPr>
              <a:cxnSpLocks/>
            </p:cNvCxnSpPr>
            <p:nvPr/>
          </p:nvCxnSpPr>
          <p:spPr>
            <a:xfrm>
              <a:off x="6380526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21149C7D-5EF8-1567-3005-7553AF54EE30}"/>
                </a:ext>
              </a:extLst>
            </p:cNvPr>
            <p:cNvCxnSpPr/>
            <p:nvPr/>
          </p:nvCxnSpPr>
          <p:spPr>
            <a:xfrm>
              <a:off x="7031372" y="4856802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5DA89EF6-AD85-9202-1A41-319E1D50B3A6}"/>
              </a:ext>
            </a:extLst>
          </p:cNvPr>
          <p:cNvCxnSpPr>
            <a:cxnSpLocks/>
          </p:cNvCxnSpPr>
          <p:nvPr/>
        </p:nvCxnSpPr>
        <p:spPr>
          <a:xfrm>
            <a:off x="6556695" y="4617796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0610566-D705-7A44-2A31-2FA813D165C6}"/>
              </a:ext>
            </a:extLst>
          </p:cNvPr>
          <p:cNvCxnSpPr>
            <a:cxnSpLocks/>
          </p:cNvCxnSpPr>
          <p:nvPr/>
        </p:nvCxnSpPr>
        <p:spPr>
          <a:xfrm>
            <a:off x="6556695" y="3181773"/>
            <a:ext cx="511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AFDBDCD-6336-0BDE-955E-43888372B019}"/>
              </a:ext>
            </a:extLst>
          </p:cNvPr>
          <p:cNvGrpSpPr/>
          <p:nvPr/>
        </p:nvGrpSpPr>
        <p:grpSpPr>
          <a:xfrm>
            <a:off x="6231272" y="3861335"/>
            <a:ext cx="1162575" cy="0"/>
            <a:chOff x="5890469" y="4288806"/>
            <a:chExt cx="1162575" cy="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B6B75BFB-6CDF-2D09-D409-27FD21F1F55D}"/>
                </a:ext>
              </a:extLst>
            </p:cNvPr>
            <p:cNvCxnSpPr/>
            <p:nvPr/>
          </p:nvCxnSpPr>
          <p:spPr>
            <a:xfrm>
              <a:off x="5890469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3D3CE311-E078-710A-FC7D-40DBDB6506E0}"/>
                </a:ext>
              </a:extLst>
            </p:cNvPr>
            <p:cNvCxnSpPr>
              <a:cxnSpLocks/>
            </p:cNvCxnSpPr>
            <p:nvPr/>
          </p:nvCxnSpPr>
          <p:spPr>
            <a:xfrm>
              <a:off x="6541315" y="428880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675378" cy="390748"/>
              </a:xfrm>
              <a:prstGeom prst="rect">
                <a:avLst/>
              </a:prstGeom>
              <a:blipFill>
                <a:blip r:embed="rId1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65453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/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075427E8-0205-2B52-D1AA-77D13D96C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690" y="3665262"/>
                <a:ext cx="1111586" cy="390748"/>
              </a:xfrm>
              <a:prstGeom prst="rect">
                <a:avLst/>
              </a:prstGeom>
              <a:blipFill>
                <a:blip r:embed="rId1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22086"/>
                <a:ext cx="628570" cy="369332"/>
              </a:xfrm>
              <a:prstGeom prst="rect">
                <a:avLst/>
              </a:prstGeom>
              <a:blipFill>
                <a:blip r:embed="rId1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399597" cy="369332"/>
              </a:xfrm>
              <a:prstGeom prst="rect">
                <a:avLst/>
              </a:prstGeom>
              <a:blipFill>
                <a:blip r:embed="rId1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50283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8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43" grpId="0"/>
      <p:bldP spid="45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scalar </a:t>
            </a:r>
            <a:r>
              <a:rPr lang="it-IT" sz="3600" dirty="0" err="1"/>
              <a:t>nonet</a:t>
            </a:r>
            <a:r>
              <a:rPr lang="it-IT" sz="3600" dirty="0"/>
              <a:t>/1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(700)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(500)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130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878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Attraction and repulsion in 1-gluon exchange approximation is given by</a:t>
            </a:r>
            <a:endParaRPr lang="it-IT" sz="2000" dirty="0" err="1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Diquarks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59F942-23EA-C744-A48A-9B8F2E3BF171}"/>
              </a:ext>
            </a:extLst>
          </p:cNvPr>
          <p:cNvSpPr txBox="1"/>
          <p:nvPr/>
        </p:nvSpPr>
        <p:spPr>
          <a:xfrm>
            <a:off x="2710188" y="1694777"/>
            <a:ext cx="614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the </a:t>
            </a:r>
            <a:r>
              <a:rPr lang="it-IT" sz="2400" dirty="0" err="1"/>
              <a:t>two</a:t>
            </a:r>
            <a:r>
              <a:rPr lang="it-IT" sz="2400" dirty="0"/>
              <a:t> quarks are </a:t>
            </a:r>
            <a:r>
              <a:rPr lang="it-IT" sz="2400" dirty="0" err="1"/>
              <a:t>identical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,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obey</a:t>
            </a:r>
            <a:r>
              <a:rPr lang="it-IT" sz="2400" dirty="0"/>
              <a:t> Fermi </a:t>
            </a:r>
            <a:r>
              <a:rPr lang="it-IT" sz="2400" dirty="0" err="1"/>
              <a:t>statistics</a:t>
            </a:r>
            <a:endParaRPr lang="it-IT" sz="2400" dirty="0"/>
          </a:p>
          <a:p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restrict</a:t>
            </a:r>
            <a:r>
              <a:rPr lang="it-IT" sz="2400" dirty="0"/>
              <a:t> to the ground state in S-</a:t>
            </a:r>
            <a:r>
              <a:rPr lang="it-IT" sz="2400" dirty="0" err="1"/>
              <a:t>wave</a:t>
            </a:r>
            <a:r>
              <a:rPr lang="it-IT" sz="2400" dirty="0"/>
              <a:t>,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options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/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653006-28D8-A1D7-B2B1-718E4473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330815"/>
                <a:ext cx="3580532" cy="402482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/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1" i="1">
                                  <a:solidFill>
                                    <a:srgbClr val="3333FF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e>
                          </m:acc>
                        </m:e>
                        <m:sub>
                          <m:r>
                            <a:rPr lang="it-IT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𝒄</m:t>
                          </m:r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𝒐𝒍𝒐𝒓</m:t>
                          </m:r>
                        </m:sub>
                      </m:sSub>
                      <m:d>
                        <m:dPr>
                          <m:ctrlP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𝒇𝒍𝒂𝒗𝒐𝒓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𝒔𝒑𝒊𝒏</m:t>
                          </m:r>
                        </m:sub>
                      </m:sSub>
                      <m:d>
                        <m:dPr>
                          <m:ctrlPr>
                            <a:rPr lang="it-IT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it-IT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15064CA-8222-92BA-6F28-FC9AD332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107" y="3878523"/>
                <a:ext cx="3580532" cy="402482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46D3E2-073E-683F-8EBE-DC2E11BF60F8}"/>
              </a:ext>
            </a:extLst>
          </p:cNvPr>
          <p:cNvSpPr txBox="1"/>
          <p:nvPr/>
        </p:nvSpPr>
        <p:spPr>
          <a:xfrm>
            <a:off x="5025164" y="3319458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«Good» </a:t>
            </a:r>
            <a:r>
              <a:rPr lang="it-IT" dirty="0" err="1"/>
              <a:t>diquark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2F08FBA-26DB-91D1-58ED-852F9134F4CC}"/>
              </a:ext>
            </a:extLst>
          </p:cNvPr>
          <p:cNvSpPr txBox="1"/>
          <p:nvPr/>
        </p:nvSpPr>
        <p:spPr>
          <a:xfrm>
            <a:off x="5025164" y="385914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</a:t>
            </a:r>
            <a:r>
              <a:rPr lang="it-IT" dirty="0" err="1"/>
              <a:t>Bad</a:t>
            </a:r>
            <a:r>
              <a:rPr lang="it-IT" dirty="0"/>
              <a:t>» </a:t>
            </a:r>
            <a:r>
              <a:rPr lang="it-IT" dirty="0" err="1"/>
              <a:t>diquark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6613D9-6AE0-34CC-DEBF-7F2E39CBE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8" y="4398008"/>
            <a:ext cx="3040411" cy="1680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690F7F-C46F-5840-BF16-02865488339C}"/>
              </a:ext>
            </a:extLst>
          </p:cNvPr>
          <p:cNvSpPr txBox="1"/>
          <p:nvPr/>
        </p:nvSpPr>
        <p:spPr>
          <a:xfrm>
            <a:off x="3984771" y="4540331"/>
            <a:ext cx="4613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Because</a:t>
            </a:r>
            <a:r>
              <a:rPr lang="it-IT" dirty="0"/>
              <a:t> of spin-spin interaction,</a:t>
            </a:r>
            <a:br>
              <a:rPr lang="it-IT" dirty="0"/>
            </a:br>
            <a:r>
              <a:rPr lang="it-IT" dirty="0"/>
              <a:t>good </a:t>
            </a:r>
            <a:r>
              <a:rPr lang="it-IT" dirty="0" err="1"/>
              <a:t>diquark</a:t>
            </a:r>
            <a:r>
              <a:rPr lang="it-IT" dirty="0"/>
              <a:t> are </a:t>
            </a:r>
            <a:r>
              <a:rPr lang="it-IT" dirty="0" err="1"/>
              <a:t>lighter</a:t>
            </a:r>
            <a:r>
              <a:rPr lang="it-IT" dirty="0"/>
              <a:t>, and </a:t>
            </a:r>
            <a:r>
              <a:rPr lang="it-IT" dirty="0" err="1"/>
              <a:t>easier</a:t>
            </a:r>
            <a:r>
              <a:rPr lang="it-IT" dirty="0"/>
              <a:t> to produce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From the </a:t>
            </a:r>
            <a:r>
              <a:rPr lang="it-IT" dirty="0" err="1"/>
              <a:t>flavor</a:t>
            </a:r>
            <a:r>
              <a:rPr lang="it-IT" dirty="0"/>
              <a:t> point of </a:t>
            </a:r>
            <a:r>
              <a:rPr lang="it-IT" dirty="0" err="1"/>
              <a:t>view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behaves</a:t>
            </a:r>
            <a:r>
              <a:rPr lang="it-IT" dirty="0"/>
              <a:t> like</a:t>
            </a:r>
            <a:br>
              <a:rPr lang="it-IT" dirty="0"/>
            </a:br>
            <a:r>
              <a:rPr lang="it-IT" dirty="0"/>
              <a:t>an antiquark </a:t>
            </a:r>
          </a:p>
        </p:txBody>
      </p:sp>
    </p:spTree>
    <p:extLst>
      <p:ext uri="{BB962C8B-B14F-4D97-AF65-F5344CB8AC3E}">
        <p14:creationId xmlns:p14="http://schemas.microsoft.com/office/powerpoint/2010/main" val="296380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C4BF675-4DB1-AFDF-C965-4DDC8DC436FF}"/>
              </a:ext>
            </a:extLst>
          </p:cNvPr>
          <p:cNvSpPr/>
          <p:nvPr/>
        </p:nvSpPr>
        <p:spPr>
          <a:xfrm>
            <a:off x="4639112" y="1945759"/>
            <a:ext cx="229475" cy="343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light scalar </a:t>
            </a:r>
            <a:r>
              <a:rPr lang="it-IT" sz="3600" dirty="0" err="1"/>
              <a:t>nonet</a:t>
            </a:r>
            <a:r>
              <a:rPr lang="it-IT" sz="3600" dirty="0"/>
              <a:t>/2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E06769-5D2A-0B78-9D3C-BFD2747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6" y="1945759"/>
            <a:ext cx="4486901" cy="3439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/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619EBB50-B8E5-1179-9514-02A9B1C5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48" y="2758673"/>
                <a:ext cx="430887" cy="323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2DCF34DB-5225-DF76-2E38-F2CBC45FDC0B}"/>
              </a:ext>
            </a:extLst>
          </p:cNvPr>
          <p:cNvGrpSpPr/>
          <p:nvPr/>
        </p:nvGrpSpPr>
        <p:grpSpPr>
          <a:xfrm flipV="1">
            <a:off x="5905849" y="3181773"/>
            <a:ext cx="1813421" cy="1436023"/>
            <a:chOff x="5905849" y="3181773"/>
            <a:chExt cx="1813421" cy="143602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5C6E1A45-BADB-14DA-13F3-C5CAA63F6EBE}"/>
                </a:ext>
              </a:extLst>
            </p:cNvPr>
            <p:cNvGrpSpPr/>
            <p:nvPr/>
          </p:nvGrpSpPr>
          <p:grpSpPr>
            <a:xfrm flipV="1">
              <a:off x="5905849" y="4540897"/>
              <a:ext cx="1813421" cy="0"/>
              <a:chOff x="5729680" y="4856802"/>
              <a:chExt cx="1813421" cy="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76B93950-EFD4-A4B5-D9F5-073942FC147A}"/>
                  </a:ext>
                </a:extLst>
              </p:cNvPr>
              <p:cNvCxnSpPr/>
              <p:nvPr/>
            </p:nvCxnSpPr>
            <p:spPr>
              <a:xfrm>
                <a:off x="5729680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DAEFCEA4-A6BC-CF90-843B-10ABF64BC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0526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21149C7D-5EF8-1567-3005-7553AF54EE30}"/>
                  </a:ext>
                </a:extLst>
              </p:cNvPr>
              <p:cNvCxnSpPr/>
              <p:nvPr/>
            </p:nvCxnSpPr>
            <p:spPr>
              <a:xfrm>
                <a:off x="7031372" y="4856802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5DA89EF6-AD85-9202-1A41-319E1D50B3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4617796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0610566-D705-7A44-2A31-2FA813D1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695" y="3181773"/>
              <a:ext cx="511729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AAFDBDCD-6336-0BDE-955E-43888372B019}"/>
                </a:ext>
              </a:extLst>
            </p:cNvPr>
            <p:cNvGrpSpPr/>
            <p:nvPr/>
          </p:nvGrpSpPr>
          <p:grpSpPr>
            <a:xfrm flipV="1">
              <a:off x="6231272" y="3861335"/>
              <a:ext cx="1162575" cy="0"/>
              <a:chOff x="5890469" y="4288806"/>
              <a:chExt cx="1162575" cy="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B6B75BFB-6CDF-2D09-D409-27FD21F1F55D}"/>
                  </a:ext>
                </a:extLst>
              </p:cNvPr>
              <p:cNvCxnSpPr/>
              <p:nvPr/>
            </p:nvCxnSpPr>
            <p:spPr>
              <a:xfrm>
                <a:off x="5890469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3D3CE311-E078-710A-FC7D-40DBDB650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1315" y="4288806"/>
                <a:ext cx="511729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1110817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𝑢𝑑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][</m:t>
                      </m:r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4C4F737F-4BAC-DC05-51EE-50F898D47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1110817" cy="375744"/>
              </a:xfrm>
              <a:prstGeom prst="rect">
                <a:avLst/>
              </a:prstGeom>
              <a:blipFill>
                <a:blip r:embed="rId4"/>
                <a:stretch>
                  <a:fillRect r="-14835" b="-14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1074590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𝑞𝑠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][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50EE9629-A16A-3766-7B42-8D5ABBC21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1074590" cy="375744"/>
              </a:xfrm>
              <a:prstGeom prst="rect">
                <a:avLst/>
              </a:prstGeom>
              <a:blipFill>
                <a:blip r:embed="rId5"/>
                <a:stretch>
                  <a:fillRect r="-13636" b="-129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/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F46ACCF6-475C-C665-76EC-C1384993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06" y="4313697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/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F42F666-5A3B-AA48-9F9A-D05F712C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41" y="2959429"/>
                <a:ext cx="75764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/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5D026DB-0F28-B04B-F4FD-2EA2E308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009" y="3665961"/>
                <a:ext cx="36881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/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FDCE9651-66A2-DF26-8EDC-AC0E565F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1" y="1979078"/>
                <a:ext cx="14378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/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(700)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FD4E788-A17D-8308-B546-C20303176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2752629"/>
                <a:ext cx="929422" cy="323165"/>
              </a:xfrm>
              <a:prstGeom prst="rect">
                <a:avLst/>
              </a:prstGeom>
              <a:blipFill>
                <a:blip r:embed="rId10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/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74D9CE00-1EED-7DE7-D21D-1211BA3FB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352" y="3615069"/>
                <a:ext cx="928331" cy="323165"/>
              </a:xfrm>
              <a:prstGeom prst="rect">
                <a:avLst/>
              </a:prstGeom>
              <a:blipFill>
                <a:blip r:embed="rId11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/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9292307-FD0F-3840-5ABA-BA0B02202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331" y="3939291"/>
                <a:ext cx="546318" cy="3290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/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65FADA26-7A41-4DFF-7865-E711229A4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3665261"/>
                <a:ext cx="330197" cy="3231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/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D9489E4-3363-035A-947F-2FBB4B6B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9" y="4529136"/>
                <a:ext cx="451726" cy="3231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/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it-IT" sz="15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043A2E13-EB4D-AFB1-52FD-B37E1DA0D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439" y="4521446"/>
                <a:ext cx="430887" cy="34054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DBE0EF87-2940-4B96-DB89-B415D387985C}"/>
              </a:ext>
            </a:extLst>
          </p:cNvPr>
          <p:cNvSpPr/>
          <p:nvPr/>
        </p:nvSpPr>
        <p:spPr>
          <a:xfrm>
            <a:off x="2499919" y="3322040"/>
            <a:ext cx="469784" cy="293615"/>
          </a:xfrm>
          <a:custGeom>
            <a:avLst/>
            <a:gdLst>
              <a:gd name="connsiteX0" fmla="*/ 41945 w 469784"/>
              <a:gd name="connsiteY0" fmla="*/ 293615 h 293615"/>
              <a:gd name="connsiteX1" fmla="*/ 469784 w 469784"/>
              <a:gd name="connsiteY1" fmla="*/ 276837 h 293615"/>
              <a:gd name="connsiteX2" fmla="*/ 293615 w 469784"/>
              <a:gd name="connsiteY2" fmla="*/ 0 h 293615"/>
              <a:gd name="connsiteX3" fmla="*/ 0 w 469784"/>
              <a:gd name="connsiteY3" fmla="*/ 16778 h 293615"/>
              <a:gd name="connsiteX4" fmla="*/ 41945 w 469784"/>
              <a:gd name="connsiteY4" fmla="*/ 293615 h 29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4" h="293615">
                <a:moveTo>
                  <a:pt x="41945" y="293615"/>
                </a:moveTo>
                <a:lnTo>
                  <a:pt x="469784" y="276837"/>
                </a:lnTo>
                <a:lnTo>
                  <a:pt x="293615" y="0"/>
                </a:lnTo>
                <a:lnTo>
                  <a:pt x="0" y="16778"/>
                </a:lnTo>
                <a:lnTo>
                  <a:pt x="41945" y="293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/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500" b="0" i="1" smtClean="0">
                          <a:latin typeface="Cambria Math" panose="02040503050406030204" pitchFamily="18" charset="0"/>
                        </a:rPr>
                        <m:t>(500)</m:t>
                      </m:r>
                    </m:oMath>
                  </m:oMathPara>
                </a14:m>
                <a:endParaRPr lang="it-IT" sz="1500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85B1027D-A2EE-A6EE-91E0-A60843372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125" y="3228763"/>
                <a:ext cx="556524" cy="461665"/>
              </a:xfrm>
              <a:prstGeom prst="rect">
                <a:avLst/>
              </a:prstGeom>
              <a:blipFill>
                <a:blip r:embed="rId16"/>
                <a:stretch>
                  <a:fillRect r="-47253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/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1300" b="0" i="1" smtClean="0">
                              <a:solidFill>
                                <a:srgbClr val="604C9B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1300" dirty="0">
                  <a:solidFill>
                    <a:srgbClr val="604C9B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94BAB8-1C05-BE95-A411-9E634870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885" y="2115318"/>
                <a:ext cx="314702" cy="200055"/>
              </a:xfrm>
              <a:prstGeom prst="rect">
                <a:avLst/>
              </a:prstGeom>
              <a:blipFill>
                <a:blip r:embed="rId17"/>
                <a:stretch>
                  <a:fillRect l="-11538" r="-5769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1074590" cy="375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𝑞𝑠</m:t>
                      </m:r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it-IT" i="1" dirty="0">
                          <a:latin typeface="Cambria Math" panose="02040503050406030204" pitchFamily="18" charset="0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2606B43D-C85F-6D1B-02FD-292E1F4D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1074590" cy="375744"/>
              </a:xfrm>
              <a:prstGeom prst="rect">
                <a:avLst/>
              </a:prstGeom>
              <a:blipFill>
                <a:blip r:embed="rId18"/>
                <a:stretch>
                  <a:fillRect r="-14773" b="-16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88FB49F-C6B7-BA5F-750E-658D9A670C7F}"/>
                  </a:ext>
                </a:extLst>
              </p:cNvPr>
              <p:cNvSpPr txBox="1"/>
              <p:nvPr/>
            </p:nvSpPr>
            <p:spPr>
              <a:xfrm>
                <a:off x="5366996" y="1982462"/>
                <a:ext cx="34028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also</a:t>
                </a:r>
                <a:r>
                  <a:rPr lang="it-IT" dirty="0"/>
                  <a:t> </a:t>
                </a:r>
                <a:r>
                  <a:rPr lang="it-IT" dirty="0" err="1"/>
                  <a:t>explain</a:t>
                </a:r>
                <a:r>
                  <a:rPr lang="it-IT" dirty="0"/>
                  <a:t> the </a:t>
                </a:r>
                <a:r>
                  <a:rPr lang="it-IT" dirty="0" err="1"/>
                  <a:t>affinity</a:t>
                </a:r>
                <a:r>
                  <a:rPr lang="it-IT" dirty="0"/>
                  <a:t> of the</a:t>
                </a:r>
                <a:br>
                  <a:rPr 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(980)</m:t>
                    </m:r>
                  </m:oMath>
                </a14:m>
                <a:r>
                  <a:rPr lang="it-IT" dirty="0"/>
                  <a:t> to </a:t>
                </a:r>
                <a:r>
                  <a:rPr lang="it-IT" dirty="0" err="1"/>
                  <a:t>kaons</a:t>
                </a:r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88FB49F-C6B7-BA5F-750E-658D9A670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996" y="1982462"/>
                <a:ext cx="3402855" cy="646331"/>
              </a:xfrm>
              <a:prstGeom prst="rect">
                <a:avLst/>
              </a:prstGeom>
              <a:blipFill>
                <a:blip r:embed="rId19"/>
                <a:stretch>
                  <a:fillRect l="-1431" t="-4717" r="-716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EDDC68-C7BE-8E84-3C8F-6B10D78E18DF}"/>
                  </a:ext>
                </a:extLst>
              </p:cNvPr>
              <p:cNvSpPr txBox="1"/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FCEDDC68-C7BE-8E84-3C8F-6B10D78E1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387" y="4321387"/>
                <a:ext cx="4716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544542BA-B027-DF11-48BE-2D544CF792A1}"/>
                  </a:ext>
                </a:extLst>
              </p:cNvPr>
              <p:cNvSpPr txBox="1"/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544542BA-B027-DF11-48BE-2D544CF79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722" y="2958730"/>
                <a:ext cx="47160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F8684AF-9BA9-5832-671D-08501F79E7B7}"/>
                  </a:ext>
                </a:extLst>
              </p:cNvPr>
              <p:cNvSpPr txBox="1"/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4F8684AF-9BA9-5832-671D-08501F79E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157" y="3728079"/>
                <a:ext cx="47160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1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54" grpId="0"/>
      <p:bldP spid="11" grpId="0"/>
      <p:bldP spid="46" grpId="0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Potential</a:t>
            </a:r>
            <a:r>
              <a:rPr lang="it-IT" sz="3600" dirty="0"/>
              <a:t> </a:t>
            </a:r>
            <a:r>
              <a:rPr lang="it-IT" sz="3600" dirty="0" err="1"/>
              <a:t>problems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C75112-BF51-13DD-53CA-44CBBB53422F}"/>
              </a:ext>
            </a:extLst>
          </p:cNvPr>
          <p:cNvSpPr txBox="1"/>
          <p:nvPr/>
        </p:nvSpPr>
        <p:spPr>
          <a:xfrm>
            <a:off x="147941" y="1442917"/>
            <a:ext cx="86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can’t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afford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misguided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by </a:t>
            </a:r>
            <a:r>
              <a:rPr lang="it-IT" sz="2400" dirty="0" err="1"/>
              <a:t>simplistic</a:t>
            </a:r>
            <a:r>
              <a:rPr lang="it-IT" sz="2400" dirty="0"/>
              <a:t> </a:t>
            </a:r>
            <a:r>
              <a:rPr lang="it-IT" sz="2400" dirty="0" err="1"/>
              <a:t>resonance</a:t>
            </a:r>
            <a:r>
              <a:rPr lang="it-IT" sz="2400" dirty="0"/>
              <a:t> </a:t>
            </a:r>
            <a:r>
              <a:rPr lang="it-IT" sz="2400" dirty="0" err="1"/>
              <a:t>extraction</a:t>
            </a:r>
            <a:r>
              <a:rPr lang="it-IT" sz="2400" dirty="0"/>
              <a:t>!</a:t>
            </a:r>
            <a:br>
              <a:rPr lang="it-IT" sz="2400" dirty="0"/>
            </a:b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true</a:t>
            </a:r>
            <a:r>
              <a:rPr lang="it-IT" sz="2400" dirty="0"/>
              <a:t> in </a:t>
            </a:r>
            <a:r>
              <a:rPr lang="it-IT" sz="2400" dirty="0" err="1"/>
              <a:t>particular</a:t>
            </a:r>
            <a:r>
              <a:rPr lang="it-IT" sz="2400" dirty="0"/>
              <a:t> in the light </a:t>
            </a:r>
            <a:r>
              <a:rPr lang="it-IT" sz="2400" dirty="0" err="1"/>
              <a:t>sector</a:t>
            </a:r>
            <a:r>
              <a:rPr lang="it-IT" sz="2400" dirty="0"/>
              <a:t>,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are </a:t>
            </a:r>
            <a:r>
              <a:rPr lang="it-IT" sz="2400" dirty="0" err="1"/>
              <a:t>broader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of </a:t>
            </a:r>
            <a:r>
              <a:rPr lang="it-IT" sz="2400" dirty="0" err="1">
                <a:solidFill>
                  <a:srgbClr val="FF0000"/>
                </a:solidFill>
              </a:rPr>
              <a:t>theorists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experimentalists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r>
              <a:rPr lang="it-IT" sz="2400" dirty="0" err="1"/>
              <a:t>However</a:t>
            </a:r>
            <a:r>
              <a:rPr lang="it-IT" sz="2400" dirty="0"/>
              <a:t>,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don’t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have</a:t>
            </a:r>
            <a:r>
              <a:rPr lang="it-IT" sz="2400" dirty="0">
                <a:solidFill>
                  <a:srgbClr val="FF0000"/>
                </a:solidFill>
              </a:rPr>
              <a:t> a </a:t>
            </a:r>
            <a:r>
              <a:rPr lang="it-IT" sz="2400" dirty="0" err="1">
                <a:solidFill>
                  <a:srgbClr val="FF0000"/>
                </a:solidFill>
              </a:rPr>
              <a:t>universal</a:t>
            </a:r>
            <a:r>
              <a:rPr lang="it-IT" sz="2400" dirty="0">
                <a:solidFill>
                  <a:srgbClr val="FF0000"/>
                </a:solidFill>
              </a:rPr>
              <a:t> recipe</a:t>
            </a:r>
            <a:r>
              <a:rPr lang="it-IT" sz="2400" dirty="0"/>
              <a:t> to do </a:t>
            </a:r>
            <a:r>
              <a:rPr lang="it-IT" sz="2400" dirty="0" err="1"/>
              <a:t>things</a:t>
            </a:r>
            <a:r>
              <a:rPr lang="it-IT" sz="2400" dirty="0"/>
              <a:t> </a:t>
            </a:r>
            <a:r>
              <a:rPr lang="it-IT" sz="2400" dirty="0" err="1"/>
              <a:t>right</a:t>
            </a:r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</a:t>
            </a:r>
            <a:r>
              <a:rPr lang="it-IT" sz="2400" dirty="0" err="1"/>
              <a:t>proceed</a:t>
            </a:r>
            <a:r>
              <a:rPr lang="it-IT" sz="24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Case-by-case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Keep</a:t>
            </a:r>
            <a:r>
              <a:rPr lang="it-IT" sz="2400" dirty="0"/>
              <a:t> in mind the </a:t>
            </a:r>
            <a:r>
              <a:rPr lang="it-IT" sz="2400" dirty="0" err="1"/>
              <a:t>limitations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Overstudy</a:t>
            </a:r>
            <a:r>
              <a:rPr lang="it-IT" sz="2400" dirty="0"/>
              <a:t> (the more </a:t>
            </a:r>
            <a:r>
              <a:rPr lang="it-IT" sz="2400" dirty="0" err="1"/>
              <a:t>approaches</a:t>
            </a:r>
            <a:r>
              <a:rPr lang="it-IT" sz="2400" dirty="0"/>
              <a:t> the </a:t>
            </a:r>
            <a:r>
              <a:rPr lang="it-IT" sz="2400" dirty="0" err="1"/>
              <a:t>better</a:t>
            </a:r>
            <a:r>
              <a:rPr lang="it-IT" sz="2400" dirty="0"/>
              <a:t>)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overstatement</a:t>
            </a:r>
            <a:r>
              <a:rPr lang="it-IT" sz="2400" dirty="0"/>
              <a:t> (do-no-</a:t>
            </a:r>
            <a:r>
              <a:rPr lang="it-IT" sz="2400" dirty="0" err="1"/>
              <a:t>harm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848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But </a:t>
                </a:r>
                <a:r>
                  <a:rPr lang="it-IT" sz="3600" dirty="0" err="1"/>
                  <a:t>where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is</a:t>
                </a:r>
                <a:r>
                  <a:rPr lang="it-IT" sz="3600" dirty="0"/>
                  <a:t>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3600" dirty="0"/>
                  <a:t>?</a:t>
                </a:r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Immagine 91">
            <a:extLst>
              <a:ext uri="{FF2B5EF4-FFF2-40B4-BE49-F238E27FC236}">
                <a16:creationId xmlns:a16="http://schemas.microsoft.com/office/drawing/2014/main" id="{C709B13D-062E-F354-0528-83A0F9E8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3" y="1225652"/>
            <a:ext cx="5446949" cy="366085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03B6367-D538-785C-4F04-DF437531BC5B}"/>
              </a:ext>
            </a:extLst>
          </p:cNvPr>
          <p:cNvCxnSpPr/>
          <p:nvPr/>
        </p:nvCxnSpPr>
        <p:spPr>
          <a:xfrm>
            <a:off x="3129094" y="2416029"/>
            <a:ext cx="419449" cy="411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/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(980)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886BB40-346D-AAAA-5E06-FD8F456FF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958" y="2055193"/>
                <a:ext cx="1012585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0AACBBB7-284D-7FBA-F538-8CFF6378EC80}"/>
              </a:ext>
            </a:extLst>
          </p:cNvPr>
          <p:cNvCxnSpPr>
            <a:cxnSpLocks/>
          </p:cNvCxnSpPr>
          <p:nvPr/>
        </p:nvCxnSpPr>
        <p:spPr>
          <a:xfrm>
            <a:off x="1242969" y="3789836"/>
            <a:ext cx="610998" cy="1194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/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???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D9AC3C1E-FD52-BEF8-ADF5-9344F22E9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33" y="3429000"/>
                <a:ext cx="74815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/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Really, </a:t>
                </a:r>
                <a:r>
                  <a:rPr lang="it-IT" sz="2400" dirty="0" err="1"/>
                  <a:t>really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need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get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something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meaningful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8F3880D-DAA2-CCE3-71AE-281E3D6D6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987" y="5085219"/>
                <a:ext cx="5691173" cy="830997"/>
              </a:xfrm>
              <a:prstGeom prst="rect">
                <a:avLst/>
              </a:prstGeom>
              <a:blipFill>
                <a:blip r:embed="rId6"/>
                <a:stretch>
                  <a:fillRect l="-1606" t="-5839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3BD94475-031B-1275-0637-5B77231B6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835" y="1382732"/>
            <a:ext cx="9144000" cy="1824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/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Adler zero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a zero of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/>
                  <a:t>-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due to </a:t>
                </a:r>
                <a:r>
                  <a:rPr lang="it-IT" sz="2400" dirty="0" err="1"/>
                  <a:t>chiral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symmetry</a:t>
                </a:r>
                <a:br>
                  <a:rPr lang="it-IT" sz="2400" dirty="0"/>
                </a:br>
                <a:r>
                  <a:rPr lang="it-IT" sz="2400" dirty="0"/>
                  <a:t>In U</a:t>
                </a:r>
                <a:r>
                  <a:rPr lang="el-GR" sz="2400" dirty="0"/>
                  <a:t>χ</a:t>
                </a:r>
                <a:r>
                  <a:rPr lang="it-IT" sz="2400" dirty="0"/>
                  <a:t>PT </a:t>
                </a: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most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often</a:t>
                </a:r>
                <a:r>
                  <a:rPr lang="it-IT" sz="2400" dirty="0"/>
                  <a:t> generate a pole </a:t>
                </a:r>
                <a:r>
                  <a:rPr lang="it-IT" sz="2400" dirty="0" err="1"/>
                  <a:t>identified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9EAF4F1B-108C-174F-19FD-C9C06F68A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52" y="3314999"/>
                <a:ext cx="9155583" cy="830997"/>
              </a:xfrm>
              <a:prstGeom prst="rect">
                <a:avLst/>
              </a:prstGeom>
              <a:blipFill>
                <a:blip r:embed="rId8"/>
                <a:stretch>
                  <a:fillRect l="-1065" t="-5882" r="-133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/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scattering shift for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D3A9EE5-3D8C-5CFF-6A25-DADFA6DF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944" y="4350527"/>
                <a:ext cx="3444276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2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1" grpId="0"/>
      <p:bldP spid="4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Roy</a:t>
            </a:r>
            <a:r>
              <a:rPr lang="it-IT" sz="3600" dirty="0"/>
              <a:t> </a:t>
            </a:r>
            <a:r>
              <a:rPr lang="it-IT" sz="3600" dirty="0" err="1"/>
              <a:t>equations</a:t>
            </a:r>
            <a:r>
              <a:rPr lang="it-IT" sz="3600" dirty="0"/>
              <a:t> (</a:t>
            </a:r>
            <a:r>
              <a:rPr lang="it-IT" sz="3600" dirty="0" err="1"/>
              <a:t>sketched</a:t>
            </a:r>
            <a:r>
              <a:rPr lang="it-IT" sz="3600" dirty="0"/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236619-CE3C-E9A8-01DD-87D60C5526E1}"/>
              </a:ext>
            </a:extLst>
          </p:cNvPr>
          <p:cNvSpPr txBox="1"/>
          <p:nvPr/>
        </p:nvSpPr>
        <p:spPr>
          <a:xfrm>
            <a:off x="83014" y="5788404"/>
            <a:ext cx="448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Don’t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be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scared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you’ll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have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Astrid’s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lectures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233122-B961-136C-0194-EB3E8C02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4" y="1385951"/>
            <a:ext cx="4058216" cy="32865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7A5DE5-EEA2-E26A-0C58-EEE99357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" y="4730603"/>
            <a:ext cx="4963218" cy="9431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E9B1D6-2B5B-F0CA-341F-EC6B817C836F}"/>
              </a:ext>
            </a:extLst>
          </p:cNvPr>
          <p:cNvSpPr txBox="1"/>
          <p:nvPr/>
        </p:nvSpPr>
        <p:spPr>
          <a:xfrm>
            <a:off x="4141230" y="1183019"/>
            <a:ext cx="4623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1) </a:t>
            </a:r>
            <a:r>
              <a:rPr lang="it-IT" sz="2400" dirty="0" err="1"/>
              <a:t>You</a:t>
            </a:r>
            <a:r>
              <a:rPr lang="it-IT" sz="2400" dirty="0"/>
              <a:t> use the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properties</a:t>
            </a:r>
            <a:r>
              <a:rPr lang="it-IT" sz="2400" dirty="0"/>
              <a:t> of the </a:t>
            </a:r>
            <a:r>
              <a:rPr lang="it-IT" sz="2400" dirty="0" err="1"/>
              <a:t>amplitude</a:t>
            </a:r>
            <a:r>
              <a:rPr lang="it-IT" sz="2400" dirty="0"/>
              <a:t> and </a:t>
            </a:r>
            <a:r>
              <a:rPr lang="it-IT" sz="2400" dirty="0" err="1"/>
              <a:t>write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Cauchy </a:t>
            </a:r>
            <a:r>
              <a:rPr lang="it-IT" sz="2400" dirty="0" err="1"/>
              <a:t>theorem</a:t>
            </a:r>
            <a:endParaRPr lang="it-IT" sz="2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41DBB72-448B-BCF6-B6F0-7AB49A3EF6EE}"/>
              </a:ext>
            </a:extLst>
          </p:cNvPr>
          <p:cNvSpPr txBox="1"/>
          <p:nvPr/>
        </p:nvSpPr>
        <p:spPr>
          <a:xfrm>
            <a:off x="4141230" y="2437977"/>
            <a:ext cx="4919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2) </a:t>
            </a:r>
            <a:r>
              <a:rPr lang="it-IT" sz="2400" dirty="0" err="1"/>
              <a:t>You</a:t>
            </a:r>
            <a:r>
              <a:rPr lang="it-IT" sz="2400" dirty="0"/>
              <a:t> use crossing </a:t>
            </a:r>
            <a:r>
              <a:rPr lang="it-IT" sz="2400" dirty="0" err="1"/>
              <a:t>symmetry</a:t>
            </a:r>
            <a:r>
              <a:rPr lang="it-IT" sz="2400" dirty="0"/>
              <a:t> to </a:t>
            </a:r>
            <a:r>
              <a:rPr lang="it-IT" sz="2400" dirty="0" err="1"/>
              <a:t>rewrite</a:t>
            </a:r>
            <a:r>
              <a:rPr lang="it-IT" sz="2400" dirty="0"/>
              <a:t> the </a:t>
            </a:r>
            <a:r>
              <a:rPr lang="it-IT" sz="2400" dirty="0" err="1"/>
              <a:t>integral</a:t>
            </a:r>
            <a:r>
              <a:rPr lang="it-IT" sz="2400" dirty="0"/>
              <a:t> of the </a:t>
            </a:r>
            <a:r>
              <a:rPr lang="it-IT" sz="2400" dirty="0" err="1"/>
              <a:t>left</a:t>
            </a:r>
            <a:r>
              <a:rPr lang="it-IT" sz="2400" dirty="0"/>
              <a:t>-hand </a:t>
            </a:r>
            <a:r>
              <a:rPr lang="it-IT" sz="2400" dirty="0" err="1"/>
              <a:t>cut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integral</a:t>
            </a:r>
            <a:r>
              <a:rPr lang="it-IT" sz="2400" dirty="0"/>
              <a:t> of the </a:t>
            </a:r>
            <a:r>
              <a:rPr lang="it-IT" sz="2400" dirty="0" err="1"/>
              <a:t>right</a:t>
            </a:r>
            <a:r>
              <a:rPr lang="it-IT" sz="2400" dirty="0"/>
              <a:t>-hand </a:t>
            </a:r>
            <a:r>
              <a:rPr lang="it-IT" sz="2400" dirty="0" err="1"/>
              <a:t>cut</a:t>
            </a:r>
            <a:endParaRPr lang="it-IT" sz="2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5A2389-FB9B-2EB1-14A2-91194A1978E8}"/>
              </a:ext>
            </a:extLst>
          </p:cNvPr>
          <p:cNvSpPr txBox="1"/>
          <p:nvPr/>
        </p:nvSpPr>
        <p:spPr>
          <a:xfrm>
            <a:off x="4148044" y="3784912"/>
            <a:ext cx="4919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3)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expand</a:t>
            </a:r>
            <a:r>
              <a:rPr lang="it-IT" sz="2400" dirty="0"/>
              <a:t> the </a:t>
            </a:r>
            <a:r>
              <a:rPr lang="it-IT" sz="2400" dirty="0" err="1"/>
              <a:t>amplitude</a:t>
            </a:r>
            <a:r>
              <a:rPr lang="it-IT" sz="2400" dirty="0"/>
              <a:t> in </a:t>
            </a:r>
            <a:r>
              <a:rPr lang="it-IT" sz="2400" dirty="0" err="1"/>
              <a:t>partial</a:t>
            </a:r>
            <a:r>
              <a:rPr lang="it-IT" sz="2400" dirty="0"/>
              <a:t> </a:t>
            </a:r>
            <a:r>
              <a:rPr lang="it-IT" sz="2400" dirty="0" err="1"/>
              <a:t>waves</a:t>
            </a:r>
            <a:endParaRPr lang="it-IT" sz="240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A653025-9DCA-9A4E-8ADA-EF87CDD38C96}"/>
              </a:ext>
            </a:extLst>
          </p:cNvPr>
          <p:cNvSpPr/>
          <p:nvPr/>
        </p:nvSpPr>
        <p:spPr>
          <a:xfrm>
            <a:off x="4048951" y="4858613"/>
            <a:ext cx="905002" cy="6863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/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E331001E-9783-A1B6-6A15-746CBC784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12" y="4499748"/>
                <a:ext cx="3750257" cy="9885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09217C6-EF13-5EB8-FAAE-B9D83DC61435}"/>
              </a:ext>
            </a:extLst>
          </p:cNvPr>
          <p:cNvSpPr txBox="1"/>
          <p:nvPr/>
        </p:nvSpPr>
        <p:spPr>
          <a:xfrm>
            <a:off x="6363303" y="5568971"/>
            <a:ext cx="289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dispersive </a:t>
            </a:r>
            <a:r>
              <a:rPr lang="it-IT" dirty="0" err="1"/>
              <a:t>integral</a:t>
            </a:r>
            <a:r>
              <a:rPr lang="it-IT" dirty="0"/>
              <a:t> helps </a:t>
            </a:r>
            <a:br>
              <a:rPr lang="it-IT" dirty="0"/>
            </a:br>
            <a:r>
              <a:rPr lang="it-IT" dirty="0"/>
              <a:t>the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continuation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60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  <p:bldP spid="2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Results</a:t>
            </a:r>
            <a:endParaRPr lang="it-IT" sz="36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AADFD48-8C4D-479C-CD8E-EA49C6EAD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2" y="1086609"/>
            <a:ext cx="3879544" cy="31917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E69A76-61C1-0DEA-0204-2215918B56ED}"/>
              </a:ext>
            </a:extLst>
          </p:cNvPr>
          <p:cNvSpPr txBox="1"/>
          <p:nvPr/>
        </p:nvSpPr>
        <p:spPr>
          <a:xfrm>
            <a:off x="4062231" y="1234064"/>
            <a:ext cx="51298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Colangelo, Gasser, </a:t>
            </a:r>
            <a:r>
              <a:rPr lang="it-IT" sz="1600" dirty="0" err="1">
                <a:solidFill>
                  <a:srgbClr val="C00000"/>
                </a:solidFill>
              </a:rPr>
              <a:t>Leutwyler</a:t>
            </a:r>
            <a:r>
              <a:rPr lang="it-IT" sz="1600" dirty="0">
                <a:solidFill>
                  <a:srgbClr val="C00000"/>
                </a:solidFill>
              </a:rPr>
              <a:t>, NPB603, 125 (2001)</a:t>
            </a:r>
          </a:p>
          <a:p>
            <a:r>
              <a:rPr lang="it-IT" sz="1600" dirty="0">
                <a:solidFill>
                  <a:srgbClr val="C00000"/>
                </a:solidFill>
              </a:rPr>
              <a:t>Caprini, Colangelo, </a:t>
            </a:r>
            <a:r>
              <a:rPr lang="it-IT" sz="1600" dirty="0" err="1">
                <a:solidFill>
                  <a:srgbClr val="C00000"/>
                </a:solidFill>
              </a:rPr>
              <a:t>Leutwyler</a:t>
            </a:r>
            <a:r>
              <a:rPr lang="it-IT" sz="1600" dirty="0">
                <a:solidFill>
                  <a:srgbClr val="C00000"/>
                </a:solidFill>
              </a:rPr>
              <a:t>, PRL 96, 132001 (2006)</a:t>
            </a:r>
          </a:p>
          <a:p>
            <a:r>
              <a:rPr lang="it-IT" sz="1600" dirty="0">
                <a:solidFill>
                  <a:srgbClr val="C00000"/>
                </a:solidFill>
              </a:rPr>
              <a:t>Garcia-Martin, </a:t>
            </a:r>
            <a:r>
              <a:rPr lang="it-IT" sz="1600" dirty="0" err="1">
                <a:solidFill>
                  <a:srgbClr val="C00000"/>
                </a:solidFill>
              </a:rPr>
              <a:t>Kaminski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Peláez</a:t>
            </a:r>
            <a:r>
              <a:rPr lang="it-IT" sz="1600" dirty="0">
                <a:solidFill>
                  <a:srgbClr val="C00000"/>
                </a:solidFill>
              </a:rPr>
              <a:t>, Ruiz de Elvira,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	PRL107, 072001(2011)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Moussallam</a:t>
            </a:r>
            <a:r>
              <a:rPr lang="it-IT" sz="1600" dirty="0">
                <a:solidFill>
                  <a:srgbClr val="C00000"/>
                </a:solidFill>
              </a:rPr>
              <a:t>, EPJC71, 1814 (2011)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Masjuan</a:t>
            </a:r>
            <a:r>
              <a:rPr lang="it-IT" sz="1600" dirty="0">
                <a:solidFill>
                  <a:srgbClr val="C00000"/>
                </a:solidFill>
              </a:rPr>
              <a:t>, Ruiz de Elvira, Sanz-</a:t>
            </a:r>
            <a:r>
              <a:rPr lang="it-IT" sz="1600" dirty="0" err="1">
                <a:solidFill>
                  <a:srgbClr val="C00000"/>
                </a:solidFill>
              </a:rPr>
              <a:t>Cillero</a:t>
            </a:r>
            <a:r>
              <a:rPr lang="it-IT" sz="1600" dirty="0">
                <a:solidFill>
                  <a:srgbClr val="C00000"/>
                </a:solidFill>
              </a:rPr>
              <a:t>, PRD90, 097901 (2014)</a:t>
            </a:r>
          </a:p>
          <a:p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Pel</a:t>
            </a:r>
            <a:r>
              <a:rPr lang="it-IT" sz="1600" dirty="0" err="1">
                <a:solidFill>
                  <a:srgbClr val="C00000"/>
                </a:solidFill>
              </a:rPr>
              <a:t>á</a:t>
            </a:r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ez</a:t>
            </a:r>
            <a:r>
              <a:rPr lang="it-IT" sz="1600" b="0" dirty="0">
                <a:solidFill>
                  <a:srgbClr val="C00000"/>
                </a:solidFill>
                <a:effectLst/>
                <a:latin typeface="-apple-system"/>
              </a:rPr>
              <a:t>, </a:t>
            </a:r>
            <a:r>
              <a:rPr lang="it-IT" sz="1600" b="0" dirty="0" err="1">
                <a:solidFill>
                  <a:srgbClr val="C00000"/>
                </a:solidFill>
                <a:effectLst/>
                <a:latin typeface="-apple-system"/>
              </a:rPr>
              <a:t>Phys.Rept</a:t>
            </a:r>
            <a:r>
              <a:rPr lang="it-IT" sz="1600" b="0" dirty="0">
                <a:solidFill>
                  <a:srgbClr val="C00000"/>
                </a:solidFill>
                <a:effectLst/>
                <a:latin typeface="-apple-system"/>
              </a:rPr>
              <a:t>. 658 (2016)</a:t>
            </a:r>
          </a:p>
          <a:p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err="1">
                <a:solidFill>
                  <a:srgbClr val="C00000"/>
                </a:solidFill>
              </a:rPr>
              <a:t>Descotes-Genon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Moussallam</a:t>
            </a:r>
            <a:r>
              <a:rPr lang="it-IT" sz="1600" dirty="0">
                <a:solidFill>
                  <a:srgbClr val="C00000"/>
                </a:solidFill>
              </a:rPr>
              <a:t>, EPJC48, 553 (2006) </a:t>
            </a:r>
          </a:p>
          <a:p>
            <a:r>
              <a:rPr lang="it-IT" sz="1600" dirty="0" err="1">
                <a:solidFill>
                  <a:srgbClr val="C00000"/>
                </a:solidFill>
              </a:rPr>
              <a:t>Peláez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Rodas</a:t>
            </a:r>
            <a:r>
              <a:rPr lang="it-IT" sz="1600" dirty="0">
                <a:solidFill>
                  <a:srgbClr val="C00000"/>
                </a:solidFill>
              </a:rPr>
              <a:t>, arXiv:2010.11222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AEBB31-B9AF-0B27-B8FA-D54E674C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081" y="4379530"/>
            <a:ext cx="6787837" cy="18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7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4">
            <a:extLst>
              <a:ext uri="{FF2B5EF4-FFF2-40B4-BE49-F238E27FC236}">
                <a16:creationId xmlns:a16="http://schemas.microsoft.com/office/drawing/2014/main" id="{8C357FDB-280D-DF20-742D-B93B5CF6CC8E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446A9-543C-8C86-31AE-C55988A3FEB6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21" name="Picture 18">
              <a:extLst>
                <a:ext uri="{FF2B5EF4-FFF2-40B4-BE49-F238E27FC236}">
                  <a16:creationId xmlns:a16="http://schemas.microsoft.com/office/drawing/2014/main" id="{DA4C0885-44D4-041E-21EC-FF9789EA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90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64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40915575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Our skepticism about a second pole in the relevant region is confirmed:</a:t>
            </a:r>
          </a:p>
          <a:p>
            <a:r>
              <a:rPr lang="it-IT" dirty="0"/>
              <a:t>It is unstable and not trustable</a:t>
            </a:r>
          </a:p>
        </p:txBody>
      </p:sp>
    </p:spTree>
    <p:extLst>
      <p:ext uri="{BB962C8B-B14F-4D97-AF65-F5344CB8AC3E}">
        <p14:creationId xmlns:p14="http://schemas.microsoft.com/office/powerpoint/2010/main" val="1507979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between </a:t>
            </a:r>
            <a:r>
              <a:rPr lang="it-IT" i="1" dirty="0"/>
              <a:t>P</a:t>
            </a:r>
            <a:r>
              <a:rPr lang="it-IT" dirty="0"/>
              <a:t>- and </a:t>
            </a:r>
            <a:r>
              <a:rPr lang="it-IT" i="1" dirty="0"/>
              <a:t>D</a:t>
            </a:r>
            <a:r>
              <a:rPr lang="it-IT" dirty="0"/>
              <a:t>-wave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Denominator parameters uncorrelated with the numerator ones </a:t>
            </a:r>
            <a:r>
              <a:rPr lang="it-IT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</a:p>
        </p:txBody>
      </p:sp>
    </p:spTree>
    <p:extLst>
      <p:ext uri="{BB962C8B-B14F-4D97-AF65-F5344CB8AC3E}">
        <p14:creationId xmlns:p14="http://schemas.microsoft.com/office/powerpoint/2010/main" val="98531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Top-down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6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BCC3CA8-4C41-8C67-3ABD-81FF6344ABCE}"/>
              </a:ext>
            </a:extLst>
          </p:cNvPr>
          <p:cNvSpPr/>
          <p:nvPr/>
        </p:nvSpPr>
        <p:spPr>
          <a:xfrm>
            <a:off x="4417678" y="2022587"/>
            <a:ext cx="4332914" cy="230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801394-9BEA-DC8C-D212-46D51D21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93" y="2508575"/>
            <a:ext cx="3964287" cy="1630748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blipFill>
                <a:blip r:embed="rId4"/>
                <a:stretch>
                  <a:fillRect r="-741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blipFill>
                <a:blip r:embed="rId5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𝑃𝑃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0F0EA6-5D8E-D913-5FE1-363570A85874}"/>
              </a:ext>
            </a:extLst>
          </p:cNvPr>
          <p:cNvSpPr txBox="1"/>
          <p:nvPr/>
        </p:nvSpPr>
        <p:spPr>
          <a:xfrm>
            <a:off x="6230444" y="833043"/>
            <a:ext cx="29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dirty="0" err="1">
                <a:solidFill>
                  <a:srgbClr val="C00000"/>
                </a:solidFill>
              </a:rPr>
              <a:t>Rodas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, EPJC 82, 1, 80</a:t>
            </a:r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Exo</a:t>
            </a:r>
            <a:r>
              <a:rPr lang="it-IT" sz="3600" dirty="0">
                <a:solidFill>
                  <a:schemeClr val="tx2"/>
                </a:solidFill>
              </a:rPr>
              <a:t>(tic) </a:t>
            </a:r>
            <a:r>
              <a:rPr lang="it-IT" sz="3600" dirty="0" err="1">
                <a:solidFill>
                  <a:schemeClr val="tx2"/>
                </a:solidFill>
              </a:rPr>
              <a:t>Had</a:t>
            </a:r>
            <a:r>
              <a:rPr lang="it-IT" sz="3600" dirty="0">
                <a:solidFill>
                  <a:schemeClr val="tx2"/>
                </a:solidFill>
              </a:rPr>
              <a:t>(</a:t>
            </a:r>
            <a:r>
              <a:rPr lang="it-IT" sz="3600" dirty="0" err="1">
                <a:solidFill>
                  <a:schemeClr val="tx2"/>
                </a:solidFill>
              </a:rPr>
              <a:t>ron</a:t>
            </a:r>
            <a:r>
              <a:rPr lang="it-IT" sz="3600" dirty="0">
                <a:solidFill>
                  <a:schemeClr val="tx2"/>
                </a:solidFill>
              </a:rPr>
              <a:t>) TC</a:t>
            </a:r>
          </a:p>
        </p:txBody>
      </p:sp>
      <p:pic>
        <p:nvPicPr>
          <p:cNvPr id="37" name="Immagine 36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258F8B6C-4046-439F-D61D-9E96C65E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20502" r="16682" b="8302"/>
          <a:stretch/>
        </p:blipFill>
        <p:spPr>
          <a:xfrm>
            <a:off x="0" y="987724"/>
            <a:ext cx="3619506" cy="5266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C5063AC-E813-16CD-F82A-126059189F55}"/>
              </a:ext>
            </a:extLst>
          </p:cNvPr>
          <p:cNvSpPr txBox="1"/>
          <p:nvPr/>
        </p:nvSpPr>
        <p:spPr>
          <a:xfrm>
            <a:off x="4440809" y="1025118"/>
            <a:ext cx="3424687" cy="1107996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Funded in 2023 by DoE as a Topical Collaboration in Nuclear Physics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5289D1C-93C0-A606-D3CA-B3C79E7DF2CE}"/>
              </a:ext>
            </a:extLst>
          </p:cNvPr>
          <p:cNvSpPr txBox="1"/>
          <p:nvPr/>
        </p:nvSpPr>
        <p:spPr>
          <a:xfrm>
            <a:off x="4440809" y="2133114"/>
            <a:ext cx="304470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b="0" i="0" dirty="0">
                <a:effectLst/>
                <a:latin typeface="Arial" panose="020B0604020202020204" pitchFamily="34" charset="0"/>
              </a:rPr>
              <a:t>Aims at exploring all aspects of exotics </a:t>
            </a:r>
            <a:br>
              <a:rPr lang="en-US" sz="2200" b="0" i="0" dirty="0">
                <a:effectLst/>
                <a:latin typeface="Arial" panose="020B0604020202020204" pitchFamily="34" charset="0"/>
              </a:rPr>
            </a:br>
            <a:r>
              <a:rPr lang="en-US" sz="2200" b="0" i="0" dirty="0">
                <a:effectLst/>
                <a:latin typeface="Arial" panose="020B0604020202020204" pitchFamily="34" charset="0"/>
              </a:rPr>
              <a:t>(= hybrids at </a:t>
            </a:r>
            <a:r>
              <a:rPr lang="en-US" sz="2200" b="0" i="0" dirty="0" err="1">
                <a:effectLst/>
                <a:latin typeface="Arial" panose="020B0604020202020204" pitchFamily="34" charset="0"/>
              </a:rPr>
              <a:t>GlueX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A234C032-735D-4F2E-2315-357844657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76" y="2745504"/>
            <a:ext cx="2608138" cy="2901820"/>
          </a:xfrm>
          <a:prstGeom prst="rect">
            <a:avLst/>
          </a:prstGeom>
        </p:spPr>
      </p:pic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267EAB05-CA62-2B40-784F-8825943DC0BA}"/>
              </a:ext>
            </a:extLst>
          </p:cNvPr>
          <p:cNvSpPr/>
          <p:nvPr/>
        </p:nvSpPr>
        <p:spPr>
          <a:xfrm>
            <a:off x="2726093" y="1954218"/>
            <a:ext cx="3438305" cy="1137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Lattice QCD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CFED8344-7DDB-271E-1C3E-E09829C4385D}"/>
              </a:ext>
            </a:extLst>
          </p:cNvPr>
          <p:cNvSpPr txBox="1"/>
          <p:nvPr/>
        </p:nvSpPr>
        <p:spPr>
          <a:xfrm>
            <a:off x="3792662" y="3809853"/>
            <a:ext cx="130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QCD</a:t>
            </a:r>
          </a:p>
        </p:txBody>
      </p:sp>
      <p:pic>
        <p:nvPicPr>
          <p:cNvPr id="43" name="Immagine 42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77D5C52A-9DB8-120D-F027-3E11D6CAE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0269"/>
            <a:ext cx="1462817" cy="507596"/>
          </a:xfrm>
          <a:prstGeom prst="rect">
            <a:avLst/>
          </a:prstGeom>
        </p:spPr>
      </p:pic>
      <p:pic>
        <p:nvPicPr>
          <p:cNvPr id="44" name="Picture 98">
            <a:extLst>
              <a:ext uri="{FF2B5EF4-FFF2-40B4-BE49-F238E27FC236}">
                <a16:creationId xmlns:a16="http://schemas.microsoft.com/office/drawing/2014/main" id="{2703E833-D0D9-FC64-8B79-04ECD7EFA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15" y="1045591"/>
            <a:ext cx="1245313" cy="881682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B966136-FC45-8BDF-8177-365F69D0C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438" y="3934985"/>
            <a:ext cx="936607" cy="1072880"/>
          </a:xfrm>
          <a:prstGeom prst="rect">
            <a:avLst/>
          </a:prstGeom>
        </p:spPr>
      </p:pic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89AE92AB-5458-C593-F385-3E13C0D225EC}"/>
              </a:ext>
            </a:extLst>
          </p:cNvPr>
          <p:cNvSpPr/>
          <p:nvPr/>
        </p:nvSpPr>
        <p:spPr>
          <a:xfrm>
            <a:off x="5121740" y="5056763"/>
            <a:ext cx="3438305" cy="11738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Phenomenology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68F409A1-6073-311A-1ADB-0A7E91EE6E39}"/>
              </a:ext>
            </a:extLst>
          </p:cNvPr>
          <p:cNvSpPr/>
          <p:nvPr/>
        </p:nvSpPr>
        <p:spPr>
          <a:xfrm>
            <a:off x="505542" y="5066491"/>
            <a:ext cx="3438305" cy="11671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Amplitude</a:t>
            </a:r>
            <a:r>
              <a:rPr lang="it-IT" sz="2400" dirty="0">
                <a:solidFill>
                  <a:schemeClr val="tx1"/>
                </a:solidFill>
              </a:rPr>
              <a:t>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693E08E-0466-BB01-602D-511C06DB4432}"/>
              </a:ext>
            </a:extLst>
          </p:cNvPr>
          <p:cNvSpPr txBox="1"/>
          <p:nvPr/>
        </p:nvSpPr>
        <p:spPr>
          <a:xfrm>
            <a:off x="5780744" y="4506916"/>
            <a:ext cx="294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Studying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details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production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mechanisms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exotics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GlueX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Finite energy sum rules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12F0D84-765C-7591-B10B-99229390FE96}"/>
              </a:ext>
            </a:extLst>
          </p:cNvPr>
          <p:cNvSpPr txBox="1"/>
          <p:nvPr/>
        </p:nvSpPr>
        <p:spPr>
          <a:xfrm>
            <a:off x="141676" y="164984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Hybrids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Scattering</a:t>
            </a:r>
          </a:p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Form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CB7D227C-0725-219C-7FFA-BC1DB7689E13}"/>
              </a:ext>
            </a:extLst>
          </p:cNvPr>
          <p:cNvSpPr txBox="1"/>
          <p:nvPr/>
        </p:nvSpPr>
        <p:spPr>
          <a:xfrm>
            <a:off x="5780744" y="3209625"/>
            <a:ext cx="294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Quark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calculations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Lessons</a:t>
            </a:r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 from </a:t>
            </a:r>
            <a:r>
              <a:rPr lang="it-IT" sz="2000" dirty="0" err="1">
                <a:solidFill>
                  <a:schemeClr val="bg1">
                    <a:lumMod val="50000"/>
                  </a:schemeClr>
                </a:solidFill>
              </a:rPr>
              <a:t>EFTs</a:t>
            </a:r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79E23648-1903-1487-7BCB-981ABE36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54" y="23451"/>
            <a:ext cx="2712291" cy="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  <p:bldP spid="39" grpId="1" animBg="1"/>
      <p:bldP spid="41" grpId="0" animBg="1"/>
      <p:bldP spid="42" grpId="0"/>
      <p:bldP spid="46" grpId="0" animBg="1"/>
      <p:bldP spid="47" grpId="0" animBg="1"/>
      <p:bldP spid="48" grpId="0"/>
      <p:bldP spid="48" grpId="1"/>
      <p:bldP spid="49" grpId="0"/>
      <p:bldP spid="49" grpId="1"/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37 fit parameters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084106" y="936038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PRL122, 042002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1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623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387938" y="32258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Real(</a:t>
            </a:r>
            <a:r>
              <a:rPr lang="it-IT" sz="3600" dirty="0" err="1"/>
              <a:t>istic</a:t>
            </a:r>
            <a:r>
              <a:rPr lang="it-IT" sz="3600" dirty="0"/>
              <a:t>) </a:t>
            </a:r>
            <a:r>
              <a:rPr lang="it-IT" sz="3600" dirty="0" err="1"/>
              <a:t>conversations</a:t>
            </a:r>
            <a:r>
              <a:rPr lang="it-IT" sz="3600" dirty="0"/>
              <a:t> </a:t>
            </a:r>
            <a:br>
              <a:rPr lang="it-IT" sz="3600" dirty="0"/>
            </a:br>
            <a:r>
              <a:rPr lang="it-IT" sz="3600" dirty="0" err="1"/>
              <a:t>between</a:t>
            </a:r>
            <a:r>
              <a:rPr lang="it-IT" sz="3600" dirty="0"/>
              <a:t> </a:t>
            </a:r>
            <a:r>
              <a:rPr lang="it-IT" sz="3600" dirty="0" err="1"/>
              <a:t>theorists</a:t>
            </a:r>
            <a:r>
              <a:rPr lang="it-IT" sz="3600" dirty="0"/>
              <a:t> and </a:t>
            </a:r>
            <a:r>
              <a:rPr lang="it-IT" sz="3600" dirty="0" err="1"/>
              <a:t>experimentalists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A1C63-EF4F-C151-CDFB-D54A1AF70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" y="1430485"/>
            <a:ext cx="3115573" cy="46422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7BCE17-379A-117F-8887-6E2A530A7795}"/>
              </a:ext>
            </a:extLst>
          </p:cNvPr>
          <p:cNvSpPr txBox="1"/>
          <p:nvPr/>
        </p:nvSpPr>
        <p:spPr>
          <a:xfrm>
            <a:off x="3325091" y="1573100"/>
            <a:ext cx="5699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How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the XXX quantum </a:t>
            </a:r>
            <a:r>
              <a:rPr lang="it-IT" dirty="0" err="1"/>
              <a:t>numbers</a:t>
            </a:r>
            <a:r>
              <a:rPr lang="it-IT" dirty="0"/>
              <a:t>?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Well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know, 5D </a:t>
            </a:r>
            <a:r>
              <a:rPr lang="it-IT" dirty="0" err="1"/>
              <a:t>fit</a:t>
            </a:r>
            <a:r>
              <a:rPr lang="it-IT" dirty="0"/>
              <a:t>, O(100) </a:t>
            </a:r>
            <a:r>
              <a:rPr lang="it-IT" dirty="0" err="1"/>
              <a:t>parameters</a:t>
            </a:r>
            <a:r>
              <a:rPr lang="it-IT" dirty="0"/>
              <a:t>, </a:t>
            </a:r>
            <a:r>
              <a:rPr lang="it-IT" dirty="0" err="1"/>
              <a:t>local</a:t>
            </a:r>
            <a:r>
              <a:rPr lang="it-IT" dirty="0"/>
              <a:t> minima, </a:t>
            </a:r>
            <a:r>
              <a:rPr lang="it-IT" dirty="0" err="1"/>
              <a:t>systematics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good, are </a:t>
            </a:r>
            <a:r>
              <a:rPr lang="it-IT" dirty="0" err="1"/>
              <a:t>you</a:t>
            </a:r>
            <a:r>
              <a:rPr lang="it-IT" dirty="0"/>
              <a:t>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B17A97-94BB-11EE-32DB-53B9489A7038}"/>
              </a:ext>
            </a:extLst>
          </p:cNvPr>
          <p:cNvSpPr txBox="1"/>
          <p:nvPr/>
        </p:nvSpPr>
        <p:spPr>
          <a:xfrm>
            <a:off x="3325091" y="3232362"/>
            <a:ext cx="569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shouldn’t</a:t>
            </a:r>
            <a:r>
              <a:rPr lang="it-IT" dirty="0"/>
              <a:t> use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Gimme</a:t>
            </a:r>
            <a:r>
              <a:rPr lang="it-IT" dirty="0"/>
              <a:t> some </a:t>
            </a:r>
            <a:r>
              <a:rPr lang="it-IT" dirty="0" err="1"/>
              <a:t>better</a:t>
            </a:r>
            <a:endParaRPr lang="it-IT" dirty="0"/>
          </a:p>
          <a:p>
            <a:pPr marL="216000" indent="-216000"/>
            <a:r>
              <a:rPr lang="it-IT" dirty="0"/>
              <a:t>T: I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analytic</a:t>
            </a:r>
            <a:r>
              <a:rPr lang="it-IT" dirty="0"/>
              <a:t> </a:t>
            </a:r>
            <a:r>
              <a:rPr lang="it-IT" dirty="0" err="1"/>
              <a:t>unitary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works in a </a:t>
            </a:r>
            <a:r>
              <a:rPr lang="it-IT" dirty="0" err="1"/>
              <a:t>given</a:t>
            </a:r>
            <a:r>
              <a:rPr lang="it-IT" dirty="0"/>
              <a:t> mass window and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knows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energy </a:t>
            </a:r>
            <a:r>
              <a:rPr lang="it-IT" dirty="0" err="1"/>
              <a:t>dependence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can’t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background </a:t>
            </a:r>
            <a:r>
              <a:rPr lang="it-IT" dirty="0" err="1"/>
              <a:t>terms</a:t>
            </a:r>
            <a:r>
              <a:rPr lang="it-IT" dirty="0"/>
              <a:t> to </a:t>
            </a:r>
            <a:r>
              <a:rPr lang="it-IT" dirty="0" err="1"/>
              <a:t>it</a:t>
            </a:r>
            <a:r>
              <a:rPr lang="it-IT" dirty="0"/>
              <a:t>…</a:t>
            </a:r>
          </a:p>
          <a:p>
            <a:pPr marL="216000" indent="-216000"/>
            <a:r>
              <a:rPr lang="it-IT" dirty="0"/>
              <a:t>E: </a:t>
            </a:r>
            <a:r>
              <a:rPr lang="it-IT" dirty="0" err="1"/>
              <a:t>Breit</a:t>
            </a:r>
            <a:r>
              <a:rPr lang="it-IT" dirty="0"/>
              <a:t> </a:t>
            </a:r>
            <a:r>
              <a:rPr lang="it-IT" dirty="0" err="1"/>
              <a:t>Wigners</a:t>
            </a:r>
            <a:r>
              <a:rPr lang="it-IT" dirty="0"/>
              <a:t>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9B7D62-8129-373D-A86B-41D73C1C8035}"/>
              </a:ext>
            </a:extLst>
          </p:cNvPr>
          <p:cNvSpPr txBox="1"/>
          <p:nvPr/>
        </p:nvSpPr>
        <p:spPr>
          <a:xfrm>
            <a:off x="3325091" y="5247210"/>
            <a:ext cx="569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it-IT" dirty="0"/>
              <a:t>T: Stop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!</a:t>
            </a:r>
          </a:p>
          <a:p>
            <a:pPr marL="216000" indent="-216000"/>
            <a:r>
              <a:rPr lang="it-IT" dirty="0"/>
              <a:t>E: HAHAHAHHAHAHAHAHAHHHAHAHAHA</a:t>
            </a:r>
          </a:p>
        </p:txBody>
      </p:sp>
    </p:spTree>
    <p:extLst>
      <p:ext uri="{BB962C8B-B14F-4D97-AF65-F5344CB8AC3E}">
        <p14:creationId xmlns:p14="http://schemas.microsoft.com/office/powerpoint/2010/main" val="1781430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Spectroscopy from peripheral production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Shape 503" descr="Shape 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196"/>
            <a:ext cx="2961464" cy="1846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hape 504" descr="Shape 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7999"/>
            <a:ext cx="2504050" cy="18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hape 505" descr="Shape 5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499" y="1049482"/>
            <a:ext cx="4409075" cy="1776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"/>
          <p:cNvGrpSpPr/>
          <p:nvPr/>
        </p:nvGrpSpPr>
        <p:grpSpPr>
          <a:xfrm>
            <a:off x="5567879" y="4379692"/>
            <a:ext cx="3266533" cy="2241352"/>
            <a:chOff x="0" y="0"/>
            <a:chExt cx="4645735" cy="3187700"/>
          </a:xfrm>
        </p:grpSpPr>
        <p:pic>
          <p:nvPicPr>
            <p:cNvPr id="2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135" y="0"/>
              <a:ext cx="3911601" cy="3187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59622" y="34952"/>
              <a:ext cx="10414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50583"/>
              <a:ext cx="1713579" cy="752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486" y="3342359"/>
            <a:ext cx="2848571" cy="12322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2597285" y="3596059"/>
            <a:ext cx="2723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Need to establish Regge factorization</a:t>
            </a:r>
          </a:p>
          <a:p>
            <a:endParaRPr lang="it-IT" sz="2400" dirty="0"/>
          </a:p>
          <a:p>
            <a:r>
              <a:rPr lang="it-IT" sz="2400" dirty="0"/>
              <a:t>Single Regge pole dominate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52" y="2318156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1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Hybrids</a:t>
            </a:r>
            <a:r>
              <a:rPr lang="it-IT" dirty="0">
                <a:solidFill>
                  <a:schemeClr val="tx1"/>
                </a:solidFill>
              </a:rPr>
              <a:t>, ...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02218" y="673054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763" y="2139367"/>
            <a:ext cx="1197958" cy="1173830"/>
            <a:chOff x="1104567" y="1934217"/>
            <a:chExt cx="2052746" cy="2011402"/>
          </a:xfrm>
        </p:grpSpPr>
        <p:sp>
          <p:nvSpPr>
            <p:cNvPr id="11" name="Oval 10"/>
            <p:cNvSpPr/>
            <p:nvPr/>
          </p:nvSpPr>
          <p:spPr>
            <a:xfrm>
              <a:off x="1104567" y="1934217"/>
              <a:ext cx="2052746" cy="20114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it-IT" sz="3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822" y="3105004"/>
                  <a:ext cx="712237" cy="712237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 l="-4110" b="-13889"/>
                  </a:stretch>
                </a:blipFill>
                <a:ln>
                  <a:solidFill>
                    <a:srgbClr val="92D05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 rot="2133737" flipH="1">
              <a:off x="1923223" y="2418525"/>
              <a:ext cx="1080689" cy="419130"/>
              <a:chOff x="2856975" y="2759743"/>
              <a:chExt cx="2607154" cy="101114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565350" y="3058520"/>
                <a:ext cx="1042996" cy="474428"/>
              </a:xfrm>
              <a:custGeom>
                <a:avLst/>
                <a:gdLst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18457 h 718457"/>
                  <a:gd name="connsiteX1" fmla="*/ 205274 w 1371600"/>
                  <a:gd name="connsiteY1" fmla="*/ 27992 h 718457"/>
                  <a:gd name="connsiteX2" fmla="*/ 438539 w 1371600"/>
                  <a:gd name="connsiteY2" fmla="*/ 653143 h 718457"/>
                  <a:gd name="connsiteX3" fmla="*/ 223935 w 1371600"/>
                  <a:gd name="connsiteY3" fmla="*/ 634482 h 718457"/>
                  <a:gd name="connsiteX4" fmla="*/ 531845 w 1371600"/>
                  <a:gd name="connsiteY4" fmla="*/ 0 h 718457"/>
                  <a:gd name="connsiteX5" fmla="*/ 765110 w 1371600"/>
                  <a:gd name="connsiteY5" fmla="*/ 625151 h 718457"/>
                  <a:gd name="connsiteX6" fmla="*/ 559837 w 1371600"/>
                  <a:gd name="connsiteY6" fmla="*/ 615821 h 718457"/>
                  <a:gd name="connsiteX7" fmla="*/ 905070 w 1371600"/>
                  <a:gd name="connsiteY7" fmla="*/ 0 h 718457"/>
                  <a:gd name="connsiteX8" fmla="*/ 1101012 w 1371600"/>
                  <a:gd name="connsiteY8" fmla="*/ 578498 h 718457"/>
                  <a:gd name="connsiteX9" fmla="*/ 895739 w 1371600"/>
                  <a:gd name="connsiteY9" fmla="*/ 578498 h 718457"/>
                  <a:gd name="connsiteX10" fmla="*/ 1194319 w 1371600"/>
                  <a:gd name="connsiteY10" fmla="*/ 9331 h 718457"/>
                  <a:gd name="connsiteX11" fmla="*/ 1371600 w 1371600"/>
                  <a:gd name="connsiteY11" fmla="*/ 475862 h 718457"/>
                  <a:gd name="connsiteX0" fmla="*/ 0 w 1371600"/>
                  <a:gd name="connsiteY0" fmla="*/ 755495 h 755495"/>
                  <a:gd name="connsiteX1" fmla="*/ 205274 w 1371600"/>
                  <a:gd name="connsiteY1" fmla="*/ 65030 h 755495"/>
                  <a:gd name="connsiteX2" fmla="*/ 438539 w 1371600"/>
                  <a:gd name="connsiteY2" fmla="*/ 690181 h 755495"/>
                  <a:gd name="connsiteX3" fmla="*/ 223935 w 1371600"/>
                  <a:gd name="connsiteY3" fmla="*/ 671520 h 755495"/>
                  <a:gd name="connsiteX4" fmla="*/ 531845 w 1371600"/>
                  <a:gd name="connsiteY4" fmla="*/ 37038 h 755495"/>
                  <a:gd name="connsiteX5" fmla="*/ 765110 w 1371600"/>
                  <a:gd name="connsiteY5" fmla="*/ 662189 h 755495"/>
                  <a:gd name="connsiteX6" fmla="*/ 559837 w 1371600"/>
                  <a:gd name="connsiteY6" fmla="*/ 652859 h 755495"/>
                  <a:gd name="connsiteX7" fmla="*/ 905070 w 1371600"/>
                  <a:gd name="connsiteY7" fmla="*/ 37038 h 755495"/>
                  <a:gd name="connsiteX8" fmla="*/ 1101012 w 1371600"/>
                  <a:gd name="connsiteY8" fmla="*/ 615536 h 755495"/>
                  <a:gd name="connsiteX9" fmla="*/ 895739 w 1371600"/>
                  <a:gd name="connsiteY9" fmla="*/ 615536 h 755495"/>
                  <a:gd name="connsiteX10" fmla="*/ 1194319 w 1371600"/>
                  <a:gd name="connsiteY10" fmla="*/ 46369 h 755495"/>
                  <a:gd name="connsiteX11" fmla="*/ 1371600 w 1371600"/>
                  <a:gd name="connsiteY11" fmla="*/ 512900 h 755495"/>
                  <a:gd name="connsiteX0" fmla="*/ 0 w 1371600"/>
                  <a:gd name="connsiteY0" fmla="*/ 755495 h 778993"/>
                  <a:gd name="connsiteX1" fmla="*/ 205274 w 1371600"/>
                  <a:gd name="connsiteY1" fmla="*/ 65030 h 778993"/>
                  <a:gd name="connsiteX2" fmla="*/ 438539 w 1371600"/>
                  <a:gd name="connsiteY2" fmla="*/ 690181 h 778993"/>
                  <a:gd name="connsiteX3" fmla="*/ 223935 w 1371600"/>
                  <a:gd name="connsiteY3" fmla="*/ 671520 h 778993"/>
                  <a:gd name="connsiteX4" fmla="*/ 531845 w 1371600"/>
                  <a:gd name="connsiteY4" fmla="*/ 37038 h 778993"/>
                  <a:gd name="connsiteX5" fmla="*/ 765110 w 1371600"/>
                  <a:gd name="connsiteY5" fmla="*/ 662189 h 778993"/>
                  <a:gd name="connsiteX6" fmla="*/ 559837 w 1371600"/>
                  <a:gd name="connsiteY6" fmla="*/ 652859 h 778993"/>
                  <a:gd name="connsiteX7" fmla="*/ 905070 w 1371600"/>
                  <a:gd name="connsiteY7" fmla="*/ 37038 h 778993"/>
                  <a:gd name="connsiteX8" fmla="*/ 1101012 w 1371600"/>
                  <a:gd name="connsiteY8" fmla="*/ 615536 h 778993"/>
                  <a:gd name="connsiteX9" fmla="*/ 895739 w 1371600"/>
                  <a:gd name="connsiteY9" fmla="*/ 615536 h 778993"/>
                  <a:gd name="connsiteX10" fmla="*/ 1194319 w 1371600"/>
                  <a:gd name="connsiteY10" fmla="*/ 46369 h 778993"/>
                  <a:gd name="connsiteX11" fmla="*/ 1371600 w 1371600"/>
                  <a:gd name="connsiteY11" fmla="*/ 512900 h 778993"/>
                  <a:gd name="connsiteX0" fmla="*/ 0 w 1371600"/>
                  <a:gd name="connsiteY0" fmla="*/ 755495 h 775053"/>
                  <a:gd name="connsiteX1" fmla="*/ 205274 w 1371600"/>
                  <a:gd name="connsiteY1" fmla="*/ 65030 h 775053"/>
                  <a:gd name="connsiteX2" fmla="*/ 438539 w 1371600"/>
                  <a:gd name="connsiteY2" fmla="*/ 690181 h 775053"/>
                  <a:gd name="connsiteX3" fmla="*/ 223935 w 1371600"/>
                  <a:gd name="connsiteY3" fmla="*/ 671520 h 775053"/>
                  <a:gd name="connsiteX4" fmla="*/ 531845 w 1371600"/>
                  <a:gd name="connsiteY4" fmla="*/ 37038 h 775053"/>
                  <a:gd name="connsiteX5" fmla="*/ 765110 w 1371600"/>
                  <a:gd name="connsiteY5" fmla="*/ 662189 h 775053"/>
                  <a:gd name="connsiteX6" fmla="*/ 559837 w 1371600"/>
                  <a:gd name="connsiteY6" fmla="*/ 652859 h 775053"/>
                  <a:gd name="connsiteX7" fmla="*/ 905070 w 1371600"/>
                  <a:gd name="connsiteY7" fmla="*/ 37038 h 775053"/>
                  <a:gd name="connsiteX8" fmla="*/ 1101012 w 1371600"/>
                  <a:gd name="connsiteY8" fmla="*/ 615536 h 775053"/>
                  <a:gd name="connsiteX9" fmla="*/ 895739 w 1371600"/>
                  <a:gd name="connsiteY9" fmla="*/ 615536 h 775053"/>
                  <a:gd name="connsiteX10" fmla="*/ 1194319 w 1371600"/>
                  <a:gd name="connsiteY10" fmla="*/ 46369 h 775053"/>
                  <a:gd name="connsiteX11" fmla="*/ 1371600 w 1371600"/>
                  <a:gd name="connsiteY11" fmla="*/ 512900 h 775053"/>
                  <a:gd name="connsiteX0" fmla="*/ 0 w 1371600"/>
                  <a:gd name="connsiteY0" fmla="*/ 756520 h 776078"/>
                  <a:gd name="connsiteX1" fmla="*/ 205274 w 1371600"/>
                  <a:gd name="connsiteY1" fmla="*/ 66055 h 776078"/>
                  <a:gd name="connsiteX2" fmla="*/ 438539 w 1371600"/>
                  <a:gd name="connsiteY2" fmla="*/ 691206 h 776078"/>
                  <a:gd name="connsiteX3" fmla="*/ 223935 w 1371600"/>
                  <a:gd name="connsiteY3" fmla="*/ 672545 h 776078"/>
                  <a:gd name="connsiteX4" fmla="*/ 531845 w 1371600"/>
                  <a:gd name="connsiteY4" fmla="*/ 38063 h 776078"/>
                  <a:gd name="connsiteX5" fmla="*/ 765110 w 1371600"/>
                  <a:gd name="connsiteY5" fmla="*/ 663214 h 776078"/>
                  <a:gd name="connsiteX6" fmla="*/ 559837 w 1371600"/>
                  <a:gd name="connsiteY6" fmla="*/ 653884 h 776078"/>
                  <a:gd name="connsiteX7" fmla="*/ 905070 w 1371600"/>
                  <a:gd name="connsiteY7" fmla="*/ 38063 h 776078"/>
                  <a:gd name="connsiteX8" fmla="*/ 1101012 w 1371600"/>
                  <a:gd name="connsiteY8" fmla="*/ 616561 h 776078"/>
                  <a:gd name="connsiteX9" fmla="*/ 895739 w 1371600"/>
                  <a:gd name="connsiteY9" fmla="*/ 616561 h 776078"/>
                  <a:gd name="connsiteX10" fmla="*/ 1194319 w 1371600"/>
                  <a:gd name="connsiteY10" fmla="*/ 47394 h 776078"/>
                  <a:gd name="connsiteX11" fmla="*/ 1371600 w 1371600"/>
                  <a:gd name="connsiteY11" fmla="*/ 513925 h 776078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5496 h 775054"/>
                  <a:gd name="connsiteX1" fmla="*/ 205274 w 1371600"/>
                  <a:gd name="connsiteY1" fmla="*/ 65031 h 775054"/>
                  <a:gd name="connsiteX2" fmla="*/ 438539 w 1371600"/>
                  <a:gd name="connsiteY2" fmla="*/ 690182 h 775054"/>
                  <a:gd name="connsiteX3" fmla="*/ 223935 w 1371600"/>
                  <a:gd name="connsiteY3" fmla="*/ 671521 h 775054"/>
                  <a:gd name="connsiteX4" fmla="*/ 531845 w 1371600"/>
                  <a:gd name="connsiteY4" fmla="*/ 37039 h 775054"/>
                  <a:gd name="connsiteX5" fmla="*/ 765110 w 1371600"/>
                  <a:gd name="connsiteY5" fmla="*/ 662190 h 775054"/>
                  <a:gd name="connsiteX6" fmla="*/ 559837 w 1371600"/>
                  <a:gd name="connsiteY6" fmla="*/ 652860 h 775054"/>
                  <a:gd name="connsiteX7" fmla="*/ 905070 w 1371600"/>
                  <a:gd name="connsiteY7" fmla="*/ 37039 h 775054"/>
                  <a:gd name="connsiteX8" fmla="*/ 1101012 w 1371600"/>
                  <a:gd name="connsiteY8" fmla="*/ 615537 h 775054"/>
                  <a:gd name="connsiteX9" fmla="*/ 895739 w 1371600"/>
                  <a:gd name="connsiteY9" fmla="*/ 615537 h 775054"/>
                  <a:gd name="connsiteX10" fmla="*/ 1194319 w 1371600"/>
                  <a:gd name="connsiteY10" fmla="*/ 46370 h 775054"/>
                  <a:gd name="connsiteX11" fmla="*/ 1371600 w 1371600"/>
                  <a:gd name="connsiteY11" fmla="*/ 512901 h 775054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  <a:gd name="connsiteX0" fmla="*/ 0 w 1371600"/>
                  <a:gd name="connsiteY0" fmla="*/ 753580 h 773138"/>
                  <a:gd name="connsiteX1" fmla="*/ 205274 w 1371600"/>
                  <a:gd name="connsiteY1" fmla="*/ 63115 h 773138"/>
                  <a:gd name="connsiteX2" fmla="*/ 438539 w 1371600"/>
                  <a:gd name="connsiteY2" fmla="*/ 688266 h 773138"/>
                  <a:gd name="connsiteX3" fmla="*/ 223935 w 1371600"/>
                  <a:gd name="connsiteY3" fmla="*/ 669605 h 773138"/>
                  <a:gd name="connsiteX4" fmla="*/ 531845 w 1371600"/>
                  <a:gd name="connsiteY4" fmla="*/ 35123 h 773138"/>
                  <a:gd name="connsiteX5" fmla="*/ 765110 w 1371600"/>
                  <a:gd name="connsiteY5" fmla="*/ 660274 h 773138"/>
                  <a:gd name="connsiteX6" fmla="*/ 559837 w 1371600"/>
                  <a:gd name="connsiteY6" fmla="*/ 650944 h 773138"/>
                  <a:gd name="connsiteX7" fmla="*/ 905070 w 1371600"/>
                  <a:gd name="connsiteY7" fmla="*/ 35123 h 773138"/>
                  <a:gd name="connsiteX8" fmla="*/ 1101012 w 1371600"/>
                  <a:gd name="connsiteY8" fmla="*/ 613621 h 773138"/>
                  <a:gd name="connsiteX9" fmla="*/ 895739 w 1371600"/>
                  <a:gd name="connsiteY9" fmla="*/ 613621 h 773138"/>
                  <a:gd name="connsiteX10" fmla="*/ 1194319 w 1371600"/>
                  <a:gd name="connsiteY10" fmla="*/ 44454 h 773138"/>
                  <a:gd name="connsiteX11" fmla="*/ 1371600 w 1371600"/>
                  <a:gd name="connsiteY11" fmla="*/ 510985 h 77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71600" h="773138">
                    <a:moveTo>
                      <a:pt x="0" y="753580"/>
                    </a:moveTo>
                    <a:cubicBezTo>
                      <a:pt x="68425" y="523425"/>
                      <a:pt x="132184" y="74001"/>
                      <a:pt x="205274" y="63115"/>
                    </a:cubicBezTo>
                    <a:cubicBezTo>
                      <a:pt x="278364" y="52229"/>
                      <a:pt x="515026" y="605037"/>
                      <a:pt x="438539" y="688266"/>
                    </a:cubicBezTo>
                    <a:cubicBezTo>
                      <a:pt x="362052" y="771495"/>
                      <a:pt x="285567" y="728004"/>
                      <a:pt x="223935" y="669605"/>
                    </a:cubicBezTo>
                    <a:cubicBezTo>
                      <a:pt x="162303" y="611206"/>
                      <a:pt x="454090" y="-173261"/>
                      <a:pt x="531845" y="35123"/>
                    </a:cubicBezTo>
                    <a:lnTo>
                      <a:pt x="765110" y="660274"/>
                    </a:lnTo>
                    <a:cubicBezTo>
                      <a:pt x="769775" y="762911"/>
                      <a:pt x="444759" y="856218"/>
                      <a:pt x="559837" y="650944"/>
                    </a:cubicBezTo>
                    <a:lnTo>
                      <a:pt x="905070" y="35123"/>
                    </a:lnTo>
                    <a:cubicBezTo>
                      <a:pt x="995266" y="28903"/>
                      <a:pt x="1179339" y="531626"/>
                      <a:pt x="1101012" y="613621"/>
                    </a:cubicBezTo>
                    <a:cubicBezTo>
                      <a:pt x="1022685" y="695616"/>
                      <a:pt x="959211" y="673253"/>
                      <a:pt x="895739" y="613621"/>
                    </a:cubicBezTo>
                    <a:cubicBezTo>
                      <a:pt x="832267" y="553989"/>
                      <a:pt x="1135225" y="-111056"/>
                      <a:pt x="1194319" y="44454"/>
                    </a:cubicBezTo>
                    <a:lnTo>
                      <a:pt x="1371600" y="510985"/>
                    </a:lnTo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Oval 14"/>
                  <p:cNvSpPr/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solidFill>
                    <a:srgbClr val="FF66CC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5" name="Oval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56975" y="2791175"/>
                    <a:ext cx="979714" cy="979714"/>
                  </a:xfrm>
                  <a:prstGeom prst="ellipse">
                    <a:avLst/>
                  </a:prstGeom>
                  <a:blipFill rotWithShape="0">
                    <a:blip r:embed="rId4"/>
                    <a:stretch>
                      <a:fillRect l="-53488" t="-16279" r="-44186" b="-44186"/>
                    </a:stretch>
                  </a:blipFill>
                  <a:ln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val 15"/>
                  <p:cNvSpPr/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Oval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4414" y="2759743"/>
                    <a:ext cx="979715" cy="979715"/>
                  </a:xfrm>
                  <a:prstGeom prst="ellipse">
                    <a:avLst/>
                  </a:prstGeom>
                  <a:blipFill rotWithShape="0">
                    <a:blip r:embed="rId5"/>
                    <a:stretch>
                      <a:fillRect l="-25581" t="-2273" b="-909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/>
                <p:cNvSpPr/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solidFill>
                  <a:srgbClr val="33CC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17" name="Oval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448" y="2400238"/>
                  <a:ext cx="702676" cy="702676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30556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000" b="1" dirty="0">
                  <a:solidFill>
                    <a:srgbClr val="0000FF"/>
                  </a:solidFill>
                </a:endParaRPr>
              </a:p>
              <a:p>
                <a:r>
                  <a:rPr lang="it-IT" sz="20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40" y="2158305"/>
                <a:ext cx="3824701" cy="1546770"/>
              </a:xfrm>
              <a:prstGeom prst="rect">
                <a:avLst/>
              </a:prstGeom>
              <a:blipFill rotWithShape="0">
                <a:blip r:embed="rId7"/>
                <a:stretch>
                  <a:fillRect l="-1754" t="-1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67" y="673054"/>
            <a:ext cx="3284613" cy="25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Constituent gluon (quasiparticle excitation),</a:t>
                </a:r>
                <a:br>
                  <a:rPr lang="it-IT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, 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9" y="1242058"/>
                <a:ext cx="4282904" cy="647228"/>
              </a:xfrm>
              <a:prstGeom prst="rect">
                <a:avLst/>
              </a:prstGeom>
              <a:blipFill rotWithShape="0">
                <a:blip r:embed="rId9"/>
                <a:stretch>
                  <a:fillRect l="-1282" t="-5660" r="-570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0" y="3936011"/>
            <a:ext cx="3747241" cy="2626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9" y="3936011"/>
            <a:ext cx="3747241" cy="2619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21" y="4313943"/>
            <a:ext cx="306911" cy="3069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49" y="4290494"/>
            <a:ext cx="306911" cy="306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2841" b="36544"/>
          <a:stretch/>
        </p:blipFill>
        <p:spPr>
          <a:xfrm>
            <a:off x="6322979" y="756312"/>
            <a:ext cx="991491" cy="2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0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</p:spTree>
    <p:extLst>
      <p:ext uri="{BB962C8B-B14F-4D97-AF65-F5344CB8AC3E}">
        <p14:creationId xmlns:p14="http://schemas.microsoft.com/office/powerpoint/2010/main" val="177213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98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32354" y="1342479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18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C00FF"/>
                </a:solidFill>
              </a:rPr>
              <a:t>Hybrids</a:t>
            </a:r>
            <a:r>
              <a:rPr lang="it-IT" dirty="0">
                <a:solidFill>
                  <a:srgbClr val="CC00FF"/>
                </a:solidFill>
              </a:rPr>
              <a:t> and </a:t>
            </a:r>
            <a:r>
              <a:rPr lang="it-IT" dirty="0" err="1">
                <a:solidFill>
                  <a:srgbClr val="CC00FF"/>
                </a:solidFill>
              </a:rPr>
              <a:t>glueballs</a:t>
            </a:r>
            <a:endParaRPr lang="it-IT" dirty="0">
              <a:solidFill>
                <a:srgbClr val="CC00FF"/>
              </a:solidFill>
            </a:endParaRP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9EB8DED0-6D5E-A866-AB4F-55ED61094BDF}"/>
              </a:ext>
            </a:extLst>
          </p:cNvPr>
          <p:cNvSpPr/>
          <p:nvPr/>
        </p:nvSpPr>
        <p:spPr>
          <a:xfrm rot="1702495">
            <a:off x="1371462" y="2110258"/>
            <a:ext cx="1301676" cy="8155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oup 126">
            <a:extLst>
              <a:ext uri="{FF2B5EF4-FFF2-40B4-BE49-F238E27FC236}">
                <a16:creationId xmlns:a16="http://schemas.microsoft.com/office/drawing/2014/main" id="{FCA9B375-115E-BC9A-87F0-FF4E0367D903}"/>
              </a:ext>
            </a:extLst>
          </p:cNvPr>
          <p:cNvGrpSpPr>
            <a:grpSpLocks noChangeAspect="1"/>
          </p:cNvGrpSpPr>
          <p:nvPr/>
        </p:nvGrpSpPr>
        <p:grpSpPr bwMode="auto">
          <a:xfrm rot="1219630">
            <a:off x="1927843" y="2584536"/>
            <a:ext cx="514398" cy="181115"/>
            <a:chOff x="804" y="3206"/>
            <a:chExt cx="2344" cy="314"/>
          </a:xfrm>
        </p:grpSpPr>
        <p:sp>
          <p:nvSpPr>
            <p:cNvPr id="27" name="Freeform 127">
              <a:extLst>
                <a:ext uri="{FF2B5EF4-FFF2-40B4-BE49-F238E27FC236}">
                  <a16:creationId xmlns:a16="http://schemas.microsoft.com/office/drawing/2014/main" id="{F9B5612B-DB17-1188-7152-9C67BA407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Freeform 128">
              <a:extLst>
                <a:ext uri="{FF2B5EF4-FFF2-40B4-BE49-F238E27FC236}">
                  <a16:creationId xmlns:a16="http://schemas.microsoft.com/office/drawing/2014/main" id="{95DE9901-03F8-7302-80CC-7D18A653B1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Freeform 129">
              <a:extLst>
                <a:ext uri="{FF2B5EF4-FFF2-40B4-BE49-F238E27FC236}">
                  <a16:creationId xmlns:a16="http://schemas.microsoft.com/office/drawing/2014/main" id="{A19C7983-AC82-881A-4942-BBC91F2A23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Freeform 130">
              <a:extLst>
                <a:ext uri="{FF2B5EF4-FFF2-40B4-BE49-F238E27FC236}">
                  <a16:creationId xmlns:a16="http://schemas.microsoft.com/office/drawing/2014/main" id="{0CE34FB3-3E8B-AF62-3D47-45AD10AE28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Freeform 131">
              <a:extLst>
                <a:ext uri="{FF2B5EF4-FFF2-40B4-BE49-F238E27FC236}">
                  <a16:creationId xmlns:a16="http://schemas.microsoft.com/office/drawing/2014/main" id="{B57D0BDE-EACB-EFCC-7B91-EF09CE8FC7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" name="Freeform 132">
              <a:extLst>
                <a:ext uri="{FF2B5EF4-FFF2-40B4-BE49-F238E27FC236}">
                  <a16:creationId xmlns:a16="http://schemas.microsoft.com/office/drawing/2014/main" id="{740DCF8D-C6A5-8EAE-D952-EF7DE3B0F55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Freeform 133">
              <a:extLst>
                <a:ext uri="{FF2B5EF4-FFF2-40B4-BE49-F238E27FC236}">
                  <a16:creationId xmlns:a16="http://schemas.microsoft.com/office/drawing/2014/main" id="{B2299149-927D-65BA-4FAD-8EA0D8D27C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" name="Group 126">
            <a:extLst>
              <a:ext uri="{FF2B5EF4-FFF2-40B4-BE49-F238E27FC236}">
                <a16:creationId xmlns:a16="http://schemas.microsoft.com/office/drawing/2014/main" id="{4EDF96CF-B35A-E06A-1BB1-D0728EE3BB2B}"/>
              </a:ext>
            </a:extLst>
          </p:cNvPr>
          <p:cNvGrpSpPr>
            <a:grpSpLocks noChangeAspect="1"/>
          </p:cNvGrpSpPr>
          <p:nvPr/>
        </p:nvGrpSpPr>
        <p:grpSpPr bwMode="auto">
          <a:xfrm rot="1219630">
            <a:off x="1675536" y="2245401"/>
            <a:ext cx="514398" cy="181115"/>
            <a:chOff x="804" y="3206"/>
            <a:chExt cx="2344" cy="314"/>
          </a:xfrm>
        </p:grpSpPr>
        <p:sp>
          <p:nvSpPr>
            <p:cNvPr id="63" name="Freeform 127">
              <a:extLst>
                <a:ext uri="{FF2B5EF4-FFF2-40B4-BE49-F238E27FC236}">
                  <a16:creationId xmlns:a16="http://schemas.microsoft.com/office/drawing/2014/main" id="{63FC3B31-D7C9-865E-F755-AF33040826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" name="Freeform 128">
              <a:extLst>
                <a:ext uri="{FF2B5EF4-FFF2-40B4-BE49-F238E27FC236}">
                  <a16:creationId xmlns:a16="http://schemas.microsoft.com/office/drawing/2014/main" id="{D7DA22DC-278C-2135-DE59-428487893E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5" name="Freeform 129">
              <a:extLst>
                <a:ext uri="{FF2B5EF4-FFF2-40B4-BE49-F238E27FC236}">
                  <a16:creationId xmlns:a16="http://schemas.microsoft.com/office/drawing/2014/main" id="{1B60D477-8D3D-5EA9-8BC9-FD76C06C01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" name="Freeform 130">
              <a:extLst>
                <a:ext uri="{FF2B5EF4-FFF2-40B4-BE49-F238E27FC236}">
                  <a16:creationId xmlns:a16="http://schemas.microsoft.com/office/drawing/2014/main" id="{5F905024-66F4-D217-17BB-EEEA78CA7F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" name="Freeform 131">
              <a:extLst>
                <a:ext uri="{FF2B5EF4-FFF2-40B4-BE49-F238E27FC236}">
                  <a16:creationId xmlns:a16="http://schemas.microsoft.com/office/drawing/2014/main" id="{2DD45E6C-6BCD-A44E-06C5-FA022C6EEC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9" name="Freeform 132">
              <a:extLst>
                <a:ext uri="{FF2B5EF4-FFF2-40B4-BE49-F238E27FC236}">
                  <a16:creationId xmlns:a16="http://schemas.microsoft.com/office/drawing/2014/main" id="{4185FC69-EF58-84E6-DE0B-8333553F40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" name="Freeform 133">
              <a:extLst>
                <a:ext uri="{FF2B5EF4-FFF2-40B4-BE49-F238E27FC236}">
                  <a16:creationId xmlns:a16="http://schemas.microsoft.com/office/drawing/2014/main" id="{9344645E-C9F2-2D3D-D8B8-44D3F48E7A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BE8F4-B690-61B7-CD2C-4D6C81BA111A}"/>
              </a:ext>
            </a:extLst>
          </p:cNvPr>
          <p:cNvGrpSpPr/>
          <p:nvPr/>
        </p:nvGrpSpPr>
        <p:grpSpPr>
          <a:xfrm>
            <a:off x="7691495" y="972477"/>
            <a:ext cx="1111073" cy="369332"/>
            <a:chOff x="7691495" y="972477"/>
            <a:chExt cx="1111073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0757BA-3016-3710-CE6C-8D83BD55523C}"/>
                </a:ext>
              </a:extLst>
            </p:cNvPr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4F988B-185F-16DB-B3CC-01DE8820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241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113665" y="1128120"/>
            <a:ext cx="1111073" cy="369332"/>
            <a:chOff x="7691495" y="972477"/>
            <a:chExt cx="1111073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691495" y="972477"/>
              <a:ext cx="1111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(       data)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17" y="1009374"/>
              <a:ext cx="306911" cy="306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58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81199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Glueballs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clearest</a:t>
            </a:r>
            <a:r>
              <a:rPr lang="it-IT" sz="2200" dirty="0"/>
              <a:t> sign of confinement in pure Yang-Mills</a:t>
            </a:r>
            <a:br>
              <a:rPr lang="it-IT" sz="2200" dirty="0"/>
            </a:br>
            <a:r>
              <a:rPr lang="it-IT" sz="2200" dirty="0"/>
              <a:t>The </a:t>
            </a:r>
            <a:r>
              <a:rPr lang="it-IT" sz="2200" dirty="0">
                <a:solidFill>
                  <a:srgbClr val="FF0000"/>
                </a:solidFill>
              </a:rPr>
              <a:t>worst</a:t>
            </a:r>
            <a:r>
              <a:rPr lang="it-IT" sz="2200" dirty="0"/>
              <a:t> state to search in real life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Morningstar and Peardon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PRD60, 034509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Gregory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JHEP1210, 170</a:t>
            </a:r>
          </a:p>
        </p:txBody>
      </p:sp>
    </p:spTree>
    <p:extLst>
      <p:ext uri="{BB962C8B-B14F-4D97-AF65-F5344CB8AC3E}">
        <p14:creationId xmlns:p14="http://schemas.microsoft.com/office/powerpoint/2010/main" val="2991021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A. Pilloni – 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/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</a:t>
                </a:r>
                <a:r>
                  <a:rPr lang="it-IT" dirty="0" err="1"/>
                  <a:t>consider</a:t>
                </a:r>
                <a:r>
                  <a:rPr lang="it-IT" dirty="0"/>
                  <a:t>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wave</a:t>
                </a:r>
                <a:r>
                  <a:rPr lang="it-IT" dirty="0"/>
                  <a:t> by BESIII to use the information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relative </a:t>
                </a:r>
                <a:r>
                  <a:rPr lang="it-IT" dirty="0" err="1"/>
                  <a:t>phase</a:t>
                </a:r>
                <a:r>
                  <a:rPr lang="it-IT" dirty="0"/>
                  <a:t>.</a:t>
                </a:r>
              </a:p>
              <a:p>
                <a:endParaRPr lang="it-IT" dirty="0"/>
              </a:p>
              <a:p>
                <a:r>
                  <a:rPr lang="it-IT" dirty="0"/>
                  <a:t>The D-</a:t>
                </a:r>
                <a:r>
                  <a:rPr lang="it-IT" dirty="0" err="1"/>
                  <a:t>wave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populated</a:t>
                </a:r>
                <a:r>
                  <a:rPr lang="it-IT" dirty="0"/>
                  <a:t> by </a:t>
                </a:r>
                <a:r>
                  <a:rPr lang="it-IT" dirty="0" err="1"/>
                  <a:t>two</a:t>
                </a:r>
                <a:r>
                  <a:rPr lang="it-IT" dirty="0"/>
                  <a:t> </a:t>
                </a:r>
                <a:r>
                  <a:rPr lang="it-IT" dirty="0" err="1"/>
                  <a:t>almost</a:t>
                </a:r>
                <a:r>
                  <a:rPr lang="it-IT" dirty="0"/>
                  <a:t> </a:t>
                </a:r>
                <a:r>
                  <a:rPr lang="it-IT" dirty="0" err="1"/>
                  <a:t>elastic</a:t>
                </a:r>
                <a:r>
                  <a:rPr lang="it-IT" dirty="0"/>
                  <a:t> </a:t>
                </a:r>
                <a:r>
                  <a:rPr lang="it-IT" dirty="0" err="1"/>
                  <a:t>resonances</a:t>
                </a:r>
                <a:r>
                  <a:rPr lang="it-IT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(1270)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(1525)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EF1688-2244-5211-0BCA-754D71BE4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400961"/>
                <a:ext cx="8634095" cy="923330"/>
              </a:xfrm>
              <a:prstGeom prst="rect">
                <a:avLst/>
              </a:prstGeom>
              <a:blipFill>
                <a:blip r:embed="rId10"/>
                <a:stretch>
                  <a:fillRect l="-636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/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 dirty="0" smtClean="0">
                        <a:latin typeface="Cambria Math" panose="02040503050406030204" pitchFamily="18" charset="0"/>
                      </a:rPr>
                      <m:t>(1270)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8E5DFB4-6B3F-D2BF-7820-99FD41050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43" y="4129674"/>
                <a:ext cx="1128319" cy="369332"/>
              </a:xfrm>
              <a:prstGeom prst="rect">
                <a:avLst/>
              </a:prstGeom>
              <a:blipFill>
                <a:blip r:embed="rId11"/>
                <a:stretch>
                  <a:fillRect l="-1622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/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(1525)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23083DD4-4854-4952-2016-55F1C0ABF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99" y="4193433"/>
                <a:ext cx="1128319" cy="369332"/>
              </a:xfrm>
              <a:prstGeom prst="rect">
                <a:avLst/>
              </a:prstGeom>
              <a:blipFill>
                <a:blip r:embed="rId12"/>
                <a:stretch>
                  <a:fillRect l="-1622" r="-2703"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713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Two/</a:t>
                </a:r>
                <a:r>
                  <a:rPr lang="it-IT" dirty="0" err="1"/>
                  <a:t>three</a:t>
                </a:r>
                <a:r>
                  <a:rPr lang="it-IT" dirty="0"/>
                  <a:t>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𝜌𝜌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    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	40-56 parameters	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blipFill>
                <a:blip r:embed="rId5"/>
                <a:stretch>
                  <a:fillRect l="-57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poles for the D-wave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78D27C6-167B-E24B-322C-8F42A2C8838C}"/>
              </a:ext>
            </a:extLst>
          </p:cNvPr>
          <p:cNvSpPr/>
          <p:nvPr/>
        </p:nvSpPr>
        <p:spPr>
          <a:xfrm>
            <a:off x="4708747" y="940410"/>
            <a:ext cx="443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EPJC82, 1, 80 (2022)</a:t>
            </a:r>
          </a:p>
        </p:txBody>
      </p:sp>
    </p:spTree>
    <p:extLst>
      <p:ext uri="{BB962C8B-B14F-4D97-AF65-F5344CB8AC3E}">
        <p14:creationId xmlns:p14="http://schemas.microsoft.com/office/powerpoint/2010/main" val="164977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Bottom-up </a:t>
            </a:r>
            <a:r>
              <a:rPr lang="it-IT" sz="3600" dirty="0" err="1"/>
              <a:t>approach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9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57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/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48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249" y="929101"/>
                <a:ext cx="3993502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6860" b="-299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67"/>
            <a:ext cx="914400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Theoretical review of light meson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4071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8" grpId="0"/>
      <p:bldP spid="19" grpId="0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4375</Words>
  <Application>Microsoft Office PowerPoint</Application>
  <PresentationFormat>Presentazione su schermo (4:3)</PresentationFormat>
  <Paragraphs>639</Paragraphs>
  <Slides>55</Slides>
  <Notes>41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4" baseType="lpstr">
      <vt:lpstr>-apple-system</vt:lpstr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Theoretical review of light meson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Theoretical review of light meson spectroscopy</dc:title>
  <dc:creator>Pillaus</dc:creator>
  <cp:lastModifiedBy>pillaus pillaus</cp:lastModifiedBy>
  <cp:revision>879</cp:revision>
  <dcterms:created xsi:type="dcterms:W3CDTF">2012-05-23T17:12:57Z</dcterms:created>
  <dcterms:modified xsi:type="dcterms:W3CDTF">2024-11-13T00:17:03Z</dcterms:modified>
</cp:coreProperties>
</file>